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2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2" r:id="rId40"/>
    <p:sldId id="293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ka Veselá" userId="e7428b7e-5e61-4cd9-aada-5d24650e5088" providerId="ADAL" clId="{011B97B8-6729-4FAA-8D50-A42AF099F2F4}"/>
    <pc:docChg chg="custSel delSld modSld">
      <pc:chgData name="Lenka Veselá" userId="e7428b7e-5e61-4cd9-aada-5d24650e5088" providerId="ADAL" clId="{011B97B8-6729-4FAA-8D50-A42AF099F2F4}" dt="2020-12-10T13:18:41.071" v="67" actId="2696"/>
      <pc:docMkLst>
        <pc:docMk/>
      </pc:docMkLst>
      <pc:sldChg chg="modSp">
        <pc:chgData name="Lenka Veselá" userId="e7428b7e-5e61-4cd9-aada-5d24650e5088" providerId="ADAL" clId="{011B97B8-6729-4FAA-8D50-A42AF099F2F4}" dt="2020-12-10T13:06:13.301" v="0" actId="20577"/>
        <pc:sldMkLst>
          <pc:docMk/>
          <pc:sldMk cId="3178348467" sldId="257"/>
        </pc:sldMkLst>
        <pc:spChg chg="mod">
          <ac:chgData name="Lenka Veselá" userId="e7428b7e-5e61-4cd9-aada-5d24650e5088" providerId="ADAL" clId="{011B97B8-6729-4FAA-8D50-A42AF099F2F4}" dt="2020-12-10T13:06:13.301" v="0" actId="20577"/>
          <ac:spMkLst>
            <pc:docMk/>
            <pc:sldMk cId="3178348467" sldId="257"/>
            <ac:spMk id="3" creationId="{C0D9C030-47C0-4262-9F20-3EC121D4A5EE}"/>
          </ac:spMkLst>
        </pc:spChg>
      </pc:sldChg>
      <pc:sldChg chg="modSp">
        <pc:chgData name="Lenka Veselá" userId="e7428b7e-5e61-4cd9-aada-5d24650e5088" providerId="ADAL" clId="{011B97B8-6729-4FAA-8D50-A42AF099F2F4}" dt="2020-12-10T13:07:14.800" v="7" actId="20577"/>
        <pc:sldMkLst>
          <pc:docMk/>
          <pc:sldMk cId="3366362752" sldId="262"/>
        </pc:sldMkLst>
        <pc:spChg chg="mod">
          <ac:chgData name="Lenka Veselá" userId="e7428b7e-5e61-4cd9-aada-5d24650e5088" providerId="ADAL" clId="{011B97B8-6729-4FAA-8D50-A42AF099F2F4}" dt="2020-12-10T13:07:14.800" v="7" actId="20577"/>
          <ac:spMkLst>
            <pc:docMk/>
            <pc:sldMk cId="3366362752" sldId="262"/>
            <ac:spMk id="3" creationId="{E620DF81-87D3-43BD-BDE7-B8152F5519EA}"/>
          </ac:spMkLst>
        </pc:spChg>
      </pc:sldChg>
      <pc:sldChg chg="modSp">
        <pc:chgData name="Lenka Veselá" userId="e7428b7e-5e61-4cd9-aada-5d24650e5088" providerId="ADAL" clId="{011B97B8-6729-4FAA-8D50-A42AF099F2F4}" dt="2020-12-10T13:08:33.225" v="11" actId="20577"/>
        <pc:sldMkLst>
          <pc:docMk/>
          <pc:sldMk cId="779265512" sldId="266"/>
        </pc:sldMkLst>
        <pc:spChg chg="mod">
          <ac:chgData name="Lenka Veselá" userId="e7428b7e-5e61-4cd9-aada-5d24650e5088" providerId="ADAL" clId="{011B97B8-6729-4FAA-8D50-A42AF099F2F4}" dt="2020-12-10T13:08:33.225" v="11" actId="20577"/>
          <ac:spMkLst>
            <pc:docMk/>
            <pc:sldMk cId="779265512" sldId="266"/>
            <ac:spMk id="3" creationId="{B0710B21-0182-413A-931D-B39EDDBC378E}"/>
          </ac:spMkLst>
        </pc:spChg>
      </pc:sldChg>
      <pc:sldChg chg="modSp">
        <pc:chgData name="Lenka Veselá" userId="e7428b7e-5e61-4cd9-aada-5d24650e5088" providerId="ADAL" clId="{011B97B8-6729-4FAA-8D50-A42AF099F2F4}" dt="2020-12-10T13:13:39.284" v="52" actId="20577"/>
        <pc:sldMkLst>
          <pc:docMk/>
          <pc:sldMk cId="4010717312" sldId="275"/>
        </pc:sldMkLst>
        <pc:spChg chg="mod">
          <ac:chgData name="Lenka Veselá" userId="e7428b7e-5e61-4cd9-aada-5d24650e5088" providerId="ADAL" clId="{011B97B8-6729-4FAA-8D50-A42AF099F2F4}" dt="2020-12-10T13:13:39.284" v="52" actId="20577"/>
          <ac:spMkLst>
            <pc:docMk/>
            <pc:sldMk cId="4010717312" sldId="275"/>
            <ac:spMk id="3" creationId="{A21D3C50-4456-4608-8EFE-DEBF19D2BDB4}"/>
          </ac:spMkLst>
        </pc:spChg>
      </pc:sldChg>
      <pc:sldChg chg="modSp">
        <pc:chgData name="Lenka Veselá" userId="e7428b7e-5e61-4cd9-aada-5d24650e5088" providerId="ADAL" clId="{011B97B8-6729-4FAA-8D50-A42AF099F2F4}" dt="2020-12-10T13:14:36.023" v="59" actId="20577"/>
        <pc:sldMkLst>
          <pc:docMk/>
          <pc:sldMk cId="1840862665" sldId="276"/>
        </pc:sldMkLst>
        <pc:spChg chg="mod">
          <ac:chgData name="Lenka Veselá" userId="e7428b7e-5e61-4cd9-aada-5d24650e5088" providerId="ADAL" clId="{011B97B8-6729-4FAA-8D50-A42AF099F2F4}" dt="2020-12-10T13:14:36.023" v="59" actId="20577"/>
          <ac:spMkLst>
            <pc:docMk/>
            <pc:sldMk cId="1840862665" sldId="276"/>
            <ac:spMk id="3" creationId="{9177E8AF-12ED-484D-9D44-E303C0B238FD}"/>
          </ac:spMkLst>
        </pc:spChg>
      </pc:sldChg>
      <pc:sldChg chg="modSp">
        <pc:chgData name="Lenka Veselá" userId="e7428b7e-5e61-4cd9-aada-5d24650e5088" providerId="ADAL" clId="{011B97B8-6729-4FAA-8D50-A42AF099F2F4}" dt="2020-12-10T13:15:06.340" v="60" actId="313"/>
        <pc:sldMkLst>
          <pc:docMk/>
          <pc:sldMk cId="307967814" sldId="278"/>
        </pc:sldMkLst>
        <pc:spChg chg="mod">
          <ac:chgData name="Lenka Veselá" userId="e7428b7e-5e61-4cd9-aada-5d24650e5088" providerId="ADAL" clId="{011B97B8-6729-4FAA-8D50-A42AF099F2F4}" dt="2020-12-10T13:15:06.340" v="60" actId="313"/>
          <ac:spMkLst>
            <pc:docMk/>
            <pc:sldMk cId="307967814" sldId="278"/>
            <ac:spMk id="3" creationId="{5FD7AC99-66BC-4C70-AB81-A9B556570928}"/>
          </ac:spMkLst>
        </pc:spChg>
      </pc:sldChg>
      <pc:sldChg chg="modSp">
        <pc:chgData name="Lenka Veselá" userId="e7428b7e-5e61-4cd9-aada-5d24650e5088" providerId="ADAL" clId="{011B97B8-6729-4FAA-8D50-A42AF099F2F4}" dt="2020-12-10T13:16:11.863" v="62" actId="20577"/>
        <pc:sldMkLst>
          <pc:docMk/>
          <pc:sldMk cId="3249094646" sldId="282"/>
        </pc:sldMkLst>
        <pc:spChg chg="mod">
          <ac:chgData name="Lenka Veselá" userId="e7428b7e-5e61-4cd9-aada-5d24650e5088" providerId="ADAL" clId="{011B97B8-6729-4FAA-8D50-A42AF099F2F4}" dt="2020-12-10T13:16:11.863" v="62" actId="20577"/>
          <ac:spMkLst>
            <pc:docMk/>
            <pc:sldMk cId="3249094646" sldId="282"/>
            <ac:spMk id="3" creationId="{F6019F53-A12F-4D00-8696-2F9E2F86B962}"/>
          </ac:spMkLst>
        </pc:spChg>
      </pc:sldChg>
      <pc:sldChg chg="modSp">
        <pc:chgData name="Lenka Veselá" userId="e7428b7e-5e61-4cd9-aada-5d24650e5088" providerId="ADAL" clId="{011B97B8-6729-4FAA-8D50-A42AF099F2F4}" dt="2020-12-10T13:17:29.394" v="65" actId="1076"/>
        <pc:sldMkLst>
          <pc:docMk/>
          <pc:sldMk cId="3914272434" sldId="288"/>
        </pc:sldMkLst>
        <pc:spChg chg="mod">
          <ac:chgData name="Lenka Veselá" userId="e7428b7e-5e61-4cd9-aada-5d24650e5088" providerId="ADAL" clId="{011B97B8-6729-4FAA-8D50-A42AF099F2F4}" dt="2020-12-10T13:17:23.861" v="64" actId="6549"/>
          <ac:spMkLst>
            <pc:docMk/>
            <pc:sldMk cId="3914272434" sldId="288"/>
            <ac:spMk id="6" creationId="{BB102DF6-3166-4882-83D8-A74421AFED4E}"/>
          </ac:spMkLst>
        </pc:spChg>
        <pc:picChg chg="mod">
          <ac:chgData name="Lenka Veselá" userId="e7428b7e-5e61-4cd9-aada-5d24650e5088" providerId="ADAL" clId="{011B97B8-6729-4FAA-8D50-A42AF099F2F4}" dt="2020-12-10T13:17:29.394" v="65" actId="1076"/>
          <ac:picMkLst>
            <pc:docMk/>
            <pc:sldMk cId="3914272434" sldId="288"/>
            <ac:picMk id="7" creationId="{ADE6F169-6ABF-408D-A66C-44B1C0430C74}"/>
          </ac:picMkLst>
        </pc:picChg>
      </pc:sldChg>
      <pc:sldChg chg="modSp">
        <pc:chgData name="Lenka Veselá" userId="e7428b7e-5e61-4cd9-aada-5d24650e5088" providerId="ADAL" clId="{011B97B8-6729-4FAA-8D50-A42AF099F2F4}" dt="2020-12-10T13:17:57.541" v="66" actId="14100"/>
        <pc:sldMkLst>
          <pc:docMk/>
          <pc:sldMk cId="1833801588" sldId="290"/>
        </pc:sldMkLst>
        <pc:spChg chg="mod">
          <ac:chgData name="Lenka Veselá" userId="e7428b7e-5e61-4cd9-aada-5d24650e5088" providerId="ADAL" clId="{011B97B8-6729-4FAA-8D50-A42AF099F2F4}" dt="2020-12-10T13:17:57.541" v="66" actId="14100"/>
          <ac:spMkLst>
            <pc:docMk/>
            <pc:sldMk cId="1833801588" sldId="290"/>
            <ac:spMk id="5" creationId="{60753974-FA92-49F6-B909-9674027F1681}"/>
          </ac:spMkLst>
        </pc:spChg>
      </pc:sldChg>
      <pc:sldChg chg="del">
        <pc:chgData name="Lenka Veselá" userId="e7428b7e-5e61-4cd9-aada-5d24650e5088" providerId="ADAL" clId="{011B97B8-6729-4FAA-8D50-A42AF099F2F4}" dt="2020-12-10T13:18:41.071" v="67" actId="2696"/>
        <pc:sldMkLst>
          <pc:docMk/>
          <pc:sldMk cId="2672623954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2547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06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022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109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78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4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C761-B937-455F-BAFD-5A8072E080BA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880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C761-B937-455F-BAFD-5A8072E080BA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022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C761-B937-455F-BAFD-5A8072E080BA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33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385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9433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65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7573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9189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8280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8850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2447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16846B5-8A38-43D1-A984-746AD4EF8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44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Zaveden&#237;%20NGS.ppt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tion.abbott/sk/continuing-education/malnutriti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14524-392F-4330-AA45-DB6D71A1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0" dirty="0"/>
              <a:t>Zajištění výživy a hydratace</a:t>
            </a:r>
          </a:p>
        </p:txBody>
      </p:sp>
    </p:spTree>
    <p:extLst>
      <p:ext uri="{BB962C8B-B14F-4D97-AF65-F5344CB8AC3E}">
        <p14:creationId xmlns:p14="http://schemas.microsoft.com/office/powerpoint/2010/main" val="60551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F9500-56AF-4233-80FF-EE329B0A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Posouzení nutričního stavu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B58742-6F9D-4FDB-8994-ABEF43BAB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400" dirty="0">
                <a:latin typeface="+mj-lt"/>
              </a:rPr>
              <a:t> Vždy při přijetí a následně během hospitalizace.</a:t>
            </a:r>
          </a:p>
          <a:p>
            <a:pPr marL="0" indent="0">
              <a:buNone/>
            </a:pPr>
            <a:endParaRPr lang="cs-CZ" sz="2400" dirty="0">
              <a:latin typeface="+mj-lt"/>
            </a:endParaRPr>
          </a:p>
          <a:p>
            <a:pPr marL="0" indent="0">
              <a:buNone/>
            </a:pPr>
            <a:r>
              <a:rPr lang="cs-CZ" sz="2200" b="1" dirty="0"/>
              <a:t>ABCD</a:t>
            </a:r>
          </a:p>
          <a:p>
            <a:pPr marL="0" indent="0">
              <a:buNone/>
            </a:pPr>
            <a:r>
              <a:rPr lang="cs-CZ" sz="2200" b="1" dirty="0"/>
              <a:t>A</a:t>
            </a:r>
            <a:r>
              <a:rPr lang="cs-CZ" sz="2200" dirty="0"/>
              <a:t> – antropometrické hodnoty,</a:t>
            </a:r>
          </a:p>
          <a:p>
            <a:pPr marL="0" indent="0">
              <a:buNone/>
            </a:pPr>
            <a:r>
              <a:rPr lang="cs-CZ" sz="2200" b="1" dirty="0"/>
              <a:t>B</a:t>
            </a:r>
            <a:r>
              <a:rPr lang="cs-CZ" sz="2200" dirty="0"/>
              <a:t> – biochemické parametry,</a:t>
            </a:r>
          </a:p>
          <a:p>
            <a:pPr marL="0" indent="0">
              <a:buNone/>
            </a:pPr>
            <a:r>
              <a:rPr lang="cs-CZ" sz="2200" b="1" dirty="0"/>
              <a:t>C</a:t>
            </a:r>
            <a:r>
              <a:rPr lang="cs-CZ" sz="2200" dirty="0"/>
              <a:t> – klinické indikátory,</a:t>
            </a:r>
          </a:p>
          <a:p>
            <a:pPr marL="0" indent="0">
              <a:buNone/>
            </a:pPr>
            <a:r>
              <a:rPr lang="cs-CZ" sz="2200" b="1" dirty="0"/>
              <a:t>D</a:t>
            </a:r>
            <a:r>
              <a:rPr lang="cs-CZ" sz="2200" dirty="0"/>
              <a:t> – dietní anamnéza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54404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8F066-AFF3-4490-87FD-91362C26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Antropometrické hodnoty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04B586-D6F6-4021-8411-9121A8B5D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+mj-lt"/>
              </a:rPr>
              <a:t>Hmotnost a výška – nejčastěji BMI.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+mj-lt"/>
              </a:rPr>
              <a:t>Měření obvodu svalstva nedominantní paže.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+mj-lt"/>
              </a:rPr>
              <a:t>Měření kožní řasy.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+mj-lt"/>
              </a:rPr>
              <a:t>WHR – whist hip ratio – index pas/boky</a:t>
            </a:r>
          </a:p>
        </p:txBody>
      </p:sp>
    </p:spTree>
    <p:extLst>
      <p:ext uri="{BB962C8B-B14F-4D97-AF65-F5344CB8AC3E}">
        <p14:creationId xmlns:p14="http://schemas.microsoft.com/office/powerpoint/2010/main" val="401939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AE0B6-D4AE-4ADF-B023-C04797F7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Biochemické parametry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710B21-0182-413A-931D-B39EDDBC3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+mj-lt"/>
              </a:rPr>
              <a:t>Hematologické vyš. krve – </a:t>
            </a:r>
            <a:r>
              <a:rPr lang="cs-CZ" sz="2400" dirty="0" err="1">
                <a:latin typeface="+mj-lt"/>
              </a:rPr>
              <a:t>KO+diff</a:t>
            </a:r>
            <a:r>
              <a:rPr lang="cs-CZ" sz="2400" dirty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+mj-lt"/>
              </a:rPr>
              <a:t>Biochemické vyš. krve – viscerální bílkoviny (albumin, transferin, </a:t>
            </a:r>
            <a:r>
              <a:rPr lang="cs-CZ" sz="2400" dirty="0" err="1">
                <a:latin typeface="+mj-lt"/>
              </a:rPr>
              <a:t>prealbumin</a:t>
            </a:r>
            <a:r>
              <a:rPr lang="cs-CZ" sz="2400" dirty="0">
                <a:latin typeface="+mj-lt"/>
              </a:rPr>
              <a:t>), </a:t>
            </a:r>
            <a:r>
              <a:rPr lang="cs-CZ" sz="2400" dirty="0" err="1">
                <a:latin typeface="+mj-lt"/>
              </a:rPr>
              <a:t>markery</a:t>
            </a:r>
            <a:r>
              <a:rPr lang="cs-CZ" sz="2400" dirty="0">
                <a:latin typeface="+mj-lt"/>
              </a:rPr>
              <a:t> lipidového metabolismu (cholesterol, </a:t>
            </a:r>
            <a:r>
              <a:rPr lang="cs-CZ" sz="2400" dirty="0" err="1">
                <a:latin typeface="+mj-lt"/>
              </a:rPr>
              <a:t>triacylglyceroly</a:t>
            </a:r>
            <a:r>
              <a:rPr lang="cs-CZ" sz="2400" dirty="0">
                <a:latin typeface="+mj-lt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+mj-lt"/>
              </a:rPr>
              <a:t>Hodnocení moči – barva a </a:t>
            </a:r>
            <a:r>
              <a:rPr lang="cs-CZ" sz="2400" dirty="0" err="1">
                <a:latin typeface="+mj-lt"/>
              </a:rPr>
              <a:t>spec</a:t>
            </a:r>
            <a:r>
              <a:rPr lang="cs-CZ" sz="2400" dirty="0">
                <a:latin typeface="+mj-lt"/>
              </a:rPr>
              <a:t>. váha moči, sledování odpadu iontů i kreatininu.</a:t>
            </a:r>
          </a:p>
        </p:txBody>
      </p:sp>
    </p:spTree>
    <p:extLst>
      <p:ext uri="{BB962C8B-B14F-4D97-AF65-F5344CB8AC3E}">
        <p14:creationId xmlns:p14="http://schemas.microsoft.com/office/powerpoint/2010/main" val="77926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8B618-9D73-4D0B-B265-8B3FAEBB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F9CEDE-F395-4203-829D-72372F778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+mj-lt"/>
              </a:rPr>
              <a:t> fyzikální vyšetření pac. – pohled, pohmat, poslech, poklep,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+mj-lt"/>
              </a:rPr>
              <a:t> konstituce těla,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+mj-lt"/>
              </a:rPr>
              <a:t> příznaky malnutrice,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+mj-lt"/>
              </a:rPr>
              <a:t> stav hydratace.</a:t>
            </a:r>
          </a:p>
        </p:txBody>
      </p:sp>
    </p:spTree>
    <p:extLst>
      <p:ext uri="{BB962C8B-B14F-4D97-AF65-F5344CB8AC3E}">
        <p14:creationId xmlns:p14="http://schemas.microsoft.com/office/powerpoint/2010/main" val="425908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1DE15-8A9F-4A75-8A8E-211707C5F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Výživová (dietní) anamnéza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47B733-480F-46B6-B8C6-1CDC8D36D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48312"/>
              </a:buClr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cs-CZ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</a:rPr>
              <a:t>stravovací návyky,</a:t>
            </a:r>
          </a:p>
          <a:p>
            <a:pPr lvl="0">
              <a:buClr>
                <a:srgbClr val="E48312"/>
              </a:buClr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</a:rPr>
              <a:t> rizika vzniku malnutrice,</a:t>
            </a:r>
          </a:p>
          <a:p>
            <a:pPr lvl="0">
              <a:buClr>
                <a:srgbClr val="E48312"/>
              </a:buClr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cs-CZ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</a:rPr>
              <a:t>volba nejvhodnějšího složení a způsobu příjmu potravy,</a:t>
            </a:r>
          </a:p>
          <a:p>
            <a:pPr lvl="0">
              <a:buClr>
                <a:srgbClr val="E48312"/>
              </a:buClr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</a:rPr>
              <a:t> sledování v průběhu hospitalizace,</a:t>
            </a:r>
          </a:p>
          <a:p>
            <a:pPr lvl="0">
              <a:buClr>
                <a:srgbClr val="E48312"/>
              </a:buClr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</a:rPr>
              <a:t> zhodnocení před propuštěním,</a:t>
            </a:r>
          </a:p>
          <a:p>
            <a:pPr lvl="0">
              <a:buClr>
                <a:srgbClr val="E48312"/>
              </a:buClr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</a:rPr>
              <a:t> informace o hydrataci!!!</a:t>
            </a:r>
            <a:endParaRPr lang="cs-CZ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buClr>
                <a:srgbClr val="E48312"/>
              </a:buClr>
            </a:pPr>
            <a:endParaRPr lang="cs-CZ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345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398BC-EEA3-4920-BB80-CF4C4E36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Jednotný dietní systém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B02859E-8C2F-42E6-B679-B4AE99679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12" y="1502861"/>
            <a:ext cx="4385482" cy="446198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1DB0B26-EFAA-433E-ACC6-6A2C26B58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36" y="1502860"/>
            <a:ext cx="4443619" cy="446198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1AB380E-BA28-4083-80EB-75C23694B1DA}"/>
              </a:ext>
            </a:extLst>
          </p:cNvPr>
          <p:cNvSpPr txBox="1"/>
          <p:nvPr/>
        </p:nvSpPr>
        <p:spPr>
          <a:xfrm>
            <a:off x="3634530" y="6065296"/>
            <a:ext cx="492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14 – výběrová, 15 - vegetariánská</a:t>
            </a:r>
          </a:p>
        </p:txBody>
      </p:sp>
    </p:spTree>
    <p:extLst>
      <p:ext uri="{BB962C8B-B14F-4D97-AF65-F5344CB8AC3E}">
        <p14:creationId xmlns:p14="http://schemas.microsoft.com/office/powerpoint/2010/main" val="327944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FC441-ACBF-4E8D-B2D9-42589461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diety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AE64162-C6C1-4554-919C-1D7400EB9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61" y="2129520"/>
            <a:ext cx="6892073" cy="3909926"/>
          </a:xfrm>
        </p:spPr>
      </p:pic>
    </p:spTree>
    <p:extLst>
      <p:ext uri="{BB962C8B-B14F-4D97-AF65-F5344CB8AC3E}">
        <p14:creationId xmlns:p14="http://schemas.microsoft.com/office/powerpoint/2010/main" val="878914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121F15-85E6-4026-8AF2-B4853775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Standardizované dietní postupy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0833B5A-91CD-4B5A-AD03-284AEF0AA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65" y="2370725"/>
            <a:ext cx="5963482" cy="2962688"/>
          </a:xfrm>
        </p:spPr>
      </p:pic>
    </p:spTree>
    <p:extLst>
      <p:ext uri="{BB962C8B-B14F-4D97-AF65-F5344CB8AC3E}">
        <p14:creationId xmlns:p14="http://schemas.microsoft.com/office/powerpoint/2010/main" val="201193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D2586-372E-49EE-A19A-3EB7741D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Perorální výživa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F85252-6CC1-4DA8-B04B-99003D88A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+mj-lt"/>
              </a:rPr>
              <a:t> - příjem potravy per os,  zhodnocení míry soběstačnosti,  </a:t>
            </a:r>
            <a:r>
              <a:rPr lang="cs-CZ" b="1" dirty="0">
                <a:solidFill>
                  <a:srgbClr val="FF0000"/>
                </a:solidFill>
                <a:latin typeface="+mj-lt"/>
              </a:rPr>
              <a:t>pozor na dysfagii!!!</a:t>
            </a:r>
          </a:p>
          <a:p>
            <a:endParaRPr lang="cs-CZ" b="1" dirty="0">
              <a:solidFill>
                <a:srgbClr val="FF0000"/>
              </a:solidFill>
              <a:latin typeface="+mj-lt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každý nemocný dostává správnou dietu,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 jídlo je teplé a vhodně upravené,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 pravidelné stravování (5x denně),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 k jídlu dodáváme dostatek tekutin,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 schopní nemocní se stravují v jídelně</a:t>
            </a:r>
            <a:br>
              <a:rPr lang="cs-CZ" altLang="cs-CZ" sz="2400" dirty="0">
                <a:latin typeface="+mj-lt"/>
              </a:rPr>
            </a:br>
            <a:r>
              <a:rPr lang="cs-CZ" altLang="cs-CZ" sz="2400" dirty="0">
                <a:latin typeface="+mj-lt"/>
              </a:rPr>
              <a:t> nebo u stolu na pokoji,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 pacienti, kteří nemohou opustit</a:t>
            </a:r>
            <a:br>
              <a:rPr lang="cs-CZ" altLang="cs-CZ" sz="2400" dirty="0">
                <a:latin typeface="+mj-lt"/>
              </a:rPr>
            </a:br>
            <a:r>
              <a:rPr lang="cs-CZ" altLang="cs-CZ" sz="2400" dirty="0">
                <a:latin typeface="+mj-lt"/>
              </a:rPr>
              <a:t> lůžko, se stravují v něm.</a:t>
            </a:r>
          </a:p>
          <a:p>
            <a:endParaRPr lang="cs-CZ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2" descr="https://media1.giphy.com/media/ZjZvbEhZ4UO4w/200_s.gif">
            <a:extLst>
              <a:ext uri="{FF2B5EF4-FFF2-40B4-BE49-F238E27FC236}">
                <a16:creationId xmlns:a16="http://schemas.microsoft.com/office/drawing/2014/main" id="{94D5EAEB-223F-440A-9F5C-B3750865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0534" y="4205774"/>
            <a:ext cx="3380185" cy="1529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660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F3F6C-B458-43BA-89D3-3560BFD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Perorální výživa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44B11B-3F4D-44DD-B8EE-BEDB7636E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04054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/>
              <a:t>Krmení ležících (nemohoucích) nemocných:</a:t>
            </a:r>
            <a:endParaRPr lang="cs-CZ" alt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/>
              <a:t> pacient zaujme polohu v polosedě,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/>
              <a:t> kolem krku uvážeme bryndák nebo utěrku,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/>
              <a:t> přisuneme jídelní stolek a naservírujeme jídlo,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/>
              <a:t> </a:t>
            </a:r>
            <a:r>
              <a:rPr lang="cs-CZ" altLang="cs-CZ" b="1" dirty="0">
                <a:solidFill>
                  <a:srgbClr val="FF0000"/>
                </a:solidFill>
              </a:rPr>
              <a:t>krmíme pomalu, trpělivě</a:t>
            </a:r>
            <a:r>
              <a:rPr lang="cs-CZ" altLang="cs-CZ" dirty="0"/>
              <a:t>, jídlo dáváme dostatečně zapíjet.</a:t>
            </a:r>
            <a:br>
              <a:rPr lang="cs-CZ" altLang="cs-CZ" dirty="0"/>
            </a:br>
            <a:endParaRPr lang="cs-CZ" altLang="cs-CZ" dirty="0"/>
          </a:p>
          <a:p>
            <a:r>
              <a:rPr lang="cs-CZ" altLang="cs-CZ" b="1" dirty="0"/>
              <a:t>Po jídle:</a:t>
            </a:r>
            <a:endParaRPr lang="cs-CZ" alt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/>
              <a:t> utřeme pacientovi ústa,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/>
              <a:t> uklidíme nádobí,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/>
              <a:t> upravíme lůžko a polohu pacienta,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/>
              <a:t> pokud má nemocný zubní protézu, vyndáme ji a vyčistíme.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590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5AEA0-F753-4DD4-B93B-450283C9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0" dirty="0"/>
              <a:t>Výživa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D9C030-47C0-4262-9F20-3EC121D4A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cs-CZ" altLang="cs-CZ" sz="2400" b="1" i="1" u="sng" dirty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cs-CZ" altLang="cs-CZ" sz="2400" b="1" i="1" u="sng" dirty="0">
                <a:latin typeface="+mj-lt"/>
              </a:rPr>
              <a:t>výživa</a:t>
            </a:r>
            <a:r>
              <a:rPr lang="cs-CZ" altLang="cs-CZ" sz="2400" dirty="0">
                <a:latin typeface="+mj-lt"/>
              </a:rPr>
              <a:t> = příjem potravy a zpracování přijatých živin,</a:t>
            </a:r>
          </a:p>
          <a:p>
            <a:pPr>
              <a:spcAft>
                <a:spcPts val="1200"/>
              </a:spcAft>
            </a:pPr>
            <a:r>
              <a:rPr lang="cs-CZ" altLang="cs-CZ" sz="2400" b="1" u="sng" dirty="0">
                <a:latin typeface="+mj-lt"/>
              </a:rPr>
              <a:t>živiny </a:t>
            </a:r>
            <a:r>
              <a:rPr lang="cs-CZ" altLang="cs-CZ" sz="2400" dirty="0">
                <a:latin typeface="+mj-lt"/>
              </a:rPr>
              <a:t>= látky, které se účastní na metabolismu,</a:t>
            </a:r>
          </a:p>
          <a:p>
            <a:pPr>
              <a:spcAft>
                <a:spcPts val="1200"/>
              </a:spcAft>
            </a:pPr>
            <a:br>
              <a:rPr lang="cs-CZ" altLang="cs-CZ" sz="2400" dirty="0">
                <a:latin typeface="+mj-lt"/>
              </a:rPr>
            </a:br>
            <a:r>
              <a:rPr lang="cs-CZ" altLang="cs-CZ" sz="2400" dirty="0">
                <a:latin typeface="+mj-lt"/>
              </a:rPr>
              <a:t>- </a:t>
            </a:r>
            <a:r>
              <a:rPr lang="cs-CZ" altLang="cs-CZ" sz="2400" b="1" u="sng" dirty="0">
                <a:latin typeface="+mj-lt"/>
              </a:rPr>
              <a:t>základní </a:t>
            </a:r>
            <a:r>
              <a:rPr lang="cs-CZ" altLang="cs-CZ" sz="2400" dirty="0">
                <a:latin typeface="+mj-lt"/>
              </a:rPr>
              <a:t>– bílkoviny, tuky, cukry,</a:t>
            </a:r>
            <a:br>
              <a:rPr lang="cs-CZ" altLang="cs-CZ" sz="2400" dirty="0">
                <a:latin typeface="+mj-lt"/>
              </a:rPr>
            </a:br>
            <a:r>
              <a:rPr lang="cs-CZ" altLang="cs-CZ" sz="2400" dirty="0">
                <a:latin typeface="+mj-lt"/>
              </a:rPr>
              <a:t>- </a:t>
            </a:r>
            <a:r>
              <a:rPr lang="cs-CZ" altLang="cs-CZ" sz="2400" b="1" i="1" u="sng" dirty="0">
                <a:latin typeface="+mj-lt"/>
              </a:rPr>
              <a:t>přídatné </a:t>
            </a:r>
            <a:r>
              <a:rPr lang="cs-CZ" altLang="cs-CZ" sz="2400" dirty="0">
                <a:latin typeface="+mj-lt"/>
              </a:rPr>
              <a:t>– vitamíny, minerály, voda.</a:t>
            </a:r>
          </a:p>
        </p:txBody>
      </p:sp>
    </p:spTree>
    <p:extLst>
      <p:ext uri="{BB962C8B-B14F-4D97-AF65-F5344CB8AC3E}">
        <p14:creationId xmlns:p14="http://schemas.microsoft.com/office/powerpoint/2010/main" val="3178348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3F5D1-1EF8-405E-AB8D-40E16AF3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Péče o hydrataci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1D3C50-4456-4608-8EFE-DEBF19D2B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+mj-lt"/>
              </a:rPr>
              <a:t> perorální příjem tekutin,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+mj-lt"/>
              </a:rPr>
              <a:t> může být snížený pocit žízně – aktivně nabízet tekutiny!!!,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+mj-lt"/>
              </a:rPr>
              <a:t> zhodnocení stavu hydratace,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+mj-lt"/>
              </a:rPr>
              <a:t> zaznamenávání bilance tekutin, pokud je ordinováno,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+mj-lt"/>
              </a:rPr>
              <a:t> vhodné druhy tekutin – neslazené čaje, pitná voda, slabě mineralizované vody, pivo s minimálním obsahem alkoholu,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+mj-lt"/>
              </a:rPr>
              <a:t> káva se do pitného režimu nezapočítává!!!, mléčné nápoje = potraviny,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+mj-lt"/>
              </a:rPr>
              <a:t> v zajistit vhodné pomůcky pro ležící pacienty.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j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+mj-lt"/>
              </a:rPr>
              <a:t>Pozitivní X negativní bilance tekutin.</a:t>
            </a:r>
          </a:p>
        </p:txBody>
      </p:sp>
    </p:spTree>
    <p:extLst>
      <p:ext uri="{BB962C8B-B14F-4D97-AF65-F5344CB8AC3E}">
        <p14:creationId xmlns:p14="http://schemas.microsoft.com/office/powerpoint/2010/main" val="401071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94F8F-D459-41F1-AD63-3A9A6305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Umělá výživa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77E8AF-12ED-484D-9D44-E303C0B23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9560"/>
          </a:xfrm>
        </p:spPr>
        <p:txBody>
          <a:bodyPr>
            <a:normAutofit/>
          </a:bodyPr>
          <a:lstStyle/>
          <a:p>
            <a:r>
              <a:rPr lang="cs-CZ" altLang="cs-CZ" sz="2400" dirty="0">
                <a:solidFill>
                  <a:schemeClr val="tx1"/>
                </a:solidFill>
                <a:latin typeface="+mj-lt"/>
              </a:rPr>
              <a:t>- indikována u nemocných, kteří nejsou schopni delší dobu jíst, nebo u nemocných, kteří trpí malnutricí.</a:t>
            </a:r>
          </a:p>
          <a:p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Enterální výživa: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podání nutričních substrátů </a:t>
            </a:r>
            <a:r>
              <a:rPr lang="cs-CZ" altLang="cs-CZ" sz="2400" b="1" dirty="0">
                <a:latin typeface="+mj-lt"/>
              </a:rPr>
              <a:t>do žaludku či střeva</a:t>
            </a:r>
            <a:r>
              <a:rPr lang="cs-CZ" altLang="cs-CZ" sz="2400" dirty="0">
                <a:latin typeface="+mj-lt"/>
              </a:rPr>
              <a:t> za účelem zajištění výživy (</a:t>
            </a:r>
            <a:r>
              <a:rPr lang="cs-CZ" altLang="cs-CZ" sz="2400" dirty="0" err="1">
                <a:latin typeface="+mj-lt"/>
              </a:rPr>
              <a:t>sipping</a:t>
            </a:r>
            <a:r>
              <a:rPr lang="cs-CZ" altLang="cs-CZ" sz="2400" dirty="0">
                <a:latin typeface="+mj-lt"/>
              </a:rPr>
              <a:t>, </a:t>
            </a:r>
            <a:r>
              <a:rPr lang="cs-CZ" altLang="cs-CZ" sz="2400" dirty="0" err="1">
                <a:latin typeface="+mj-lt"/>
              </a:rPr>
              <a:t>sondová</a:t>
            </a:r>
            <a:r>
              <a:rPr lang="cs-CZ" altLang="cs-CZ" sz="2400" dirty="0">
                <a:latin typeface="+mj-lt"/>
              </a:rPr>
              <a:t> výživa – NGS, NJS, PEG, PEJ),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využívá přirozenou cestu dodávky živin.</a:t>
            </a:r>
            <a:br>
              <a:rPr lang="cs-CZ" altLang="cs-CZ" sz="2400" dirty="0">
                <a:latin typeface="+mj-lt"/>
              </a:rPr>
            </a:br>
            <a:endParaRPr lang="cs-CZ" altLang="cs-CZ" sz="1400" dirty="0">
              <a:latin typeface="+mj-lt"/>
            </a:endParaRPr>
          </a:p>
          <a:p>
            <a:r>
              <a:rPr lang="cs-CZ" altLang="cs-CZ" sz="2400" b="1" dirty="0">
                <a:solidFill>
                  <a:srgbClr val="00B050"/>
                </a:solidFill>
                <a:latin typeface="+mj-lt"/>
              </a:rPr>
              <a:t>Parenterální výživa:	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podání nutričních substrátů </a:t>
            </a:r>
            <a:r>
              <a:rPr lang="cs-CZ" altLang="cs-CZ" sz="2400" b="1" dirty="0">
                <a:latin typeface="+mj-lt"/>
              </a:rPr>
              <a:t>do systémového řečiště </a:t>
            </a:r>
            <a:r>
              <a:rPr lang="cs-CZ" altLang="cs-CZ" sz="2400" dirty="0">
                <a:latin typeface="+mj-lt"/>
              </a:rPr>
              <a:t>(roztoky aplikovány i. v.),</a:t>
            </a:r>
            <a:endParaRPr lang="cs-CZ" altLang="cs-CZ" sz="2400" b="1" dirty="0">
              <a:latin typeface="+mj-lt"/>
            </a:endParaRP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obchází žaludek, střeva.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0862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C4CD3-8ED6-4953-9234-31DA062D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Enterální výživa - indikace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D3C664-8FD2-4686-BDBF-BF57DCE8C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latin typeface="+mj-lt"/>
              </a:rPr>
              <a:t> </a:t>
            </a:r>
            <a:r>
              <a:rPr lang="cs-CZ" altLang="cs-CZ" sz="2400" dirty="0">
                <a:latin typeface="+mj-lt"/>
              </a:rPr>
              <a:t>poranění, </a:t>
            </a:r>
            <a:r>
              <a:rPr lang="cs-CZ" altLang="cs-CZ" sz="2400" dirty="0" err="1">
                <a:latin typeface="+mj-lt"/>
              </a:rPr>
              <a:t>chir</a:t>
            </a:r>
            <a:r>
              <a:rPr lang="cs-CZ" altLang="cs-CZ" sz="2400" dirty="0">
                <a:latin typeface="+mj-lt"/>
              </a:rPr>
              <a:t>. výkony a nemoci </a:t>
            </a:r>
            <a:r>
              <a:rPr lang="cs-CZ" altLang="cs-CZ" sz="2400" dirty="0" err="1">
                <a:latin typeface="+mj-lt"/>
              </a:rPr>
              <a:t>orofaryngeální</a:t>
            </a:r>
            <a:r>
              <a:rPr lang="cs-CZ" altLang="cs-CZ" sz="2400" dirty="0">
                <a:latin typeface="+mj-lt"/>
              </a:rPr>
              <a:t> a </a:t>
            </a:r>
            <a:r>
              <a:rPr lang="cs-CZ" altLang="cs-CZ" sz="2400" dirty="0" err="1">
                <a:latin typeface="+mj-lt"/>
              </a:rPr>
              <a:t>ezofageální</a:t>
            </a:r>
            <a:r>
              <a:rPr lang="cs-CZ" altLang="cs-CZ" sz="2400" dirty="0">
                <a:latin typeface="+mj-lt"/>
              </a:rPr>
              <a:t> oblasti,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onemocnění, </a:t>
            </a:r>
            <a:r>
              <a:rPr lang="cs-CZ" altLang="cs-CZ" sz="2400" dirty="0" err="1">
                <a:latin typeface="+mj-lt"/>
              </a:rPr>
              <a:t>chir</a:t>
            </a:r>
            <a:r>
              <a:rPr lang="cs-CZ" altLang="cs-CZ" sz="2400" dirty="0">
                <a:latin typeface="+mj-lt"/>
              </a:rPr>
              <a:t>. výkony na trávicím traktu v oblasti žaludku </a:t>
            </a:r>
            <a:br>
              <a:rPr lang="cs-CZ" altLang="cs-CZ" sz="2400" dirty="0">
                <a:latin typeface="+mj-lt"/>
              </a:rPr>
            </a:br>
            <a:r>
              <a:rPr lang="cs-CZ" altLang="cs-CZ" sz="2400" dirty="0">
                <a:latin typeface="+mj-lt"/>
              </a:rPr>
              <a:t>a tenkého střeva,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poruchy mechanismu příjmu potravy (CMP),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stavy vyžadující intenzivní péči (pooperační období, kraniocerebrální poranění),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realimentační léčba při podvýživě,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opakované zvracení (zabránění aspiraci),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ztráta chuti k jídlu (geriatričtí, psychiatričtí pacienti).</a:t>
            </a:r>
          </a:p>
        </p:txBody>
      </p:sp>
    </p:spTree>
    <p:extLst>
      <p:ext uri="{BB962C8B-B14F-4D97-AF65-F5344CB8AC3E}">
        <p14:creationId xmlns:p14="http://schemas.microsoft.com/office/powerpoint/2010/main" val="413811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80BFA-1D96-4238-9CF0-930D3CEB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přípravků podle obsahu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D7AC99-66BC-4C70-AB81-A9B556570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>
                <a:latin typeface="+mj-lt"/>
              </a:rPr>
              <a:t>Polymerní – obsahuje nenatrávené molekuly B, T, a částečně polysacharidy, u většiny pacientů se zachovalou resorpční </a:t>
            </a:r>
            <a:r>
              <a:rPr lang="cs-CZ" dirty="0" err="1">
                <a:latin typeface="+mj-lt"/>
              </a:rPr>
              <a:t>fcí</a:t>
            </a:r>
            <a:r>
              <a:rPr lang="cs-CZ" dirty="0">
                <a:latin typeface="+mj-lt"/>
              </a:rPr>
              <a:t> GIT,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latin typeface="+mj-lt"/>
              </a:rPr>
              <a:t>elementární a oligomerní – snadná absorpce ve střevě, u pac. se zhoršenou resorpční </a:t>
            </a:r>
            <a:r>
              <a:rPr lang="cs-CZ" dirty="0" err="1">
                <a:latin typeface="+mj-lt"/>
              </a:rPr>
              <a:t>fcí</a:t>
            </a:r>
            <a:r>
              <a:rPr lang="cs-CZ" dirty="0">
                <a:latin typeface="+mj-lt"/>
              </a:rPr>
              <a:t> GIT,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latin typeface="+mj-lt"/>
              </a:rPr>
              <a:t>orgánově specifické formule – podle druhu orgánového selhání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967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DD3C8-C6EB-4914-B30D-8B5B2502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 enterální výživy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CF7363-CAC3-472F-B649-A1FB18BC9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v akutní fázi onemocnění,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náhlé příhody břišní,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úplná střevní neprůchodnost (ileus),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střevní píštěle,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krvácení do GIT,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rgbClr val="C00000"/>
                </a:solidFill>
                <a:latin typeface="+mj-lt"/>
              </a:rPr>
              <a:t>relativní KI</a:t>
            </a:r>
            <a:r>
              <a:rPr lang="cs-CZ" altLang="cs-CZ" dirty="0">
                <a:latin typeface="+mj-lt"/>
              </a:rPr>
              <a:t>: nemožnost zajištění vstupu do GIT (popáleniny, </a:t>
            </a:r>
            <a:r>
              <a:rPr lang="cs-CZ" altLang="cs-CZ" dirty="0" err="1">
                <a:latin typeface="+mj-lt"/>
              </a:rPr>
              <a:t>polytrauma</a:t>
            </a:r>
            <a:r>
              <a:rPr lang="cs-CZ" altLang="cs-CZ" dirty="0">
                <a:latin typeface="+mj-lt"/>
              </a:rPr>
              <a:t>, nespolupracující pacient).</a:t>
            </a:r>
          </a:p>
        </p:txBody>
      </p:sp>
    </p:spTree>
    <p:extLst>
      <p:ext uri="{BB962C8B-B14F-4D97-AF65-F5344CB8AC3E}">
        <p14:creationId xmlns:p14="http://schemas.microsoft.com/office/powerpoint/2010/main" val="671628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50B2D-9951-457A-AFCF-C3CF1E4F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enterální výživy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1C3803-39F0-4A45-BE2C-D84970D67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sipping</a:t>
            </a:r>
            <a:r>
              <a:rPr lang="cs-CZ" sz="2400" dirty="0">
                <a:latin typeface="+mj-lt"/>
              </a:rPr>
              <a:t> – výživový suplement (např. </a:t>
            </a:r>
            <a:r>
              <a:rPr lang="cs-CZ" sz="2400" dirty="0" err="1">
                <a:latin typeface="+mj-lt"/>
              </a:rPr>
              <a:t>Nutridrink</a:t>
            </a:r>
            <a:r>
              <a:rPr lang="cs-CZ" sz="2400" dirty="0">
                <a:latin typeface="+mj-lt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+mj-lt"/>
              </a:rPr>
              <a:t> aplikace do </a:t>
            </a:r>
            <a:r>
              <a:rPr lang="cs-CZ" sz="2400" dirty="0" err="1">
                <a:latin typeface="+mj-lt"/>
              </a:rPr>
              <a:t>nasogastrické</a:t>
            </a:r>
            <a:r>
              <a:rPr lang="cs-CZ" sz="2400" dirty="0">
                <a:latin typeface="+mj-lt"/>
              </a:rPr>
              <a:t> sondy,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+mj-lt"/>
              </a:rPr>
              <a:t> aplikace do </a:t>
            </a:r>
            <a:r>
              <a:rPr lang="cs-CZ" sz="2400" dirty="0" err="1">
                <a:latin typeface="+mj-lt"/>
              </a:rPr>
              <a:t>nasojejunální</a:t>
            </a:r>
            <a:r>
              <a:rPr lang="cs-CZ" sz="2400" dirty="0">
                <a:latin typeface="+mj-lt"/>
              </a:rPr>
              <a:t> sondy,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latin typeface="+mj-lt"/>
              </a:rPr>
              <a:t> aplikace do PEG (perkutánní endoskopické gastrostomie), PEJ (… </a:t>
            </a:r>
            <a:r>
              <a:rPr lang="cs-CZ" sz="2400" dirty="0" err="1">
                <a:latin typeface="+mj-lt"/>
              </a:rPr>
              <a:t>jejunostomie</a:t>
            </a:r>
            <a:r>
              <a:rPr lang="cs-CZ" sz="24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9388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CFA32-EA2E-40D8-922C-29863AB9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výživy do NGS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355C03-8280-4709-A975-ECD3D634C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 specializovaný výkon,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není nutné podávat sterilní stravu,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speciálně vyráběné preparáty,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polohování sondy po 2 dnech,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kontrola správné polohy sondy!!!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333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43D64-F38A-47A9-B7B9-58AC3683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 nesprávného zavedení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019F53-A12F-4D00-8696-2F9E2F86B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</a:rPr>
              <a:t> aspirace – může vzniknout </a:t>
            </a:r>
            <a:r>
              <a:rPr lang="cs-CZ" dirty="0" err="1">
                <a:latin typeface="+mj-lt"/>
              </a:rPr>
              <a:t>Mendelsohnův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sy</a:t>
            </a:r>
            <a:r>
              <a:rPr lang="cs-CZ" dirty="0">
                <a:latin typeface="+mj-lt"/>
              </a:rPr>
              <a:t> (těžký chemický zápal plic),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</a:rPr>
              <a:t> zvracení,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</a:rPr>
              <a:t> kontaminace roztoku,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</a:rPr>
              <a:t> ucpání sondy,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</a:rPr>
              <a:t> iritace nosohltanu, jícnu – riziko dekubitu,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tracheoesofageální</a:t>
            </a:r>
            <a:r>
              <a:rPr lang="cs-CZ" dirty="0">
                <a:latin typeface="+mj-lt"/>
              </a:rPr>
              <a:t> píštěl,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</a:rPr>
              <a:t> poškození dolního svěrače jícnu.</a:t>
            </a:r>
          </a:p>
        </p:txBody>
      </p:sp>
    </p:spTree>
    <p:extLst>
      <p:ext uri="{BB962C8B-B14F-4D97-AF65-F5344CB8AC3E}">
        <p14:creationId xmlns:p14="http://schemas.microsoft.com/office/powerpoint/2010/main" val="3249094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00762-FB2F-4821-9ACE-795A851F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zavedení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3D186D-98B5-42CC-827B-CD570071F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6" descr="http://www.agentura-signum.cz/upload/1622-0904421894_v.jpg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64BA19DC-D82C-4FCE-9F91-8C1BAE7E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27" y="3105514"/>
            <a:ext cx="2126506" cy="1503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3905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C58FE-C92D-48A7-8236-96778054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do NJS </a:t>
            </a:r>
            <a:r>
              <a:rPr lang="cs-CZ" sz="3200" dirty="0"/>
              <a:t>(</a:t>
            </a:r>
            <a:r>
              <a:rPr lang="cs-CZ" sz="3200" dirty="0" err="1"/>
              <a:t>nasojejunální</a:t>
            </a:r>
            <a:r>
              <a:rPr lang="cs-CZ" sz="3200" dirty="0"/>
              <a:t> sondy)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AC2512-14BB-4A51-A3C6-A8774C813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pac. s problémy s jícnem, žaludkem a slinivkou,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delší a tenčí sonda,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zavádí lékař,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kontrola vždy RTG,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speciálně vyrobené, sterilní výrobky,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po 2 dnech polohovat,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pravidelně proplachovat sterilním FR, min. 20 ml 3x denně.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03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AD44B-42DD-4332-97DD-E67F517E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0" dirty="0"/>
              <a:t>Potrava a její složky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9A0A41-62CE-4CA5-92F0-53CC015F7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b="1" dirty="0">
                <a:latin typeface="+mj-lt"/>
              </a:rPr>
              <a:t>Bílkoviny: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trávením se rozpadají na aminokyseliny,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bílkoviny dodávají 10-15% všech potřebných kalorií,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luštěniny, mandle, ořechy, vepřové, telecí, kuřecí maso.</a:t>
            </a:r>
          </a:p>
          <a:p>
            <a:endParaRPr lang="cs-CZ" sz="2400" dirty="0">
              <a:latin typeface="+mj-lt"/>
            </a:endParaRPr>
          </a:p>
          <a:p>
            <a:pPr marL="0" indent="0">
              <a:buNone/>
            </a:pPr>
            <a:endParaRPr lang="cs-CZ" sz="2400" dirty="0">
              <a:latin typeface="+mj-lt"/>
            </a:endParaRPr>
          </a:p>
        </p:txBody>
      </p:sp>
      <p:pic>
        <p:nvPicPr>
          <p:cNvPr id="4" name="Picture 2" descr="http://www.vegparadise.com/images/protein2.jpg">
            <a:extLst>
              <a:ext uri="{FF2B5EF4-FFF2-40B4-BE49-F238E27FC236}">
                <a16:creationId xmlns:a16="http://schemas.microsoft.com/office/drawing/2014/main" id="{4B2B1054-E703-47E9-AF49-CFC23526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13456"/>
          <a:stretch>
            <a:fillRect/>
          </a:stretch>
        </p:blipFill>
        <p:spPr bwMode="auto">
          <a:xfrm>
            <a:off x="7696769" y="3857414"/>
            <a:ext cx="4048125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174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DF118-B875-423E-941F-24D9D768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do PEG </a:t>
            </a:r>
            <a:r>
              <a:rPr lang="cs-CZ" sz="2800" dirty="0"/>
              <a:t>(perkutánní endoskopická gastrostomie)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A466B0-EE06-437B-84D8-6296E55BF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</a:rPr>
              <a:t> nápichem přes břišní stěnu do žaludku,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</a:rPr>
              <a:t> pac. má volný nos, jednoduše se ošetřuje,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</a:rPr>
              <a:t> PEJ při dlouhodobé enterální výživě (déle než 6 týdnů),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</a:rPr>
              <a:t> lepší komfort pacienta.</a:t>
            </a:r>
          </a:p>
        </p:txBody>
      </p:sp>
    </p:spTree>
    <p:extLst>
      <p:ext uri="{BB962C8B-B14F-4D97-AF65-F5344CB8AC3E}">
        <p14:creationId xmlns:p14="http://schemas.microsoft.com/office/powerpoint/2010/main" val="2624132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75AA2-5E6E-492C-A48C-9A32FEE5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podávání EV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647ED2-2C3B-4DCC-B7B6-455DFF144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>
                <a:latin typeface="+mj-lt"/>
              </a:rPr>
              <a:t>Bolusové podání – </a:t>
            </a:r>
            <a:r>
              <a:rPr lang="cs-CZ" dirty="0" err="1">
                <a:latin typeface="+mj-lt"/>
              </a:rPr>
              <a:t>Janettovou</a:t>
            </a:r>
            <a:r>
              <a:rPr lang="cs-CZ" dirty="0">
                <a:latin typeface="+mj-lt"/>
              </a:rPr>
              <a:t> stříkačkou á 3 hod, tzv. lačnící pauza přes noc, cca 250 – 400 ml na jednu stravní dávku, po aplikaci sondu vždy propláchnout vodou.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latin typeface="+mj-lt"/>
              </a:rPr>
              <a:t> Intermitentní – dílčí bolusové dávky, přerušovaně v průběhu dne.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latin typeface="+mj-lt"/>
              </a:rPr>
              <a:t>Kontinuální – trvalá aplikace, pomocí enterální pumpy, 60-140 ml/hod.</a:t>
            </a:r>
          </a:p>
        </p:txBody>
      </p:sp>
    </p:spTree>
    <p:extLst>
      <p:ext uri="{BB962C8B-B14F-4D97-AF65-F5344CB8AC3E}">
        <p14:creationId xmlns:p14="http://schemas.microsoft.com/office/powerpoint/2010/main" val="3567163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EAB2A-5B2F-4A1B-9F78-E1BEED47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Parenterální výživa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EB6D73-DCC1-4F0E-B35A-C2541E7C7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032" y="1417320"/>
            <a:ext cx="4937760" cy="4023360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cs-CZ" altLang="cs-CZ" dirty="0">
                <a:latin typeface="+mj-lt"/>
              </a:rPr>
              <a:t>nemožnost využít GIT,</a:t>
            </a:r>
          </a:p>
          <a:p>
            <a:pPr marL="0" indent="0">
              <a:buFont typeface="Wingdings" pitchFamily="2" charset="2"/>
              <a:buChar char="Ø"/>
            </a:pPr>
            <a:r>
              <a:rPr lang="cs-CZ" altLang="cs-CZ" dirty="0">
                <a:latin typeface="+mj-lt"/>
              </a:rPr>
              <a:t> ileus,</a:t>
            </a:r>
          </a:p>
          <a:p>
            <a:pPr marL="0" indent="0">
              <a:buFont typeface="Wingdings" pitchFamily="2" charset="2"/>
              <a:buChar char="Ø"/>
            </a:pPr>
            <a:r>
              <a:rPr lang="cs-CZ" altLang="cs-CZ" dirty="0">
                <a:latin typeface="+mj-lt"/>
              </a:rPr>
              <a:t> střevní píštěle,</a:t>
            </a:r>
          </a:p>
          <a:p>
            <a:pPr marL="0" indent="0">
              <a:buFont typeface="Wingdings" pitchFamily="2" charset="2"/>
              <a:buChar char="Ø"/>
            </a:pPr>
            <a:r>
              <a:rPr lang="cs-CZ" altLang="cs-CZ" dirty="0">
                <a:latin typeface="+mj-lt"/>
              </a:rPr>
              <a:t> náhlé příhody břišní,</a:t>
            </a:r>
          </a:p>
          <a:p>
            <a:pPr marL="0" indent="0">
              <a:buFont typeface="Wingdings" pitchFamily="2" charset="2"/>
              <a:buChar char="Ø"/>
            </a:pPr>
            <a:r>
              <a:rPr lang="cs-CZ" altLang="cs-CZ" dirty="0">
                <a:latin typeface="+mj-lt"/>
              </a:rPr>
              <a:t> rozsáhlé střevní OP,</a:t>
            </a:r>
          </a:p>
          <a:p>
            <a:pPr marL="0" indent="0">
              <a:buFont typeface="Wingdings" pitchFamily="2" charset="2"/>
              <a:buChar char="Ø"/>
            </a:pPr>
            <a:r>
              <a:rPr lang="cs-CZ" altLang="cs-CZ" dirty="0">
                <a:latin typeface="+mj-lt"/>
              </a:rPr>
              <a:t> syndrom krátkého střeva,</a:t>
            </a:r>
          </a:p>
          <a:p>
            <a:pPr marL="0" indent="0">
              <a:buFont typeface="Wingdings" pitchFamily="2" charset="2"/>
              <a:buChar char="Ø"/>
            </a:pPr>
            <a:r>
              <a:rPr lang="cs-CZ" altLang="cs-CZ" dirty="0">
                <a:latin typeface="+mj-lt"/>
              </a:rPr>
              <a:t> krvácení do </a:t>
            </a:r>
            <a:r>
              <a:rPr lang="cs-CZ" altLang="cs-CZ" dirty="0" err="1">
                <a:latin typeface="+mj-lt"/>
              </a:rPr>
              <a:t>GITu</a:t>
            </a:r>
            <a:endParaRPr lang="cs-CZ" altLang="cs-CZ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E043F7A-0FEA-439B-9204-A9722F17E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40" y="1417320"/>
            <a:ext cx="4937760" cy="4023360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cs-CZ" altLang="cs-CZ" dirty="0">
                <a:latin typeface="+mj-lt"/>
              </a:rPr>
              <a:t> akutní pankreatitida,</a:t>
            </a:r>
          </a:p>
          <a:p>
            <a:pPr marL="0" indent="0">
              <a:buFont typeface="Wingdings" pitchFamily="2" charset="2"/>
              <a:buChar char="Ø"/>
            </a:pPr>
            <a:r>
              <a:rPr lang="cs-CZ" altLang="cs-CZ" dirty="0">
                <a:latin typeface="+mj-lt"/>
              </a:rPr>
              <a:t> idiopatické střevní záněty,</a:t>
            </a:r>
          </a:p>
          <a:p>
            <a:pPr marL="0" indent="0">
              <a:buFont typeface="Wingdings" pitchFamily="2" charset="2"/>
              <a:buChar char="Ø"/>
            </a:pPr>
            <a:r>
              <a:rPr lang="cs-CZ" altLang="cs-CZ" dirty="0">
                <a:latin typeface="+mj-lt"/>
              </a:rPr>
              <a:t>akutní pankreatitida,</a:t>
            </a:r>
          </a:p>
          <a:p>
            <a:pPr marL="0" indent="0">
              <a:buFont typeface="Wingdings" pitchFamily="2" charset="2"/>
              <a:buChar char="Ø"/>
            </a:pPr>
            <a:r>
              <a:rPr lang="cs-CZ" altLang="cs-CZ" dirty="0">
                <a:latin typeface="+mj-lt"/>
              </a:rPr>
              <a:t> idiopatické střevní záněty,</a:t>
            </a:r>
          </a:p>
          <a:p>
            <a:pPr marL="0" indent="0">
              <a:buFont typeface="Wingdings" pitchFamily="2" charset="2"/>
              <a:buChar char="Ø"/>
            </a:pPr>
            <a:r>
              <a:rPr lang="cs-CZ" altLang="cs-CZ" dirty="0">
                <a:latin typeface="+mj-lt"/>
              </a:rPr>
              <a:t> těžké průjmy nebo zvracení,</a:t>
            </a:r>
          </a:p>
          <a:p>
            <a:pPr marL="0" indent="0">
              <a:buFont typeface="Wingdings" pitchFamily="2" charset="2"/>
              <a:buChar char="Ø"/>
            </a:pPr>
            <a:r>
              <a:rPr lang="cs-CZ" altLang="cs-CZ" dirty="0">
                <a:latin typeface="+mj-lt"/>
              </a:rPr>
              <a:t> selhání jater.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5" name="Picture 2" descr="http://www.rxkinetics.com/tpntutorial/fig_1_4.gif">
            <a:extLst>
              <a:ext uri="{FF2B5EF4-FFF2-40B4-BE49-F238E27FC236}">
                <a16:creationId xmlns:a16="http://schemas.microsoft.com/office/drawing/2014/main" id="{5F75B8A6-30F4-445B-9C92-837224DE4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211" t="2676" r="42482" b="380"/>
          <a:stretch/>
        </p:blipFill>
        <p:spPr bwMode="auto">
          <a:xfrm>
            <a:off x="9594945" y="3807279"/>
            <a:ext cx="1560735" cy="2626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FF02E11-1759-455C-A968-943C4D499116}"/>
              </a:ext>
            </a:extLst>
          </p:cNvPr>
          <p:cNvSpPr/>
          <p:nvPr/>
        </p:nvSpPr>
        <p:spPr>
          <a:xfrm>
            <a:off x="8686800" y="6455981"/>
            <a:ext cx="34932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i="1" dirty="0">
                <a:latin typeface="+mn-lt"/>
              </a:rPr>
              <a:t>Zdroj: http://www.</a:t>
            </a:r>
            <a:r>
              <a:rPr lang="cs-CZ" sz="900" i="1" dirty="0" err="1">
                <a:latin typeface="+mn-lt"/>
              </a:rPr>
              <a:t>rxkinetics.com</a:t>
            </a:r>
            <a:r>
              <a:rPr lang="cs-CZ" sz="900" i="1" dirty="0">
                <a:latin typeface="+mn-lt"/>
              </a:rPr>
              <a:t>/</a:t>
            </a:r>
            <a:r>
              <a:rPr lang="cs-CZ" sz="900" i="1" dirty="0" err="1">
                <a:latin typeface="+mn-lt"/>
              </a:rPr>
              <a:t>tpntutorial</a:t>
            </a:r>
            <a:r>
              <a:rPr lang="cs-CZ" sz="900" i="1" dirty="0">
                <a:latin typeface="+mn-lt"/>
              </a:rPr>
              <a:t>/</a:t>
            </a:r>
            <a:r>
              <a:rPr lang="cs-CZ" sz="900" i="1" dirty="0" err="1">
                <a:latin typeface="+mn-lt"/>
              </a:rPr>
              <a:t>fig</a:t>
            </a:r>
            <a:r>
              <a:rPr lang="cs-CZ" sz="900" i="1" dirty="0">
                <a:latin typeface="+mn-lt"/>
              </a:rPr>
              <a:t>_1_4.gif; 18.6.2015</a:t>
            </a:r>
          </a:p>
        </p:txBody>
      </p:sp>
    </p:spTree>
    <p:extLst>
      <p:ext uri="{BB962C8B-B14F-4D97-AF65-F5344CB8AC3E}">
        <p14:creationId xmlns:p14="http://schemas.microsoft.com/office/powerpoint/2010/main" val="4151702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27AC1BE-599B-403A-814F-84AEA095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periferní žíly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B102DF6-3166-4882-83D8-A74421AFE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pouze krátkodobá nutriční podpora,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riziko flebitid,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roztoky na úpravu hydratace (voda, elektrolyty),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úprava energetického příjmu – 5% G,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doplnění vitaminů,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doplnění proteinů.</a:t>
            </a:r>
          </a:p>
          <a:p>
            <a:endParaRPr lang="cs-CZ" dirty="0"/>
          </a:p>
        </p:txBody>
      </p:sp>
      <p:pic>
        <p:nvPicPr>
          <p:cNvPr id="7" name="Picture 2" descr="http://upload.wikimedia.org/wikipedia/commons/0/0d/ICU_IV_1.jpg">
            <a:extLst>
              <a:ext uri="{FF2B5EF4-FFF2-40B4-BE49-F238E27FC236}">
                <a16:creationId xmlns:a16="http://schemas.microsoft.com/office/drawing/2014/main" id="{ADE6F169-6ABF-408D-A66C-44B1C0430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4395" y="1872000"/>
            <a:ext cx="2687605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272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76406-12CD-434C-A5C9-98ADB439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centrální žíly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C75D53-1463-48D6-A3C4-5D15C1AA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872000"/>
            <a:ext cx="8146284" cy="396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všechny ostatní roztoky, které nelze aplikovat do PŽK,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dlouhodobá nutriční podpora,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možnost podávat koncentrované roztoky v malém objemu bez rizika flebitidy,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nejčastěji </a:t>
            </a:r>
            <a:r>
              <a:rPr lang="cs-CZ" altLang="cs-CZ" dirty="0" err="1">
                <a:latin typeface="+mj-lt"/>
              </a:rPr>
              <a:t>kanylace</a:t>
            </a:r>
            <a:r>
              <a:rPr lang="cs-CZ" altLang="cs-CZ" dirty="0">
                <a:latin typeface="+mj-lt"/>
              </a:rPr>
              <a:t> v. </a:t>
            </a:r>
            <a:r>
              <a:rPr lang="cs-CZ" altLang="cs-CZ" dirty="0" err="1">
                <a:latin typeface="+mj-lt"/>
              </a:rPr>
              <a:t>subclavia</a:t>
            </a:r>
            <a:r>
              <a:rPr lang="cs-CZ" altLang="cs-CZ" dirty="0">
                <a:latin typeface="+mj-lt"/>
              </a:rPr>
              <a:t>, v. </a:t>
            </a:r>
            <a:r>
              <a:rPr lang="cs-CZ" altLang="cs-CZ" dirty="0" err="1">
                <a:latin typeface="+mj-lt"/>
              </a:rPr>
              <a:t>jugularis</a:t>
            </a:r>
            <a:r>
              <a:rPr lang="cs-CZ" altLang="cs-CZ" dirty="0">
                <a:latin typeface="+mj-lt"/>
              </a:rPr>
              <a:t>, konec katétru je umístěn do horní duté žíly nebo implantace venózního portu.</a:t>
            </a:r>
          </a:p>
          <a:p>
            <a:endParaRPr lang="cs-CZ" dirty="0"/>
          </a:p>
        </p:txBody>
      </p:sp>
      <p:pic>
        <p:nvPicPr>
          <p:cNvPr id="4" name="Picture 2" descr="http://www.stezen.cz/html/stezen/casopis/2014/01/clanky/obr/clanek_06_3.jpg">
            <a:extLst>
              <a:ext uri="{FF2B5EF4-FFF2-40B4-BE49-F238E27FC236}">
                <a16:creationId xmlns:a16="http://schemas.microsoft.com/office/drawing/2014/main" id="{7E9A27A2-F290-45EE-B1DF-7C342550E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9255" y="1872000"/>
            <a:ext cx="317678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B75A883-4F83-4F33-A3D3-FBA4100B0A83}"/>
              </a:ext>
            </a:extLst>
          </p:cNvPr>
          <p:cNvSpPr/>
          <p:nvPr/>
        </p:nvSpPr>
        <p:spPr>
          <a:xfrm>
            <a:off x="8980615" y="6380132"/>
            <a:ext cx="30954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900" dirty="0">
                <a:latin typeface="+mn-lt"/>
              </a:rPr>
              <a:t>Zdroj: http://www.</a:t>
            </a:r>
            <a:r>
              <a:rPr lang="cs-CZ" sz="900" dirty="0" err="1">
                <a:latin typeface="+mn-lt"/>
              </a:rPr>
              <a:t>stezen.cz</a:t>
            </a:r>
            <a:r>
              <a:rPr lang="cs-CZ" sz="900" dirty="0">
                <a:latin typeface="+mn-lt"/>
              </a:rPr>
              <a:t>/</a:t>
            </a:r>
            <a:r>
              <a:rPr lang="cs-CZ" sz="900" dirty="0" err="1">
                <a:latin typeface="+mn-lt"/>
              </a:rPr>
              <a:t>html</a:t>
            </a:r>
            <a:r>
              <a:rPr lang="cs-CZ" sz="900" dirty="0">
                <a:latin typeface="+mn-lt"/>
              </a:rPr>
              <a:t>/</a:t>
            </a:r>
            <a:r>
              <a:rPr lang="cs-CZ" sz="900" dirty="0" err="1">
                <a:latin typeface="+mn-lt"/>
              </a:rPr>
              <a:t>stezen</a:t>
            </a:r>
            <a:r>
              <a:rPr lang="cs-CZ" sz="900" dirty="0">
                <a:latin typeface="+mn-lt"/>
              </a:rPr>
              <a:t>/</a:t>
            </a:r>
            <a:r>
              <a:rPr lang="cs-CZ" sz="900" dirty="0" err="1">
                <a:latin typeface="+mn-lt"/>
              </a:rPr>
              <a:t>casopis</a:t>
            </a:r>
            <a:r>
              <a:rPr lang="cs-CZ" sz="900" dirty="0">
                <a:latin typeface="+mn-lt"/>
              </a:rPr>
              <a:t>/2014/01/</a:t>
            </a:r>
            <a:r>
              <a:rPr lang="cs-CZ" sz="900" dirty="0" err="1">
                <a:latin typeface="+mn-lt"/>
              </a:rPr>
              <a:t>clanky</a:t>
            </a:r>
            <a:r>
              <a:rPr lang="cs-CZ" sz="900" dirty="0">
                <a:latin typeface="+mn-lt"/>
              </a:rPr>
              <a:t>/obr/</a:t>
            </a:r>
            <a:r>
              <a:rPr lang="cs-CZ" sz="900" dirty="0" err="1">
                <a:latin typeface="+mn-lt"/>
              </a:rPr>
              <a:t>clanek</a:t>
            </a:r>
            <a:r>
              <a:rPr lang="cs-CZ" sz="900" dirty="0">
                <a:latin typeface="+mn-lt"/>
              </a:rPr>
              <a:t>_06_3.jpg; 18.6.2015</a:t>
            </a:r>
          </a:p>
        </p:txBody>
      </p:sp>
    </p:spTree>
    <p:extLst>
      <p:ext uri="{BB962C8B-B14F-4D97-AF65-F5344CB8AC3E}">
        <p14:creationId xmlns:p14="http://schemas.microsoft.com/office/powerpoint/2010/main" val="3313290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4CE0F-0D68-4C0D-AFCB-0C613FB1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Přípravky parenterální výživy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CA77B73-76F4-4128-B520-EA8FE77CE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3055" y="1568897"/>
            <a:ext cx="4937760" cy="4023360"/>
          </a:xfrm>
        </p:spPr>
        <p:txBody>
          <a:bodyPr/>
          <a:lstStyle/>
          <a:p>
            <a:pPr marL="0" indent="0" algn="ctr"/>
            <a:r>
              <a:rPr lang="cs-CZ" altLang="cs-CZ" sz="2400" b="1" dirty="0">
                <a:solidFill>
                  <a:srgbClr val="7030A0"/>
                </a:solidFill>
                <a:latin typeface="+mj-lt"/>
              </a:rPr>
              <a:t> </a:t>
            </a:r>
            <a:br>
              <a:rPr lang="cs-CZ" altLang="cs-CZ" sz="2400" b="1" dirty="0">
                <a:solidFill>
                  <a:srgbClr val="7030A0"/>
                </a:solidFill>
                <a:latin typeface="+mj-lt"/>
              </a:rPr>
            </a:br>
            <a:r>
              <a:rPr lang="cs-CZ" altLang="cs-CZ" sz="2400" b="1" dirty="0">
                <a:solidFill>
                  <a:srgbClr val="7030A0"/>
                </a:solidFill>
                <a:latin typeface="+mj-lt"/>
              </a:rPr>
              <a:t>Systém </a:t>
            </a:r>
            <a:r>
              <a:rPr lang="cs-CZ" altLang="cs-CZ" sz="2400" b="1" dirty="0" err="1">
                <a:solidFill>
                  <a:srgbClr val="7030A0"/>
                </a:solidFill>
                <a:latin typeface="+mj-lt"/>
              </a:rPr>
              <a:t>multi-bottle</a:t>
            </a:r>
            <a:r>
              <a:rPr lang="cs-CZ" altLang="cs-CZ" sz="2400" dirty="0">
                <a:solidFill>
                  <a:srgbClr val="7030A0"/>
                </a:solidFill>
                <a:latin typeface="+mj-lt"/>
              </a:rPr>
              <a:t> </a:t>
            </a:r>
          </a:p>
          <a:p>
            <a:pPr marL="0" indent="0"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   podání výživy z několika lahví</a:t>
            </a:r>
            <a:br>
              <a:rPr lang="cs-CZ" altLang="cs-CZ" sz="2400" dirty="0">
                <a:latin typeface="+mj-lt"/>
              </a:rPr>
            </a:br>
            <a:r>
              <a:rPr lang="cs-CZ" altLang="cs-CZ" sz="2400" dirty="0">
                <a:latin typeface="+mj-lt"/>
              </a:rPr>
              <a:t>     najednou,</a:t>
            </a:r>
          </a:p>
          <a:p>
            <a:pPr marL="0" indent="0"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   zvlášť AMK, tuky, glukóza,</a:t>
            </a:r>
          </a:p>
          <a:p>
            <a:pPr marL="0" indent="0"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  možnost měnit složení, přidat</a:t>
            </a:r>
            <a:br>
              <a:rPr lang="cs-CZ" altLang="cs-CZ" sz="2400" dirty="0">
                <a:latin typeface="+mj-lt"/>
              </a:rPr>
            </a:br>
            <a:r>
              <a:rPr lang="cs-CZ" altLang="cs-CZ" sz="2400" dirty="0">
                <a:latin typeface="+mj-lt"/>
              </a:rPr>
              <a:t>    léčiva,</a:t>
            </a:r>
          </a:p>
          <a:p>
            <a:pPr marL="0" indent="0"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  složitější manipulace,</a:t>
            </a:r>
          </a:p>
          <a:p>
            <a:pPr marL="0" indent="0"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  vyšší riziko infekce,</a:t>
            </a:r>
          </a:p>
          <a:p>
            <a:pPr marL="0" indent="0"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  nerovnoměrný příjem živin.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0753974-FA92-49F6-B909-9674027F1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233052" cy="4023360"/>
          </a:xfrm>
        </p:spPr>
        <p:txBody>
          <a:bodyPr/>
          <a:lstStyle/>
          <a:p>
            <a:pPr marL="0" indent="0" algn="ctr"/>
            <a:r>
              <a:rPr lang="cs-CZ" altLang="cs-CZ" sz="2400" b="1" dirty="0">
                <a:solidFill>
                  <a:srgbClr val="7030A0"/>
                </a:solidFill>
                <a:latin typeface="+mj-lt"/>
              </a:rPr>
              <a:t>Sytém </a:t>
            </a:r>
            <a:r>
              <a:rPr lang="cs-CZ" altLang="cs-CZ" sz="2400" b="1" dirty="0" err="1">
                <a:solidFill>
                  <a:srgbClr val="7030A0"/>
                </a:solidFill>
                <a:latin typeface="+mj-lt"/>
              </a:rPr>
              <a:t>all</a:t>
            </a:r>
            <a:r>
              <a:rPr lang="cs-CZ" altLang="cs-CZ" sz="2400" b="1" dirty="0">
                <a:solidFill>
                  <a:srgbClr val="7030A0"/>
                </a:solidFill>
                <a:latin typeface="+mj-lt"/>
              </a:rPr>
              <a:t>-in-</a:t>
            </a:r>
            <a:r>
              <a:rPr lang="cs-CZ" altLang="cs-CZ" sz="2400" b="1" dirty="0" err="1">
                <a:solidFill>
                  <a:srgbClr val="7030A0"/>
                </a:solidFill>
                <a:latin typeface="+mj-lt"/>
              </a:rPr>
              <a:t>one</a:t>
            </a:r>
            <a:r>
              <a:rPr lang="cs-CZ" altLang="cs-CZ" sz="2400" b="1" dirty="0">
                <a:solidFill>
                  <a:srgbClr val="7030A0"/>
                </a:solidFill>
                <a:latin typeface="+mj-lt"/>
              </a:rPr>
              <a:t> 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všechny složky výživy</a:t>
            </a:r>
            <a:br>
              <a:rPr lang="cs-CZ" altLang="cs-CZ" sz="2400" dirty="0">
                <a:latin typeface="+mj-lt"/>
              </a:rPr>
            </a:br>
            <a:r>
              <a:rPr lang="cs-CZ" altLang="cs-CZ" sz="2400" dirty="0">
                <a:latin typeface="+mj-lt"/>
              </a:rPr>
              <a:t>v jednom vaku,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↓ nároky pro ošetřující personál,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lepší utilizace jednotlivých živin,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↓ riziko vstupu infekce,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pohodlnější,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↑ cena,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cs-CZ" altLang="cs-CZ" sz="2400" dirty="0">
                <a:latin typeface="+mj-lt"/>
              </a:rPr>
              <a:t>nelze měnit složení hotového vaku.</a:t>
            </a:r>
          </a:p>
        </p:txBody>
      </p:sp>
    </p:spTree>
    <p:extLst>
      <p:ext uri="{BB962C8B-B14F-4D97-AF65-F5344CB8AC3E}">
        <p14:creationId xmlns:p14="http://schemas.microsoft.com/office/powerpoint/2010/main" val="1833801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EF39A45-27E9-4E4F-ABE4-F663AAC31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656" t="24100" r="62994" b="11501"/>
          <a:stretch/>
        </p:blipFill>
        <p:spPr>
          <a:xfrm>
            <a:off x="3679960" y="96238"/>
            <a:ext cx="4832080" cy="6174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4551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F1F9F5-D8F8-42CE-96A8-5E5CE433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 parenterální výživy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59FC2A-1604-4F63-8AA0-91AD20CE6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dostatečně funkční zažívací trakt,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terminální stav onemocnění,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odmítání nutriční podpory ze strany pacienta,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pominuly důvody, kdy byla parenterální výživa jednoznačně indikována.</a:t>
            </a:r>
          </a:p>
          <a:p>
            <a:endParaRPr lang="cs-CZ" altLang="cs-CZ" b="1" dirty="0">
              <a:solidFill>
                <a:srgbClr val="C00000"/>
              </a:solidFill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444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8913C-6D84-4D14-AE16-6FF1F3A9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Potrava a její složky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01D75D-DC00-4C08-86A8-8395552FE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altLang="cs-CZ" sz="2400" b="1" dirty="0">
                <a:latin typeface="+mj-lt"/>
              </a:rPr>
              <a:t>Tuky:</a:t>
            </a:r>
            <a:br>
              <a:rPr lang="cs-CZ" altLang="cs-CZ" sz="2400" b="1" dirty="0">
                <a:latin typeface="+mj-lt"/>
              </a:rPr>
            </a:br>
            <a:endParaRPr lang="cs-CZ" altLang="cs-CZ" sz="2400" b="1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sloučeniny mastných kyselin a glycerolu,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zdroj energie,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nositelé vitamínů rozpustných v tucích,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denní spotřeba NE vyšší než 66g</a:t>
            </a:r>
            <a:r>
              <a:rPr lang="cs-CZ" altLang="cs-CZ" sz="2400" dirty="0">
                <a:solidFill>
                  <a:srgbClr val="FF0000"/>
                </a:solidFill>
                <a:latin typeface="+mj-lt"/>
              </a:rPr>
              <a:t>*</a:t>
            </a:r>
            <a:r>
              <a:rPr lang="cs-CZ" altLang="cs-CZ" sz="2400" dirty="0">
                <a:latin typeface="+mj-lt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upřednostňovat rostlinné tuky nad živočišnými,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nenasycené mastné kyseliny – slunečnicový olej, sója, obilné klíčky, ořechy, olivy.</a:t>
            </a:r>
            <a:br>
              <a:rPr lang="cs-CZ" altLang="cs-CZ" sz="2400" dirty="0">
                <a:latin typeface="+mj-lt"/>
              </a:rPr>
            </a:br>
            <a:endParaRPr lang="cs-CZ" altLang="cs-CZ" sz="2400" dirty="0">
              <a:latin typeface="+mj-lt"/>
            </a:endParaRPr>
          </a:p>
          <a:p>
            <a:r>
              <a:rPr lang="cs-CZ" altLang="cs-CZ" sz="1400" i="1" dirty="0">
                <a:solidFill>
                  <a:srgbClr val="FF0000"/>
                </a:solidFill>
                <a:latin typeface="+mj-lt"/>
              </a:rPr>
              <a:t>*</a:t>
            </a:r>
            <a:r>
              <a:rPr lang="cs-CZ" altLang="cs-CZ" sz="1400" i="1" dirty="0">
                <a:latin typeface="+mj-lt"/>
              </a:rPr>
              <a:t> denní dávka u dospělého</a:t>
            </a:r>
          </a:p>
        </p:txBody>
      </p:sp>
      <p:pic>
        <p:nvPicPr>
          <p:cNvPr id="4" name="Picture 4" descr="http://trainingaspects.com/wp-content/uploads/2012/03/fats.jpg">
            <a:extLst>
              <a:ext uri="{FF2B5EF4-FFF2-40B4-BE49-F238E27FC236}">
                <a16:creationId xmlns:a16="http://schemas.microsoft.com/office/drawing/2014/main" id="{84E66915-0EF5-41BE-A43A-C2CB5651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50" t="25660" r="4160" b="4304"/>
          <a:stretch>
            <a:fillRect/>
          </a:stretch>
        </p:blipFill>
        <p:spPr bwMode="auto">
          <a:xfrm>
            <a:off x="7932464" y="1845734"/>
            <a:ext cx="3450748" cy="2131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613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24C8D-4435-40FC-A637-13AB625C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Potrava a její složky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89908D-BE27-412B-9EB7-A7E55C2F1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859866"/>
          </a:xfrm>
        </p:spPr>
        <p:txBody>
          <a:bodyPr>
            <a:normAutofit lnSpcReduction="10000"/>
          </a:bodyPr>
          <a:lstStyle/>
          <a:p>
            <a:r>
              <a:rPr lang="cs-CZ" altLang="cs-CZ" b="1" dirty="0">
                <a:latin typeface="+mj-lt"/>
              </a:rPr>
              <a:t>Cukry – Uhlovodany: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hlavní zdroj energie,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hradí až 60% všech kalorií,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+mj-lt"/>
              </a:rPr>
              <a:t>denní spotřeba 275 - 375g</a:t>
            </a:r>
            <a:r>
              <a:rPr lang="cs-CZ" altLang="cs-CZ" dirty="0">
                <a:solidFill>
                  <a:srgbClr val="FF0000"/>
                </a:solidFill>
                <a:latin typeface="+mj-lt"/>
              </a:rPr>
              <a:t>*</a:t>
            </a:r>
            <a:r>
              <a:rPr lang="cs-CZ" altLang="cs-CZ" dirty="0">
                <a:solidFill>
                  <a:schemeClr val="tx1"/>
                </a:solidFill>
                <a:latin typeface="+mj-lt"/>
              </a:rPr>
              <a:t>.</a:t>
            </a:r>
            <a:br>
              <a:rPr lang="cs-CZ" altLang="cs-CZ" dirty="0">
                <a:solidFill>
                  <a:srgbClr val="FF0000"/>
                </a:solidFill>
                <a:latin typeface="+mj-lt"/>
              </a:rPr>
            </a:br>
            <a:endParaRPr lang="cs-CZ" altLang="cs-CZ" dirty="0">
              <a:solidFill>
                <a:srgbClr val="FF0000"/>
              </a:solidFill>
              <a:latin typeface="+mj-lt"/>
            </a:endParaRPr>
          </a:p>
          <a:p>
            <a:r>
              <a:rPr lang="cs-CZ" altLang="cs-CZ" b="1" dirty="0">
                <a:latin typeface="+mj-lt"/>
              </a:rPr>
              <a:t>Dělení: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rgbClr val="C00000"/>
                </a:solidFill>
                <a:latin typeface="+mj-lt"/>
              </a:rPr>
              <a:t>monosacharidy</a:t>
            </a:r>
            <a:r>
              <a:rPr lang="cs-CZ" altLang="cs-CZ" dirty="0">
                <a:latin typeface="+mj-lt"/>
              </a:rPr>
              <a:t> – glukóza, fruktóza (ovoce, med…),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rgbClr val="C00000"/>
                </a:solidFill>
                <a:latin typeface="+mj-lt"/>
              </a:rPr>
              <a:t>disacharidy</a:t>
            </a:r>
            <a:r>
              <a:rPr lang="cs-CZ" altLang="cs-CZ" dirty="0">
                <a:latin typeface="+mj-lt"/>
              </a:rPr>
              <a:t> – sacharóza, laktózy, maltózy (banán, ananas, mléko savců, obiloviny),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b="1" dirty="0">
                <a:solidFill>
                  <a:srgbClr val="FF0000"/>
                </a:solidFill>
                <a:latin typeface="+mj-lt"/>
              </a:rPr>
              <a:t>polysacharidy</a:t>
            </a:r>
            <a:r>
              <a:rPr lang="cs-CZ" altLang="cs-CZ" dirty="0">
                <a:latin typeface="+mj-lt"/>
              </a:rPr>
              <a:t> – škrob, celulóza - rostlinná vláknina (semena, ovoce, zelenina, celozrnné obiloviny.</a:t>
            </a:r>
          </a:p>
          <a:p>
            <a:r>
              <a:rPr lang="cs-CZ" altLang="cs-CZ" sz="1200" i="1" dirty="0">
                <a:solidFill>
                  <a:srgbClr val="FF0000"/>
                </a:solidFill>
                <a:latin typeface="+mj-lt"/>
              </a:rPr>
              <a:t>*</a:t>
            </a:r>
            <a:r>
              <a:rPr lang="cs-CZ" altLang="cs-CZ" sz="1200" i="1" dirty="0">
                <a:latin typeface="+mj-lt"/>
              </a:rPr>
              <a:t> denní dávka u dospělého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6" name="Picture 2" descr="http://1.bp.blogspot.com/-5Tlj4-ex9UM/VBnKmzyAHNI/AAAAAAAAAxo/N0GnpKyFmKs/s1600/carbs%2Bfoods.jpg">
            <a:extLst>
              <a:ext uri="{FF2B5EF4-FFF2-40B4-BE49-F238E27FC236}">
                <a16:creationId xmlns:a16="http://schemas.microsoft.com/office/drawing/2014/main" id="{F2B8BD1C-3588-4B3E-ABCE-934EDBEA5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858714" y="1845734"/>
            <a:ext cx="363984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69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C773E-AF82-4BAF-A800-C11D9BA7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Potrava a její složky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AC7E1A-881C-45FB-9BC8-580FEC942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b="1" dirty="0">
                <a:latin typeface="+mj-lt"/>
              </a:rPr>
              <a:t>Vitamíny: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organické látky, potřebné ve velmi malém množství,</a:t>
            </a:r>
            <a:br>
              <a:rPr lang="cs-CZ" altLang="cs-CZ" sz="2400" dirty="0">
                <a:latin typeface="+mj-lt"/>
              </a:rPr>
            </a:br>
            <a:br>
              <a:rPr lang="cs-CZ" altLang="cs-CZ" sz="2400" dirty="0">
                <a:latin typeface="+mj-lt"/>
              </a:rPr>
            </a:br>
            <a:r>
              <a:rPr lang="cs-CZ" altLang="cs-CZ" sz="2400" dirty="0">
                <a:latin typeface="+mj-lt"/>
              </a:rPr>
              <a:t>- rozpustné ve vodě – </a:t>
            </a:r>
            <a:r>
              <a:rPr lang="cs-CZ" altLang="cs-CZ" sz="2400" dirty="0">
                <a:solidFill>
                  <a:srgbClr val="C00000"/>
                </a:solidFill>
                <a:latin typeface="+mj-lt"/>
              </a:rPr>
              <a:t>B, C</a:t>
            </a:r>
            <a:r>
              <a:rPr lang="cs-CZ" altLang="cs-CZ" sz="2400" dirty="0">
                <a:solidFill>
                  <a:schemeClr val="tx1"/>
                </a:solidFill>
                <a:latin typeface="+mj-lt"/>
              </a:rPr>
              <a:t>,</a:t>
            </a:r>
            <a:br>
              <a:rPr lang="cs-CZ" altLang="cs-CZ" sz="2400" dirty="0">
                <a:solidFill>
                  <a:srgbClr val="C00000"/>
                </a:solidFill>
                <a:latin typeface="+mj-lt"/>
              </a:rPr>
            </a:br>
            <a:r>
              <a:rPr lang="cs-CZ" altLang="cs-CZ" sz="2400" dirty="0">
                <a:solidFill>
                  <a:schemeClr val="tx1"/>
                </a:solidFill>
                <a:latin typeface="+mj-lt"/>
              </a:rPr>
              <a:t>- r</a:t>
            </a:r>
            <a:r>
              <a:rPr lang="cs-CZ" altLang="cs-CZ" sz="2400" dirty="0">
                <a:latin typeface="+mj-lt"/>
              </a:rPr>
              <a:t>ozpustné v tucích – </a:t>
            </a:r>
            <a:r>
              <a:rPr lang="cs-CZ" altLang="cs-CZ" sz="2400" dirty="0">
                <a:solidFill>
                  <a:srgbClr val="C00000"/>
                </a:solidFill>
                <a:latin typeface="+mj-lt"/>
              </a:rPr>
              <a:t>A, D, E, K</a:t>
            </a:r>
            <a:r>
              <a:rPr lang="cs-CZ" altLang="cs-CZ" sz="24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4" name="Picture 2" descr="http://www.fitbyrunning.com/wp-content/uploads/2012/06/HiRes.jpg">
            <a:extLst>
              <a:ext uri="{FF2B5EF4-FFF2-40B4-BE49-F238E27FC236}">
                <a16:creationId xmlns:a16="http://schemas.microsoft.com/office/drawing/2014/main" id="{BA857432-2492-4A56-AA3F-E5EECF04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0708" y="2521584"/>
            <a:ext cx="3435157" cy="3628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659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CB38A-FAED-4C9B-B57E-8A565512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Potrava a její složky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20DF81-87D3-43BD-BDE7-B8152F551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b="1" dirty="0">
                <a:latin typeface="+mj-lt"/>
              </a:rPr>
              <a:t>Minerály: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podílející se na složení našeho organismu,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v těle je 78 prvků (21 nejdůležitějších).</a:t>
            </a:r>
          </a:p>
          <a:p>
            <a:endParaRPr lang="cs-CZ" altLang="cs-CZ" sz="2400" dirty="0">
              <a:latin typeface="+mj-lt"/>
            </a:endParaRPr>
          </a:p>
          <a:p>
            <a:r>
              <a:rPr lang="cs-CZ" altLang="cs-CZ" sz="2400" b="1" dirty="0">
                <a:latin typeface="+mj-lt"/>
              </a:rPr>
              <a:t>Voda: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tvoří 60 - 65% našeho těla,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denní potřeba vody cca 2,5-3 l,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nejlépe – čistá voda, minerálky, čaje, ovocné šťávy,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>
                <a:latin typeface="+mj-lt"/>
              </a:rPr>
              <a:t>výdej – dýcháním (0,5l), kůží (0,6l), močí (1,5l), stolicí (0,15l).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4" name="Picture 2" descr="http://media1.fdncms.com/boiseweekly/imager/video-bad-news-already-for-southern-ida/u/original/3454230/watersplash.jpg">
            <a:extLst>
              <a:ext uri="{FF2B5EF4-FFF2-40B4-BE49-F238E27FC236}">
                <a16:creationId xmlns:a16="http://schemas.microsoft.com/office/drawing/2014/main" id="{1D5C3DB8-4C8A-4C0F-9F69-37C8E502C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4921" y="2064569"/>
            <a:ext cx="3201343" cy="213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636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B9D7F-591C-4BEC-AC1E-E6C6476A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výživu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998CEC-5BE4-46BC-85E7-E7432033F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200" b="1" dirty="0">
                <a:latin typeface="+mj-lt"/>
              </a:rPr>
              <a:t>Biologicko-fyziologické</a:t>
            </a:r>
            <a:r>
              <a:rPr lang="cs-CZ" sz="2200" dirty="0">
                <a:latin typeface="+mj-lt"/>
              </a:rPr>
              <a:t> – věk, zdravotní stav, úroveň </a:t>
            </a:r>
            <a:r>
              <a:rPr lang="cs-CZ" sz="2200" dirty="0" err="1">
                <a:latin typeface="+mj-lt"/>
              </a:rPr>
              <a:t>sebepéče</a:t>
            </a:r>
            <a:r>
              <a:rPr lang="cs-CZ" sz="2200" dirty="0">
                <a:latin typeface="+mj-lt"/>
              </a:rPr>
              <a:t>, …</a:t>
            </a:r>
          </a:p>
          <a:p>
            <a:pPr lvl="1"/>
            <a:endParaRPr lang="cs-CZ" sz="2200" dirty="0">
              <a:latin typeface="+mj-lt"/>
            </a:endParaRPr>
          </a:p>
          <a:p>
            <a:pPr lvl="1"/>
            <a:r>
              <a:rPr lang="cs-CZ" sz="2200" b="1" dirty="0">
                <a:latin typeface="+mj-lt"/>
              </a:rPr>
              <a:t>Sociálně-kulturní </a:t>
            </a:r>
            <a:r>
              <a:rPr lang="cs-CZ" sz="2200" dirty="0">
                <a:latin typeface="+mj-lt"/>
              </a:rPr>
              <a:t>– role člověka, ekonomická situace, …</a:t>
            </a:r>
          </a:p>
          <a:p>
            <a:pPr lvl="1"/>
            <a:endParaRPr lang="cs-CZ" sz="2200" dirty="0">
              <a:latin typeface="+mj-lt"/>
            </a:endParaRPr>
          </a:p>
          <a:p>
            <a:pPr lvl="1"/>
            <a:r>
              <a:rPr lang="cs-CZ" sz="2200" b="1" dirty="0">
                <a:latin typeface="+mj-lt"/>
              </a:rPr>
              <a:t>Psychicko-duchovní </a:t>
            </a:r>
            <a:r>
              <a:rPr lang="cs-CZ" sz="2200" dirty="0">
                <a:latin typeface="+mj-lt"/>
              </a:rPr>
              <a:t>– náboženské zvyky, …</a:t>
            </a:r>
          </a:p>
          <a:p>
            <a:pPr lvl="1"/>
            <a:endParaRPr lang="cs-CZ" sz="2200" dirty="0">
              <a:latin typeface="+mj-lt"/>
            </a:endParaRPr>
          </a:p>
          <a:p>
            <a:pPr lvl="1"/>
            <a:r>
              <a:rPr lang="cs-CZ" sz="2200" b="1" dirty="0">
                <a:latin typeface="+mj-lt"/>
              </a:rPr>
              <a:t>Faktory životního prostředí </a:t>
            </a:r>
            <a:r>
              <a:rPr lang="cs-CZ" sz="2200" dirty="0">
                <a:latin typeface="+mj-lt"/>
              </a:rPr>
              <a:t>– geografické umístění, klima, dostupnost potravin, …</a:t>
            </a:r>
          </a:p>
        </p:txBody>
      </p:sp>
    </p:spTree>
    <p:extLst>
      <p:ext uri="{BB962C8B-B14F-4D97-AF65-F5344CB8AC3E}">
        <p14:creationId xmlns:p14="http://schemas.microsoft.com/office/powerpoint/2010/main" val="87623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52867-627D-41CB-BC0B-49B3626C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Podvýživa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832F0BC-FA84-4A8A-8EAB-A4CAB5F2A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24" y="1880912"/>
            <a:ext cx="4538563" cy="437645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2599CDF-D748-4617-ABF4-30D128BAEBDA}"/>
              </a:ext>
            </a:extLst>
          </p:cNvPr>
          <p:cNvSpPr txBox="1"/>
          <p:nvPr/>
        </p:nvSpPr>
        <p:spPr>
          <a:xfrm>
            <a:off x="4152550" y="6425967"/>
            <a:ext cx="3288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hlinkClick r:id="rId3"/>
              </a:rPr>
              <a:t>https://nutrition.abbott/sk/continuing-education/malnutrition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47450287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FE5651468A3D4B90D1EC95A79DCF21" ma:contentTypeVersion="12" ma:contentTypeDescription="Vytvoří nový dokument" ma:contentTypeScope="" ma:versionID="41a5a22b5f6957070628bb1f196bf70a">
  <xsd:schema xmlns:xsd="http://www.w3.org/2001/XMLSchema" xmlns:xs="http://www.w3.org/2001/XMLSchema" xmlns:p="http://schemas.microsoft.com/office/2006/metadata/properties" xmlns:ns3="567f2e8e-f82b-4e20-adde-3167ac8dcb2e" xmlns:ns4="1be74145-1369-4350-a552-f90e39977260" targetNamespace="http://schemas.microsoft.com/office/2006/metadata/properties" ma:root="true" ma:fieldsID="cab981897b0b28a950dfb81227713704" ns3:_="" ns4:_="">
    <xsd:import namespace="567f2e8e-f82b-4e20-adde-3167ac8dcb2e"/>
    <xsd:import namespace="1be74145-1369-4350-a552-f90e399772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f2e8e-f82b-4e20-adde-3167ac8dc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74145-1369-4350-a552-f90e39977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8" nillable="true" ma:displayName="Hodnota hash upozornění na sdílení" ma:hidden="true" ma:internalName="SharingHintHash" ma:readOnly="true">
      <xsd:simpleType>
        <xsd:restriction base="dms:Text"/>
      </xsd:simple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42AE95-099D-496B-B47E-210271AD2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7f2e8e-f82b-4e20-adde-3167ac8dcb2e"/>
    <ds:schemaRef ds:uri="1be74145-1369-4350-a552-f90e39977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A219EF-248D-464D-9AC8-6EF414381F1A}">
  <ds:schemaRefs>
    <ds:schemaRef ds:uri="http://schemas.microsoft.com/office/2006/metadata/properties"/>
    <ds:schemaRef ds:uri="http://purl.org/dc/elements/1.1/"/>
    <ds:schemaRef ds:uri="567f2e8e-f82b-4e20-adde-3167ac8dcb2e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1be74145-1369-4350-a552-f90e3997726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105A80-44A9-4F2D-9F6A-26C9A5B98C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</Template>
  <TotalTime>773</TotalTime>
  <Words>1636</Words>
  <Application>Microsoft Office PowerPoint</Application>
  <PresentationFormat>Širokoúhlá obrazovka</PresentationFormat>
  <Paragraphs>229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Courier New</vt:lpstr>
      <vt:lpstr>Tahoma</vt:lpstr>
      <vt:lpstr>Wingdings</vt:lpstr>
      <vt:lpstr>Prezentace_MU_CZ</vt:lpstr>
      <vt:lpstr>Zajištění výživy a hydratace</vt:lpstr>
      <vt:lpstr>Výživa</vt:lpstr>
      <vt:lpstr>Potrava a její složky</vt:lpstr>
      <vt:lpstr>Potrava a její složky</vt:lpstr>
      <vt:lpstr>Potrava a její složky</vt:lpstr>
      <vt:lpstr>Potrava a její složky</vt:lpstr>
      <vt:lpstr>Potrava a její složky</vt:lpstr>
      <vt:lpstr>Faktory ovlivňující výživu</vt:lpstr>
      <vt:lpstr>Podvýživa</vt:lpstr>
      <vt:lpstr>Posouzení nutričního stavu</vt:lpstr>
      <vt:lpstr>Antropometrické hodnoty</vt:lpstr>
      <vt:lpstr>Biochemické parametry</vt:lpstr>
      <vt:lpstr>Klinické indikátory</vt:lpstr>
      <vt:lpstr>Výživová (dietní) anamnéza</vt:lpstr>
      <vt:lpstr>Jednotný dietní systém</vt:lpstr>
      <vt:lpstr>Speciální diety</vt:lpstr>
      <vt:lpstr>Standardizované dietní postupy</vt:lpstr>
      <vt:lpstr>Perorální výživa</vt:lpstr>
      <vt:lpstr>Perorální výživa</vt:lpstr>
      <vt:lpstr>Péče o hydrataci</vt:lpstr>
      <vt:lpstr>Umělá výživa</vt:lpstr>
      <vt:lpstr>Enterální výživa - indikace</vt:lpstr>
      <vt:lpstr>Dělení přípravků podle obsahu</vt:lpstr>
      <vt:lpstr>KI enterální výživy</vt:lpstr>
      <vt:lpstr>Formy enterální výživy</vt:lpstr>
      <vt:lpstr>Aplikace výživy do NGS</vt:lpstr>
      <vt:lpstr>Komplikace nesprávného zavedení</vt:lpstr>
      <vt:lpstr>Postup zavedení</vt:lpstr>
      <vt:lpstr>Aplikace do NJS (nasojejunální sondy)</vt:lpstr>
      <vt:lpstr>Aplikace do PEG (perkutánní endoskopická gastrostomie)</vt:lpstr>
      <vt:lpstr>Technika podávání EV</vt:lpstr>
      <vt:lpstr>Parenterální výživa</vt:lpstr>
      <vt:lpstr>Do periferní žíly</vt:lpstr>
      <vt:lpstr>Do centrální žíly</vt:lpstr>
      <vt:lpstr>Přípravky parenterální výživy</vt:lpstr>
      <vt:lpstr>Prezentace aplikace PowerPoint</vt:lpstr>
      <vt:lpstr>KI parenterální výživy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Ošetřovatelský proces při zajištění tělesné aktivity, potřeby sebepéče a soběstačnosti</dc:title>
  <dc:creator>Lenka Veselá</dc:creator>
  <cp:lastModifiedBy>Lenka Veselá</cp:lastModifiedBy>
  <cp:revision>41</cp:revision>
  <dcterms:created xsi:type="dcterms:W3CDTF">2019-09-12T06:55:26Z</dcterms:created>
  <dcterms:modified xsi:type="dcterms:W3CDTF">2020-12-10T13:19:04Z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0x01010008FE5651468A3D4B90D1EC95A79DCF21</vt:lpwstr>
  </property>
</Properties>
</file>