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16" r:id="rId1"/>
  </p:sldMasterIdLst>
  <p:notesMasterIdLst>
    <p:notesMasterId r:id="rId110"/>
  </p:notesMasterIdLst>
  <p:sldIdLst>
    <p:sldId id="473" r:id="rId2"/>
    <p:sldId id="380" r:id="rId3"/>
    <p:sldId id="465" r:id="rId4"/>
    <p:sldId id="418" r:id="rId5"/>
    <p:sldId id="381" r:id="rId6"/>
    <p:sldId id="396" r:id="rId7"/>
    <p:sldId id="385" r:id="rId8"/>
    <p:sldId id="388" r:id="rId9"/>
    <p:sldId id="389" r:id="rId10"/>
    <p:sldId id="551" r:id="rId11"/>
    <p:sldId id="393" r:id="rId12"/>
    <p:sldId id="338" r:id="rId13"/>
    <p:sldId id="339" r:id="rId14"/>
    <p:sldId id="340" r:id="rId15"/>
    <p:sldId id="341" r:id="rId16"/>
    <p:sldId id="328" r:id="rId17"/>
    <p:sldId id="454" r:id="rId18"/>
    <p:sldId id="410" r:id="rId19"/>
    <p:sldId id="469" r:id="rId20"/>
    <p:sldId id="411" r:id="rId21"/>
    <p:sldId id="390" r:id="rId22"/>
    <p:sldId id="264" r:id="rId23"/>
    <p:sldId id="391" r:id="rId24"/>
    <p:sldId id="344" r:id="rId25"/>
    <p:sldId id="374" r:id="rId26"/>
    <p:sldId id="345" r:id="rId27"/>
    <p:sldId id="398" r:id="rId28"/>
    <p:sldId id="399" r:id="rId29"/>
    <p:sldId id="400" r:id="rId30"/>
    <p:sldId id="401" r:id="rId31"/>
    <p:sldId id="397" r:id="rId32"/>
    <p:sldId id="266" r:id="rId33"/>
    <p:sldId id="342" r:id="rId34"/>
    <p:sldId id="403" r:id="rId35"/>
    <p:sldId id="464" r:id="rId36"/>
    <p:sldId id="322" r:id="rId37"/>
    <p:sldId id="472" r:id="rId38"/>
    <p:sldId id="540" r:id="rId39"/>
    <p:sldId id="415" r:id="rId40"/>
    <p:sldId id="448" r:id="rId41"/>
    <p:sldId id="487" r:id="rId42"/>
    <p:sldId id="544" r:id="rId43"/>
    <p:sldId id="471" r:id="rId44"/>
    <p:sldId id="474" r:id="rId45"/>
    <p:sldId id="475" r:id="rId46"/>
    <p:sldId id="502" r:id="rId47"/>
    <p:sldId id="503" r:id="rId48"/>
    <p:sldId id="496" r:id="rId49"/>
    <p:sldId id="533" r:id="rId50"/>
    <p:sldId id="534" r:id="rId51"/>
    <p:sldId id="356" r:id="rId52"/>
    <p:sldId id="450" r:id="rId53"/>
    <p:sldId id="488" r:id="rId54"/>
    <p:sldId id="352" r:id="rId55"/>
    <p:sldId id="408" r:id="rId56"/>
    <p:sldId id="409" r:id="rId57"/>
    <p:sldId id="526" r:id="rId58"/>
    <p:sldId id="420" r:id="rId59"/>
    <p:sldId id="525" r:id="rId60"/>
    <p:sldId id="486" r:id="rId61"/>
    <p:sldId id="414" r:id="rId62"/>
    <p:sldId id="528" r:id="rId63"/>
    <p:sldId id="413" r:id="rId64"/>
    <p:sldId id="485" r:id="rId65"/>
    <p:sldId id="412" r:id="rId66"/>
    <p:sldId id="476" r:id="rId67"/>
    <p:sldId id="479" r:id="rId68"/>
    <p:sldId id="504" r:id="rId69"/>
    <p:sldId id="477" r:id="rId70"/>
    <p:sldId id="478" r:id="rId71"/>
    <p:sldId id="489" r:id="rId72"/>
    <p:sldId id="529" r:id="rId73"/>
    <p:sldId id="484" r:id="rId74"/>
    <p:sldId id="545" r:id="rId75"/>
    <p:sldId id="546" r:id="rId76"/>
    <p:sldId id="548" r:id="rId77"/>
    <p:sldId id="547" r:id="rId78"/>
    <p:sldId id="523" r:id="rId79"/>
    <p:sldId id="531" r:id="rId80"/>
    <p:sldId id="532" r:id="rId81"/>
    <p:sldId id="530" r:id="rId82"/>
    <p:sldId id="549" r:id="rId83"/>
    <p:sldId id="550" r:id="rId84"/>
    <p:sldId id="495" r:id="rId85"/>
    <p:sldId id="494" r:id="rId86"/>
    <p:sldId id="497" r:id="rId87"/>
    <p:sldId id="514" r:id="rId88"/>
    <p:sldId id="501" r:id="rId89"/>
    <p:sldId id="521" r:id="rId90"/>
    <p:sldId id="511" r:id="rId91"/>
    <p:sldId id="512" r:id="rId92"/>
    <p:sldId id="513" r:id="rId93"/>
    <p:sldId id="499" r:id="rId94"/>
    <p:sldId id="500" r:id="rId95"/>
    <p:sldId id="522" r:id="rId96"/>
    <p:sldId id="507" r:id="rId97"/>
    <p:sldId id="508" r:id="rId98"/>
    <p:sldId id="509" r:id="rId99"/>
    <p:sldId id="515" r:id="rId100"/>
    <p:sldId id="535" r:id="rId101"/>
    <p:sldId id="537" r:id="rId102"/>
    <p:sldId id="516" r:id="rId103"/>
    <p:sldId id="539" r:id="rId104"/>
    <p:sldId id="517" r:id="rId105"/>
    <p:sldId id="538" r:id="rId106"/>
    <p:sldId id="518" r:id="rId107"/>
    <p:sldId id="519" r:id="rId108"/>
    <p:sldId id="305" r:id="rId10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32B01"/>
    <a:srgbClr val="4F7600"/>
    <a:srgbClr val="F0A000"/>
    <a:srgbClr val="FFD98D"/>
    <a:srgbClr val="006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12" autoAdjust="0"/>
    <p:restoredTop sz="90353" autoAdjust="0"/>
  </p:normalViewPr>
  <p:slideViewPr>
    <p:cSldViewPr>
      <p:cViewPr varScale="1">
        <p:scale>
          <a:sx n="65" d="100"/>
          <a:sy n="65" d="100"/>
        </p:scale>
        <p:origin x="138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346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127614-3830-4D40-92E0-F7199EE20326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4C7DE48-DF08-4120-8E6C-1B85069C8794}">
      <dgm:prSet/>
      <dgm:spPr/>
      <dgm:t>
        <a:bodyPr/>
        <a:lstStyle/>
        <a:p>
          <a:r>
            <a:rPr lang="sk-SK" dirty="0"/>
            <a:t>Plnohodnotné </a:t>
          </a:r>
          <a:r>
            <a:rPr lang="sk-SK" dirty="0" err="1"/>
            <a:t>bílkoviny</a:t>
          </a:r>
          <a:endParaRPr lang="sk-SK" dirty="0"/>
        </a:p>
      </dgm:t>
    </dgm:pt>
    <dgm:pt modelId="{DC08A3D9-DCB7-4D2E-BDCB-F79FFAAE938E}" type="parTrans" cxnId="{CD208CFE-6BA6-4BA1-9E02-B2405BB8DDF2}">
      <dgm:prSet/>
      <dgm:spPr/>
      <dgm:t>
        <a:bodyPr/>
        <a:lstStyle/>
        <a:p>
          <a:endParaRPr lang="sk-SK"/>
        </a:p>
      </dgm:t>
    </dgm:pt>
    <dgm:pt modelId="{5F4AFC1C-8FAE-44D8-B021-0DD4FB422020}" type="sibTrans" cxnId="{CD208CFE-6BA6-4BA1-9E02-B2405BB8DDF2}">
      <dgm:prSet/>
      <dgm:spPr/>
      <dgm:t>
        <a:bodyPr/>
        <a:lstStyle/>
        <a:p>
          <a:endParaRPr lang="sk-SK"/>
        </a:p>
      </dgm:t>
    </dgm:pt>
    <dgm:pt modelId="{DEF43CC6-912E-4CA6-BF67-B7601B8ED875}">
      <dgm:prSet/>
      <dgm:spPr/>
      <dgm:t>
        <a:bodyPr/>
        <a:lstStyle/>
        <a:p>
          <a:r>
            <a:rPr lang="sk-SK" dirty="0" err="1"/>
            <a:t>Polynenasycené</a:t>
          </a:r>
          <a:r>
            <a:rPr lang="sk-SK" dirty="0"/>
            <a:t> mastné kyseliny</a:t>
          </a:r>
        </a:p>
      </dgm:t>
    </dgm:pt>
    <dgm:pt modelId="{AFDCC772-E6CD-4D25-976B-0B8BFCC90712}" type="parTrans" cxnId="{5AE3A71F-6894-4C94-A277-972D916A154A}">
      <dgm:prSet/>
      <dgm:spPr/>
      <dgm:t>
        <a:bodyPr/>
        <a:lstStyle/>
        <a:p>
          <a:endParaRPr lang="sk-SK"/>
        </a:p>
      </dgm:t>
    </dgm:pt>
    <dgm:pt modelId="{11E5BE32-3759-4138-93CD-1074D038A0DB}" type="sibTrans" cxnId="{5AE3A71F-6894-4C94-A277-972D916A154A}">
      <dgm:prSet/>
      <dgm:spPr/>
      <dgm:t>
        <a:bodyPr/>
        <a:lstStyle/>
        <a:p>
          <a:endParaRPr lang="sk-SK"/>
        </a:p>
      </dgm:t>
    </dgm:pt>
    <dgm:pt modelId="{D94A27BC-EED2-4838-900F-3ABA7B2D1C50}">
      <dgm:prSet/>
      <dgm:spPr/>
      <dgm:t>
        <a:bodyPr/>
        <a:lstStyle/>
        <a:p>
          <a:r>
            <a:rPr lang="sk-SK" dirty="0" err="1"/>
            <a:t>Vitamin</a:t>
          </a:r>
          <a:r>
            <a:rPr lang="sk-SK" dirty="0"/>
            <a:t> D</a:t>
          </a:r>
        </a:p>
      </dgm:t>
    </dgm:pt>
    <dgm:pt modelId="{14B5F4EB-E9F7-46D1-88FF-7B993D9638DE}" type="parTrans" cxnId="{1407AA14-7B0C-40A4-B794-C61DD78C3E76}">
      <dgm:prSet/>
      <dgm:spPr/>
      <dgm:t>
        <a:bodyPr/>
        <a:lstStyle/>
        <a:p>
          <a:endParaRPr lang="sk-SK"/>
        </a:p>
      </dgm:t>
    </dgm:pt>
    <dgm:pt modelId="{AAC04408-4627-42B4-9840-9A28C27DCCAF}" type="sibTrans" cxnId="{1407AA14-7B0C-40A4-B794-C61DD78C3E76}">
      <dgm:prSet/>
      <dgm:spPr/>
      <dgm:t>
        <a:bodyPr/>
        <a:lstStyle/>
        <a:p>
          <a:endParaRPr lang="sk-SK"/>
        </a:p>
      </dgm:t>
    </dgm:pt>
    <dgm:pt modelId="{49362323-CC55-4277-8865-9416CAFA6080}">
      <dgm:prSet/>
      <dgm:spPr/>
      <dgm:t>
        <a:bodyPr/>
        <a:lstStyle/>
        <a:p>
          <a:r>
            <a:rPr lang="sk-SK" dirty="0" err="1"/>
            <a:t>Vitamin</a:t>
          </a:r>
          <a:r>
            <a:rPr lang="sk-SK" dirty="0"/>
            <a:t> B12</a:t>
          </a:r>
        </a:p>
      </dgm:t>
    </dgm:pt>
    <dgm:pt modelId="{8FCC3EF9-5FDA-4D35-9545-0D08EAC4037A}" type="parTrans" cxnId="{0A8CFA77-DE99-43FA-A192-4BC991BABE4B}">
      <dgm:prSet/>
      <dgm:spPr/>
      <dgm:t>
        <a:bodyPr/>
        <a:lstStyle/>
        <a:p>
          <a:endParaRPr lang="sk-SK"/>
        </a:p>
      </dgm:t>
    </dgm:pt>
    <dgm:pt modelId="{D2D2D5B2-EC4B-4784-9CE5-74F0390E5DFC}" type="sibTrans" cxnId="{0A8CFA77-DE99-43FA-A192-4BC991BABE4B}">
      <dgm:prSet/>
      <dgm:spPr/>
      <dgm:t>
        <a:bodyPr/>
        <a:lstStyle/>
        <a:p>
          <a:endParaRPr lang="sk-SK"/>
        </a:p>
      </dgm:t>
    </dgm:pt>
    <dgm:pt modelId="{E78DE2B4-4AFE-43FF-BCCE-8F1347C9C660}">
      <dgm:prSet/>
      <dgm:spPr/>
      <dgm:t>
        <a:bodyPr/>
        <a:lstStyle/>
        <a:p>
          <a:r>
            <a:rPr lang="sk-SK" dirty="0" err="1"/>
            <a:t>Vápník</a:t>
          </a:r>
          <a:endParaRPr lang="sk-SK" dirty="0"/>
        </a:p>
      </dgm:t>
    </dgm:pt>
    <dgm:pt modelId="{BF33721D-6B37-4196-AE9C-781B37D3E314}" type="parTrans" cxnId="{9025181A-F60A-4FAE-B26E-BB055DCE83EA}">
      <dgm:prSet/>
      <dgm:spPr/>
      <dgm:t>
        <a:bodyPr/>
        <a:lstStyle/>
        <a:p>
          <a:endParaRPr lang="sk-SK"/>
        </a:p>
      </dgm:t>
    </dgm:pt>
    <dgm:pt modelId="{2DB77AAE-6E52-4B12-A95B-735A7D1043EA}" type="sibTrans" cxnId="{9025181A-F60A-4FAE-B26E-BB055DCE83EA}">
      <dgm:prSet/>
      <dgm:spPr/>
      <dgm:t>
        <a:bodyPr/>
        <a:lstStyle/>
        <a:p>
          <a:endParaRPr lang="sk-SK"/>
        </a:p>
      </dgm:t>
    </dgm:pt>
    <dgm:pt modelId="{700F14B3-7DD3-45B0-9FBC-AE1803030ACD}">
      <dgm:prSet/>
      <dgm:spPr/>
      <dgm:t>
        <a:bodyPr/>
        <a:lstStyle/>
        <a:p>
          <a:r>
            <a:rPr lang="sk-SK" dirty="0"/>
            <a:t>Železo</a:t>
          </a:r>
        </a:p>
      </dgm:t>
    </dgm:pt>
    <dgm:pt modelId="{A280C17D-E986-4190-9CF8-227BA2093A0D}" type="parTrans" cxnId="{A1309815-FCCA-4417-85EE-4E178040C59C}">
      <dgm:prSet/>
      <dgm:spPr/>
      <dgm:t>
        <a:bodyPr/>
        <a:lstStyle/>
        <a:p>
          <a:endParaRPr lang="sk-SK"/>
        </a:p>
      </dgm:t>
    </dgm:pt>
    <dgm:pt modelId="{2A162D74-BD2F-4B7A-B84B-D7184001C4F1}" type="sibTrans" cxnId="{A1309815-FCCA-4417-85EE-4E178040C59C}">
      <dgm:prSet/>
      <dgm:spPr/>
      <dgm:t>
        <a:bodyPr/>
        <a:lstStyle/>
        <a:p>
          <a:endParaRPr lang="sk-SK"/>
        </a:p>
      </dgm:t>
    </dgm:pt>
    <dgm:pt modelId="{90B9CBAD-6F9D-44B2-8693-1052C7A8FAC4}">
      <dgm:prSet/>
      <dgm:spPr/>
      <dgm:t>
        <a:bodyPr/>
        <a:lstStyle/>
        <a:p>
          <a:r>
            <a:rPr lang="sk-SK" dirty="0" err="1"/>
            <a:t>Zinek</a:t>
          </a:r>
          <a:r>
            <a:rPr lang="sk-SK" dirty="0"/>
            <a:t> </a:t>
          </a:r>
        </a:p>
      </dgm:t>
    </dgm:pt>
    <dgm:pt modelId="{150C9ECC-0E2E-4F9C-877F-45AD76DFDC0B}" type="parTrans" cxnId="{951C949D-DB45-4CB9-8E1E-CA065166CDEA}">
      <dgm:prSet/>
      <dgm:spPr/>
      <dgm:t>
        <a:bodyPr/>
        <a:lstStyle/>
        <a:p>
          <a:endParaRPr lang="sk-SK"/>
        </a:p>
      </dgm:t>
    </dgm:pt>
    <dgm:pt modelId="{C0FDE658-0896-441F-8F9F-CB69A4E6BA49}" type="sibTrans" cxnId="{951C949D-DB45-4CB9-8E1E-CA065166CDEA}">
      <dgm:prSet/>
      <dgm:spPr/>
      <dgm:t>
        <a:bodyPr/>
        <a:lstStyle/>
        <a:p>
          <a:endParaRPr lang="sk-SK"/>
        </a:p>
      </dgm:t>
    </dgm:pt>
    <dgm:pt modelId="{1EB2E425-02D3-441A-A37E-6CA7D28567CC}">
      <dgm:prSet/>
      <dgm:spPr/>
      <dgm:t>
        <a:bodyPr/>
        <a:lstStyle/>
        <a:p>
          <a:r>
            <a:rPr lang="sk-SK" dirty="0" err="1"/>
            <a:t>Jod</a:t>
          </a:r>
          <a:endParaRPr lang="sk-SK" dirty="0"/>
        </a:p>
      </dgm:t>
    </dgm:pt>
    <dgm:pt modelId="{3CE48853-A223-45CE-BA86-F729B9684C22}" type="parTrans" cxnId="{95D23153-49BE-4E2C-B4B3-E5813E13E398}">
      <dgm:prSet/>
      <dgm:spPr/>
      <dgm:t>
        <a:bodyPr/>
        <a:lstStyle/>
        <a:p>
          <a:endParaRPr lang="sk-SK"/>
        </a:p>
      </dgm:t>
    </dgm:pt>
    <dgm:pt modelId="{B1A7E9F5-0168-4027-AD84-303F5D4CB4C6}" type="sibTrans" cxnId="{95D23153-49BE-4E2C-B4B3-E5813E13E398}">
      <dgm:prSet/>
      <dgm:spPr/>
      <dgm:t>
        <a:bodyPr/>
        <a:lstStyle/>
        <a:p>
          <a:endParaRPr lang="sk-SK"/>
        </a:p>
      </dgm:t>
    </dgm:pt>
    <dgm:pt modelId="{F3853E1A-4657-4EEE-80DC-77380A0F2F4F}" type="pres">
      <dgm:prSet presAssocID="{64127614-3830-4D40-92E0-F7199EE20326}" presName="diagram" presStyleCnt="0">
        <dgm:presLayoutVars>
          <dgm:dir/>
          <dgm:resizeHandles val="exact"/>
        </dgm:presLayoutVars>
      </dgm:prSet>
      <dgm:spPr/>
    </dgm:pt>
    <dgm:pt modelId="{DE2296E5-1DA4-4D04-AAD3-61C241AF02DC}" type="pres">
      <dgm:prSet presAssocID="{A4C7DE48-DF08-4120-8E6C-1B85069C8794}" presName="node" presStyleLbl="node1" presStyleIdx="0" presStyleCnt="8">
        <dgm:presLayoutVars>
          <dgm:bulletEnabled val="1"/>
        </dgm:presLayoutVars>
      </dgm:prSet>
      <dgm:spPr/>
    </dgm:pt>
    <dgm:pt modelId="{7E244793-B80B-41AA-9F12-DF4430939A5C}" type="pres">
      <dgm:prSet presAssocID="{5F4AFC1C-8FAE-44D8-B021-0DD4FB422020}" presName="sibTrans" presStyleCnt="0"/>
      <dgm:spPr/>
    </dgm:pt>
    <dgm:pt modelId="{5C9FBEF8-79D5-4B25-AAFF-A06E02C05DE2}" type="pres">
      <dgm:prSet presAssocID="{DEF43CC6-912E-4CA6-BF67-B7601B8ED875}" presName="node" presStyleLbl="node1" presStyleIdx="1" presStyleCnt="8">
        <dgm:presLayoutVars>
          <dgm:bulletEnabled val="1"/>
        </dgm:presLayoutVars>
      </dgm:prSet>
      <dgm:spPr/>
    </dgm:pt>
    <dgm:pt modelId="{6C4145F2-4E3F-4F3D-8930-84DC1299B5D9}" type="pres">
      <dgm:prSet presAssocID="{11E5BE32-3759-4138-93CD-1074D038A0DB}" presName="sibTrans" presStyleCnt="0"/>
      <dgm:spPr/>
    </dgm:pt>
    <dgm:pt modelId="{60383AC3-69FD-43CB-828C-C0BD2F9CD7A1}" type="pres">
      <dgm:prSet presAssocID="{D94A27BC-EED2-4838-900F-3ABA7B2D1C50}" presName="node" presStyleLbl="node1" presStyleIdx="2" presStyleCnt="8">
        <dgm:presLayoutVars>
          <dgm:bulletEnabled val="1"/>
        </dgm:presLayoutVars>
      </dgm:prSet>
      <dgm:spPr/>
    </dgm:pt>
    <dgm:pt modelId="{6B8BDE92-36CA-4B64-832C-FDE6C7F698FD}" type="pres">
      <dgm:prSet presAssocID="{AAC04408-4627-42B4-9840-9A28C27DCCAF}" presName="sibTrans" presStyleCnt="0"/>
      <dgm:spPr/>
    </dgm:pt>
    <dgm:pt modelId="{0ADD107C-276D-48FE-85C6-15990A301A7B}" type="pres">
      <dgm:prSet presAssocID="{49362323-CC55-4277-8865-9416CAFA6080}" presName="node" presStyleLbl="node1" presStyleIdx="3" presStyleCnt="8">
        <dgm:presLayoutVars>
          <dgm:bulletEnabled val="1"/>
        </dgm:presLayoutVars>
      </dgm:prSet>
      <dgm:spPr/>
    </dgm:pt>
    <dgm:pt modelId="{C66593E8-C56C-4C85-9C28-57A7374F6D37}" type="pres">
      <dgm:prSet presAssocID="{D2D2D5B2-EC4B-4784-9CE5-74F0390E5DFC}" presName="sibTrans" presStyleCnt="0"/>
      <dgm:spPr/>
    </dgm:pt>
    <dgm:pt modelId="{497D9EA4-10CA-4F8B-B4CD-ECFF788CD75B}" type="pres">
      <dgm:prSet presAssocID="{E78DE2B4-4AFE-43FF-BCCE-8F1347C9C660}" presName="node" presStyleLbl="node1" presStyleIdx="4" presStyleCnt="8">
        <dgm:presLayoutVars>
          <dgm:bulletEnabled val="1"/>
        </dgm:presLayoutVars>
      </dgm:prSet>
      <dgm:spPr/>
    </dgm:pt>
    <dgm:pt modelId="{65BE62F1-8C28-4931-BF4C-CB9A43572EF6}" type="pres">
      <dgm:prSet presAssocID="{2DB77AAE-6E52-4B12-A95B-735A7D1043EA}" presName="sibTrans" presStyleCnt="0"/>
      <dgm:spPr/>
    </dgm:pt>
    <dgm:pt modelId="{A47DFB08-E032-469D-817B-67F2F4E15AC3}" type="pres">
      <dgm:prSet presAssocID="{700F14B3-7DD3-45B0-9FBC-AE1803030ACD}" presName="node" presStyleLbl="node1" presStyleIdx="5" presStyleCnt="8">
        <dgm:presLayoutVars>
          <dgm:bulletEnabled val="1"/>
        </dgm:presLayoutVars>
      </dgm:prSet>
      <dgm:spPr/>
    </dgm:pt>
    <dgm:pt modelId="{AE18A7B5-ED28-4917-BF1A-36C6AD78B302}" type="pres">
      <dgm:prSet presAssocID="{2A162D74-BD2F-4B7A-B84B-D7184001C4F1}" presName="sibTrans" presStyleCnt="0"/>
      <dgm:spPr/>
    </dgm:pt>
    <dgm:pt modelId="{56392B8D-43F7-453D-B167-46B6ACADAA64}" type="pres">
      <dgm:prSet presAssocID="{90B9CBAD-6F9D-44B2-8693-1052C7A8FAC4}" presName="node" presStyleLbl="node1" presStyleIdx="6" presStyleCnt="8">
        <dgm:presLayoutVars>
          <dgm:bulletEnabled val="1"/>
        </dgm:presLayoutVars>
      </dgm:prSet>
      <dgm:spPr/>
    </dgm:pt>
    <dgm:pt modelId="{F59D1ACC-A15F-48C0-8754-8BB86E6E1983}" type="pres">
      <dgm:prSet presAssocID="{C0FDE658-0896-441F-8F9F-CB69A4E6BA49}" presName="sibTrans" presStyleCnt="0"/>
      <dgm:spPr/>
    </dgm:pt>
    <dgm:pt modelId="{AFEDDE1E-BF22-47BA-9D9F-89D7E6CC6153}" type="pres">
      <dgm:prSet presAssocID="{1EB2E425-02D3-441A-A37E-6CA7D28567CC}" presName="node" presStyleLbl="node1" presStyleIdx="7" presStyleCnt="8">
        <dgm:presLayoutVars>
          <dgm:bulletEnabled val="1"/>
        </dgm:presLayoutVars>
      </dgm:prSet>
      <dgm:spPr/>
    </dgm:pt>
  </dgm:ptLst>
  <dgm:cxnLst>
    <dgm:cxn modelId="{71F35303-0632-428B-ADC8-7DA582D05528}" type="presOf" srcId="{D94A27BC-EED2-4838-900F-3ABA7B2D1C50}" destId="{60383AC3-69FD-43CB-828C-C0BD2F9CD7A1}" srcOrd="0" destOrd="0" presId="urn:microsoft.com/office/officeart/2005/8/layout/default"/>
    <dgm:cxn modelId="{71E4C804-46EC-49FF-B628-D34E5F3A1630}" type="presOf" srcId="{64127614-3830-4D40-92E0-F7199EE20326}" destId="{F3853E1A-4657-4EEE-80DC-77380A0F2F4F}" srcOrd="0" destOrd="0" presId="urn:microsoft.com/office/officeart/2005/8/layout/default"/>
    <dgm:cxn modelId="{1407AA14-7B0C-40A4-B794-C61DD78C3E76}" srcId="{64127614-3830-4D40-92E0-F7199EE20326}" destId="{D94A27BC-EED2-4838-900F-3ABA7B2D1C50}" srcOrd="2" destOrd="0" parTransId="{14B5F4EB-E9F7-46D1-88FF-7B993D9638DE}" sibTransId="{AAC04408-4627-42B4-9840-9A28C27DCCAF}"/>
    <dgm:cxn modelId="{A1309815-FCCA-4417-85EE-4E178040C59C}" srcId="{64127614-3830-4D40-92E0-F7199EE20326}" destId="{700F14B3-7DD3-45B0-9FBC-AE1803030ACD}" srcOrd="5" destOrd="0" parTransId="{A280C17D-E986-4190-9CF8-227BA2093A0D}" sibTransId="{2A162D74-BD2F-4B7A-B84B-D7184001C4F1}"/>
    <dgm:cxn modelId="{9025181A-F60A-4FAE-B26E-BB055DCE83EA}" srcId="{64127614-3830-4D40-92E0-F7199EE20326}" destId="{E78DE2B4-4AFE-43FF-BCCE-8F1347C9C660}" srcOrd="4" destOrd="0" parTransId="{BF33721D-6B37-4196-AE9C-781B37D3E314}" sibTransId="{2DB77AAE-6E52-4B12-A95B-735A7D1043EA}"/>
    <dgm:cxn modelId="{5AE3A71F-6894-4C94-A277-972D916A154A}" srcId="{64127614-3830-4D40-92E0-F7199EE20326}" destId="{DEF43CC6-912E-4CA6-BF67-B7601B8ED875}" srcOrd="1" destOrd="0" parTransId="{AFDCC772-E6CD-4D25-976B-0B8BFCC90712}" sibTransId="{11E5BE32-3759-4138-93CD-1074D038A0DB}"/>
    <dgm:cxn modelId="{4861612A-318A-4953-BE79-5C165ABAD068}" type="presOf" srcId="{49362323-CC55-4277-8865-9416CAFA6080}" destId="{0ADD107C-276D-48FE-85C6-15990A301A7B}" srcOrd="0" destOrd="0" presId="urn:microsoft.com/office/officeart/2005/8/layout/default"/>
    <dgm:cxn modelId="{6BC1C02E-0E3C-4861-BCF9-C1E5477BF7B6}" type="presOf" srcId="{700F14B3-7DD3-45B0-9FBC-AE1803030ACD}" destId="{A47DFB08-E032-469D-817B-67F2F4E15AC3}" srcOrd="0" destOrd="0" presId="urn:microsoft.com/office/officeart/2005/8/layout/default"/>
    <dgm:cxn modelId="{F23F4C44-606E-4C22-9392-E017FDBD2956}" type="presOf" srcId="{E78DE2B4-4AFE-43FF-BCCE-8F1347C9C660}" destId="{497D9EA4-10CA-4F8B-B4CD-ECFF788CD75B}" srcOrd="0" destOrd="0" presId="urn:microsoft.com/office/officeart/2005/8/layout/default"/>
    <dgm:cxn modelId="{95D23153-49BE-4E2C-B4B3-E5813E13E398}" srcId="{64127614-3830-4D40-92E0-F7199EE20326}" destId="{1EB2E425-02D3-441A-A37E-6CA7D28567CC}" srcOrd="7" destOrd="0" parTransId="{3CE48853-A223-45CE-BA86-F729B9684C22}" sibTransId="{B1A7E9F5-0168-4027-AD84-303F5D4CB4C6}"/>
    <dgm:cxn modelId="{0A8CFA77-DE99-43FA-A192-4BC991BABE4B}" srcId="{64127614-3830-4D40-92E0-F7199EE20326}" destId="{49362323-CC55-4277-8865-9416CAFA6080}" srcOrd="3" destOrd="0" parTransId="{8FCC3EF9-5FDA-4D35-9545-0D08EAC4037A}" sibTransId="{D2D2D5B2-EC4B-4784-9CE5-74F0390E5DFC}"/>
    <dgm:cxn modelId="{EBB02E95-A12E-4803-813A-5DAC56E9085F}" type="presOf" srcId="{DEF43CC6-912E-4CA6-BF67-B7601B8ED875}" destId="{5C9FBEF8-79D5-4B25-AAFF-A06E02C05DE2}" srcOrd="0" destOrd="0" presId="urn:microsoft.com/office/officeart/2005/8/layout/default"/>
    <dgm:cxn modelId="{951C949D-DB45-4CB9-8E1E-CA065166CDEA}" srcId="{64127614-3830-4D40-92E0-F7199EE20326}" destId="{90B9CBAD-6F9D-44B2-8693-1052C7A8FAC4}" srcOrd="6" destOrd="0" parTransId="{150C9ECC-0E2E-4F9C-877F-45AD76DFDC0B}" sibTransId="{C0FDE658-0896-441F-8F9F-CB69A4E6BA49}"/>
    <dgm:cxn modelId="{AF97D4BF-345E-478F-9764-129792E8233B}" type="presOf" srcId="{A4C7DE48-DF08-4120-8E6C-1B85069C8794}" destId="{DE2296E5-1DA4-4D04-AAD3-61C241AF02DC}" srcOrd="0" destOrd="0" presId="urn:microsoft.com/office/officeart/2005/8/layout/default"/>
    <dgm:cxn modelId="{BE30ECDA-CC9A-44CD-8634-C6E558F0B55A}" type="presOf" srcId="{1EB2E425-02D3-441A-A37E-6CA7D28567CC}" destId="{AFEDDE1E-BF22-47BA-9D9F-89D7E6CC6153}" srcOrd="0" destOrd="0" presId="urn:microsoft.com/office/officeart/2005/8/layout/default"/>
    <dgm:cxn modelId="{057468E8-1FBB-417D-AC5A-5D33C23DD500}" type="presOf" srcId="{90B9CBAD-6F9D-44B2-8693-1052C7A8FAC4}" destId="{56392B8D-43F7-453D-B167-46B6ACADAA64}" srcOrd="0" destOrd="0" presId="urn:microsoft.com/office/officeart/2005/8/layout/default"/>
    <dgm:cxn modelId="{CD208CFE-6BA6-4BA1-9E02-B2405BB8DDF2}" srcId="{64127614-3830-4D40-92E0-F7199EE20326}" destId="{A4C7DE48-DF08-4120-8E6C-1B85069C8794}" srcOrd="0" destOrd="0" parTransId="{DC08A3D9-DCB7-4D2E-BDCB-F79FFAAE938E}" sibTransId="{5F4AFC1C-8FAE-44D8-B021-0DD4FB422020}"/>
    <dgm:cxn modelId="{F490EDF4-73F7-4DA0-9697-FE897DA08186}" type="presParOf" srcId="{F3853E1A-4657-4EEE-80DC-77380A0F2F4F}" destId="{DE2296E5-1DA4-4D04-AAD3-61C241AF02DC}" srcOrd="0" destOrd="0" presId="urn:microsoft.com/office/officeart/2005/8/layout/default"/>
    <dgm:cxn modelId="{5DE0E711-7AD1-43BD-8D9A-1295EE64B234}" type="presParOf" srcId="{F3853E1A-4657-4EEE-80DC-77380A0F2F4F}" destId="{7E244793-B80B-41AA-9F12-DF4430939A5C}" srcOrd="1" destOrd="0" presId="urn:microsoft.com/office/officeart/2005/8/layout/default"/>
    <dgm:cxn modelId="{F2CBA564-3D97-4BF9-B3F1-A67B4A21DAD2}" type="presParOf" srcId="{F3853E1A-4657-4EEE-80DC-77380A0F2F4F}" destId="{5C9FBEF8-79D5-4B25-AAFF-A06E02C05DE2}" srcOrd="2" destOrd="0" presId="urn:microsoft.com/office/officeart/2005/8/layout/default"/>
    <dgm:cxn modelId="{5BD33222-8F82-40B4-A6AB-94C86159FD61}" type="presParOf" srcId="{F3853E1A-4657-4EEE-80DC-77380A0F2F4F}" destId="{6C4145F2-4E3F-4F3D-8930-84DC1299B5D9}" srcOrd="3" destOrd="0" presId="urn:microsoft.com/office/officeart/2005/8/layout/default"/>
    <dgm:cxn modelId="{C8CF195E-F4EC-433E-BBB8-C36CD46DD583}" type="presParOf" srcId="{F3853E1A-4657-4EEE-80DC-77380A0F2F4F}" destId="{60383AC3-69FD-43CB-828C-C0BD2F9CD7A1}" srcOrd="4" destOrd="0" presId="urn:microsoft.com/office/officeart/2005/8/layout/default"/>
    <dgm:cxn modelId="{5140E3FE-1756-42F7-A1AC-7901EBA6724F}" type="presParOf" srcId="{F3853E1A-4657-4EEE-80DC-77380A0F2F4F}" destId="{6B8BDE92-36CA-4B64-832C-FDE6C7F698FD}" srcOrd="5" destOrd="0" presId="urn:microsoft.com/office/officeart/2005/8/layout/default"/>
    <dgm:cxn modelId="{375813D6-1E30-4C5F-9FF8-803984208520}" type="presParOf" srcId="{F3853E1A-4657-4EEE-80DC-77380A0F2F4F}" destId="{0ADD107C-276D-48FE-85C6-15990A301A7B}" srcOrd="6" destOrd="0" presId="urn:microsoft.com/office/officeart/2005/8/layout/default"/>
    <dgm:cxn modelId="{2DCB8019-8B30-4672-9818-DCB53946A761}" type="presParOf" srcId="{F3853E1A-4657-4EEE-80DC-77380A0F2F4F}" destId="{C66593E8-C56C-4C85-9C28-57A7374F6D37}" srcOrd="7" destOrd="0" presId="urn:microsoft.com/office/officeart/2005/8/layout/default"/>
    <dgm:cxn modelId="{94C8538F-35C3-4243-9C92-35235E8E3B60}" type="presParOf" srcId="{F3853E1A-4657-4EEE-80DC-77380A0F2F4F}" destId="{497D9EA4-10CA-4F8B-B4CD-ECFF788CD75B}" srcOrd="8" destOrd="0" presId="urn:microsoft.com/office/officeart/2005/8/layout/default"/>
    <dgm:cxn modelId="{776730DF-0048-45F1-94EF-8B5F028AF692}" type="presParOf" srcId="{F3853E1A-4657-4EEE-80DC-77380A0F2F4F}" destId="{65BE62F1-8C28-4931-BF4C-CB9A43572EF6}" srcOrd="9" destOrd="0" presId="urn:microsoft.com/office/officeart/2005/8/layout/default"/>
    <dgm:cxn modelId="{FC4BD666-79EF-4E45-8A9D-3DEA07F0705E}" type="presParOf" srcId="{F3853E1A-4657-4EEE-80DC-77380A0F2F4F}" destId="{A47DFB08-E032-469D-817B-67F2F4E15AC3}" srcOrd="10" destOrd="0" presId="urn:microsoft.com/office/officeart/2005/8/layout/default"/>
    <dgm:cxn modelId="{E90195B1-41DE-474E-A5C8-19F5C082EA04}" type="presParOf" srcId="{F3853E1A-4657-4EEE-80DC-77380A0F2F4F}" destId="{AE18A7B5-ED28-4917-BF1A-36C6AD78B302}" srcOrd="11" destOrd="0" presId="urn:microsoft.com/office/officeart/2005/8/layout/default"/>
    <dgm:cxn modelId="{6330F219-BDEF-4E7F-AB30-8395817A3F5E}" type="presParOf" srcId="{F3853E1A-4657-4EEE-80DC-77380A0F2F4F}" destId="{56392B8D-43F7-453D-B167-46B6ACADAA64}" srcOrd="12" destOrd="0" presId="urn:microsoft.com/office/officeart/2005/8/layout/default"/>
    <dgm:cxn modelId="{395D55EC-87A2-4861-A68C-1D2878B20BDC}" type="presParOf" srcId="{F3853E1A-4657-4EEE-80DC-77380A0F2F4F}" destId="{F59D1ACC-A15F-48C0-8754-8BB86E6E1983}" srcOrd="13" destOrd="0" presId="urn:microsoft.com/office/officeart/2005/8/layout/default"/>
    <dgm:cxn modelId="{0C351D30-1518-4CFD-ADB9-A482A145377B}" type="presParOf" srcId="{F3853E1A-4657-4EEE-80DC-77380A0F2F4F}" destId="{AFEDDE1E-BF22-47BA-9D9F-89D7E6CC6153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127614-3830-4D40-92E0-F7199EE20326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EBD2318-5217-478E-95BF-CFA5C33A60FA}">
      <dgm:prSet/>
      <dgm:spPr/>
      <dgm:t>
        <a:bodyPr/>
        <a:lstStyle/>
        <a:p>
          <a:r>
            <a:rPr lang="cs-CZ" dirty="0" err="1"/>
            <a:t>Paleodieta</a:t>
          </a:r>
          <a:endParaRPr lang="en-US" dirty="0"/>
        </a:p>
      </dgm:t>
    </dgm:pt>
    <dgm:pt modelId="{858A8F8F-D273-48BD-BE72-609E785FEFCC}" type="parTrans" cxnId="{D43F8506-5289-43FF-B7EB-273E823DBD98}">
      <dgm:prSet/>
      <dgm:spPr/>
      <dgm:t>
        <a:bodyPr/>
        <a:lstStyle/>
        <a:p>
          <a:endParaRPr lang="en-US"/>
        </a:p>
      </dgm:t>
    </dgm:pt>
    <dgm:pt modelId="{FDF068B1-365F-4CD3-B15E-03D8B24D8304}" type="sibTrans" cxnId="{D43F8506-5289-43FF-B7EB-273E823DBD98}">
      <dgm:prSet/>
      <dgm:spPr/>
      <dgm:t>
        <a:bodyPr/>
        <a:lstStyle/>
        <a:p>
          <a:endParaRPr lang="en-US"/>
        </a:p>
      </dgm:t>
    </dgm:pt>
    <dgm:pt modelId="{9591385B-1250-45AF-8362-C499994140B4}">
      <dgm:prSet/>
      <dgm:spPr/>
      <dgm:t>
        <a:bodyPr/>
        <a:lstStyle/>
        <a:p>
          <a:r>
            <a:rPr lang="cs-CZ" dirty="0"/>
            <a:t>Výživa dle krevních skupin</a:t>
          </a:r>
          <a:endParaRPr lang="en-US" dirty="0"/>
        </a:p>
      </dgm:t>
    </dgm:pt>
    <dgm:pt modelId="{AA3E70CC-7018-433F-8D37-42F6594623C0}" type="parTrans" cxnId="{20B3B28B-8DEC-4C70-8B92-B1B114FF65DA}">
      <dgm:prSet/>
      <dgm:spPr/>
      <dgm:t>
        <a:bodyPr/>
        <a:lstStyle/>
        <a:p>
          <a:endParaRPr lang="en-US"/>
        </a:p>
      </dgm:t>
    </dgm:pt>
    <dgm:pt modelId="{B33CDE2F-9960-4506-99F5-FBDCA639EEB5}" type="sibTrans" cxnId="{20B3B28B-8DEC-4C70-8B92-B1B114FF65DA}">
      <dgm:prSet/>
      <dgm:spPr/>
      <dgm:t>
        <a:bodyPr/>
        <a:lstStyle/>
        <a:p>
          <a:endParaRPr lang="en-US"/>
        </a:p>
      </dgm:t>
    </dgm:pt>
    <dgm:pt modelId="{DFD296FE-D3D5-4A48-A793-B67834265267}">
      <dgm:prSet/>
      <dgm:spPr/>
      <dgm:t>
        <a:bodyPr/>
        <a:lstStyle/>
        <a:p>
          <a:r>
            <a:rPr lang="cs-CZ" dirty="0"/>
            <a:t>Dělená strava</a:t>
          </a:r>
          <a:endParaRPr lang="en-US" dirty="0"/>
        </a:p>
      </dgm:t>
    </dgm:pt>
    <dgm:pt modelId="{CB2D26FD-5B2A-4BAA-9680-CAF03E1D38FF}" type="parTrans" cxnId="{1D662EE2-30C5-47BA-9AD0-CFB3FE721398}">
      <dgm:prSet/>
      <dgm:spPr/>
      <dgm:t>
        <a:bodyPr/>
        <a:lstStyle/>
        <a:p>
          <a:endParaRPr lang="en-US"/>
        </a:p>
      </dgm:t>
    </dgm:pt>
    <dgm:pt modelId="{EB984E06-75C8-4539-9E85-99981050EFAB}" type="sibTrans" cxnId="{1D662EE2-30C5-47BA-9AD0-CFB3FE721398}">
      <dgm:prSet/>
      <dgm:spPr/>
      <dgm:t>
        <a:bodyPr/>
        <a:lstStyle/>
        <a:p>
          <a:endParaRPr lang="en-US"/>
        </a:p>
      </dgm:t>
    </dgm:pt>
    <dgm:pt modelId="{B8551BE7-66BF-4D06-85F8-FE7B3C1F42B7}">
      <dgm:prSet/>
      <dgm:spPr/>
      <dgm:t>
        <a:bodyPr/>
        <a:lstStyle/>
        <a:p>
          <a:r>
            <a:rPr lang="cs-CZ" dirty="0" err="1"/>
            <a:t>Dukanova</a:t>
          </a:r>
          <a:r>
            <a:rPr lang="cs-CZ" dirty="0"/>
            <a:t> dieta</a:t>
          </a:r>
          <a:endParaRPr lang="en-US" dirty="0"/>
        </a:p>
      </dgm:t>
    </dgm:pt>
    <dgm:pt modelId="{4F6C0803-02DA-4609-9FB4-084F11776F5B}" type="parTrans" cxnId="{69E240FC-A4D6-468D-8AA4-AC0FD014DC1F}">
      <dgm:prSet/>
      <dgm:spPr/>
      <dgm:t>
        <a:bodyPr/>
        <a:lstStyle/>
        <a:p>
          <a:endParaRPr lang="en-US"/>
        </a:p>
      </dgm:t>
    </dgm:pt>
    <dgm:pt modelId="{B75BF3FD-1349-41DD-A3BF-27CD4C8EC781}" type="sibTrans" cxnId="{69E240FC-A4D6-468D-8AA4-AC0FD014DC1F}">
      <dgm:prSet/>
      <dgm:spPr/>
      <dgm:t>
        <a:bodyPr/>
        <a:lstStyle/>
        <a:p>
          <a:endParaRPr lang="en-US"/>
        </a:p>
      </dgm:t>
    </dgm:pt>
    <dgm:pt modelId="{8C6C29DD-694D-42D6-9E5D-456685CCA988}">
      <dgm:prSet/>
      <dgm:spPr/>
      <dgm:t>
        <a:bodyPr/>
        <a:lstStyle/>
        <a:p>
          <a:r>
            <a:rPr lang="sk-SK" dirty="0"/>
            <a:t>Výživa </a:t>
          </a:r>
          <a:r>
            <a:rPr lang="sk-SK" dirty="0" err="1"/>
            <a:t>dle</a:t>
          </a:r>
          <a:r>
            <a:rPr lang="sk-SK" dirty="0"/>
            <a:t> pH</a:t>
          </a:r>
          <a:endParaRPr lang="en-US" dirty="0"/>
        </a:p>
      </dgm:t>
    </dgm:pt>
    <dgm:pt modelId="{2541ACC2-DEA0-49F1-B81D-EF0779E26F2C}" type="parTrans" cxnId="{465098E3-4371-417A-B632-1BC884C5EFB3}">
      <dgm:prSet/>
      <dgm:spPr/>
      <dgm:t>
        <a:bodyPr/>
        <a:lstStyle/>
        <a:p>
          <a:endParaRPr lang="sk-SK"/>
        </a:p>
      </dgm:t>
    </dgm:pt>
    <dgm:pt modelId="{09C7B7DB-F9EA-43FE-B17E-06AFD0349FC2}" type="sibTrans" cxnId="{465098E3-4371-417A-B632-1BC884C5EFB3}">
      <dgm:prSet/>
      <dgm:spPr/>
      <dgm:t>
        <a:bodyPr/>
        <a:lstStyle/>
        <a:p>
          <a:endParaRPr lang="sk-SK"/>
        </a:p>
      </dgm:t>
    </dgm:pt>
    <dgm:pt modelId="{3D3D5632-CC4A-4F5F-9D5B-3AB347F05F19}">
      <dgm:prSet/>
      <dgm:spPr/>
      <dgm:t>
        <a:bodyPr/>
        <a:lstStyle/>
        <a:p>
          <a:r>
            <a:rPr lang="cs-CZ" dirty="0"/>
            <a:t>Krabičková dieta</a:t>
          </a:r>
          <a:endParaRPr lang="en-US" dirty="0"/>
        </a:p>
      </dgm:t>
    </dgm:pt>
    <dgm:pt modelId="{9796C391-AB99-4163-9C77-19DA6C369CFF}" type="parTrans" cxnId="{9B945E17-B235-4EF6-803B-B675106EFDE3}">
      <dgm:prSet/>
      <dgm:spPr/>
      <dgm:t>
        <a:bodyPr/>
        <a:lstStyle/>
        <a:p>
          <a:endParaRPr lang="sk-SK"/>
        </a:p>
      </dgm:t>
    </dgm:pt>
    <dgm:pt modelId="{BA2438C4-B0A8-40A5-A48B-24A3240FE5DA}" type="sibTrans" cxnId="{9B945E17-B235-4EF6-803B-B675106EFDE3}">
      <dgm:prSet/>
      <dgm:spPr/>
      <dgm:t>
        <a:bodyPr/>
        <a:lstStyle/>
        <a:p>
          <a:endParaRPr lang="sk-SK"/>
        </a:p>
      </dgm:t>
    </dgm:pt>
    <dgm:pt modelId="{7A8C3175-9F30-484E-AFAC-8B065B2DD816}">
      <dgm:prSet/>
      <dgm:spPr/>
      <dgm:t>
        <a:bodyPr/>
        <a:lstStyle/>
        <a:p>
          <a:r>
            <a:rPr lang="cs-CZ" dirty="0" err="1"/>
            <a:t>Ketogenní</a:t>
          </a:r>
          <a:r>
            <a:rPr lang="cs-CZ" dirty="0"/>
            <a:t> dieta</a:t>
          </a:r>
          <a:endParaRPr lang="en-US" dirty="0"/>
        </a:p>
      </dgm:t>
    </dgm:pt>
    <dgm:pt modelId="{F35AD85C-2834-4CA5-A422-77901EC356FF}" type="parTrans" cxnId="{C909081C-BD57-4760-B4B0-30287B3C05C3}">
      <dgm:prSet/>
      <dgm:spPr/>
      <dgm:t>
        <a:bodyPr/>
        <a:lstStyle/>
        <a:p>
          <a:endParaRPr lang="sk-SK"/>
        </a:p>
      </dgm:t>
    </dgm:pt>
    <dgm:pt modelId="{AA3E1756-FB18-4C9B-86C5-D448076F4E1F}" type="sibTrans" cxnId="{C909081C-BD57-4760-B4B0-30287B3C05C3}">
      <dgm:prSet/>
      <dgm:spPr/>
      <dgm:t>
        <a:bodyPr/>
        <a:lstStyle/>
        <a:p>
          <a:endParaRPr lang="sk-SK"/>
        </a:p>
      </dgm:t>
    </dgm:pt>
    <dgm:pt modelId="{FAC4DA72-D871-4372-9F8D-C052801797B1}">
      <dgm:prSet/>
      <dgm:spPr/>
      <dgm:t>
        <a:bodyPr/>
        <a:lstStyle/>
        <a:p>
          <a:r>
            <a:rPr lang="sk-SK" dirty="0"/>
            <a:t>„Pilulky“      na </a:t>
          </a:r>
          <a:r>
            <a:rPr lang="sk-SK" dirty="0" err="1"/>
            <a:t>hubnutí</a:t>
          </a:r>
          <a:endParaRPr lang="en-US" dirty="0"/>
        </a:p>
      </dgm:t>
    </dgm:pt>
    <dgm:pt modelId="{1C6D5228-6768-4C52-AB8A-846D06C613E3}" type="parTrans" cxnId="{558C17DA-ECB1-4817-A591-D28D81E13B12}">
      <dgm:prSet/>
      <dgm:spPr/>
      <dgm:t>
        <a:bodyPr/>
        <a:lstStyle/>
        <a:p>
          <a:endParaRPr lang="sk-SK"/>
        </a:p>
      </dgm:t>
    </dgm:pt>
    <dgm:pt modelId="{CC97B68F-A818-404F-8579-9DE6B96F0CF9}" type="sibTrans" cxnId="{558C17DA-ECB1-4817-A591-D28D81E13B12}">
      <dgm:prSet/>
      <dgm:spPr/>
      <dgm:t>
        <a:bodyPr/>
        <a:lstStyle/>
        <a:p>
          <a:endParaRPr lang="sk-SK"/>
        </a:p>
      </dgm:t>
    </dgm:pt>
    <dgm:pt modelId="{D4A99031-50CA-4AC9-B98A-7917B32599A8}">
      <dgm:prSet/>
      <dgm:spPr/>
      <dgm:t>
        <a:bodyPr/>
        <a:lstStyle/>
        <a:p>
          <a:r>
            <a:rPr lang="sk-SK" noProof="0" dirty="0"/>
            <a:t>Mana</a:t>
          </a:r>
          <a:endParaRPr lang="en-US" dirty="0"/>
        </a:p>
      </dgm:t>
    </dgm:pt>
    <dgm:pt modelId="{33F56353-A466-4122-B571-79E57B1DEDA0}" type="parTrans" cxnId="{4909174A-5FB9-43BA-8C02-89BE44E84937}">
      <dgm:prSet/>
      <dgm:spPr/>
      <dgm:t>
        <a:bodyPr/>
        <a:lstStyle/>
        <a:p>
          <a:endParaRPr lang="sk-SK"/>
        </a:p>
      </dgm:t>
    </dgm:pt>
    <dgm:pt modelId="{4CE45216-72C1-418B-B578-9038012D6716}" type="sibTrans" cxnId="{4909174A-5FB9-43BA-8C02-89BE44E84937}">
      <dgm:prSet/>
      <dgm:spPr/>
      <dgm:t>
        <a:bodyPr/>
        <a:lstStyle/>
        <a:p>
          <a:endParaRPr lang="sk-SK"/>
        </a:p>
      </dgm:t>
    </dgm:pt>
    <dgm:pt modelId="{F3853E1A-4657-4EEE-80DC-77380A0F2F4F}" type="pres">
      <dgm:prSet presAssocID="{64127614-3830-4D40-92E0-F7199EE20326}" presName="diagram" presStyleCnt="0">
        <dgm:presLayoutVars>
          <dgm:dir/>
          <dgm:resizeHandles val="exact"/>
        </dgm:presLayoutVars>
      </dgm:prSet>
      <dgm:spPr/>
    </dgm:pt>
    <dgm:pt modelId="{9DE54183-86E7-4B65-AFA3-4132155AD764}" type="pres">
      <dgm:prSet presAssocID="{9EBD2318-5217-478E-95BF-CFA5C33A60FA}" presName="node" presStyleLbl="node1" presStyleIdx="0" presStyleCnt="9">
        <dgm:presLayoutVars>
          <dgm:bulletEnabled val="1"/>
        </dgm:presLayoutVars>
      </dgm:prSet>
      <dgm:spPr/>
    </dgm:pt>
    <dgm:pt modelId="{DA322A39-4A5A-4C77-BEB8-BE1A01CF42B1}" type="pres">
      <dgm:prSet presAssocID="{FDF068B1-365F-4CD3-B15E-03D8B24D8304}" presName="sibTrans" presStyleCnt="0"/>
      <dgm:spPr/>
    </dgm:pt>
    <dgm:pt modelId="{4C269581-286C-47F5-9EDA-D72CE344A28F}" type="pres">
      <dgm:prSet presAssocID="{8C6C29DD-694D-42D6-9E5D-456685CCA988}" presName="node" presStyleLbl="node1" presStyleIdx="1" presStyleCnt="9">
        <dgm:presLayoutVars>
          <dgm:bulletEnabled val="1"/>
        </dgm:presLayoutVars>
      </dgm:prSet>
      <dgm:spPr/>
    </dgm:pt>
    <dgm:pt modelId="{9F97F2EB-9E10-4D16-BB72-BBBA374EC75B}" type="pres">
      <dgm:prSet presAssocID="{09C7B7DB-F9EA-43FE-B17E-06AFD0349FC2}" presName="sibTrans" presStyleCnt="0"/>
      <dgm:spPr/>
    </dgm:pt>
    <dgm:pt modelId="{D2389BBE-AF13-479E-A303-0B4DE8D5C3BE}" type="pres">
      <dgm:prSet presAssocID="{9591385B-1250-45AF-8362-C499994140B4}" presName="node" presStyleLbl="node1" presStyleIdx="2" presStyleCnt="9">
        <dgm:presLayoutVars>
          <dgm:bulletEnabled val="1"/>
        </dgm:presLayoutVars>
      </dgm:prSet>
      <dgm:spPr/>
    </dgm:pt>
    <dgm:pt modelId="{8486F7DE-50A0-4B7F-8B73-66FB252793E8}" type="pres">
      <dgm:prSet presAssocID="{B33CDE2F-9960-4506-99F5-FBDCA639EEB5}" presName="sibTrans" presStyleCnt="0"/>
      <dgm:spPr/>
    </dgm:pt>
    <dgm:pt modelId="{6A8CBC46-88C7-418E-9345-CCE14B1DC463}" type="pres">
      <dgm:prSet presAssocID="{DFD296FE-D3D5-4A48-A793-B67834265267}" presName="node" presStyleLbl="node1" presStyleIdx="3" presStyleCnt="9">
        <dgm:presLayoutVars>
          <dgm:bulletEnabled val="1"/>
        </dgm:presLayoutVars>
      </dgm:prSet>
      <dgm:spPr/>
    </dgm:pt>
    <dgm:pt modelId="{C93EE2B4-6D3B-4390-A1A7-D8E3C1CEB14A}" type="pres">
      <dgm:prSet presAssocID="{EB984E06-75C8-4539-9E85-99981050EFAB}" presName="sibTrans" presStyleCnt="0"/>
      <dgm:spPr/>
    </dgm:pt>
    <dgm:pt modelId="{42E334A1-8DD0-4FA2-823E-BB96CE9C1A09}" type="pres">
      <dgm:prSet presAssocID="{B8551BE7-66BF-4D06-85F8-FE7B3C1F42B7}" presName="node" presStyleLbl="node1" presStyleIdx="4" presStyleCnt="9">
        <dgm:presLayoutVars>
          <dgm:bulletEnabled val="1"/>
        </dgm:presLayoutVars>
      </dgm:prSet>
      <dgm:spPr/>
    </dgm:pt>
    <dgm:pt modelId="{390F69E3-004C-46FE-AB79-62BB475F8B96}" type="pres">
      <dgm:prSet presAssocID="{B75BF3FD-1349-41DD-A3BF-27CD4C8EC781}" presName="sibTrans" presStyleCnt="0"/>
      <dgm:spPr/>
    </dgm:pt>
    <dgm:pt modelId="{08577564-2A67-42D2-AC74-46C96EE863F3}" type="pres">
      <dgm:prSet presAssocID="{3D3D5632-CC4A-4F5F-9D5B-3AB347F05F19}" presName="node" presStyleLbl="node1" presStyleIdx="5" presStyleCnt="9">
        <dgm:presLayoutVars>
          <dgm:bulletEnabled val="1"/>
        </dgm:presLayoutVars>
      </dgm:prSet>
      <dgm:spPr/>
    </dgm:pt>
    <dgm:pt modelId="{8D7401D0-3206-4360-AA9C-335E330FB7DA}" type="pres">
      <dgm:prSet presAssocID="{BA2438C4-B0A8-40A5-A48B-24A3240FE5DA}" presName="sibTrans" presStyleCnt="0"/>
      <dgm:spPr/>
    </dgm:pt>
    <dgm:pt modelId="{2F4C51BC-5079-4DFD-AA33-43025E52B5CD}" type="pres">
      <dgm:prSet presAssocID="{7A8C3175-9F30-484E-AFAC-8B065B2DD816}" presName="node" presStyleLbl="node1" presStyleIdx="6" presStyleCnt="9">
        <dgm:presLayoutVars>
          <dgm:bulletEnabled val="1"/>
        </dgm:presLayoutVars>
      </dgm:prSet>
      <dgm:spPr/>
    </dgm:pt>
    <dgm:pt modelId="{D17816F0-57F1-4210-AB05-DED686613D4B}" type="pres">
      <dgm:prSet presAssocID="{AA3E1756-FB18-4C9B-86C5-D448076F4E1F}" presName="sibTrans" presStyleCnt="0"/>
      <dgm:spPr/>
    </dgm:pt>
    <dgm:pt modelId="{EFD7C254-2DF0-4C43-A17C-B60373252DD7}" type="pres">
      <dgm:prSet presAssocID="{D4A99031-50CA-4AC9-B98A-7917B32599A8}" presName="node" presStyleLbl="node1" presStyleIdx="7" presStyleCnt="9">
        <dgm:presLayoutVars>
          <dgm:bulletEnabled val="1"/>
        </dgm:presLayoutVars>
      </dgm:prSet>
      <dgm:spPr/>
    </dgm:pt>
    <dgm:pt modelId="{696FC984-8CEA-4300-A78C-855E4ABB48C5}" type="pres">
      <dgm:prSet presAssocID="{4CE45216-72C1-418B-B578-9038012D6716}" presName="sibTrans" presStyleCnt="0"/>
      <dgm:spPr/>
    </dgm:pt>
    <dgm:pt modelId="{DFC8F240-9C46-46CE-BC40-AE4620D2D3E0}" type="pres">
      <dgm:prSet presAssocID="{FAC4DA72-D871-4372-9F8D-C052801797B1}" presName="node" presStyleLbl="node1" presStyleIdx="8" presStyleCnt="9">
        <dgm:presLayoutVars>
          <dgm:bulletEnabled val="1"/>
        </dgm:presLayoutVars>
      </dgm:prSet>
      <dgm:spPr/>
    </dgm:pt>
  </dgm:ptLst>
  <dgm:cxnLst>
    <dgm:cxn modelId="{148B4404-7C48-429B-BF1D-5FB1AA902EE4}" type="presOf" srcId="{3D3D5632-CC4A-4F5F-9D5B-3AB347F05F19}" destId="{08577564-2A67-42D2-AC74-46C96EE863F3}" srcOrd="0" destOrd="0" presId="urn:microsoft.com/office/officeart/2005/8/layout/default"/>
    <dgm:cxn modelId="{71E4C804-46EC-49FF-B628-D34E5F3A1630}" type="presOf" srcId="{64127614-3830-4D40-92E0-F7199EE20326}" destId="{F3853E1A-4657-4EEE-80DC-77380A0F2F4F}" srcOrd="0" destOrd="0" presId="urn:microsoft.com/office/officeart/2005/8/layout/default"/>
    <dgm:cxn modelId="{D43F8506-5289-43FF-B7EB-273E823DBD98}" srcId="{64127614-3830-4D40-92E0-F7199EE20326}" destId="{9EBD2318-5217-478E-95BF-CFA5C33A60FA}" srcOrd="0" destOrd="0" parTransId="{858A8F8F-D273-48BD-BE72-609E785FEFCC}" sibTransId="{FDF068B1-365F-4CD3-B15E-03D8B24D8304}"/>
    <dgm:cxn modelId="{FE87000B-9637-4C48-B1CE-51D37FF02317}" type="presOf" srcId="{B8551BE7-66BF-4D06-85F8-FE7B3C1F42B7}" destId="{42E334A1-8DD0-4FA2-823E-BB96CE9C1A09}" srcOrd="0" destOrd="0" presId="urn:microsoft.com/office/officeart/2005/8/layout/default"/>
    <dgm:cxn modelId="{9B945E17-B235-4EF6-803B-B675106EFDE3}" srcId="{64127614-3830-4D40-92E0-F7199EE20326}" destId="{3D3D5632-CC4A-4F5F-9D5B-3AB347F05F19}" srcOrd="5" destOrd="0" parTransId="{9796C391-AB99-4163-9C77-19DA6C369CFF}" sibTransId="{BA2438C4-B0A8-40A5-A48B-24A3240FE5DA}"/>
    <dgm:cxn modelId="{C909081C-BD57-4760-B4B0-30287B3C05C3}" srcId="{64127614-3830-4D40-92E0-F7199EE20326}" destId="{7A8C3175-9F30-484E-AFAC-8B065B2DD816}" srcOrd="6" destOrd="0" parTransId="{F35AD85C-2834-4CA5-A422-77901EC356FF}" sibTransId="{AA3E1756-FB18-4C9B-86C5-D448076F4E1F}"/>
    <dgm:cxn modelId="{10F5815B-1B00-4154-89A2-222482057306}" type="presOf" srcId="{9EBD2318-5217-478E-95BF-CFA5C33A60FA}" destId="{9DE54183-86E7-4B65-AFA3-4132155AD764}" srcOrd="0" destOrd="0" presId="urn:microsoft.com/office/officeart/2005/8/layout/default"/>
    <dgm:cxn modelId="{A4F7C849-FA70-4825-8A5C-CE309ADDE282}" type="presOf" srcId="{7A8C3175-9F30-484E-AFAC-8B065B2DD816}" destId="{2F4C51BC-5079-4DFD-AA33-43025E52B5CD}" srcOrd="0" destOrd="0" presId="urn:microsoft.com/office/officeart/2005/8/layout/default"/>
    <dgm:cxn modelId="{4909174A-5FB9-43BA-8C02-89BE44E84937}" srcId="{64127614-3830-4D40-92E0-F7199EE20326}" destId="{D4A99031-50CA-4AC9-B98A-7917B32599A8}" srcOrd="7" destOrd="0" parTransId="{33F56353-A466-4122-B571-79E57B1DEDA0}" sibTransId="{4CE45216-72C1-418B-B578-9038012D6716}"/>
    <dgm:cxn modelId="{04246D57-6757-4969-A43E-A95DAB24EB09}" type="presOf" srcId="{FAC4DA72-D871-4372-9F8D-C052801797B1}" destId="{DFC8F240-9C46-46CE-BC40-AE4620D2D3E0}" srcOrd="0" destOrd="0" presId="urn:microsoft.com/office/officeart/2005/8/layout/default"/>
    <dgm:cxn modelId="{4BF37984-4BDC-40FA-B337-10B1F6BDBF02}" type="presOf" srcId="{D4A99031-50CA-4AC9-B98A-7917B32599A8}" destId="{EFD7C254-2DF0-4C43-A17C-B60373252DD7}" srcOrd="0" destOrd="0" presId="urn:microsoft.com/office/officeart/2005/8/layout/default"/>
    <dgm:cxn modelId="{F4E3A786-5804-42F0-957A-0CF842E41091}" type="presOf" srcId="{8C6C29DD-694D-42D6-9E5D-456685CCA988}" destId="{4C269581-286C-47F5-9EDA-D72CE344A28F}" srcOrd="0" destOrd="0" presId="urn:microsoft.com/office/officeart/2005/8/layout/default"/>
    <dgm:cxn modelId="{20B3B28B-8DEC-4C70-8B92-B1B114FF65DA}" srcId="{64127614-3830-4D40-92E0-F7199EE20326}" destId="{9591385B-1250-45AF-8362-C499994140B4}" srcOrd="2" destOrd="0" parTransId="{AA3E70CC-7018-433F-8D37-42F6594623C0}" sibTransId="{B33CDE2F-9960-4506-99F5-FBDCA639EEB5}"/>
    <dgm:cxn modelId="{6D714C8E-B754-4030-8430-8EE4131C8C28}" type="presOf" srcId="{DFD296FE-D3D5-4A48-A793-B67834265267}" destId="{6A8CBC46-88C7-418E-9345-CCE14B1DC463}" srcOrd="0" destOrd="0" presId="urn:microsoft.com/office/officeart/2005/8/layout/default"/>
    <dgm:cxn modelId="{964316D6-AED3-4AF6-B40C-DAA98BD7409C}" type="presOf" srcId="{9591385B-1250-45AF-8362-C499994140B4}" destId="{D2389BBE-AF13-479E-A303-0B4DE8D5C3BE}" srcOrd="0" destOrd="0" presId="urn:microsoft.com/office/officeart/2005/8/layout/default"/>
    <dgm:cxn modelId="{558C17DA-ECB1-4817-A591-D28D81E13B12}" srcId="{64127614-3830-4D40-92E0-F7199EE20326}" destId="{FAC4DA72-D871-4372-9F8D-C052801797B1}" srcOrd="8" destOrd="0" parTransId="{1C6D5228-6768-4C52-AB8A-846D06C613E3}" sibTransId="{CC97B68F-A818-404F-8579-9DE6B96F0CF9}"/>
    <dgm:cxn modelId="{1D662EE2-30C5-47BA-9AD0-CFB3FE721398}" srcId="{64127614-3830-4D40-92E0-F7199EE20326}" destId="{DFD296FE-D3D5-4A48-A793-B67834265267}" srcOrd="3" destOrd="0" parTransId="{CB2D26FD-5B2A-4BAA-9680-CAF03E1D38FF}" sibTransId="{EB984E06-75C8-4539-9E85-99981050EFAB}"/>
    <dgm:cxn modelId="{465098E3-4371-417A-B632-1BC884C5EFB3}" srcId="{64127614-3830-4D40-92E0-F7199EE20326}" destId="{8C6C29DD-694D-42D6-9E5D-456685CCA988}" srcOrd="1" destOrd="0" parTransId="{2541ACC2-DEA0-49F1-B81D-EF0779E26F2C}" sibTransId="{09C7B7DB-F9EA-43FE-B17E-06AFD0349FC2}"/>
    <dgm:cxn modelId="{69E240FC-A4D6-468D-8AA4-AC0FD014DC1F}" srcId="{64127614-3830-4D40-92E0-F7199EE20326}" destId="{B8551BE7-66BF-4D06-85F8-FE7B3C1F42B7}" srcOrd="4" destOrd="0" parTransId="{4F6C0803-02DA-4609-9FB4-084F11776F5B}" sibTransId="{B75BF3FD-1349-41DD-A3BF-27CD4C8EC781}"/>
    <dgm:cxn modelId="{AD71761A-68C9-4BA2-A202-021437F777B4}" type="presParOf" srcId="{F3853E1A-4657-4EEE-80DC-77380A0F2F4F}" destId="{9DE54183-86E7-4B65-AFA3-4132155AD764}" srcOrd="0" destOrd="0" presId="urn:microsoft.com/office/officeart/2005/8/layout/default"/>
    <dgm:cxn modelId="{F9E44C93-BF8B-41E2-9FE9-38030CDA3EAA}" type="presParOf" srcId="{F3853E1A-4657-4EEE-80DC-77380A0F2F4F}" destId="{DA322A39-4A5A-4C77-BEB8-BE1A01CF42B1}" srcOrd="1" destOrd="0" presId="urn:microsoft.com/office/officeart/2005/8/layout/default"/>
    <dgm:cxn modelId="{9D4823A7-D6C4-4670-A752-64CFA85C1345}" type="presParOf" srcId="{F3853E1A-4657-4EEE-80DC-77380A0F2F4F}" destId="{4C269581-286C-47F5-9EDA-D72CE344A28F}" srcOrd="2" destOrd="0" presId="urn:microsoft.com/office/officeart/2005/8/layout/default"/>
    <dgm:cxn modelId="{BE85D58F-4ABE-4879-8D3E-5397340AB07A}" type="presParOf" srcId="{F3853E1A-4657-4EEE-80DC-77380A0F2F4F}" destId="{9F97F2EB-9E10-4D16-BB72-BBBA374EC75B}" srcOrd="3" destOrd="0" presId="urn:microsoft.com/office/officeart/2005/8/layout/default"/>
    <dgm:cxn modelId="{C6C70781-8C52-4CAF-8963-FA8E1AEDAC42}" type="presParOf" srcId="{F3853E1A-4657-4EEE-80DC-77380A0F2F4F}" destId="{D2389BBE-AF13-479E-A303-0B4DE8D5C3BE}" srcOrd="4" destOrd="0" presId="urn:microsoft.com/office/officeart/2005/8/layout/default"/>
    <dgm:cxn modelId="{701936A8-E783-4941-BFE3-B879717C2358}" type="presParOf" srcId="{F3853E1A-4657-4EEE-80DC-77380A0F2F4F}" destId="{8486F7DE-50A0-4B7F-8B73-66FB252793E8}" srcOrd="5" destOrd="0" presId="urn:microsoft.com/office/officeart/2005/8/layout/default"/>
    <dgm:cxn modelId="{CEA3AE51-2F1F-4D18-84E0-03FE62D5FD2D}" type="presParOf" srcId="{F3853E1A-4657-4EEE-80DC-77380A0F2F4F}" destId="{6A8CBC46-88C7-418E-9345-CCE14B1DC463}" srcOrd="6" destOrd="0" presId="urn:microsoft.com/office/officeart/2005/8/layout/default"/>
    <dgm:cxn modelId="{46978113-CC43-4571-AB37-A7E1A6A61DA1}" type="presParOf" srcId="{F3853E1A-4657-4EEE-80DC-77380A0F2F4F}" destId="{C93EE2B4-6D3B-4390-A1A7-D8E3C1CEB14A}" srcOrd="7" destOrd="0" presId="urn:microsoft.com/office/officeart/2005/8/layout/default"/>
    <dgm:cxn modelId="{23EFB5D0-B1AC-4D4C-9488-04581994DDB9}" type="presParOf" srcId="{F3853E1A-4657-4EEE-80DC-77380A0F2F4F}" destId="{42E334A1-8DD0-4FA2-823E-BB96CE9C1A09}" srcOrd="8" destOrd="0" presId="urn:microsoft.com/office/officeart/2005/8/layout/default"/>
    <dgm:cxn modelId="{558391B9-1AD3-486C-BB06-E7E405244A89}" type="presParOf" srcId="{F3853E1A-4657-4EEE-80DC-77380A0F2F4F}" destId="{390F69E3-004C-46FE-AB79-62BB475F8B96}" srcOrd="9" destOrd="0" presId="urn:microsoft.com/office/officeart/2005/8/layout/default"/>
    <dgm:cxn modelId="{89655350-EB7A-44AD-9ADF-F40811F35E97}" type="presParOf" srcId="{F3853E1A-4657-4EEE-80DC-77380A0F2F4F}" destId="{08577564-2A67-42D2-AC74-46C96EE863F3}" srcOrd="10" destOrd="0" presId="urn:microsoft.com/office/officeart/2005/8/layout/default"/>
    <dgm:cxn modelId="{D35E4DF6-C0D7-4DC1-A993-610A0EADDC85}" type="presParOf" srcId="{F3853E1A-4657-4EEE-80DC-77380A0F2F4F}" destId="{8D7401D0-3206-4360-AA9C-335E330FB7DA}" srcOrd="11" destOrd="0" presId="urn:microsoft.com/office/officeart/2005/8/layout/default"/>
    <dgm:cxn modelId="{19969563-EFCC-478F-AE76-C5162061879A}" type="presParOf" srcId="{F3853E1A-4657-4EEE-80DC-77380A0F2F4F}" destId="{2F4C51BC-5079-4DFD-AA33-43025E52B5CD}" srcOrd="12" destOrd="0" presId="urn:microsoft.com/office/officeart/2005/8/layout/default"/>
    <dgm:cxn modelId="{09FDA3B3-ABF6-44B6-8168-3EF294E14BF1}" type="presParOf" srcId="{F3853E1A-4657-4EEE-80DC-77380A0F2F4F}" destId="{D17816F0-57F1-4210-AB05-DED686613D4B}" srcOrd="13" destOrd="0" presId="urn:microsoft.com/office/officeart/2005/8/layout/default"/>
    <dgm:cxn modelId="{5307C240-6865-44B8-9196-D2B2FDEF5B57}" type="presParOf" srcId="{F3853E1A-4657-4EEE-80DC-77380A0F2F4F}" destId="{EFD7C254-2DF0-4C43-A17C-B60373252DD7}" srcOrd="14" destOrd="0" presId="urn:microsoft.com/office/officeart/2005/8/layout/default"/>
    <dgm:cxn modelId="{CAC10639-7AB3-4048-A0EF-48D94E6367D5}" type="presParOf" srcId="{F3853E1A-4657-4EEE-80DC-77380A0F2F4F}" destId="{696FC984-8CEA-4300-A78C-855E4ABB48C5}" srcOrd="15" destOrd="0" presId="urn:microsoft.com/office/officeart/2005/8/layout/default"/>
    <dgm:cxn modelId="{3A733EC1-33C5-474E-81CE-33664B80671C}" type="presParOf" srcId="{F3853E1A-4657-4EEE-80DC-77380A0F2F4F}" destId="{DFC8F240-9C46-46CE-BC40-AE4620D2D3E0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2296E5-1DA4-4D04-AAD3-61C241AF02DC}">
      <dsp:nvSpPr>
        <dsp:cNvPr id="0" name=""/>
        <dsp:cNvSpPr/>
      </dsp:nvSpPr>
      <dsp:spPr>
        <a:xfrm>
          <a:off x="942357" y="308"/>
          <a:ext cx="1796741" cy="107804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000" kern="1200" dirty="0"/>
            <a:t>Plnohodnotné </a:t>
          </a:r>
          <a:r>
            <a:rPr lang="sk-SK" sz="2000" kern="1200" dirty="0" err="1"/>
            <a:t>bílkoviny</a:t>
          </a:r>
          <a:endParaRPr lang="sk-SK" sz="2000" kern="1200" dirty="0"/>
        </a:p>
      </dsp:txBody>
      <dsp:txXfrm>
        <a:off x="942357" y="308"/>
        <a:ext cx="1796741" cy="1078044"/>
      </dsp:txXfrm>
    </dsp:sp>
    <dsp:sp modelId="{5C9FBEF8-79D5-4B25-AAFF-A06E02C05DE2}">
      <dsp:nvSpPr>
        <dsp:cNvPr id="0" name=""/>
        <dsp:cNvSpPr/>
      </dsp:nvSpPr>
      <dsp:spPr>
        <a:xfrm>
          <a:off x="2918773" y="308"/>
          <a:ext cx="1796741" cy="1078044"/>
        </a:xfrm>
        <a:prstGeom prst="rect">
          <a:avLst/>
        </a:prstGeom>
        <a:solidFill>
          <a:schemeClr val="accent5">
            <a:hueOff val="-119981"/>
            <a:satOff val="6521"/>
            <a:lumOff val="-1205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000" kern="1200" dirty="0" err="1"/>
            <a:t>Polynenasycené</a:t>
          </a:r>
          <a:r>
            <a:rPr lang="sk-SK" sz="2000" kern="1200" dirty="0"/>
            <a:t> mastné kyseliny</a:t>
          </a:r>
        </a:p>
      </dsp:txBody>
      <dsp:txXfrm>
        <a:off x="2918773" y="308"/>
        <a:ext cx="1796741" cy="1078044"/>
      </dsp:txXfrm>
    </dsp:sp>
    <dsp:sp modelId="{60383AC3-69FD-43CB-828C-C0BD2F9CD7A1}">
      <dsp:nvSpPr>
        <dsp:cNvPr id="0" name=""/>
        <dsp:cNvSpPr/>
      </dsp:nvSpPr>
      <dsp:spPr>
        <a:xfrm>
          <a:off x="4895188" y="308"/>
          <a:ext cx="1796741" cy="1078044"/>
        </a:xfrm>
        <a:prstGeom prst="rect">
          <a:avLst/>
        </a:prstGeom>
        <a:solidFill>
          <a:schemeClr val="accent5">
            <a:hueOff val="-239961"/>
            <a:satOff val="13042"/>
            <a:lumOff val="-2409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000" kern="1200" dirty="0" err="1"/>
            <a:t>Vitamin</a:t>
          </a:r>
          <a:r>
            <a:rPr lang="sk-SK" sz="2000" kern="1200" dirty="0"/>
            <a:t> D</a:t>
          </a:r>
        </a:p>
      </dsp:txBody>
      <dsp:txXfrm>
        <a:off x="4895188" y="308"/>
        <a:ext cx="1796741" cy="1078044"/>
      </dsp:txXfrm>
    </dsp:sp>
    <dsp:sp modelId="{0ADD107C-276D-48FE-85C6-15990A301A7B}">
      <dsp:nvSpPr>
        <dsp:cNvPr id="0" name=""/>
        <dsp:cNvSpPr/>
      </dsp:nvSpPr>
      <dsp:spPr>
        <a:xfrm>
          <a:off x="942357" y="1258027"/>
          <a:ext cx="1796741" cy="1078044"/>
        </a:xfrm>
        <a:prstGeom prst="rect">
          <a:avLst/>
        </a:prstGeom>
        <a:solidFill>
          <a:schemeClr val="accent5">
            <a:hueOff val="-359942"/>
            <a:satOff val="19563"/>
            <a:lumOff val="-3614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000" kern="1200" dirty="0" err="1"/>
            <a:t>Vitamin</a:t>
          </a:r>
          <a:r>
            <a:rPr lang="sk-SK" sz="2000" kern="1200" dirty="0"/>
            <a:t> B12</a:t>
          </a:r>
        </a:p>
      </dsp:txBody>
      <dsp:txXfrm>
        <a:off x="942357" y="1258027"/>
        <a:ext cx="1796741" cy="1078044"/>
      </dsp:txXfrm>
    </dsp:sp>
    <dsp:sp modelId="{497D9EA4-10CA-4F8B-B4CD-ECFF788CD75B}">
      <dsp:nvSpPr>
        <dsp:cNvPr id="0" name=""/>
        <dsp:cNvSpPr/>
      </dsp:nvSpPr>
      <dsp:spPr>
        <a:xfrm>
          <a:off x="2918773" y="1258027"/>
          <a:ext cx="1796741" cy="1078044"/>
        </a:xfrm>
        <a:prstGeom prst="rect">
          <a:avLst/>
        </a:prstGeom>
        <a:solidFill>
          <a:schemeClr val="accent5">
            <a:hueOff val="-479923"/>
            <a:satOff val="26084"/>
            <a:lumOff val="-4818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000" kern="1200" dirty="0" err="1"/>
            <a:t>Vápník</a:t>
          </a:r>
          <a:endParaRPr lang="sk-SK" sz="2000" kern="1200" dirty="0"/>
        </a:p>
      </dsp:txBody>
      <dsp:txXfrm>
        <a:off x="2918773" y="1258027"/>
        <a:ext cx="1796741" cy="1078044"/>
      </dsp:txXfrm>
    </dsp:sp>
    <dsp:sp modelId="{A47DFB08-E032-469D-817B-67F2F4E15AC3}">
      <dsp:nvSpPr>
        <dsp:cNvPr id="0" name=""/>
        <dsp:cNvSpPr/>
      </dsp:nvSpPr>
      <dsp:spPr>
        <a:xfrm>
          <a:off x="4895188" y="1258027"/>
          <a:ext cx="1796741" cy="1078044"/>
        </a:xfrm>
        <a:prstGeom prst="rect">
          <a:avLst/>
        </a:prstGeom>
        <a:solidFill>
          <a:schemeClr val="accent5">
            <a:hueOff val="-599904"/>
            <a:satOff val="32605"/>
            <a:lumOff val="-6023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000" kern="1200" dirty="0"/>
            <a:t>Železo</a:t>
          </a:r>
        </a:p>
      </dsp:txBody>
      <dsp:txXfrm>
        <a:off x="4895188" y="1258027"/>
        <a:ext cx="1796741" cy="1078044"/>
      </dsp:txXfrm>
    </dsp:sp>
    <dsp:sp modelId="{56392B8D-43F7-453D-B167-46B6ACADAA64}">
      <dsp:nvSpPr>
        <dsp:cNvPr id="0" name=""/>
        <dsp:cNvSpPr/>
      </dsp:nvSpPr>
      <dsp:spPr>
        <a:xfrm>
          <a:off x="1930565" y="2515746"/>
          <a:ext cx="1796741" cy="1078044"/>
        </a:xfrm>
        <a:prstGeom prst="rect">
          <a:avLst/>
        </a:prstGeom>
        <a:solidFill>
          <a:schemeClr val="accent5">
            <a:hueOff val="-719884"/>
            <a:satOff val="39126"/>
            <a:lumOff val="-7227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000" kern="1200" dirty="0" err="1"/>
            <a:t>Zinek</a:t>
          </a:r>
          <a:r>
            <a:rPr lang="sk-SK" sz="2000" kern="1200" dirty="0"/>
            <a:t> </a:t>
          </a:r>
        </a:p>
      </dsp:txBody>
      <dsp:txXfrm>
        <a:off x="1930565" y="2515746"/>
        <a:ext cx="1796741" cy="1078044"/>
      </dsp:txXfrm>
    </dsp:sp>
    <dsp:sp modelId="{AFEDDE1E-BF22-47BA-9D9F-89D7E6CC6153}">
      <dsp:nvSpPr>
        <dsp:cNvPr id="0" name=""/>
        <dsp:cNvSpPr/>
      </dsp:nvSpPr>
      <dsp:spPr>
        <a:xfrm>
          <a:off x="3906981" y="2515746"/>
          <a:ext cx="1796741" cy="1078044"/>
        </a:xfrm>
        <a:prstGeom prst="rect">
          <a:avLst/>
        </a:prstGeom>
        <a:solidFill>
          <a:schemeClr val="accent5">
            <a:hueOff val="-839865"/>
            <a:satOff val="45647"/>
            <a:lumOff val="-8432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000" kern="1200" dirty="0" err="1"/>
            <a:t>Jod</a:t>
          </a:r>
          <a:endParaRPr lang="sk-SK" sz="2000" kern="1200" dirty="0"/>
        </a:p>
      </dsp:txBody>
      <dsp:txXfrm>
        <a:off x="3906981" y="2515746"/>
        <a:ext cx="1796741" cy="10780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E54183-86E7-4B65-AFA3-4132155AD764}">
      <dsp:nvSpPr>
        <dsp:cNvPr id="0" name=""/>
        <dsp:cNvSpPr/>
      </dsp:nvSpPr>
      <dsp:spPr>
        <a:xfrm>
          <a:off x="942357" y="308"/>
          <a:ext cx="1796741" cy="107804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 err="1"/>
            <a:t>Paleodieta</a:t>
          </a:r>
          <a:endParaRPr lang="en-US" sz="2200" kern="1200" dirty="0"/>
        </a:p>
      </dsp:txBody>
      <dsp:txXfrm>
        <a:off x="942357" y="308"/>
        <a:ext cx="1796741" cy="1078044"/>
      </dsp:txXfrm>
    </dsp:sp>
    <dsp:sp modelId="{4C269581-286C-47F5-9EDA-D72CE344A28F}">
      <dsp:nvSpPr>
        <dsp:cNvPr id="0" name=""/>
        <dsp:cNvSpPr/>
      </dsp:nvSpPr>
      <dsp:spPr>
        <a:xfrm>
          <a:off x="2918773" y="308"/>
          <a:ext cx="1796741" cy="1078044"/>
        </a:xfrm>
        <a:prstGeom prst="rect">
          <a:avLst/>
        </a:prstGeom>
        <a:solidFill>
          <a:schemeClr val="accent5">
            <a:hueOff val="-104983"/>
            <a:satOff val="5706"/>
            <a:lumOff val="-1054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200" kern="1200" dirty="0"/>
            <a:t>Výživa </a:t>
          </a:r>
          <a:r>
            <a:rPr lang="sk-SK" sz="2200" kern="1200" dirty="0" err="1"/>
            <a:t>dle</a:t>
          </a:r>
          <a:r>
            <a:rPr lang="sk-SK" sz="2200" kern="1200" dirty="0"/>
            <a:t> pH</a:t>
          </a:r>
          <a:endParaRPr lang="en-US" sz="2200" kern="1200" dirty="0"/>
        </a:p>
      </dsp:txBody>
      <dsp:txXfrm>
        <a:off x="2918773" y="308"/>
        <a:ext cx="1796741" cy="1078044"/>
      </dsp:txXfrm>
    </dsp:sp>
    <dsp:sp modelId="{D2389BBE-AF13-479E-A303-0B4DE8D5C3BE}">
      <dsp:nvSpPr>
        <dsp:cNvPr id="0" name=""/>
        <dsp:cNvSpPr/>
      </dsp:nvSpPr>
      <dsp:spPr>
        <a:xfrm>
          <a:off x="4895188" y="308"/>
          <a:ext cx="1796741" cy="1078044"/>
        </a:xfrm>
        <a:prstGeom prst="rect">
          <a:avLst/>
        </a:prstGeom>
        <a:solidFill>
          <a:schemeClr val="accent5">
            <a:hueOff val="-209966"/>
            <a:satOff val="11412"/>
            <a:lumOff val="-2108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Výživa dle krevních skupin</a:t>
          </a:r>
          <a:endParaRPr lang="en-US" sz="2200" kern="1200" dirty="0"/>
        </a:p>
      </dsp:txBody>
      <dsp:txXfrm>
        <a:off x="4895188" y="308"/>
        <a:ext cx="1796741" cy="1078044"/>
      </dsp:txXfrm>
    </dsp:sp>
    <dsp:sp modelId="{6A8CBC46-88C7-418E-9345-CCE14B1DC463}">
      <dsp:nvSpPr>
        <dsp:cNvPr id="0" name=""/>
        <dsp:cNvSpPr/>
      </dsp:nvSpPr>
      <dsp:spPr>
        <a:xfrm>
          <a:off x="942357" y="1258027"/>
          <a:ext cx="1796741" cy="1078044"/>
        </a:xfrm>
        <a:prstGeom prst="rect">
          <a:avLst/>
        </a:prstGeom>
        <a:solidFill>
          <a:schemeClr val="accent5">
            <a:hueOff val="-314949"/>
            <a:satOff val="17118"/>
            <a:lumOff val="-3162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Dělená strava</a:t>
          </a:r>
          <a:endParaRPr lang="en-US" sz="2200" kern="1200" dirty="0"/>
        </a:p>
      </dsp:txBody>
      <dsp:txXfrm>
        <a:off x="942357" y="1258027"/>
        <a:ext cx="1796741" cy="1078044"/>
      </dsp:txXfrm>
    </dsp:sp>
    <dsp:sp modelId="{42E334A1-8DD0-4FA2-823E-BB96CE9C1A09}">
      <dsp:nvSpPr>
        <dsp:cNvPr id="0" name=""/>
        <dsp:cNvSpPr/>
      </dsp:nvSpPr>
      <dsp:spPr>
        <a:xfrm>
          <a:off x="2918773" y="1258027"/>
          <a:ext cx="1796741" cy="1078044"/>
        </a:xfrm>
        <a:prstGeom prst="rect">
          <a:avLst/>
        </a:prstGeom>
        <a:solidFill>
          <a:schemeClr val="accent5">
            <a:hueOff val="-419932"/>
            <a:satOff val="22824"/>
            <a:lumOff val="-4216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 err="1"/>
            <a:t>Dukanova</a:t>
          </a:r>
          <a:r>
            <a:rPr lang="cs-CZ" sz="2200" kern="1200" dirty="0"/>
            <a:t> dieta</a:t>
          </a:r>
          <a:endParaRPr lang="en-US" sz="2200" kern="1200" dirty="0"/>
        </a:p>
      </dsp:txBody>
      <dsp:txXfrm>
        <a:off x="2918773" y="1258027"/>
        <a:ext cx="1796741" cy="1078044"/>
      </dsp:txXfrm>
    </dsp:sp>
    <dsp:sp modelId="{08577564-2A67-42D2-AC74-46C96EE863F3}">
      <dsp:nvSpPr>
        <dsp:cNvPr id="0" name=""/>
        <dsp:cNvSpPr/>
      </dsp:nvSpPr>
      <dsp:spPr>
        <a:xfrm>
          <a:off x="4895188" y="1258027"/>
          <a:ext cx="1796741" cy="1078044"/>
        </a:xfrm>
        <a:prstGeom prst="rect">
          <a:avLst/>
        </a:prstGeom>
        <a:solidFill>
          <a:schemeClr val="accent5">
            <a:hueOff val="-524916"/>
            <a:satOff val="28529"/>
            <a:lumOff val="-527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Krabičková dieta</a:t>
          </a:r>
          <a:endParaRPr lang="en-US" sz="2200" kern="1200" dirty="0"/>
        </a:p>
      </dsp:txBody>
      <dsp:txXfrm>
        <a:off x="4895188" y="1258027"/>
        <a:ext cx="1796741" cy="1078044"/>
      </dsp:txXfrm>
    </dsp:sp>
    <dsp:sp modelId="{2F4C51BC-5079-4DFD-AA33-43025E52B5CD}">
      <dsp:nvSpPr>
        <dsp:cNvPr id="0" name=""/>
        <dsp:cNvSpPr/>
      </dsp:nvSpPr>
      <dsp:spPr>
        <a:xfrm>
          <a:off x="942357" y="2515746"/>
          <a:ext cx="1796741" cy="1078044"/>
        </a:xfrm>
        <a:prstGeom prst="rect">
          <a:avLst/>
        </a:prstGeom>
        <a:solidFill>
          <a:schemeClr val="accent5">
            <a:hueOff val="-629899"/>
            <a:satOff val="34235"/>
            <a:lumOff val="-6324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 err="1"/>
            <a:t>Ketogenní</a:t>
          </a:r>
          <a:r>
            <a:rPr lang="cs-CZ" sz="2200" kern="1200" dirty="0"/>
            <a:t> dieta</a:t>
          </a:r>
          <a:endParaRPr lang="en-US" sz="2200" kern="1200" dirty="0"/>
        </a:p>
      </dsp:txBody>
      <dsp:txXfrm>
        <a:off x="942357" y="2515746"/>
        <a:ext cx="1796741" cy="1078044"/>
      </dsp:txXfrm>
    </dsp:sp>
    <dsp:sp modelId="{EFD7C254-2DF0-4C43-A17C-B60373252DD7}">
      <dsp:nvSpPr>
        <dsp:cNvPr id="0" name=""/>
        <dsp:cNvSpPr/>
      </dsp:nvSpPr>
      <dsp:spPr>
        <a:xfrm>
          <a:off x="2918773" y="2515746"/>
          <a:ext cx="1796741" cy="1078044"/>
        </a:xfrm>
        <a:prstGeom prst="rect">
          <a:avLst/>
        </a:prstGeom>
        <a:solidFill>
          <a:schemeClr val="accent5">
            <a:hueOff val="-734882"/>
            <a:satOff val="39941"/>
            <a:lumOff val="-7378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200" kern="1200" noProof="0" dirty="0"/>
            <a:t>Mana</a:t>
          </a:r>
          <a:endParaRPr lang="en-US" sz="2200" kern="1200" dirty="0"/>
        </a:p>
      </dsp:txBody>
      <dsp:txXfrm>
        <a:off x="2918773" y="2515746"/>
        <a:ext cx="1796741" cy="1078044"/>
      </dsp:txXfrm>
    </dsp:sp>
    <dsp:sp modelId="{DFC8F240-9C46-46CE-BC40-AE4620D2D3E0}">
      <dsp:nvSpPr>
        <dsp:cNvPr id="0" name=""/>
        <dsp:cNvSpPr/>
      </dsp:nvSpPr>
      <dsp:spPr>
        <a:xfrm>
          <a:off x="4895188" y="2515746"/>
          <a:ext cx="1796741" cy="1078044"/>
        </a:xfrm>
        <a:prstGeom prst="rect">
          <a:avLst/>
        </a:prstGeom>
        <a:solidFill>
          <a:schemeClr val="accent5">
            <a:hueOff val="-839865"/>
            <a:satOff val="45647"/>
            <a:lumOff val="-8432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200" kern="1200" dirty="0"/>
            <a:t>„Pilulky“      na </a:t>
          </a:r>
          <a:r>
            <a:rPr lang="sk-SK" sz="2200" kern="1200" dirty="0" err="1"/>
            <a:t>hubnutí</a:t>
          </a:r>
          <a:endParaRPr lang="en-US" sz="2200" kern="1200" dirty="0"/>
        </a:p>
      </dsp:txBody>
      <dsp:txXfrm>
        <a:off x="4895188" y="2515746"/>
        <a:ext cx="1796741" cy="10780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9B26EC6-C480-4248-B7FF-3F08D1848CD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rg.org/nutrition/2009_ADA_position_paper.pdf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B26EC6-C480-4248-B7FF-3F08D1848CDB}" type="slidenum">
              <a:rPr lang="cs-CZ" smtClean="0"/>
              <a:pPr>
                <a:defRPr/>
              </a:pPr>
              <a:t>12</a:t>
            </a:fld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065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  <p:sp>
        <p:nvSpPr>
          <p:cNvPr id="706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5292F0-9BFA-4AA0-828E-DFFFA1620BD0}" type="slidenum">
              <a:rPr lang="cs-CZ" smtClean="0"/>
              <a:pPr/>
              <a:t>32</a:t>
            </a:fld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065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  <p:sp>
        <p:nvSpPr>
          <p:cNvPr id="706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5292F0-9BFA-4AA0-828E-DFFFA1620BD0}" type="slidenum">
              <a:rPr lang="cs-CZ" smtClean="0"/>
              <a:pPr/>
              <a:t>33</a:t>
            </a:fld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577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  <p:sp>
        <p:nvSpPr>
          <p:cNvPr id="7578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C0BFEB-3B32-4E76-AC24-F60F1EEC1CE8}" type="slidenum">
              <a:rPr lang="cs-CZ" smtClean="0"/>
              <a:pPr/>
              <a:t>36</a:t>
            </a:fld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065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  <p:sp>
        <p:nvSpPr>
          <p:cNvPr id="706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5292F0-9BFA-4AA0-828E-DFFFA1620BD0}" type="slidenum">
              <a:rPr lang="cs-CZ" smtClean="0"/>
              <a:pPr/>
              <a:t>51</a:t>
            </a:fld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065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  <p:sp>
        <p:nvSpPr>
          <p:cNvPr id="706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5292F0-9BFA-4AA0-828E-DFFFA1620BD0}" type="slidenum">
              <a:rPr lang="cs-CZ" smtClean="0"/>
              <a:pPr/>
              <a:t>54</a:t>
            </a:fld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B26EC6-C480-4248-B7FF-3F08D1848CDB}" type="slidenum">
              <a:rPr lang="cs-CZ" smtClean="0"/>
              <a:pPr>
                <a:defRPr/>
              </a:pPr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9206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B26EC6-C480-4248-B7FF-3F08D1848CDB}" type="slidenum">
              <a:rPr lang="cs-CZ" smtClean="0"/>
              <a:pPr>
                <a:defRPr/>
              </a:pPr>
              <a:t>13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B26EC6-C480-4248-B7FF-3F08D1848CDB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B26EC6-C480-4248-B7FF-3F08D1848CDB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/>
                </a:solidFill>
                <a:latin typeface="Adobe Garamond Pro" pitchFamily="18" charset="-18"/>
              </a:rPr>
              <a:t>The Journal of the American Dietetic Association, July 2009, Volume 109, No. 7, </a:t>
            </a:r>
            <a:r>
              <a:rPr lang="cs-CZ" sz="1200" dirty="0" err="1">
                <a:solidFill>
                  <a:schemeClr val="tx1"/>
                </a:solidFill>
                <a:latin typeface="Adobe Garamond Pro" pitchFamily="18" charset="-18"/>
              </a:rPr>
              <a:t>pg</a:t>
            </a:r>
            <a:r>
              <a:rPr lang="cs-CZ" sz="1200" dirty="0">
                <a:solidFill>
                  <a:schemeClr val="tx1"/>
                </a:solidFill>
                <a:latin typeface="Adobe Garamond Pro" pitchFamily="18" charset="-18"/>
              </a:rPr>
              <a:t>. 1266-1279. </a:t>
            </a:r>
            <a:r>
              <a:rPr lang="cs-CZ" sz="1050" dirty="0">
                <a:solidFill>
                  <a:schemeClr val="tx1"/>
                </a:solidFill>
                <a:latin typeface="Adobe Garamond Pro" pitchFamily="18" charset="-1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http://www.vrg.org/nutrition/2009_ADA_position_paper.pdf</a:t>
            </a:r>
            <a:endParaRPr lang="cs-CZ" sz="1050" dirty="0">
              <a:solidFill>
                <a:schemeClr val="tx1"/>
              </a:solidFill>
              <a:latin typeface="Adobe Garamond Pro" pitchFamily="18" charset="-18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B26EC6-C480-4248-B7FF-3F08D1848CDB}" type="slidenum">
              <a:rPr lang="cs-CZ" smtClean="0"/>
              <a:pPr>
                <a:defRPr/>
              </a:pPr>
              <a:t>16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B26EC6-C480-4248-B7FF-3F08D1848CDB}" type="slidenum">
              <a:rPr lang="cs-CZ" smtClean="0"/>
              <a:pPr>
                <a:defRPr/>
              </a:pPr>
              <a:t>24</a:t>
            </a:fld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B26EC6-C480-4248-B7FF-3F08D1848CDB}" type="slidenum">
              <a:rPr lang="cs-CZ" smtClean="0"/>
              <a:pPr>
                <a:defRPr/>
              </a:pPr>
              <a:t>25</a:t>
            </a:fld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B26EC6-C480-4248-B7FF-3F08D1848CDB}" type="slidenum">
              <a:rPr lang="cs-CZ" smtClean="0"/>
              <a:pPr>
                <a:defRPr/>
              </a:pPr>
              <a:t>26</a:t>
            </a:fld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B26EC6-C480-4248-B7FF-3F08D1848CDB}" type="slidenum">
              <a:rPr lang="cs-CZ" smtClean="0"/>
              <a:pPr>
                <a:defRPr/>
              </a:pPr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2676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241218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023592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191725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327476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816988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E44EF0-5524-4DB5-B880-44D9742FB17A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0421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381001"/>
            <a:ext cx="7629525" cy="1493517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802091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217402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4931563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2583888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841629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1520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5100" kern="1200" cap="all" spc="15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594">
          <p15:clr>
            <a:srgbClr val="F26B43"/>
          </p15:clr>
        </p15:guide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4a"/><Relationship Id="rId3" Type="http://schemas.microsoft.com/office/2007/relationships/media" Target="../media/media7.m4a"/><Relationship Id="rId7" Type="http://schemas.microsoft.com/office/2007/relationships/media" Target="../media/media9.m4a"/><Relationship Id="rId12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media8.m4a"/><Relationship Id="rId11" Type="http://schemas.openxmlformats.org/officeDocument/2006/relationships/slideLayout" Target="../slideLayouts/slideLayout2.xml"/><Relationship Id="rId5" Type="http://schemas.microsoft.com/office/2007/relationships/media" Target="../media/media8.m4a"/><Relationship Id="rId10" Type="http://schemas.openxmlformats.org/officeDocument/2006/relationships/audio" Target="../media/media10.m4a"/><Relationship Id="rId4" Type="http://schemas.openxmlformats.org/officeDocument/2006/relationships/audio" Target="../media/media7.m4a"/><Relationship Id="rId9" Type="http://schemas.microsoft.com/office/2007/relationships/media" Target="../media/media10.m4a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46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8A682B6-F959-4EDE-BE93-F09B0D634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8CECDB9-80A4-40DE-8984-A4CD94C7A7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1567" y="3176833"/>
            <a:ext cx="7716897" cy="2581538"/>
          </a:xfrm>
        </p:spPr>
        <p:txBody>
          <a:bodyPr>
            <a:noAutofit/>
          </a:bodyPr>
          <a:lstStyle/>
          <a:p>
            <a:r>
              <a:rPr lang="sk-SK" sz="4800" dirty="0" err="1">
                <a:solidFill>
                  <a:schemeClr val="tx1"/>
                </a:solidFill>
              </a:rPr>
              <a:t>Alternativní</a:t>
            </a:r>
            <a:r>
              <a:rPr lang="sk-SK" sz="4800" dirty="0">
                <a:solidFill>
                  <a:schemeClr val="tx1"/>
                </a:solidFill>
              </a:rPr>
              <a:t> </a:t>
            </a:r>
            <a:r>
              <a:rPr lang="sk-SK" sz="4800" dirty="0" err="1">
                <a:solidFill>
                  <a:schemeClr val="tx1"/>
                </a:solidFill>
              </a:rPr>
              <a:t>způsoby</a:t>
            </a:r>
            <a:r>
              <a:rPr lang="sk-SK" sz="4800" dirty="0">
                <a:solidFill>
                  <a:schemeClr val="tx1"/>
                </a:solidFill>
              </a:rPr>
              <a:t> </a:t>
            </a:r>
            <a:r>
              <a:rPr lang="sk-SK" sz="4800" dirty="0" err="1">
                <a:solidFill>
                  <a:schemeClr val="tx1"/>
                </a:solidFill>
              </a:rPr>
              <a:t>stravování</a:t>
            </a:r>
            <a:br>
              <a:rPr lang="sk-SK" sz="4800" dirty="0">
                <a:solidFill>
                  <a:schemeClr val="tx1"/>
                </a:solidFill>
              </a:rPr>
            </a:br>
            <a:br>
              <a:rPr lang="sk-SK" sz="4800" dirty="0">
                <a:solidFill>
                  <a:schemeClr val="tx1"/>
                </a:solidFill>
              </a:rPr>
            </a:br>
            <a:r>
              <a:rPr lang="sk-SK" sz="4800" dirty="0">
                <a:solidFill>
                  <a:schemeClr val="tx1"/>
                </a:solidFill>
              </a:rPr>
              <a:t> redukční </a:t>
            </a:r>
            <a:r>
              <a:rPr lang="sk-SK" sz="4800" dirty="0" err="1">
                <a:solidFill>
                  <a:schemeClr val="tx1"/>
                </a:solidFill>
              </a:rPr>
              <a:t>diety</a:t>
            </a:r>
            <a:endParaRPr lang="sk-SK" sz="4800" dirty="0">
              <a:solidFill>
                <a:schemeClr val="tx1"/>
              </a:solidFill>
            </a:endParaRP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A620F0FF-71E8-4E99-B817-F32742723F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0835" y="6125136"/>
            <a:ext cx="6034030" cy="656492"/>
          </a:xfrm>
        </p:spPr>
        <p:txBody>
          <a:bodyPr>
            <a:normAutofit/>
          </a:bodyPr>
          <a:lstStyle/>
          <a:p>
            <a:r>
              <a:rPr lang="sk-SK" sz="2000" dirty="0">
                <a:solidFill>
                  <a:schemeClr val="tx1"/>
                </a:solidFill>
              </a:rPr>
              <a:t>Mgr. Jana Kráľová</a:t>
            </a:r>
          </a:p>
        </p:txBody>
      </p:sp>
      <p:pic>
        <p:nvPicPr>
          <p:cNvPr id="4098" name="Picture 2" descr="Diet &amp; Nutrition Services - Canossa Hospital">
            <a:extLst>
              <a:ext uri="{FF2B5EF4-FFF2-40B4-BE49-F238E27FC236}">
                <a16:creationId xmlns:a16="http://schemas.microsoft.com/office/drawing/2014/main" id="{2A571EF8-4152-4C74-970A-4857FD8762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1" b="24477"/>
          <a:stretch/>
        </p:blipFill>
        <p:spPr bwMode="auto">
          <a:xfrm>
            <a:off x="20" y="10"/>
            <a:ext cx="9143980" cy="282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D47BD62-B651-410A-BD99-D4E5B1F6E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12598" y="2828492"/>
            <a:ext cx="8931401" cy="79375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6">
            <a:extLst>
              <a:ext uri="{FF2B5EF4-FFF2-40B4-BE49-F238E27FC236}">
                <a16:creationId xmlns:a16="http://schemas.microsoft.com/office/drawing/2014/main" id="{242B58E5-7C58-4904-B316-D9172863E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64368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4ABB5E75-DE0E-447C-A021-5B326A1C6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00413" y="6375679"/>
            <a:ext cx="1747292" cy="3457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5E02EA55-BEBB-42FA-B0C3-8A49090ACD52}" type="slidenum">
              <a:rPr lang="cs-CZ" smtClean="0">
                <a:solidFill>
                  <a:schemeClr val="tx1"/>
                </a:solidFill>
              </a:rPr>
              <a:pPr>
                <a:spcAft>
                  <a:spcPts val="600"/>
                </a:spcAft>
                <a:defRPr/>
              </a:pPr>
              <a:t>1</a:t>
            </a:fld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44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4D68CA-56E1-42AB-8500-8BAE03822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E0C6E54-9060-45C4-846E-2756F12FB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C75E52E8-66B9-4A1D-84E1-98EAD15D8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  <p:pic>
        <p:nvPicPr>
          <p:cNvPr id="2050" name="Picture 2" descr="Best Tips on How to Become a Vegetarian - Boy Versus World">
            <a:extLst>
              <a:ext uri="{FF2B5EF4-FFF2-40B4-BE49-F238E27FC236}">
                <a16:creationId xmlns:a16="http://schemas.microsoft.com/office/drawing/2014/main" id="{389851DF-403B-46D3-ACA9-A76F01A72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978408"/>
            <a:ext cx="9275902" cy="490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9351B93D-34CA-4F53-90B9-89DA12E2F3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076" y="3688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6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8A1C53-0F32-431E-BFB5-D0144F44D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err="1"/>
              <a:t>Maso</a:t>
            </a:r>
            <a:r>
              <a:rPr lang="sk-SK" sz="4800" dirty="0"/>
              <a:t>, </a:t>
            </a:r>
            <a:r>
              <a:rPr lang="sk-SK" sz="4800" dirty="0" err="1"/>
              <a:t>masné</a:t>
            </a:r>
            <a:r>
              <a:rPr lang="sk-SK" sz="4800" dirty="0"/>
              <a:t> výrobky, </a:t>
            </a:r>
            <a:r>
              <a:rPr lang="sk-SK" sz="4800" dirty="0" err="1"/>
              <a:t>vejce</a:t>
            </a:r>
            <a:endParaRPr lang="sk-SK" sz="4800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1554826-5E8F-4B39-86B2-C0103BCDF3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2400" dirty="0"/>
              <a:t>vhodné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ACF4E422-C555-4451-AB1E-641ACF14B6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1832" y="2909101"/>
            <a:ext cx="4033566" cy="3567897"/>
          </a:xfrm>
        </p:spPr>
        <p:txBody>
          <a:bodyPr>
            <a:normAutofit lnSpcReduction="10000"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Libové druhy masa </a:t>
            </a:r>
          </a:p>
          <a:p>
            <a:r>
              <a:rPr lang="cs-CZ" sz="2400" dirty="0">
                <a:solidFill>
                  <a:schemeClr val="tx1"/>
                </a:solidFill>
              </a:rPr>
              <a:t>Ryby 1x týdně</a:t>
            </a:r>
          </a:p>
          <a:p>
            <a:r>
              <a:rPr lang="cs-CZ" sz="2400" dirty="0">
                <a:solidFill>
                  <a:schemeClr val="tx1"/>
                </a:solidFill>
              </a:rPr>
              <a:t>Rybí výrobky ve vlastní šťávě</a:t>
            </a:r>
          </a:p>
          <a:p>
            <a:r>
              <a:rPr lang="cs-CZ" sz="2400" dirty="0">
                <a:solidFill>
                  <a:schemeClr val="tx1"/>
                </a:solidFill>
              </a:rPr>
              <a:t>Šunka nejvyšší jakosti           s vysokým podílem masa</a:t>
            </a:r>
          </a:p>
          <a:p>
            <a:r>
              <a:rPr lang="cs-CZ" sz="2400" dirty="0">
                <a:solidFill>
                  <a:schemeClr val="tx1"/>
                </a:solidFill>
              </a:rPr>
              <a:t>Dietní párky       (nezařazovat často)</a:t>
            </a:r>
          </a:p>
          <a:p>
            <a:r>
              <a:rPr lang="cs-CZ" sz="2400" dirty="0">
                <a:solidFill>
                  <a:schemeClr val="tx1"/>
                </a:solidFill>
              </a:rPr>
              <a:t>Vejce natvrdo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585F38EC-C5DD-460F-83A0-A1DD982894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k-SK" sz="2400" dirty="0"/>
              <a:t>nevhodné</a:t>
            </a:r>
          </a:p>
        </p:txBody>
      </p:sp>
      <p:sp>
        <p:nvSpPr>
          <p:cNvPr id="8" name="Zástupný objekt pre obsah 7">
            <a:extLst>
              <a:ext uri="{FF2B5EF4-FFF2-40B4-BE49-F238E27FC236}">
                <a16:creationId xmlns:a16="http://schemas.microsoft.com/office/drawing/2014/main" id="{8C8876FF-7907-47D9-B971-E7AB363C0A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773066" cy="3472226"/>
          </a:xfrm>
        </p:spPr>
        <p:txBody>
          <a:bodyPr>
            <a:normAutofit lnSpcReduction="10000"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Tučné maso (husa, kachna)</a:t>
            </a:r>
          </a:p>
          <a:p>
            <a:r>
              <a:rPr lang="cs-CZ" sz="2400" dirty="0">
                <a:solidFill>
                  <a:schemeClr val="tx1"/>
                </a:solidFill>
              </a:rPr>
              <a:t>Uzené maso</a:t>
            </a:r>
          </a:p>
          <a:p>
            <a:r>
              <a:rPr lang="cs-CZ" sz="2400" dirty="0">
                <a:solidFill>
                  <a:schemeClr val="tx1"/>
                </a:solidFill>
              </a:rPr>
              <a:t>Vnitřnosti</a:t>
            </a:r>
          </a:p>
          <a:p>
            <a:r>
              <a:rPr lang="cs-CZ" sz="2400" dirty="0">
                <a:solidFill>
                  <a:schemeClr val="tx1"/>
                </a:solidFill>
              </a:rPr>
              <a:t>Salámy, paštiky, špekáčky, slanina,  zabijačkové pochutiny</a:t>
            </a:r>
          </a:p>
          <a:p>
            <a:r>
              <a:rPr lang="cs-CZ" sz="2400" dirty="0">
                <a:solidFill>
                  <a:schemeClr val="tx1"/>
                </a:solidFill>
              </a:rPr>
              <a:t>Smažená vejce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D20A99D2-32A9-4E97-89EA-8CB36FED4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6131203"/>
            <a:ext cx="2114549" cy="345796"/>
          </a:xfrm>
        </p:spPr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100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907608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0B6E37-9742-4361-A994-F20DE2F76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err="1"/>
              <a:t>Mléko</a:t>
            </a:r>
            <a:r>
              <a:rPr lang="sk-SK" sz="4800" dirty="0"/>
              <a:t> a </a:t>
            </a:r>
            <a:r>
              <a:rPr lang="sk-SK" sz="4800" dirty="0" err="1"/>
              <a:t>mléčné</a:t>
            </a:r>
            <a:r>
              <a:rPr lang="sk-SK" sz="4800" dirty="0"/>
              <a:t> výrobky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EE3D09E-E177-4E79-AC7E-D900E5D1BC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2400" dirty="0"/>
              <a:t>Vhodné 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4E78D183-AD41-4743-B563-7B8FAC351B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4033566" cy="2996398"/>
          </a:xfrm>
        </p:spPr>
        <p:txBody>
          <a:bodyPr>
            <a:normAutofit/>
          </a:bodyPr>
          <a:lstStyle/>
          <a:p>
            <a:r>
              <a:rPr lang="sk-SK" sz="2400" dirty="0">
                <a:solidFill>
                  <a:schemeClr val="tx1"/>
                </a:solidFill>
              </a:rPr>
              <a:t>Nízkotučné/polotučné druhy</a:t>
            </a:r>
          </a:p>
          <a:p>
            <a:r>
              <a:rPr lang="sk-SK" sz="2400" dirty="0" err="1">
                <a:solidFill>
                  <a:schemeClr val="tx1"/>
                </a:solidFill>
              </a:rPr>
              <a:t>Neochucené</a:t>
            </a:r>
            <a:r>
              <a:rPr lang="sk-SK" sz="2400" dirty="0">
                <a:solidFill>
                  <a:schemeClr val="tx1"/>
                </a:solidFill>
              </a:rPr>
              <a:t> druhy</a:t>
            </a:r>
          </a:p>
          <a:p>
            <a:r>
              <a:rPr lang="sk-SK" sz="2400" dirty="0">
                <a:solidFill>
                  <a:schemeClr val="tx1"/>
                </a:solidFill>
              </a:rPr>
              <a:t>Jogurty do 3 % tuku</a:t>
            </a:r>
          </a:p>
          <a:p>
            <a:r>
              <a:rPr lang="sk-SK" sz="2400" dirty="0">
                <a:solidFill>
                  <a:schemeClr val="tx1"/>
                </a:solidFill>
              </a:rPr>
              <a:t>Tvrdé </a:t>
            </a:r>
            <a:r>
              <a:rPr lang="sk-SK" sz="2400" dirty="0" err="1">
                <a:solidFill>
                  <a:schemeClr val="tx1"/>
                </a:solidFill>
              </a:rPr>
              <a:t>sýry</a:t>
            </a:r>
            <a:r>
              <a:rPr lang="sk-SK" sz="2400" dirty="0">
                <a:solidFill>
                  <a:schemeClr val="tx1"/>
                </a:solidFill>
              </a:rPr>
              <a:t> do 30 % tuku      v </a:t>
            </a:r>
            <a:r>
              <a:rPr lang="sk-SK" sz="2400" dirty="0" err="1">
                <a:solidFill>
                  <a:schemeClr val="tx1"/>
                </a:solidFill>
              </a:rPr>
              <a:t>sušině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9D66272-E6B5-4EDE-9132-738725124B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k-SK" sz="2400" dirty="0"/>
              <a:t>nevhodné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26278EFF-F194-4D8A-88AD-98D51198AB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75398" y="2909101"/>
            <a:ext cx="3611880" cy="3567897"/>
          </a:xfrm>
        </p:spPr>
        <p:txBody>
          <a:bodyPr>
            <a:normAutofit/>
          </a:bodyPr>
          <a:lstStyle/>
          <a:p>
            <a:r>
              <a:rPr lang="sk-SK" sz="2400" dirty="0">
                <a:solidFill>
                  <a:schemeClr val="tx1"/>
                </a:solidFill>
              </a:rPr>
              <a:t>Plnotučné druhy</a:t>
            </a:r>
          </a:p>
          <a:p>
            <a:r>
              <a:rPr lang="sk-SK" sz="2400" dirty="0" err="1">
                <a:solidFill>
                  <a:schemeClr val="tx1"/>
                </a:solidFill>
              </a:rPr>
              <a:t>Ochucené</a:t>
            </a:r>
            <a:r>
              <a:rPr lang="sk-SK" sz="2400" dirty="0">
                <a:solidFill>
                  <a:schemeClr val="tx1"/>
                </a:solidFill>
              </a:rPr>
              <a:t> druhy</a:t>
            </a:r>
          </a:p>
          <a:p>
            <a:r>
              <a:rPr lang="sk-SK" sz="2400" dirty="0" err="1">
                <a:solidFill>
                  <a:schemeClr val="tx1"/>
                </a:solidFill>
              </a:rPr>
              <a:t>Smetanové</a:t>
            </a:r>
            <a:r>
              <a:rPr lang="sk-SK" sz="2400" dirty="0">
                <a:solidFill>
                  <a:schemeClr val="tx1"/>
                </a:solidFill>
              </a:rPr>
              <a:t> jogurty</a:t>
            </a:r>
          </a:p>
          <a:p>
            <a:r>
              <a:rPr lang="sk-SK" sz="2400" dirty="0" err="1">
                <a:solidFill>
                  <a:schemeClr val="tx1"/>
                </a:solidFill>
              </a:rPr>
              <a:t>Mléčné</a:t>
            </a:r>
            <a:r>
              <a:rPr lang="sk-SK" sz="2400" dirty="0">
                <a:solidFill>
                  <a:schemeClr val="tx1"/>
                </a:solidFill>
              </a:rPr>
              <a:t> dezerty</a:t>
            </a:r>
          </a:p>
          <a:p>
            <a:r>
              <a:rPr lang="sk-SK" sz="2400" dirty="0">
                <a:solidFill>
                  <a:schemeClr val="tx1"/>
                </a:solidFill>
              </a:rPr>
              <a:t>Tučné </a:t>
            </a:r>
            <a:r>
              <a:rPr lang="sk-SK" sz="2400" dirty="0" err="1">
                <a:solidFill>
                  <a:schemeClr val="tx1"/>
                </a:solidFill>
              </a:rPr>
              <a:t>sýry</a:t>
            </a:r>
            <a:endParaRPr lang="sk-SK" sz="2400" dirty="0">
              <a:solidFill>
                <a:schemeClr val="tx1"/>
              </a:solidFill>
            </a:endParaRPr>
          </a:p>
          <a:p>
            <a:r>
              <a:rPr lang="sk-SK" sz="2400" dirty="0">
                <a:solidFill>
                  <a:schemeClr val="tx1"/>
                </a:solidFill>
              </a:rPr>
              <a:t>Smetana</a:t>
            </a:r>
          </a:p>
          <a:p>
            <a:r>
              <a:rPr lang="sk-SK" sz="2400" dirty="0" err="1">
                <a:solidFill>
                  <a:schemeClr val="tx1"/>
                </a:solidFill>
              </a:rPr>
              <a:t>Šlehačka</a:t>
            </a:r>
            <a:endParaRPr lang="sk-SK" sz="2400" dirty="0">
              <a:solidFill>
                <a:schemeClr val="tx1"/>
              </a:solidFill>
            </a:endParaRPr>
          </a:p>
          <a:p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245D9D6-1111-4899-B9AD-0AEB30336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101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420107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2CD8FC-7BC2-4706-815C-BBDC8790F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/>
              <a:t>tuky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71C6CBD-33DB-433A-A0ED-1A0CBFFE2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687" y="1640366"/>
            <a:ext cx="7953722" cy="4435473"/>
          </a:xfrm>
        </p:spPr>
        <p:txBody>
          <a:bodyPr>
            <a:normAutofit lnSpcReduction="10000"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Nejvýznamnější zdroj energie</a:t>
            </a:r>
          </a:p>
          <a:p>
            <a:r>
              <a:rPr lang="cs-CZ" sz="2400" dirty="0">
                <a:solidFill>
                  <a:schemeClr val="tx1"/>
                </a:solidFill>
              </a:rPr>
              <a:t>Rostlinné: živočišné 2:1</a:t>
            </a:r>
          </a:p>
          <a:p>
            <a:r>
              <a:rPr lang="cs-CZ" sz="2400" dirty="0">
                <a:solidFill>
                  <a:schemeClr val="tx1"/>
                </a:solidFill>
              </a:rPr>
              <a:t>Hlídat množství ! </a:t>
            </a:r>
          </a:p>
          <a:p>
            <a:r>
              <a:rPr lang="cs-CZ" sz="2400" dirty="0">
                <a:solidFill>
                  <a:schemeClr val="tx1"/>
                </a:solidFill>
              </a:rPr>
              <a:t>Vhodné zdroje: rostlinné oleje, margaríny (nemazat tlusté vrstvy), ořechy a olejnatá semena (max. 1 hrst na den)</a:t>
            </a:r>
          </a:p>
          <a:p>
            <a:r>
              <a:rPr lang="cs-CZ" sz="2400" dirty="0">
                <a:solidFill>
                  <a:schemeClr val="tx1"/>
                </a:solidFill>
              </a:rPr>
              <a:t>Nevhodné zdroje: kokosový tuk, palmový a palmojádrový tuk, máslo, sádlo, majonéza (max. 1 lžíce nebo nahrazovat jogurtem)</a:t>
            </a:r>
          </a:p>
          <a:p>
            <a:r>
              <a:rPr lang="cs-CZ" sz="2400" dirty="0">
                <a:solidFill>
                  <a:schemeClr val="tx1"/>
                </a:solidFill>
              </a:rPr>
              <a:t>Smažení se nedoporučuje, tuk přidávat až do hotových pokrmů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F869B154-4962-4BC7-BF23-246DD24C8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102</a:t>
            </a:fld>
            <a:endParaRPr lang="cs-CZ"/>
          </a:p>
        </p:txBody>
      </p:sp>
      <p:pic>
        <p:nvPicPr>
          <p:cNvPr id="5" name="Picture 2" descr="Súvisiaci obrázok">
            <a:extLst>
              <a:ext uri="{FF2B5EF4-FFF2-40B4-BE49-F238E27FC236}">
                <a16:creationId xmlns:a16="http://schemas.microsoft.com/office/drawing/2014/main" id="{998CC521-0ABA-4156-B0BD-A4119A3E0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5995" y="548680"/>
            <a:ext cx="3306505" cy="21833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384052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97C10A-1BE8-4E11-B8B1-7C2B25A3E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62B498F-5E50-45A8-A10F-A9B8A570B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5477FD16-6D78-47FC-BD90-17F344CC5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103</a:t>
            </a:fld>
            <a:endParaRPr lang="cs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D10C79-07C3-443C-91EF-760940B86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55414" cy="570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638586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E23C08-2BB6-4276-B761-8A8B532F2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/>
              <a:t>sacharidy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B728C14-9B2F-4681-9531-579DBA1B7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1484784"/>
            <a:ext cx="4449382" cy="5373216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Zdroj energie</a:t>
            </a:r>
          </a:p>
          <a:p>
            <a:r>
              <a:rPr lang="cs-CZ" sz="2400" dirty="0">
                <a:solidFill>
                  <a:schemeClr val="tx1"/>
                </a:solidFill>
              </a:rPr>
              <a:t>Vybírat polysacharidy:                            chléb, brambory, rýže,     těstoviny, luštěniny</a:t>
            </a:r>
          </a:p>
          <a:p>
            <a:r>
              <a:rPr lang="cs-CZ" sz="2400" dirty="0">
                <a:solidFill>
                  <a:schemeClr val="tx1"/>
                </a:solidFill>
              </a:rPr>
              <a:t>Omezovat příjem smažených pokrmů (hranolky, krokety)</a:t>
            </a:r>
          </a:p>
          <a:p>
            <a:r>
              <a:rPr lang="cs-CZ" sz="2400" dirty="0">
                <a:solidFill>
                  <a:schemeClr val="tx1"/>
                </a:solidFill>
              </a:rPr>
              <a:t>Omezovat příjem jednoduchých (přidaných) cukrů: </a:t>
            </a:r>
            <a:br>
              <a:rPr lang="cs-CZ" sz="2400" dirty="0">
                <a:solidFill>
                  <a:schemeClr val="tx1"/>
                </a:solidFill>
              </a:rPr>
            </a:br>
            <a:r>
              <a:rPr lang="cs-CZ" sz="2400" dirty="0">
                <a:solidFill>
                  <a:schemeClr val="tx1"/>
                </a:solidFill>
              </a:rPr>
              <a:t>sladkosti, slazené výrobky, slazené nápoje</a:t>
            </a:r>
          </a:p>
          <a:p>
            <a:r>
              <a:rPr lang="cs-CZ" sz="2400" dirty="0">
                <a:solidFill>
                  <a:schemeClr val="tx1"/>
                </a:solidFill>
              </a:rPr>
              <a:t>Přírodní cukr (v ovocí a mede)   vs. přidaný cukr (slazení)</a:t>
            </a:r>
          </a:p>
          <a:p>
            <a:endParaRPr lang="cs-CZ" sz="2400" dirty="0">
              <a:solidFill>
                <a:schemeClr val="tx1"/>
              </a:solidFill>
            </a:endParaRPr>
          </a:p>
          <a:p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C12AEF40-7D24-4FFE-B476-A8BB7CBF1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104</a:t>
            </a:fld>
            <a:endParaRPr lang="cs-CZ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5468B13C-09BE-45B2-A3C5-E94493682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83700" y="692696"/>
            <a:ext cx="3328098" cy="2476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ecreasing Added Sugars In The Foods You Eat - Nutriton-Connection NC">
            <a:extLst>
              <a:ext uri="{FF2B5EF4-FFF2-40B4-BE49-F238E27FC236}">
                <a16:creationId xmlns:a16="http://schemas.microsoft.com/office/drawing/2014/main" id="{5F26C582-951E-475F-B425-4190FCA75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461" y="3688506"/>
            <a:ext cx="2848372" cy="284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35984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0EE15A-A280-4A81-83AE-1AEC63D9C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err="1"/>
              <a:t>Ovoce</a:t>
            </a:r>
            <a:r>
              <a:rPr lang="sk-SK" sz="4800" dirty="0"/>
              <a:t> a zelenina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A9A572F-310F-4BB5-A0C8-F972DBA6C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2286002"/>
            <a:ext cx="7633742" cy="3879302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Zařazovat 5x denně</a:t>
            </a:r>
          </a:p>
          <a:p>
            <a:r>
              <a:rPr lang="cs-CZ" sz="2400" dirty="0">
                <a:solidFill>
                  <a:schemeClr val="tx1"/>
                </a:solidFill>
              </a:rPr>
              <a:t>Poměr zelenina: ovoce 3:2</a:t>
            </a:r>
          </a:p>
          <a:p>
            <a:r>
              <a:rPr lang="cs-CZ" sz="2400" dirty="0">
                <a:solidFill>
                  <a:schemeClr val="tx1"/>
                </a:solidFill>
              </a:rPr>
              <a:t>Nevhodné druhy: sušené ovoce, kompotované ovoce, zelenina v slaném nálevu, smažená zelenina</a:t>
            </a:r>
          </a:p>
          <a:p>
            <a:endParaRPr lang="cs-CZ" sz="2400" dirty="0">
              <a:solidFill>
                <a:schemeClr val="tx1"/>
              </a:solidFill>
            </a:endParaRPr>
          </a:p>
          <a:p>
            <a:endParaRPr lang="cs-CZ" sz="2400" dirty="0">
              <a:solidFill>
                <a:schemeClr val="tx1"/>
              </a:solidFill>
            </a:endParaRPr>
          </a:p>
          <a:p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17297E47-A3F0-4AF9-8FFD-353E7006A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105</a:t>
            </a:fld>
            <a:endParaRPr lang="cs-CZ"/>
          </a:p>
        </p:txBody>
      </p:sp>
      <p:pic>
        <p:nvPicPr>
          <p:cNvPr id="4098" name="Picture 2" descr="Consuming Fruits, Vegetables can reduce Risk for Diabetes – Webazinee">
            <a:extLst>
              <a:ext uri="{FF2B5EF4-FFF2-40B4-BE49-F238E27FC236}">
                <a16:creationId xmlns:a16="http://schemas.microsoft.com/office/drawing/2014/main" id="{F6B6B4C3-2B76-4EDD-9176-A0081EA99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2"/>
          <a:stretch/>
        </p:blipFill>
        <p:spPr bwMode="auto">
          <a:xfrm>
            <a:off x="1547664" y="4620907"/>
            <a:ext cx="3638178" cy="195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00021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95CA0-8444-443A-91DA-76861F8B2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/>
              <a:t>Pitný režim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BEA74E8-2449-4849-BF98-F58064C8D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2286002"/>
            <a:ext cx="7633742" cy="4189613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30-35 ml vhodných tekutin/kg tělesné hmotnosti/den</a:t>
            </a:r>
          </a:p>
          <a:p>
            <a:r>
              <a:rPr lang="cs-CZ" sz="2400" dirty="0">
                <a:solidFill>
                  <a:schemeClr val="tx1"/>
                </a:solidFill>
              </a:rPr>
              <a:t>Pít v průběhu celého dne po menších dávkách</a:t>
            </a:r>
          </a:p>
          <a:p>
            <a:endParaRPr lang="cs-CZ" sz="2400" dirty="0">
              <a:solidFill>
                <a:schemeClr val="tx1"/>
              </a:solidFill>
            </a:endParaRPr>
          </a:p>
          <a:p>
            <a:r>
              <a:rPr lang="sk-SK" sz="2400" dirty="0">
                <a:solidFill>
                  <a:schemeClr val="tx1"/>
                </a:solidFill>
              </a:rPr>
              <a:t>Vhodné nápoje: </a:t>
            </a:r>
            <a:r>
              <a:rPr lang="cs-CZ" sz="2400" dirty="0">
                <a:solidFill>
                  <a:schemeClr val="tx1"/>
                </a:solidFill>
              </a:rPr>
              <a:t>kohoutková voda, slabě mineralizované vody, naředěné šťávy, neslazený čaj</a:t>
            </a:r>
          </a:p>
          <a:p>
            <a:endParaRPr lang="cs-CZ" sz="2400" dirty="0">
              <a:solidFill>
                <a:schemeClr val="tx1"/>
              </a:solidFill>
            </a:endParaRPr>
          </a:p>
          <a:p>
            <a:r>
              <a:rPr lang="cs-CZ" sz="2400" dirty="0">
                <a:solidFill>
                  <a:schemeClr val="tx1"/>
                </a:solidFill>
              </a:rPr>
              <a:t>Nevhodné nápoje: slazené nápoje, energetické nápoje, kofeinové nápoje (kofola, </a:t>
            </a:r>
            <a:r>
              <a:rPr lang="cs-CZ" sz="2400" dirty="0" err="1">
                <a:solidFill>
                  <a:schemeClr val="tx1"/>
                </a:solidFill>
              </a:rPr>
              <a:t>coca-cola</a:t>
            </a:r>
            <a:r>
              <a:rPr lang="cs-CZ" sz="2400" dirty="0">
                <a:solidFill>
                  <a:schemeClr val="tx1"/>
                </a:solidFill>
              </a:rPr>
              <a:t>), nápoje s CO2</a:t>
            </a:r>
          </a:p>
          <a:p>
            <a:endParaRPr lang="cs-CZ" dirty="0"/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EAF8EB51-D56D-4A71-9FDA-3E4662E06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106</a:t>
            </a:fld>
            <a:endParaRPr lang="cs-CZ"/>
          </a:p>
        </p:txBody>
      </p:sp>
      <p:pic>
        <p:nvPicPr>
          <p:cNvPr id="5" name="Picture 2" descr="Súvisiaci obrázok">
            <a:extLst>
              <a:ext uri="{FF2B5EF4-FFF2-40B4-BE49-F238E27FC236}">
                <a16:creationId xmlns:a16="http://schemas.microsoft.com/office/drawing/2014/main" id="{8405C9AF-0C00-446F-945A-A177A4463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382385"/>
            <a:ext cx="2051720" cy="15859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312349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FDC551-E8AE-472F-ADB9-D0EA95C45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64C73AF-B77D-4D20-94D1-E597914035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6A9F3371-6734-4B84-8164-5CE56579A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107</a:t>
            </a:fld>
            <a:endParaRPr lang="cs-CZ"/>
          </a:p>
        </p:txBody>
      </p:sp>
      <p:pic>
        <p:nvPicPr>
          <p:cNvPr id="3074" name="Picture 2" descr="Do You Know How Much Sugar You Consume with Each Drink? - Web Flakes">
            <a:extLst>
              <a:ext uri="{FF2B5EF4-FFF2-40B4-BE49-F238E27FC236}">
                <a16:creationId xmlns:a16="http://schemas.microsoft.com/office/drawing/2014/main" id="{3811171A-DB38-4AD3-B468-E1BF4FBD9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99" y="381070"/>
            <a:ext cx="7240860" cy="58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60192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5616" y="2780928"/>
            <a:ext cx="77724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6600" dirty="0"/>
              <a:t>D</a:t>
            </a:r>
            <a:r>
              <a:rPr lang="cs-CZ" sz="4800" dirty="0"/>
              <a:t>ĚKUJI ZA POZORNOST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3E684CF4-AD0B-45AB-8E2A-82ABDC45A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11</a:t>
            </a:fld>
            <a:endParaRPr lang="cs-CZ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D447FCBF-0E1E-452E-9AC4-C1AE0E8A36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66" b="516"/>
          <a:stretch/>
        </p:blipFill>
        <p:spPr>
          <a:xfrm>
            <a:off x="1502003" y="34131"/>
            <a:ext cx="6139993" cy="678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90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cs-CZ" sz="4800" dirty="0"/>
              <a:t>SESTAVENÍ JÍDELNÍČKU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938758" y="1467129"/>
            <a:ext cx="7810128" cy="4770184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accent4"/>
              </a:buClr>
            </a:pPr>
            <a:r>
              <a:rPr lang="cs-CZ" sz="2800" b="1" dirty="0">
                <a:solidFill>
                  <a:schemeClr val="tx1"/>
                </a:solidFill>
              </a:rPr>
              <a:t>Potravinové skupiny, které by neměly                        v jídelníčku chybět:</a:t>
            </a:r>
          </a:p>
          <a:p>
            <a:pPr>
              <a:buClr>
                <a:schemeClr val="accent4"/>
              </a:buClr>
            </a:pPr>
            <a:endParaRPr lang="cs-CZ" sz="2800" b="1" dirty="0">
              <a:solidFill>
                <a:schemeClr val="tx1"/>
              </a:solidFill>
            </a:endParaRPr>
          </a:p>
          <a:p>
            <a:pPr>
              <a:buClr>
                <a:schemeClr val="accent4"/>
              </a:buClr>
            </a:pPr>
            <a:r>
              <a:rPr lang="cs-CZ" sz="2600" dirty="0">
                <a:solidFill>
                  <a:schemeClr val="tx1"/>
                </a:solidFill>
              </a:rPr>
              <a:t>Obiloviny a pseudoobiloviny</a:t>
            </a:r>
          </a:p>
          <a:p>
            <a:pPr>
              <a:buClr>
                <a:schemeClr val="accent4"/>
              </a:buClr>
            </a:pPr>
            <a:r>
              <a:rPr lang="cs-CZ" sz="2600" dirty="0">
                <a:solidFill>
                  <a:schemeClr val="tx1"/>
                </a:solidFill>
              </a:rPr>
              <a:t>Ovoce a zelenina</a:t>
            </a:r>
          </a:p>
          <a:p>
            <a:pPr>
              <a:buClr>
                <a:schemeClr val="accent4"/>
              </a:buClr>
            </a:pPr>
            <a:r>
              <a:rPr lang="cs-CZ" sz="2600" dirty="0">
                <a:solidFill>
                  <a:schemeClr val="tx1"/>
                </a:solidFill>
              </a:rPr>
              <a:t>Luštěniny</a:t>
            </a:r>
          </a:p>
          <a:p>
            <a:pPr>
              <a:buClr>
                <a:schemeClr val="accent4"/>
              </a:buClr>
            </a:pPr>
            <a:r>
              <a:rPr lang="cs-CZ" sz="2600" dirty="0">
                <a:solidFill>
                  <a:schemeClr val="tx1"/>
                </a:solidFill>
              </a:rPr>
              <a:t>Mléko a mléčné výrobky</a:t>
            </a:r>
          </a:p>
          <a:p>
            <a:pPr>
              <a:buClr>
                <a:schemeClr val="accent4"/>
              </a:buClr>
            </a:pPr>
            <a:r>
              <a:rPr lang="cs-CZ" sz="2600" dirty="0">
                <a:solidFill>
                  <a:schemeClr val="tx1"/>
                </a:solidFill>
              </a:rPr>
              <a:t>Vejce</a:t>
            </a:r>
          </a:p>
          <a:p>
            <a:pPr>
              <a:buClr>
                <a:schemeClr val="accent4"/>
              </a:buClr>
            </a:pPr>
            <a:r>
              <a:rPr lang="cs-CZ" sz="2600" dirty="0">
                <a:solidFill>
                  <a:schemeClr val="tx1"/>
                </a:solidFill>
              </a:rPr>
              <a:t>Ořechy a olejnatá semena </a:t>
            </a:r>
          </a:p>
          <a:p>
            <a:pPr>
              <a:buClr>
                <a:schemeClr val="accent4"/>
              </a:buClr>
            </a:pPr>
            <a:r>
              <a:rPr lang="cs-CZ" sz="2600" dirty="0">
                <a:solidFill>
                  <a:schemeClr val="tx1"/>
                </a:solidFill>
              </a:rPr>
              <a:t>Rostlinné oleje</a:t>
            </a:r>
          </a:p>
          <a:p>
            <a:pPr eaLnBrk="1" hangingPunct="1">
              <a:buFontTx/>
              <a:buNone/>
              <a:defRPr/>
            </a:pPr>
            <a:endParaRPr lang="cs-CZ" dirty="0"/>
          </a:p>
        </p:txBody>
      </p:sp>
      <p:sp>
        <p:nvSpPr>
          <p:cNvPr id="2253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69A977E-7E23-410F-BCAC-2557CA38D0BE}" type="slidenum">
              <a:rPr lang="cs-CZ" smtClean="0"/>
              <a:pPr/>
              <a:t>12</a:t>
            </a:fld>
            <a:endParaRPr lang="cs-CZ"/>
          </a:p>
        </p:txBody>
      </p:sp>
      <p:pic>
        <p:nvPicPr>
          <p:cNvPr id="3074" name="Picture 2" descr="Your 7-Day Meal Plan | ACTIVE">
            <a:extLst>
              <a:ext uri="{FF2B5EF4-FFF2-40B4-BE49-F238E27FC236}">
                <a16:creationId xmlns:a16="http://schemas.microsoft.com/office/drawing/2014/main" id="{17EA38CF-C6AB-4641-B31D-558D19139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26" y="3282528"/>
            <a:ext cx="3744838" cy="212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cs-CZ" sz="4800" dirty="0"/>
              <a:t>SESTAVENÍ JÍDELNÍČKU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938758" y="1556792"/>
            <a:ext cx="8205242" cy="4918823"/>
          </a:xfrm>
        </p:spPr>
        <p:txBody>
          <a:bodyPr>
            <a:normAutofit/>
          </a:bodyPr>
          <a:lstStyle/>
          <a:p>
            <a:pPr>
              <a:buClr>
                <a:schemeClr val="accent4"/>
              </a:buClr>
            </a:pPr>
            <a:r>
              <a:rPr lang="cs-CZ" sz="2400" b="1" dirty="0">
                <a:solidFill>
                  <a:schemeClr val="tx1"/>
                </a:solidFill>
              </a:rPr>
              <a:t>Pravidelnost, pestrost, vyváženost</a:t>
            </a:r>
          </a:p>
          <a:p>
            <a:pPr>
              <a:buClr>
                <a:schemeClr val="accent4"/>
              </a:buClr>
            </a:pPr>
            <a:endParaRPr lang="cs-CZ" sz="2400" dirty="0">
              <a:solidFill>
                <a:schemeClr val="tx1"/>
              </a:solidFill>
            </a:endParaRPr>
          </a:p>
          <a:p>
            <a:pPr>
              <a:buClr>
                <a:schemeClr val="accent4"/>
              </a:buClr>
            </a:pPr>
            <a:r>
              <a:rPr lang="cs-CZ" sz="2400" b="1" dirty="0">
                <a:solidFill>
                  <a:schemeClr val="tx1"/>
                </a:solidFill>
              </a:rPr>
              <a:t>V jednotlivých pokrmech i v pokrmech během dne  kombinovat různé zdroje bílkovin:</a:t>
            </a:r>
          </a:p>
          <a:p>
            <a:pPr lvl="1">
              <a:buClr>
                <a:schemeClr val="accent4"/>
              </a:buClr>
              <a:buFont typeface="Arial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Obiloviny s luštěninami </a:t>
            </a:r>
            <a:r>
              <a:rPr lang="cs-CZ" sz="2000" dirty="0">
                <a:solidFill>
                  <a:schemeClr val="tx1"/>
                </a:solidFill>
              </a:rPr>
              <a:t>(fazolový guláš s pečivem)</a:t>
            </a:r>
          </a:p>
          <a:p>
            <a:pPr lvl="1">
              <a:buClr>
                <a:schemeClr val="accent4"/>
              </a:buClr>
              <a:buFont typeface="Arial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Brambory s luštěninami </a:t>
            </a:r>
            <a:r>
              <a:rPr lang="cs-CZ" sz="2000" dirty="0">
                <a:solidFill>
                  <a:schemeClr val="tx1"/>
                </a:solidFill>
              </a:rPr>
              <a:t>(čočková polévka s bramborami)</a:t>
            </a:r>
          </a:p>
          <a:p>
            <a:pPr lvl="1">
              <a:buClr>
                <a:schemeClr val="accent4"/>
              </a:buClr>
              <a:buFont typeface="Arial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Rostlinné zdroje bílkovin s živočišnými </a:t>
            </a:r>
            <a:r>
              <a:rPr lang="cs-CZ" sz="2000" dirty="0">
                <a:solidFill>
                  <a:schemeClr val="tx1"/>
                </a:solidFill>
              </a:rPr>
              <a:t>(mléčné obilné kaše)</a:t>
            </a:r>
          </a:p>
          <a:p>
            <a:pPr lvl="1">
              <a:buClr>
                <a:schemeClr val="accent4"/>
              </a:buClr>
              <a:buFont typeface="Arial" pitchFamily="34" charset="0"/>
              <a:buChar char="•"/>
            </a:pPr>
            <a:endParaRPr lang="cs-CZ" sz="2400" dirty="0">
              <a:solidFill>
                <a:schemeClr val="tx1"/>
              </a:solidFill>
            </a:endParaRPr>
          </a:p>
          <a:p>
            <a:pPr>
              <a:buClr>
                <a:schemeClr val="accent4"/>
              </a:buClr>
            </a:pPr>
            <a:r>
              <a:rPr lang="cs-CZ" sz="2400" b="1" dirty="0">
                <a:solidFill>
                  <a:schemeClr val="tx1"/>
                </a:solidFill>
              </a:rPr>
              <a:t>Nenahrazovat masové pokrmy sladkými a   smaženými pokrmy</a:t>
            </a:r>
          </a:p>
        </p:txBody>
      </p:sp>
      <p:sp>
        <p:nvSpPr>
          <p:cNvPr id="2253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69A977E-7E23-410F-BCAC-2557CA38D0BE}" type="slidenum">
              <a:rPr lang="cs-CZ" smtClean="0"/>
              <a:pPr/>
              <a:t>13</a:t>
            </a:fld>
            <a:endParaRPr lang="cs-CZ"/>
          </a:p>
        </p:txBody>
      </p:sp>
      <p:pic>
        <p:nvPicPr>
          <p:cNvPr id="2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4B578495-DD76-4EC8-B541-083B40E31B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8238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cs-CZ" sz="4800" dirty="0"/>
              <a:t>PŘÍKLAD JÍDELNÍČKU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3300"/>
              </a:buClr>
            </a:pPr>
            <a:r>
              <a:rPr lang="cs-CZ" sz="2400" dirty="0">
                <a:solidFill>
                  <a:schemeClr val="tx1"/>
                </a:solidFill>
              </a:rPr>
              <a:t>SN: ovesná kaše s ořechy a hroznovým vínem</a:t>
            </a:r>
          </a:p>
          <a:p>
            <a:pPr>
              <a:buClr>
                <a:srgbClr val="FF3300"/>
              </a:buClr>
            </a:pPr>
            <a:r>
              <a:rPr lang="cs-CZ" sz="2400" dirty="0">
                <a:solidFill>
                  <a:schemeClr val="tx1"/>
                </a:solidFill>
              </a:rPr>
              <a:t>PŘ: chléb s ředkvičkovou pomazánkou</a:t>
            </a:r>
          </a:p>
          <a:p>
            <a:pPr>
              <a:buClr>
                <a:srgbClr val="FF3300"/>
              </a:buClr>
            </a:pPr>
            <a:r>
              <a:rPr lang="cs-CZ" sz="2400" dirty="0">
                <a:solidFill>
                  <a:schemeClr val="tx1"/>
                </a:solidFill>
              </a:rPr>
              <a:t>OB: polévka cizrnový krém, lasagne se špenátem a mozarellou</a:t>
            </a:r>
          </a:p>
          <a:p>
            <a:pPr>
              <a:buClr>
                <a:srgbClr val="FF3300"/>
              </a:buClr>
            </a:pPr>
            <a:r>
              <a:rPr lang="cs-CZ" sz="2400" dirty="0">
                <a:solidFill>
                  <a:schemeClr val="tx1"/>
                </a:solidFill>
              </a:rPr>
              <a:t>SV: banánový koktejl</a:t>
            </a:r>
          </a:p>
          <a:p>
            <a:pPr>
              <a:buClr>
                <a:srgbClr val="FF3300"/>
              </a:buClr>
            </a:pPr>
            <a:r>
              <a:rPr lang="cs-CZ" sz="2400" dirty="0">
                <a:solidFill>
                  <a:schemeClr val="tx1"/>
                </a:solidFill>
              </a:rPr>
              <a:t>VE: květákový mozeček, brambory, rajčatový salát</a:t>
            </a:r>
          </a:p>
          <a:p>
            <a:pPr eaLnBrk="1" hangingPunct="1">
              <a:buFontTx/>
              <a:buNone/>
              <a:defRPr/>
            </a:pPr>
            <a:endParaRPr lang="cs-CZ" dirty="0"/>
          </a:p>
        </p:txBody>
      </p:sp>
      <p:sp>
        <p:nvSpPr>
          <p:cNvPr id="2253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69A977E-7E23-410F-BCAC-2557CA38D0BE}" type="slidenum">
              <a:rPr lang="cs-CZ" smtClean="0"/>
              <a:pPr/>
              <a:t>14</a:t>
            </a:fld>
            <a:endParaRPr lang="cs-CZ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116754A4-1993-4415-96F2-D195EBC48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952" y="0"/>
            <a:ext cx="2529376" cy="2249224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064906D5-FC61-4386-8AF7-57F10EE57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3393" y="5058592"/>
            <a:ext cx="1760773" cy="175717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cs-CZ" sz="4800" dirty="0"/>
              <a:t>PŘÍKLAD JÍDELNÍČKU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3300"/>
              </a:buClr>
            </a:pPr>
            <a:r>
              <a:rPr lang="cs-CZ" sz="2400" dirty="0">
                <a:solidFill>
                  <a:schemeClr val="tx1"/>
                </a:solidFill>
              </a:rPr>
              <a:t>SN: chléb s vaječnou pomazánkou a paprikou</a:t>
            </a:r>
          </a:p>
          <a:p>
            <a:pPr>
              <a:buClr>
                <a:srgbClr val="FF3300"/>
              </a:buClr>
            </a:pPr>
            <a:r>
              <a:rPr lang="cs-CZ" sz="2400" dirty="0">
                <a:solidFill>
                  <a:schemeClr val="tx1"/>
                </a:solidFill>
              </a:rPr>
              <a:t>PŘ: jablko, ořechy</a:t>
            </a:r>
          </a:p>
          <a:p>
            <a:pPr>
              <a:buClr>
                <a:srgbClr val="FF3300"/>
              </a:buClr>
            </a:pPr>
            <a:r>
              <a:rPr lang="cs-CZ" sz="2400" dirty="0">
                <a:solidFill>
                  <a:schemeClr val="tx1"/>
                </a:solidFill>
              </a:rPr>
              <a:t>OB: polévka zeleninová s drožďovými knedlíčky, </a:t>
            </a:r>
          </a:p>
          <a:p>
            <a:pPr marL="0" indent="0">
              <a:buClr>
                <a:srgbClr val="FF3300"/>
              </a:buClr>
              <a:buNone/>
            </a:pPr>
            <a:r>
              <a:rPr lang="cs-CZ" sz="2400" dirty="0">
                <a:solidFill>
                  <a:schemeClr val="tx1"/>
                </a:solidFill>
              </a:rPr>
              <a:t>	mexické fazole v tortille s jogurtovým dresinkem</a:t>
            </a:r>
          </a:p>
          <a:p>
            <a:pPr>
              <a:buClr>
                <a:srgbClr val="FF3300"/>
              </a:buClr>
            </a:pPr>
            <a:r>
              <a:rPr lang="cs-CZ" sz="2400" dirty="0">
                <a:solidFill>
                  <a:schemeClr val="tx1"/>
                </a:solidFill>
              </a:rPr>
              <a:t>SV: pudink s ovocem</a:t>
            </a:r>
          </a:p>
          <a:p>
            <a:pPr>
              <a:buClr>
                <a:srgbClr val="FF3300"/>
              </a:buClr>
            </a:pPr>
            <a:r>
              <a:rPr lang="cs-CZ" sz="2400" dirty="0">
                <a:solidFill>
                  <a:schemeClr val="tx1"/>
                </a:solidFill>
              </a:rPr>
              <a:t>VE: pohankové rizoto se zeleninou a sýrem</a:t>
            </a:r>
          </a:p>
          <a:p>
            <a:pPr eaLnBrk="1" hangingPunct="1">
              <a:buFontTx/>
              <a:buNone/>
              <a:defRPr/>
            </a:pPr>
            <a:endParaRPr lang="cs-CZ" dirty="0"/>
          </a:p>
        </p:txBody>
      </p:sp>
      <p:sp>
        <p:nvSpPr>
          <p:cNvPr id="2253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69A977E-7E23-410F-BCAC-2557CA38D0BE}" type="slidenum">
              <a:rPr lang="cs-CZ" smtClean="0"/>
              <a:pPr/>
              <a:t>15</a:t>
            </a:fld>
            <a:endParaRPr lang="cs-CZ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28EA1F81-39A0-4050-8BCC-EDFF8248E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24" y="4863626"/>
            <a:ext cx="2337622" cy="2031933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0E9DD8F7-A7D1-461B-9D66-7E89D2E53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24" y="29019"/>
            <a:ext cx="2337622" cy="233284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404664"/>
            <a:ext cx="8136904" cy="973832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cs-CZ" sz="4800" dirty="0"/>
              <a:t>VYJÁDŘENÍ americké dietetické asociace 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523999"/>
            <a:ext cx="8101013" cy="5197475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buFontTx/>
              <a:buNone/>
              <a:defRPr/>
            </a:pPr>
            <a:endParaRPr lang="cs-CZ" sz="2600" u="sng" dirty="0"/>
          </a:p>
          <a:p>
            <a:pPr eaLnBrk="1" hangingPunct="1">
              <a:buFontTx/>
              <a:buNone/>
              <a:defRPr/>
            </a:pPr>
            <a:endParaRPr lang="cs-CZ" sz="2600" u="sng" dirty="0"/>
          </a:p>
          <a:p>
            <a:pPr algn="just">
              <a:defRPr/>
            </a:pPr>
            <a:r>
              <a:rPr lang="cs-CZ" sz="2600" dirty="0">
                <a:solidFill>
                  <a:schemeClr val="tx1"/>
                </a:solidFill>
              </a:rPr>
              <a:t>Vhodně naplánovaná vegetariánská strava  je zdravá, nutričně vyvážená a zdravotně přínosná v prevenci i léčbě některých  onemocnění </a:t>
            </a:r>
          </a:p>
          <a:p>
            <a:pPr marL="0" indent="0" algn="just">
              <a:buNone/>
              <a:defRPr/>
            </a:pPr>
            <a:endParaRPr lang="cs-CZ" sz="2600" i="1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cs-CZ" sz="2600" b="1" i="1" dirty="0">
                <a:solidFill>
                  <a:schemeClr val="tx1"/>
                </a:solidFill>
                <a:sym typeface="Wingdings 3" pitchFamily="18" charset="2"/>
              </a:rPr>
              <a:t>ALE! Je třeba zdůraznit, že riziko vzniku onemocnění ovlivněných konzumací stravy je obecně nízké za předpokladu vyvážené stravy, bez ohledu na to, zda maso konzumováno je nebo není !</a:t>
            </a:r>
            <a:endParaRPr lang="cs-CZ" sz="2600" b="1" i="1" dirty="0">
              <a:solidFill>
                <a:schemeClr val="tx1"/>
              </a:solidFill>
            </a:endParaRPr>
          </a:p>
          <a:p>
            <a:pPr marL="0" indent="0" algn="just">
              <a:buNone/>
              <a:defRPr/>
            </a:pPr>
            <a:endParaRPr lang="cs-CZ" sz="2600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cs-CZ" sz="2600" dirty="0">
                <a:solidFill>
                  <a:schemeClr val="tx1"/>
                </a:solidFill>
              </a:rPr>
              <a:t>Vhodná pro jedince během všech období života: dětství včetně kojeneckého věku, adolescence, těhotenství a laktace, stáří</a:t>
            </a:r>
          </a:p>
          <a:p>
            <a:pPr algn="just">
              <a:defRPr/>
            </a:pPr>
            <a:endParaRPr lang="cs-CZ" sz="2600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cs-CZ" sz="2600" dirty="0">
                <a:solidFill>
                  <a:schemeClr val="tx1"/>
                </a:solidFill>
              </a:rPr>
              <a:t>U dětí a těhotných žen je však potřebné obzvláště dbát na dostatečný přívod vápníku, železa, zinku a kyseliny listové</a:t>
            </a:r>
          </a:p>
          <a:p>
            <a:pPr algn="just" eaLnBrk="1" hangingPunct="1">
              <a:buFont typeface="Wingdings" pitchFamily="2" charset="2"/>
              <a:buChar char="Ø"/>
              <a:defRPr/>
            </a:pPr>
            <a:endParaRPr lang="cs-CZ" sz="100" dirty="0">
              <a:latin typeface="Adobe Garamond Pro" pitchFamily="18" charset="-18"/>
            </a:endParaRPr>
          </a:p>
          <a:p>
            <a:pPr eaLnBrk="1" hangingPunct="1">
              <a:buFontTx/>
              <a:buNone/>
              <a:defRPr/>
            </a:pPr>
            <a:endParaRPr lang="cs-CZ" dirty="0"/>
          </a:p>
        </p:txBody>
      </p:sp>
      <p:sp>
        <p:nvSpPr>
          <p:cNvPr id="2253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69A977E-7E23-410F-BCAC-2557CA38D0BE}" type="slidenum">
              <a:rPr lang="cs-CZ" smtClean="0"/>
              <a:pPr/>
              <a:t>16</a:t>
            </a:fld>
            <a:endParaRPr lang="cs-CZ"/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59F17D-4E5B-4802-B4FD-B7A02F331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VYJÁDŘENÍ americké dietetické asociace 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8A4654F-D66E-4424-ABD1-5ABE6AEE5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2286002"/>
            <a:ext cx="7633742" cy="4189613"/>
          </a:xfrm>
        </p:spPr>
        <p:txBody>
          <a:bodyPr>
            <a:normAutofit lnSpcReduction="10000"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Vegetariánské formy stravy při správném plánování pokryjí potřebu živin, také potřebu proteinů, železa, vápníku a zinku</a:t>
            </a:r>
          </a:p>
          <a:p>
            <a:endParaRPr lang="cs-CZ" sz="2400" dirty="0">
              <a:solidFill>
                <a:schemeClr val="tx1"/>
              </a:solidFill>
            </a:endParaRPr>
          </a:p>
          <a:p>
            <a:r>
              <a:rPr lang="cs-CZ" sz="2400" dirty="0">
                <a:solidFill>
                  <a:schemeClr val="tx1"/>
                </a:solidFill>
              </a:rPr>
              <a:t>Pokrytí potřeby vitaminu B12 je bezproblémové, jestliže potrava obsahuje dostatečné množství mléka a vajec</a:t>
            </a:r>
          </a:p>
          <a:p>
            <a:endParaRPr lang="cs-CZ" sz="2400" dirty="0">
              <a:solidFill>
                <a:schemeClr val="tx1"/>
              </a:solidFill>
            </a:endParaRPr>
          </a:p>
          <a:p>
            <a:r>
              <a:rPr lang="cs-CZ" sz="2400" dirty="0">
                <a:solidFill>
                  <a:schemeClr val="tx1"/>
                </a:solidFill>
              </a:rPr>
              <a:t>Při čistě vegetariánské výživě je třeba zařadit do stravy i zaručené zdroje vitaminu B12 např. doplněk stravy anebo potravinu obohacenou o vitamin B12</a:t>
            </a:r>
          </a:p>
          <a:p>
            <a:endParaRPr lang="cs-CZ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2D4397FE-CACD-4478-A634-1D91801F3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847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2DC3D0-32A1-42A5-94D7-617470B74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Zdravotní přínosy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DE0B253-0A09-4555-982E-566AA4CB4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2286002"/>
            <a:ext cx="7633742" cy="4311350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accent4"/>
              </a:buClr>
            </a:pPr>
            <a:r>
              <a:rPr lang="cs-CZ" sz="2600" dirty="0">
                <a:solidFill>
                  <a:schemeClr val="tx1"/>
                </a:solidFill>
              </a:rPr>
              <a:t>Obvykle častější konzumace ovoce, zeleniny, obilovin, klíčků, luštěnin, ořechů, olejnatých semen, rostlinných olejů</a:t>
            </a:r>
          </a:p>
          <a:p>
            <a:pPr>
              <a:buClr>
                <a:schemeClr val="accent4"/>
              </a:buClr>
            </a:pPr>
            <a:r>
              <a:rPr lang="cs-CZ" sz="2600" dirty="0">
                <a:solidFill>
                  <a:schemeClr val="tx1"/>
                </a:solidFill>
              </a:rPr>
              <a:t>Obvykle vyšší příjem vlákniny, vitaminu, minerálních látek, antioxidantů, fytochemikálií</a:t>
            </a:r>
          </a:p>
          <a:p>
            <a:pPr>
              <a:buClr>
                <a:schemeClr val="accent4"/>
              </a:buClr>
            </a:pPr>
            <a:r>
              <a:rPr lang="cs-CZ" sz="2600" dirty="0">
                <a:solidFill>
                  <a:schemeClr val="tx1"/>
                </a:solidFill>
                <a:sym typeface="Wingdings 3" pitchFamily="18" charset="2"/>
              </a:rPr>
              <a:t>Obvykle nižší příjem energie, přidaného cukru,  živočišných proteinů, tuků, nasycených mastných kyselin,  </a:t>
            </a:r>
            <a:r>
              <a:rPr lang="cs-CZ" sz="2600" dirty="0" err="1">
                <a:solidFill>
                  <a:schemeClr val="tx1"/>
                </a:solidFill>
                <a:sym typeface="Wingdings 3" pitchFamily="18" charset="2"/>
              </a:rPr>
              <a:t>transmastných</a:t>
            </a:r>
            <a:r>
              <a:rPr lang="cs-CZ" sz="2600" dirty="0">
                <a:solidFill>
                  <a:schemeClr val="tx1"/>
                </a:solidFill>
                <a:sym typeface="Wingdings 3" pitchFamily="18" charset="2"/>
              </a:rPr>
              <a:t> kyselin, cholesterolu, sodíku </a:t>
            </a:r>
          </a:p>
          <a:p>
            <a:pPr marL="0" indent="0">
              <a:buClr>
                <a:schemeClr val="accent4"/>
              </a:buClr>
              <a:buNone/>
            </a:pPr>
            <a:r>
              <a:rPr lang="cs-CZ" sz="2600" dirty="0">
                <a:solidFill>
                  <a:schemeClr val="tx1"/>
                </a:solidFill>
                <a:sym typeface="Wingdings 3" pitchFamily="18" charset="2"/>
              </a:rPr>
              <a:t>   nižší krevní tlak, nižší hladiny celkového a „špatného“          </a:t>
            </a:r>
          </a:p>
          <a:p>
            <a:pPr marL="0" indent="0">
              <a:buClr>
                <a:schemeClr val="accent4"/>
              </a:buClr>
              <a:buNone/>
            </a:pPr>
            <a:r>
              <a:rPr lang="cs-CZ" sz="2600" dirty="0">
                <a:solidFill>
                  <a:schemeClr val="tx1"/>
                </a:solidFill>
                <a:sym typeface="Wingdings 3" pitchFamily="18" charset="2"/>
              </a:rPr>
              <a:t>   LDL- cholesterolu v krvi</a:t>
            </a:r>
          </a:p>
          <a:p>
            <a:pPr>
              <a:buClr>
                <a:schemeClr val="accent4"/>
              </a:buClr>
            </a:pPr>
            <a:r>
              <a:rPr lang="cs-CZ" sz="2600" dirty="0">
                <a:solidFill>
                  <a:schemeClr val="tx1"/>
                </a:solidFill>
              </a:rPr>
              <a:t>Nižší zátěž přídatnými látkami</a:t>
            </a: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E4845816-355C-4073-BAE6-89559B945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18</a:t>
            </a:fld>
            <a:endParaRPr lang="cs-CZ"/>
          </a:p>
        </p:txBody>
      </p:sp>
      <p:sp>
        <p:nvSpPr>
          <p:cNvPr id="5" name="Šípka: doprava 4">
            <a:extLst>
              <a:ext uri="{FF2B5EF4-FFF2-40B4-BE49-F238E27FC236}">
                <a16:creationId xmlns:a16="http://schemas.microsoft.com/office/drawing/2014/main" id="{07377E06-0260-4B99-B6C2-E3799CA43867}"/>
              </a:ext>
            </a:extLst>
          </p:cNvPr>
          <p:cNvSpPr/>
          <p:nvPr/>
        </p:nvSpPr>
        <p:spPr>
          <a:xfrm>
            <a:off x="6708428" y="4725144"/>
            <a:ext cx="792088" cy="3457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6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24791D33-8A46-468A-A760-DB837BC0DD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382385"/>
            <a:ext cx="609600" cy="609600"/>
          </a:xfrm>
          <a:prstGeom prst="rect">
            <a:avLst/>
          </a:prstGeom>
        </p:spPr>
      </p:pic>
      <p:pic>
        <p:nvPicPr>
          <p:cNvPr id="7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2F792EC4-9A50-4AE7-8D67-9D897DF9C2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977" y="1569717"/>
            <a:ext cx="609600" cy="609600"/>
          </a:xfrm>
          <a:prstGeom prst="rect">
            <a:avLst/>
          </a:prstGeom>
        </p:spPr>
      </p:pic>
      <p:pic>
        <p:nvPicPr>
          <p:cNvPr id="8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5C53C7A6-8BAB-43CC-8ACC-74A1AB3DEBC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977" y="3031868"/>
            <a:ext cx="609600" cy="609600"/>
          </a:xfrm>
          <a:prstGeom prst="rect">
            <a:avLst/>
          </a:prstGeom>
        </p:spPr>
      </p:pic>
      <p:pic>
        <p:nvPicPr>
          <p:cNvPr id="9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B8156BE8-952A-4C6C-BCB8-E5D5FC25E18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977" y="4494020"/>
            <a:ext cx="609600" cy="609600"/>
          </a:xfrm>
          <a:prstGeom prst="rect">
            <a:avLst/>
          </a:prstGeom>
        </p:spPr>
      </p:pic>
      <p:pic>
        <p:nvPicPr>
          <p:cNvPr id="10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63A44705-CAD2-4610-9B4E-3D4CFCACA28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077" y="5866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1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0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8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4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DF0B40-753B-4027-A928-F3594B1DF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Zdravotní přínosy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C35508B-742B-470D-A379-5718F6BC1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2286002"/>
            <a:ext cx="7633742" cy="3951310"/>
          </a:xfrm>
        </p:spPr>
        <p:txBody>
          <a:bodyPr>
            <a:normAutofit/>
          </a:bodyPr>
          <a:lstStyle/>
          <a:p>
            <a:pPr>
              <a:buClr>
                <a:schemeClr val="accent4"/>
              </a:buClr>
            </a:pPr>
            <a:r>
              <a:rPr lang="cs-CZ" sz="2400" b="1" dirty="0">
                <a:solidFill>
                  <a:schemeClr val="tx1"/>
                </a:solidFill>
              </a:rPr>
              <a:t>Udržování ideální tělesné hmotnosti</a:t>
            </a:r>
          </a:p>
          <a:p>
            <a:pPr>
              <a:buClr>
                <a:schemeClr val="accent4"/>
              </a:buClr>
            </a:pPr>
            <a:endParaRPr lang="cs-CZ" sz="2400" dirty="0">
              <a:solidFill>
                <a:schemeClr val="tx1"/>
              </a:solidFill>
            </a:endParaRPr>
          </a:p>
          <a:p>
            <a:pPr>
              <a:buClr>
                <a:schemeClr val="accent4"/>
              </a:buClr>
            </a:pPr>
            <a:r>
              <a:rPr lang="cs-CZ" sz="2400" b="1" dirty="0">
                <a:solidFill>
                  <a:schemeClr val="tx1"/>
                </a:solidFill>
              </a:rPr>
              <a:t>Zdravější životní styl</a:t>
            </a:r>
          </a:p>
          <a:p>
            <a:pPr lvl="1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Nekouření</a:t>
            </a:r>
          </a:p>
          <a:p>
            <a:pPr lvl="1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Střídmá konzumace alkoholu</a:t>
            </a:r>
          </a:p>
          <a:p>
            <a:pPr lvl="1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Pravidelná pohybová aktivita</a:t>
            </a:r>
          </a:p>
          <a:p>
            <a:pPr lvl="1">
              <a:buClr>
                <a:schemeClr val="accent4"/>
              </a:buClr>
            </a:pPr>
            <a:endParaRPr lang="cs-CZ" sz="2400" dirty="0">
              <a:solidFill>
                <a:schemeClr val="tx1"/>
              </a:solidFill>
            </a:endParaRPr>
          </a:p>
          <a:p>
            <a:pPr>
              <a:buClr>
                <a:schemeClr val="accent4"/>
              </a:buClr>
            </a:pPr>
            <a:r>
              <a:rPr lang="cs-CZ" sz="2400" b="1" dirty="0">
                <a:solidFill>
                  <a:schemeClr val="tx1"/>
                </a:solidFill>
              </a:rPr>
              <a:t>Psychologický efekt: </a:t>
            </a:r>
            <a:r>
              <a:rPr lang="cs-CZ" sz="2400" dirty="0">
                <a:solidFill>
                  <a:schemeClr val="tx1"/>
                </a:solidFill>
              </a:rPr>
              <a:t>zmírnění úzkosti, spokojenost...</a:t>
            </a: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A9CD2D9C-E2EE-4C69-9FD4-9FC537F91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4688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>
                <a:solidFill>
                  <a:srgbClr val="000000"/>
                </a:solidFill>
              </a:rPr>
              <a:t>Alternativní </a:t>
            </a:r>
            <a:br>
              <a:rPr lang="cs-CZ" sz="4800" dirty="0">
                <a:solidFill>
                  <a:srgbClr val="000000"/>
                </a:solidFill>
              </a:rPr>
            </a:br>
            <a:r>
              <a:rPr lang="cs-CZ" sz="4800" dirty="0">
                <a:solidFill>
                  <a:srgbClr val="000000"/>
                </a:solidFill>
              </a:rPr>
              <a:t>způsoby stravování</a:t>
            </a:r>
            <a:endParaRPr lang="sk-SK" sz="48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eaLnBrk="1" hangingPunct="1">
              <a:buClr>
                <a:schemeClr val="accent4"/>
              </a:buClr>
            </a:pPr>
            <a:r>
              <a:rPr lang="cs-CZ" sz="2800" dirty="0">
                <a:solidFill>
                  <a:srgbClr val="000000"/>
                </a:solidFill>
              </a:rPr>
              <a:t>Alternativní: jiný, náhradní</a:t>
            </a:r>
          </a:p>
          <a:p>
            <a:pPr eaLnBrk="1" hangingPunct="1">
              <a:buClr>
                <a:schemeClr val="accent4"/>
              </a:buClr>
            </a:pPr>
            <a:endParaRPr lang="cs-CZ" sz="2800" dirty="0">
              <a:solidFill>
                <a:srgbClr val="000000"/>
              </a:solidFill>
            </a:endParaRPr>
          </a:p>
          <a:p>
            <a:pPr eaLnBrk="1" hangingPunct="1">
              <a:buClr>
                <a:schemeClr val="accent4"/>
              </a:buClr>
            </a:pPr>
            <a:r>
              <a:rPr lang="cs-CZ" sz="2800" dirty="0">
                <a:solidFill>
                  <a:srgbClr val="000000"/>
                </a:solidFill>
              </a:rPr>
              <a:t>Způsoby stravování odlišující se od nutričních zvyklostí většiny společnosti i od doporučení odborníků na výživu</a:t>
            </a:r>
          </a:p>
          <a:p>
            <a:pPr marL="0" indent="0" eaLnBrk="1" hangingPunct="1">
              <a:buClr>
                <a:schemeClr val="accent4"/>
              </a:buClr>
              <a:buNone/>
            </a:pPr>
            <a:endParaRPr lang="cs-CZ" sz="2800" dirty="0">
              <a:solidFill>
                <a:srgbClr val="000000"/>
              </a:solidFill>
            </a:endParaRPr>
          </a:p>
          <a:p>
            <a:pPr>
              <a:buClr>
                <a:schemeClr val="accent4"/>
              </a:buClr>
            </a:pPr>
            <a:r>
              <a:rPr lang="cs-CZ" sz="2800" dirty="0">
                <a:solidFill>
                  <a:srgbClr val="000000"/>
                </a:solidFill>
              </a:rPr>
              <a:t>Životní filozofie, nejen způsob stravování</a:t>
            </a:r>
          </a:p>
          <a:p>
            <a:pPr>
              <a:buClr>
                <a:schemeClr val="accent4"/>
              </a:buClr>
            </a:pPr>
            <a:endParaRPr lang="cs-CZ" sz="2800" dirty="0">
              <a:solidFill>
                <a:srgbClr val="000000"/>
              </a:solidFill>
            </a:endParaRPr>
          </a:p>
          <a:p>
            <a:pPr>
              <a:buClr>
                <a:schemeClr val="accent4"/>
              </a:buClr>
            </a:pPr>
            <a:r>
              <a:rPr lang="cs-CZ" sz="2800" dirty="0">
                <a:solidFill>
                  <a:srgbClr val="000000"/>
                </a:solidFill>
              </a:rPr>
              <a:t>Vnímání člověka jako celku (tělo, duše, mysl) </a:t>
            </a:r>
          </a:p>
          <a:p>
            <a:pPr eaLnBrk="1" hangingPunct="1">
              <a:buClr>
                <a:schemeClr val="accent4"/>
              </a:buClr>
            </a:pPr>
            <a:endParaRPr lang="cs-CZ" sz="2800" dirty="0">
              <a:solidFill>
                <a:srgbClr val="000000"/>
              </a:solidFill>
            </a:endParaRPr>
          </a:p>
          <a:p>
            <a:pPr eaLnBrk="1" hangingPunct="1">
              <a:buClr>
                <a:schemeClr val="accent4"/>
              </a:buClr>
            </a:pPr>
            <a:endParaRPr lang="cs-CZ" sz="2800" dirty="0">
              <a:solidFill>
                <a:srgbClr val="000000"/>
              </a:solidFill>
            </a:endParaRPr>
          </a:p>
          <a:p>
            <a:pPr eaLnBrk="1" hangingPunct="1">
              <a:buClr>
                <a:schemeClr val="accent4"/>
              </a:buClr>
            </a:pPr>
            <a:endParaRPr lang="cs-CZ" sz="2800" dirty="0">
              <a:solidFill>
                <a:srgbClr val="000000"/>
              </a:solidFill>
            </a:endParaRPr>
          </a:p>
          <a:p>
            <a:pPr eaLnBrk="1" hangingPunct="1">
              <a:buClr>
                <a:schemeClr val="accent4"/>
              </a:buClr>
            </a:pPr>
            <a:endParaRPr lang="cs-CZ" sz="2800" dirty="0">
              <a:latin typeface="Adobe Garamond Pro" pitchFamily="18" charset="-18"/>
            </a:endParaRPr>
          </a:p>
          <a:p>
            <a:endParaRPr lang="sk-SK" sz="2800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2E6893-6F9A-4766-99A5-B20C129078C1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  <p:pic>
        <p:nvPicPr>
          <p:cNvPr id="5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A382AB84-73AC-473A-9493-A4EA87974A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12" y="38238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AD1847-D26B-4D0E-84C0-C6648AB2A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Zdravotní rizika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2F901A8-3D4B-4077-8CE2-A3AA6E8AD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2286002"/>
            <a:ext cx="7633742" cy="4311350"/>
          </a:xfrm>
        </p:spPr>
        <p:txBody>
          <a:bodyPr>
            <a:normAutofit/>
          </a:bodyPr>
          <a:lstStyle/>
          <a:p>
            <a:pPr marL="342900" lvl="1" indent="-342900">
              <a:buClr>
                <a:schemeClr val="accent4"/>
              </a:buClr>
              <a:buFont typeface="Arial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Závisí od stupně omezování potravin živočišného původu a na skladbě jídelníčku</a:t>
            </a:r>
          </a:p>
          <a:p>
            <a:pPr marL="342900" lvl="1" indent="-342900">
              <a:buClr>
                <a:schemeClr val="accent4"/>
              </a:buClr>
              <a:buFont typeface="Arial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V rostlinných potravinách chybí některé výživové složky, některé složky jsou zastoupeny v malém množství</a:t>
            </a:r>
          </a:p>
          <a:p>
            <a:pPr marL="342900" lvl="1" indent="-342900">
              <a:buClr>
                <a:schemeClr val="accent4"/>
              </a:buClr>
              <a:buFont typeface="Arial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V rostlinných potravinách jsou přítomny látky snižující absorpci některých vitaminů a minerálních látek</a:t>
            </a:r>
          </a:p>
          <a:p>
            <a:pPr marL="342900" lvl="1" indent="-342900">
              <a:buClr>
                <a:schemeClr val="accent4"/>
              </a:buClr>
              <a:buFont typeface="Arial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  <a:sym typeface="Wingdings 3"/>
              </a:rPr>
              <a:t>Nedostatečný příjem některých živín a s tým související zdravotné následky</a:t>
            </a:r>
            <a:endParaRPr lang="cs-CZ" sz="2400" dirty="0">
              <a:solidFill>
                <a:schemeClr val="tx1"/>
              </a:solidFill>
            </a:endParaRP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6136044D-E526-41A2-BB0C-2B6E89DCB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6937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EC87D7-F4C0-403E-AF4C-4B79F1748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5300" dirty="0">
                <a:solidFill>
                  <a:srgbClr val="000000"/>
                </a:solidFill>
              </a:rPr>
              <a:t>Veganství</a:t>
            </a:r>
            <a:br>
              <a:rPr lang="cs-CZ" sz="5400" dirty="0">
                <a:solidFill>
                  <a:srgbClr val="000000"/>
                </a:solidFill>
              </a:rPr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496F72B-926A-4796-B8DC-D9EA5F040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cs-CZ" sz="2400" dirty="0">
              <a:solidFill>
                <a:schemeClr val="tx1"/>
              </a:solidFill>
            </a:endParaRPr>
          </a:p>
          <a:p>
            <a:r>
              <a:rPr lang="cs-CZ" sz="2400" dirty="0">
                <a:solidFill>
                  <a:schemeClr val="tx1"/>
                </a:solidFill>
              </a:rPr>
              <a:t>Zakázáno: maso, ryby, vejce, mléko a mléčné výrobky, med</a:t>
            </a:r>
          </a:p>
          <a:p>
            <a:endParaRPr lang="cs-CZ" sz="2400" dirty="0">
              <a:solidFill>
                <a:schemeClr val="tx1"/>
              </a:solidFill>
            </a:endParaRPr>
          </a:p>
          <a:p>
            <a:r>
              <a:rPr lang="cs-CZ" sz="2400" dirty="0">
                <a:solidFill>
                  <a:schemeClr val="tx1"/>
                </a:solidFill>
              </a:rPr>
              <a:t>Odmítání veškeré živočišní stravy</a:t>
            </a:r>
          </a:p>
          <a:p>
            <a:endParaRPr lang="cs-CZ" sz="2400" dirty="0">
              <a:solidFill>
                <a:schemeClr val="tx1"/>
              </a:solidFill>
            </a:endParaRPr>
          </a:p>
          <a:p>
            <a:r>
              <a:rPr lang="cs-CZ" sz="2400" dirty="0">
                <a:solidFill>
                  <a:schemeClr val="tx1"/>
                </a:solidFill>
                <a:sym typeface="Wingdings 3" pitchFamily="18" charset="2"/>
              </a:rPr>
              <a:t>Stravu je nutné obohacovat o chybějící složky formou doplňků stravy nebo fortifikovaných potravin –        vitamin B2, B12, D, Ca, I, </a:t>
            </a:r>
            <a:r>
              <a:rPr lang="cs-CZ" sz="2400" dirty="0" err="1">
                <a:solidFill>
                  <a:schemeClr val="tx1"/>
                </a:solidFill>
                <a:sym typeface="Wingdings 3" pitchFamily="18" charset="2"/>
              </a:rPr>
              <a:t>Fe</a:t>
            </a:r>
            <a:endParaRPr lang="cs-CZ" sz="2400" dirty="0">
              <a:solidFill>
                <a:schemeClr val="tx1"/>
              </a:solidFill>
              <a:sym typeface="Wingdings 3" pitchFamily="18" charset="2"/>
            </a:endParaRPr>
          </a:p>
          <a:p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8717331F-CC6C-403C-8249-AD54D2483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21</a:t>
            </a:fld>
            <a:endParaRPr lang="cs-CZ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1113F12E-DAE9-4EA8-A0BF-F129E0F15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681" y="143062"/>
            <a:ext cx="3414540" cy="204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1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43E6F2C-660F-472B-B275-6AFD7A2B8121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1690689" y="2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/>
          </a:p>
        </p:txBody>
      </p:sp>
      <p:pic>
        <p:nvPicPr>
          <p:cNvPr id="20484" name="Picture 3" descr="Vegan%20Food%20Guide%2070%20dpg%2075p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1025" y="136525"/>
            <a:ext cx="544195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11169A-A542-4B9E-968C-AF11714F8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5300" dirty="0">
                <a:solidFill>
                  <a:srgbClr val="000000"/>
                </a:solidFill>
              </a:rPr>
              <a:t>Frutariánství</a:t>
            </a:r>
            <a:br>
              <a:rPr lang="cs-CZ" sz="5400" dirty="0">
                <a:solidFill>
                  <a:srgbClr val="000000"/>
                </a:solidFill>
              </a:rPr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92AB92E-DF71-4539-8713-B24713090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>
                <a:solidFill>
                  <a:schemeClr val="tx1"/>
                </a:solidFill>
              </a:rPr>
              <a:t>Zakázané potraviny, které se získávají „zabitím“ původce (zvířete i rostliny)</a:t>
            </a:r>
          </a:p>
          <a:p>
            <a:r>
              <a:rPr lang="cs-CZ" sz="2400" dirty="0">
                <a:solidFill>
                  <a:schemeClr val="tx1"/>
                </a:solidFill>
              </a:rPr>
              <a:t>Povoleno: ovoce, ořechy</a:t>
            </a:r>
          </a:p>
          <a:p>
            <a:r>
              <a:rPr lang="cs-CZ" sz="2400" dirty="0">
                <a:solidFill>
                  <a:schemeClr val="tx1"/>
                </a:solidFill>
              </a:rPr>
              <a:t>Zcela nevhodný způsob stravování</a:t>
            </a:r>
          </a:p>
          <a:p>
            <a:endParaRPr lang="cs-CZ" sz="2400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48EA81E1-2140-43C5-B388-1267A78B3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23</a:t>
            </a:fld>
            <a:endParaRPr lang="cs-CZ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B1F75E56-17EC-48BE-9BD3-DB2A69E68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4365437"/>
            <a:ext cx="4366280" cy="2183140"/>
          </a:xfrm>
          <a:prstGeom prst="rect">
            <a:avLst/>
          </a:prstGeom>
        </p:spPr>
      </p:pic>
      <p:pic>
        <p:nvPicPr>
          <p:cNvPr id="6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D6EFF726-8432-4142-8617-3B242186ED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823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7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cs-CZ" sz="4800" dirty="0"/>
              <a:t>Raw food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idx="1"/>
          </p:nvPr>
        </p:nvSpPr>
        <p:spPr>
          <a:xfrm>
            <a:off x="938758" y="2286002"/>
            <a:ext cx="7633742" cy="418961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V současné době velice populární, v ČR na vzestupu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Vitariánství, konzumace syrové (živé) stravy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defRPr/>
            </a:pPr>
            <a:endParaRPr 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Forma stravování bez tepelné úpravy,                               v co nejpřirozenější formě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Úprava teplotou max. 42-45 ºC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defRPr/>
            </a:pPr>
            <a:endParaRPr 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Dle zastánců nedochází k snižování nutriční hodnoty stravy, k ničení enzymů, vitaminů...</a:t>
            </a:r>
          </a:p>
        </p:txBody>
      </p:sp>
      <p:sp>
        <p:nvSpPr>
          <p:cNvPr id="16386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9DA5BFD-673F-4312-A715-0058B56C0C84}" type="slidenum">
              <a:rPr lang="cs-CZ" smtClean="0"/>
              <a:pPr/>
              <a:t>24</a:t>
            </a:fld>
            <a:endParaRPr lang="cs-CZ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1E1350D8-6A1D-402A-8008-40B7B486C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235683"/>
            <a:ext cx="3566469" cy="178018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4BE84F-BD48-4DD5-98B1-377749478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/>
              <a:t>Raw </a:t>
            </a:r>
            <a:r>
              <a:rPr lang="sk-SK" sz="4800" dirty="0" err="1"/>
              <a:t>food</a:t>
            </a:r>
            <a:endParaRPr lang="sk-SK" sz="4800" dirty="0"/>
          </a:p>
        </p:txBody>
      </p:sp>
      <p:sp>
        <p:nvSpPr>
          <p:cNvPr id="16388" name="Rectangle 3"/>
          <p:cNvSpPr>
            <a:spLocks noGrp="1" noChangeArrowheads="1"/>
          </p:cNvSpPr>
          <p:nvPr>
            <p:ph idx="1"/>
          </p:nvPr>
        </p:nvSpPr>
        <p:spPr>
          <a:xfrm>
            <a:off x="938758" y="2286002"/>
            <a:ext cx="7633742" cy="4089677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Hlavní složky stravy jsou syrové ovoce a zelenina, ořechy a olejnatá semena, luštěniny, obiloviny, klíčky, mořské řasy</a:t>
            </a:r>
          </a:p>
          <a:p>
            <a:pPr>
              <a:buClr>
                <a:srgbClr val="FF0000"/>
              </a:buClr>
              <a:defRPr/>
            </a:pPr>
            <a:endParaRPr lang="cs-CZ" sz="2400" dirty="0">
              <a:solidFill>
                <a:schemeClr val="tx1"/>
              </a:solidFill>
            </a:endParaRPr>
          </a:p>
          <a:p>
            <a:pPr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Existují i směry, které připouštějí konzumaci syrového masa, vajec, nepasterovaného mléka</a:t>
            </a:r>
          </a:p>
          <a:p>
            <a:pPr>
              <a:buClr>
                <a:srgbClr val="FF0000"/>
              </a:buClr>
              <a:defRPr/>
            </a:pPr>
            <a:endParaRPr 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Formy úpravy stravy: nakličování, mixování, vysoušení, odšťavňování</a:t>
            </a:r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16386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9DA5BFD-673F-4312-A715-0058B56C0C84}" type="slidenum">
              <a:rPr lang="cs-CZ" smtClean="0"/>
              <a:pPr/>
              <a:t>25</a:t>
            </a:fld>
            <a:endParaRPr lang="cs-CZ"/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764704"/>
            <a:ext cx="7772400" cy="6096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endParaRPr lang="cs-CZ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388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84784"/>
            <a:ext cx="8153400" cy="468052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defRPr/>
            </a:pPr>
            <a:endParaRPr lang="cs-CZ" sz="2400" dirty="0">
              <a:latin typeface="Adobe Garamond Pro" pitchFamily="18" charset="-18"/>
            </a:endParaRPr>
          </a:p>
          <a:p>
            <a:pPr lvl="1" eaLnBrk="1" hangingPunct="1">
              <a:lnSpc>
                <a:spcPct val="90000"/>
              </a:lnSpc>
              <a:buFontTx/>
              <a:buChar char="•"/>
              <a:defRPr/>
            </a:pPr>
            <a:endParaRPr lang="cs-CZ" sz="2000" dirty="0"/>
          </a:p>
        </p:txBody>
      </p:sp>
      <p:sp>
        <p:nvSpPr>
          <p:cNvPr id="16386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9DA5BFD-673F-4312-A715-0058B56C0C84}" type="slidenum">
              <a:rPr lang="cs-CZ" smtClean="0"/>
              <a:pPr/>
              <a:t>26</a:t>
            </a:fld>
            <a:endParaRPr lang="cs-CZ"/>
          </a:p>
        </p:txBody>
      </p:sp>
      <p:pic>
        <p:nvPicPr>
          <p:cNvPr id="161796" name="Picture 4" descr="http://2.bp.blogspot.com/-5lvYPTYs4q4/UCmc9LAWDyI/AAAAAAAABRk/lx5_fvJxZM0/s1600/dd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3527" y="444203"/>
            <a:ext cx="7557945" cy="626469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E643F9-B2ED-4A75-BEB1-386F701A6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59" y="332656"/>
            <a:ext cx="3489225" cy="1953345"/>
          </a:xfrm>
        </p:spPr>
        <p:txBody>
          <a:bodyPr anchor="t">
            <a:normAutofit/>
          </a:bodyPr>
          <a:lstStyle/>
          <a:p>
            <a:r>
              <a:rPr lang="cs-CZ" sz="4800" dirty="0"/>
              <a:t>příklady pokrmů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C264503-A7DA-44D5-B283-4A23421A2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2060848"/>
            <a:ext cx="3489226" cy="466062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Banánová ovesná kaše   s vlašskými ořechy</a:t>
            </a:r>
          </a:p>
          <a:p>
            <a:pPr>
              <a:lnSpc>
                <a:spcPct val="100000"/>
              </a:lnSpc>
              <a:buClr>
                <a:srgbClr val="FF0000"/>
              </a:buClr>
              <a:defRPr/>
            </a:pPr>
            <a:r>
              <a:rPr lang="cs-CZ" sz="2400" dirty="0" err="1">
                <a:solidFill>
                  <a:schemeClr val="tx1"/>
                </a:solidFill>
              </a:rPr>
              <a:t>Miso</a:t>
            </a:r>
            <a:r>
              <a:rPr lang="cs-CZ" sz="2400" dirty="0">
                <a:solidFill>
                  <a:schemeClr val="tx1"/>
                </a:solidFill>
              </a:rPr>
              <a:t> polévka s houbami</a:t>
            </a:r>
          </a:p>
          <a:p>
            <a:pPr>
              <a:lnSpc>
                <a:spcPct val="100000"/>
              </a:lnSpc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Okurková polévka s bazalkou</a:t>
            </a:r>
          </a:p>
          <a:p>
            <a:pPr>
              <a:lnSpc>
                <a:spcPct val="100000"/>
              </a:lnSpc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Nudle z máslové dýně  se šalvějovou omáčkou</a:t>
            </a:r>
          </a:p>
          <a:p>
            <a:pPr>
              <a:lnSpc>
                <a:spcPct val="100000"/>
              </a:lnSpc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Zeleninové závitky</a:t>
            </a:r>
          </a:p>
          <a:p>
            <a:pPr>
              <a:lnSpc>
                <a:spcPct val="100000"/>
              </a:lnSpc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Chia pudink</a:t>
            </a:r>
          </a:p>
          <a:p>
            <a:pPr>
              <a:lnSpc>
                <a:spcPct val="100000"/>
              </a:lnSpc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Šťávy, koktejly, smoothie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A2709EE4-A936-4D3B-8CE6-CE80204E8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5E02EA55-BEBB-42FA-B0C3-8A49090ACD52}" type="slidenum">
              <a:rPr lang="cs-CZ" smtClean="0"/>
              <a:pPr>
                <a:spcAft>
                  <a:spcPts val="600"/>
                </a:spcAft>
                <a:defRPr/>
              </a:pPr>
              <a:t>27</a:t>
            </a:fld>
            <a:endParaRPr lang="cs-CZ"/>
          </a:p>
        </p:txBody>
      </p:sp>
      <p:pic>
        <p:nvPicPr>
          <p:cNvPr id="3076" name="Picture 4" descr="The Raw Food Diet Facts You Need to Know | Shape">
            <a:extLst>
              <a:ext uri="{FF2B5EF4-FFF2-40B4-BE49-F238E27FC236}">
                <a16:creationId xmlns:a16="http://schemas.microsoft.com/office/drawing/2014/main" id="{1CE782A7-8ADB-44CD-8172-0A90EF9F31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r="-1" b="-1"/>
          <a:stretch/>
        </p:blipFill>
        <p:spPr bwMode="auto">
          <a:xfrm>
            <a:off x="4572000" y="789123"/>
            <a:ext cx="3892859" cy="235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aw Veggie Wraps With Walnut Pate [Vegan] - One Green Planet">
            <a:extLst>
              <a:ext uri="{FF2B5EF4-FFF2-40B4-BE49-F238E27FC236}">
                <a16:creationId xmlns:a16="http://schemas.microsoft.com/office/drawing/2014/main" id="{BE0E412F-BCE3-4073-96E2-32C8909F3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7" r="-4" b="-4"/>
          <a:stretch/>
        </p:blipFill>
        <p:spPr bwMode="auto">
          <a:xfrm>
            <a:off x="4572000" y="3717032"/>
            <a:ext cx="3892860" cy="235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238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CBBA81-D4FA-4A8D-9BBE-1E3BCC19C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Zdravotní přínosy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80ABEF8-1F58-4EFE-8256-87ED54AE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2286002"/>
            <a:ext cx="7305650" cy="4089677"/>
          </a:xfrm>
        </p:spPr>
        <p:txBody>
          <a:bodyPr>
            <a:normAutofit/>
          </a:bodyPr>
          <a:lstStyle/>
          <a:p>
            <a:pPr marL="343260" indent="-342900">
              <a:buClr>
                <a:srgbClr val="FF0000"/>
              </a:buClr>
              <a:buSzPct val="150000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Nedochází ke snižování výživově cenných látek tepelnou úpravou</a:t>
            </a:r>
          </a:p>
          <a:p>
            <a:pPr marL="343260" indent="-342900">
              <a:buClr>
                <a:srgbClr val="FF0000"/>
              </a:buClr>
              <a:buSzPct val="150000"/>
            </a:pPr>
            <a:endParaRPr lang="cs-CZ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FF0000"/>
              </a:buClr>
              <a:buSzPct val="150000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Nižší příjem přidaného cukru, tuků, cholesterolu, sodíku, přídatných látek</a:t>
            </a:r>
          </a:p>
          <a:p>
            <a:pPr marL="343260" indent="-342900">
              <a:buClr>
                <a:srgbClr val="FF0000"/>
              </a:buClr>
              <a:buSzPct val="150000"/>
            </a:pPr>
            <a:endParaRPr lang="cs-CZ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FF0000"/>
              </a:buClr>
              <a:buSzPct val="150000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Vyšší příjem vlákniny (někdy až příliš), kyseliny listové, draslíku, hořčíku</a:t>
            </a:r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028398BA-4D0E-4E1E-BD0B-607BA1306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62444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E24E92-4581-4C0C-AFFA-BE93CC2DC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/>
              <a:t>Zdravotní rizika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037937E-B8DF-4B6B-9274-8DDA74A74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2286002"/>
            <a:ext cx="7633742" cy="4311350"/>
          </a:xfrm>
        </p:spPr>
        <p:txBody>
          <a:bodyPr>
            <a:normAutofit lnSpcReduction="10000"/>
          </a:bodyPr>
          <a:lstStyle/>
          <a:p>
            <a:pPr marL="343260" indent="-342900">
              <a:buClr>
                <a:schemeClr val="accent4"/>
              </a:buClr>
              <a:buSzPct val="150000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Nedostatek některých nutričně nezbytných látek</a:t>
            </a:r>
          </a:p>
          <a:p>
            <a:pPr marL="343260" indent="-342900">
              <a:buClr>
                <a:schemeClr val="accent4"/>
              </a:buClr>
              <a:buSzPct val="150000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Nedostatek energie (neplatí u raw dezertů)</a:t>
            </a:r>
          </a:p>
          <a:p>
            <a:pPr marL="343260" indent="-342900">
              <a:buClr>
                <a:schemeClr val="accent4"/>
              </a:buClr>
              <a:buSzPct val="150000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Při dlouhodobém praktikování hrozí nedostatek bílkovin, omega-3 mastných kyselin, vitaminu B12, železa, vápníku</a:t>
            </a:r>
          </a:p>
          <a:p>
            <a:pPr marL="343260" indent="-342900">
              <a:buClr>
                <a:schemeClr val="accent4"/>
              </a:buClr>
              <a:buSzPct val="150000"/>
            </a:pPr>
            <a:r>
              <a:rPr lang="cs-CZ" sz="2400" dirty="0">
                <a:solidFill>
                  <a:schemeClr val="tx1"/>
                </a:solidFill>
                <a:sym typeface="Wingdings 3" pitchFamily="18" charset="2"/>
              </a:rPr>
              <a:t> obsah přírodních toxických a </a:t>
            </a:r>
            <a:r>
              <a:rPr lang="cs-CZ" sz="2400" dirty="0" err="1">
                <a:solidFill>
                  <a:schemeClr val="tx1"/>
                </a:solidFill>
                <a:sym typeface="Wingdings 3" pitchFamily="18" charset="2"/>
              </a:rPr>
              <a:t>antinutričních</a:t>
            </a:r>
            <a:r>
              <a:rPr lang="cs-CZ" sz="2400" dirty="0">
                <a:solidFill>
                  <a:schemeClr val="tx1"/>
                </a:solidFill>
                <a:sym typeface="Wingdings 3" pitchFamily="18" charset="2"/>
              </a:rPr>
              <a:t> látek</a:t>
            </a:r>
            <a:endParaRPr lang="cs-CZ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chemeClr val="accent4"/>
              </a:buClr>
              <a:buSzPct val="150000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Nižší vstřebatelnost (</a:t>
            </a:r>
            <a:r>
              <a:rPr lang="cs-CZ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lycopen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- rajčata)</a:t>
            </a:r>
          </a:p>
          <a:p>
            <a:pPr marL="343260" indent="-342900">
              <a:buClr>
                <a:schemeClr val="accent4"/>
              </a:buClr>
              <a:buSzPct val="150000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Horší stravitelnost syrové stravy</a:t>
            </a:r>
          </a:p>
          <a:p>
            <a:pPr marL="343260" indent="-342900">
              <a:buClr>
                <a:schemeClr val="accent4"/>
              </a:buClr>
              <a:buSzPct val="150000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Mikrobiální riziko</a:t>
            </a:r>
          </a:p>
          <a:p>
            <a:pPr marL="343260" indent="-342900">
              <a:buClr>
                <a:schemeClr val="accent4"/>
              </a:buClr>
              <a:buSzPct val="150000"/>
            </a:pPr>
            <a:r>
              <a:rPr lang="cs-CZ" sz="2400" dirty="0">
                <a:solidFill>
                  <a:schemeClr val="tx1"/>
                </a:solidFill>
              </a:rPr>
              <a:t>Zvýšené riziko alergie z potravin</a:t>
            </a:r>
          </a:p>
          <a:p>
            <a:pPr marL="343260" indent="-342900">
              <a:buClr>
                <a:schemeClr val="accent4"/>
              </a:buClr>
              <a:buSzPct val="150000"/>
            </a:pPr>
            <a:endParaRPr lang="cs-CZ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chemeClr val="accent4"/>
              </a:buClr>
              <a:buSzPct val="150000"/>
            </a:pPr>
            <a:endParaRPr lang="cs-CZ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chemeClr val="accent4"/>
              </a:buClr>
              <a:buSzPct val="150000"/>
            </a:pPr>
            <a:endParaRPr lang="cs-CZ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57D5308A-B512-418D-8431-6D60A80C3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9809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E3E2FC-4591-4587-82F1-DD5AD2171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/>
              <a:t>odlišnosti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142FF0D-A761-4942-AB68-F352994DD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2286002"/>
            <a:ext cx="7809706" cy="3593591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000000"/>
                </a:solidFill>
              </a:rPr>
              <a:t>Obvykle založeny na restrikci určitých potravin,       nejčastěji živočišného původu</a:t>
            </a:r>
          </a:p>
          <a:p>
            <a:endParaRPr lang="sk-SK" sz="2400" b="0" i="0" u="none" strike="noStrike" baseline="0" dirty="0">
              <a:solidFill>
                <a:srgbClr val="000000"/>
              </a:solidFill>
            </a:endParaRP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</a:rPr>
              <a:t>Odlišný výběr potravin a způsob přípravy pokrmů</a:t>
            </a:r>
          </a:p>
          <a:p>
            <a:pPr marL="0" indent="0">
              <a:buNone/>
            </a:pPr>
            <a:endParaRPr lang="cs-CZ" sz="2400" b="0" i="0" u="none" strike="noStrike" baseline="0" dirty="0">
              <a:solidFill>
                <a:srgbClr val="000000"/>
              </a:solidFill>
            </a:endParaRP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</a:rPr>
              <a:t>Nezvyklé kombinace potravin a rozložení stravy během dne</a:t>
            </a: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0A6BE87-CFC9-4D08-A7AD-0BE0B18D2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  <p:pic>
        <p:nvPicPr>
          <p:cNvPr id="5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5752BD0C-5C58-4745-9E35-6EF23C609A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7" y="3823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7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B2CE4A-B577-4028-B923-C4D200C37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Zhodnocení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7DA5B76-741C-4422-A81F-4D467BAEC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2286002"/>
            <a:ext cx="6945610" cy="3593591"/>
          </a:xfrm>
        </p:spPr>
        <p:txBody>
          <a:bodyPr/>
          <a:lstStyle/>
          <a:p>
            <a:pPr marL="304920" indent="-304560">
              <a:buClr>
                <a:srgbClr val="FF0000"/>
              </a:buClr>
              <a:buFont typeface="Arial"/>
              <a:buChar char="•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Raw pokrmy si můžeme zpestřit svůj jídelníček</a:t>
            </a:r>
          </a:p>
          <a:p>
            <a:pPr marL="304920" indent="-304560">
              <a:buClr>
                <a:srgbClr val="FF0000"/>
              </a:buClr>
              <a:buFont typeface="Arial"/>
              <a:buChar char="•"/>
            </a:pPr>
            <a:endParaRPr lang="cs-CZ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04920" indent="-304560">
              <a:buClr>
                <a:srgbClr val="FF0000"/>
              </a:buClr>
              <a:buFont typeface="Arial"/>
              <a:buChar char="•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Tento směr však nelze doporučit jako dlouhodobý a hodnotný způsob správného stravování s přínosem pro naše zdraví</a:t>
            </a: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82D182DF-49B9-4626-AC69-9F621FD0B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14423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589E64EE-056A-4E53-B813-9B8FE7D52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5400" dirty="0"/>
              <a:t>makrobiotika</a:t>
            </a:r>
          </a:p>
        </p:txBody>
      </p:sp>
      <p:sp>
        <p:nvSpPr>
          <p:cNvPr id="6" name="Zástupný objekt pre text 5">
            <a:extLst>
              <a:ext uri="{FF2B5EF4-FFF2-40B4-BE49-F238E27FC236}">
                <a16:creationId xmlns:a16="http://schemas.microsoft.com/office/drawing/2014/main" id="{C6F33C9F-BC93-4861-AD91-1204012050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547DE93-984B-4C9E-BAFC-D9587D8E0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08456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cs-CZ" sz="4800" dirty="0"/>
              <a:t>MAKROBIOTIKA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idx="1"/>
          </p:nvPr>
        </p:nvSpPr>
        <p:spPr>
          <a:xfrm>
            <a:off x="983003" y="1853232"/>
            <a:ext cx="7633742" cy="4394809"/>
          </a:xfrm>
        </p:spPr>
        <p:txBody>
          <a:bodyPr>
            <a:noAutofit/>
          </a:bodyPr>
          <a:lstStyle/>
          <a:p>
            <a:pPr eaLnBrk="1" hangingPunct="1">
              <a:buClr>
                <a:schemeClr val="accent4"/>
              </a:buClr>
            </a:pPr>
            <a:r>
              <a:rPr lang="cs-CZ" sz="2200" dirty="0">
                <a:solidFill>
                  <a:schemeClr val="tx1"/>
                </a:solidFill>
              </a:rPr>
              <a:t>Celosvětově rozšířený životní styl, úzce spjatý s výživou</a:t>
            </a:r>
          </a:p>
          <a:p>
            <a:pPr eaLnBrk="1" hangingPunct="1">
              <a:buClr>
                <a:schemeClr val="accent4"/>
              </a:buClr>
            </a:pPr>
            <a:r>
              <a:rPr lang="cs-CZ" sz="2200" dirty="0">
                <a:solidFill>
                  <a:schemeClr val="tx1"/>
                </a:solidFill>
              </a:rPr>
              <a:t>Původ v zen-budhizmu </a:t>
            </a:r>
          </a:p>
          <a:p>
            <a:pPr>
              <a:buClr>
                <a:schemeClr val="accent4"/>
              </a:buClr>
            </a:pPr>
            <a:r>
              <a:rPr lang="cs-CZ" sz="2200" dirty="0">
                <a:solidFill>
                  <a:schemeClr val="tx1"/>
                </a:solidFill>
              </a:rPr>
              <a:t>Prvky z taoismu: protikladné síly jin a jang</a:t>
            </a:r>
          </a:p>
          <a:p>
            <a:pPr>
              <a:buClr>
                <a:schemeClr val="accent4"/>
              </a:buClr>
            </a:pPr>
            <a:r>
              <a:rPr lang="cs-CZ" sz="2200" dirty="0">
                <a:solidFill>
                  <a:schemeClr val="tx1"/>
                </a:solidFill>
              </a:rPr>
              <a:t>Podmínky zdraví je rovnováha těchto sil v organizmu</a:t>
            </a:r>
          </a:p>
          <a:p>
            <a:pPr>
              <a:buClr>
                <a:schemeClr val="accent4"/>
              </a:buClr>
            </a:pPr>
            <a:r>
              <a:rPr lang="cs-CZ" sz="2200" dirty="0">
                <a:solidFill>
                  <a:schemeClr val="tx1"/>
                </a:solidFill>
              </a:rPr>
              <a:t>Pokud se rovnováha poruší vzniká choroba</a:t>
            </a:r>
          </a:p>
          <a:p>
            <a:pPr>
              <a:buClr>
                <a:schemeClr val="accent4"/>
              </a:buClr>
            </a:pPr>
            <a:r>
              <a:rPr lang="cs-CZ" sz="2200" dirty="0">
                <a:solidFill>
                  <a:schemeClr val="tx1"/>
                </a:solidFill>
              </a:rPr>
              <a:t>Snaha o návrat k přirozenému způsobu života</a:t>
            </a:r>
          </a:p>
          <a:p>
            <a:pPr>
              <a:buClr>
                <a:schemeClr val="accent4"/>
              </a:buClr>
            </a:pPr>
            <a:r>
              <a:rPr lang="sk-SK" sz="2200" dirty="0">
                <a:solidFill>
                  <a:schemeClr val="tx1"/>
                </a:solidFill>
              </a:rPr>
              <a:t>Z</a:t>
            </a:r>
            <a:r>
              <a:rPr lang="cs-CZ" sz="2200" dirty="0">
                <a:solidFill>
                  <a:schemeClr val="tx1"/>
                </a:solidFill>
              </a:rPr>
              <a:t>akladatel George Ohsawa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cs-CZ" sz="2200" dirty="0">
                <a:solidFill>
                  <a:schemeClr val="tx1"/>
                </a:solidFill>
              </a:rPr>
              <a:t>(1893-1966, Japonsko, profesor orientální medicíny, koncepce makrobiotického učení)</a:t>
            </a:r>
          </a:p>
          <a:p>
            <a:pPr eaLnBrk="1" hangingPunct="1">
              <a:buClr>
                <a:schemeClr val="accent4"/>
              </a:buClr>
            </a:pPr>
            <a:r>
              <a:rPr lang="cs-CZ" sz="2200" dirty="0">
                <a:solidFill>
                  <a:schemeClr val="tx1"/>
                </a:solidFill>
              </a:rPr>
              <a:t>Makrobiotické učení dále rozvinuli Ohsawovi žáci</a:t>
            </a:r>
          </a:p>
        </p:txBody>
      </p:sp>
      <p:sp>
        <p:nvSpPr>
          <p:cNvPr id="2355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E838891-B7D5-48E6-A726-E0C7CEEBF6CD}" type="slidenum">
              <a:rPr lang="cs-CZ" smtClean="0"/>
              <a:pPr/>
              <a:t>32</a:t>
            </a:fld>
            <a:endParaRPr lang="cs-CZ"/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cs-CZ" sz="4800" dirty="0"/>
              <a:t>JIN A JANG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4"/>
              </a:buClr>
            </a:pPr>
            <a:r>
              <a:rPr lang="cs-CZ" sz="2400" dirty="0">
                <a:solidFill>
                  <a:srgbClr val="000000"/>
                </a:solidFill>
              </a:rPr>
              <a:t>D</a:t>
            </a:r>
            <a:r>
              <a:rPr lang="en-US" sz="2400" dirty="0">
                <a:solidFill>
                  <a:srgbClr val="000000"/>
                </a:solidFill>
              </a:rPr>
              <a:t>le </a:t>
            </a:r>
            <a:r>
              <a:rPr lang="en-US" sz="2400" dirty="0" err="1">
                <a:solidFill>
                  <a:srgbClr val="000000"/>
                </a:solidFill>
              </a:rPr>
              <a:t>makrobiotiky</a:t>
            </a:r>
            <a:r>
              <a:rPr lang="en-US" sz="2400" dirty="0">
                <a:solidFill>
                  <a:srgbClr val="000000"/>
                </a:solidFill>
              </a:rPr>
              <a:t> se </a:t>
            </a:r>
            <a:r>
              <a:rPr lang="en-US" sz="2400" dirty="0" err="1">
                <a:solidFill>
                  <a:srgbClr val="000000"/>
                </a:solidFill>
              </a:rPr>
              <a:t>potraviny</a:t>
            </a:r>
            <a:r>
              <a:rPr lang="cs-CZ" sz="2400" dirty="0">
                <a:solidFill>
                  <a:srgbClr val="000000"/>
                </a:solidFill>
              </a:rPr>
              <a:t> odlišují rozdílným obsahem dvou protichůdných a vzájemně se doplňujících sil jin a jang</a:t>
            </a:r>
          </a:p>
          <a:p>
            <a:pPr>
              <a:buClr>
                <a:srgbClr val="FF0000"/>
              </a:buClr>
            </a:pPr>
            <a:r>
              <a:rPr lang="cs-CZ" sz="2400" dirty="0">
                <a:solidFill>
                  <a:srgbClr val="000000"/>
                </a:solidFill>
              </a:rPr>
              <a:t>Poměr jin a jang tvoří „hodnotu“ každé potraviny</a:t>
            </a:r>
          </a:p>
          <a:p>
            <a:pPr>
              <a:buClr>
                <a:srgbClr val="FF0000"/>
              </a:buClr>
            </a:pPr>
            <a:r>
              <a:rPr lang="cs-CZ" sz="2400" dirty="0">
                <a:solidFill>
                  <a:srgbClr val="000000"/>
                </a:solidFill>
              </a:rPr>
              <a:t>Harmonická strava: jin a jang v rovnováze</a:t>
            </a:r>
          </a:p>
          <a:p>
            <a:pPr>
              <a:buClr>
                <a:srgbClr val="FF0000"/>
              </a:buClr>
            </a:pPr>
            <a:r>
              <a:rPr lang="cs-CZ" sz="2400" dirty="0">
                <a:solidFill>
                  <a:srgbClr val="000000"/>
                </a:solidFill>
              </a:rPr>
              <a:t>Energeticky nejvíce vyvážené jsou obiloviny</a:t>
            </a:r>
          </a:p>
          <a:p>
            <a:pPr>
              <a:buClr>
                <a:srgbClr val="FF0000"/>
              </a:buClr>
            </a:pPr>
            <a:r>
              <a:rPr lang="cs-CZ" sz="2400" dirty="0" err="1">
                <a:solidFill>
                  <a:srgbClr val="000000"/>
                </a:solidFill>
              </a:rPr>
              <a:t>Ohsawa</a:t>
            </a:r>
            <a:r>
              <a:rPr lang="cs-CZ" sz="2400" dirty="0">
                <a:solidFill>
                  <a:srgbClr val="000000"/>
                </a:solidFill>
              </a:rPr>
              <a:t> rozdělil výživu do deseti stupňů (-3 až +7)</a:t>
            </a:r>
            <a:endParaRPr lang="cs-CZ" sz="2400" dirty="0">
              <a:solidFill>
                <a:srgbClr val="4F7600"/>
              </a:solidFill>
            </a:endParaRPr>
          </a:p>
        </p:txBody>
      </p:sp>
      <p:sp>
        <p:nvSpPr>
          <p:cNvPr id="2355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E838891-B7D5-48E6-A726-E0C7CEEBF6CD}" type="slidenum">
              <a:rPr lang="cs-CZ" smtClean="0"/>
              <a:pPr/>
              <a:t>33</a:t>
            </a:fld>
            <a:endParaRPr lang="cs-CZ"/>
          </a:p>
        </p:txBody>
      </p:sp>
      <p:pic>
        <p:nvPicPr>
          <p:cNvPr id="6" name="Picture 7" descr="Bez názvu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41556"/>
            <a:ext cx="1656184" cy="1548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37D2DC-52AC-43C2-ADDC-AD98728C6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dirty="0"/>
              <a:t>Stupně makrobiotické výživy vyjádřené v procentech</a:t>
            </a:r>
            <a:endParaRPr lang="sk-SK" sz="36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B4265E6-52CC-4E19-B662-F5FDF74F5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FD56D2DE-3790-4228-96B3-B9CAF729A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34</a:t>
            </a:fld>
            <a:endParaRPr lang="cs-CZ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18CD6A64-973D-4976-B81F-C917E089C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47" y="1857479"/>
            <a:ext cx="7609153" cy="445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047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B98DAA-5D55-46C5-9C78-736AB393E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/>
              <a:t>Princípy makrobiotiky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C32A9BB-2AC0-4E46-9BE2-0C4985F4F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1700808"/>
            <a:ext cx="7633742" cy="4394809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4"/>
              </a:buClr>
              <a:defRPr/>
            </a:pPr>
            <a:r>
              <a:rPr lang="cs-CZ" sz="2200" dirty="0">
                <a:solidFill>
                  <a:schemeClr val="tx1"/>
                </a:solidFill>
              </a:rPr>
              <a:t>Jako základní pravidlo makrobiotické výživy je konzumovat stravu pomalu, velmi dobře ji rozžvýkat</a:t>
            </a:r>
          </a:p>
          <a:p>
            <a:pPr>
              <a:buClr>
                <a:schemeClr val="accent4"/>
              </a:buClr>
              <a:defRPr/>
            </a:pPr>
            <a:r>
              <a:rPr lang="cs-CZ" sz="2200" dirty="0">
                <a:solidFill>
                  <a:schemeClr val="tx1"/>
                </a:solidFill>
              </a:rPr>
              <a:t>Přirozená strava z lokálních zdrojů nebo alespoň ze stejného klimatického pásma, která odpovídá ročnímu období</a:t>
            </a:r>
          </a:p>
          <a:p>
            <a:pPr>
              <a:buClr>
                <a:schemeClr val="accent4"/>
              </a:buClr>
              <a:defRPr/>
            </a:pPr>
            <a:r>
              <a:rPr lang="cs-CZ" sz="2200" dirty="0">
                <a:solidFill>
                  <a:schemeClr val="tx1"/>
                </a:solidFill>
              </a:rPr>
              <a:t>Vyhýbání se konzumaci masa, mléka, mléčných výrobků, tropického ovoce, rafinovaného cukru, vajec, brambor, bílé mouky</a:t>
            </a:r>
          </a:p>
          <a:p>
            <a:pPr>
              <a:buClr>
                <a:schemeClr val="accent4"/>
              </a:buClr>
              <a:defRPr/>
            </a:pPr>
            <a:r>
              <a:rPr lang="cs-CZ" sz="2200" dirty="0">
                <a:solidFill>
                  <a:schemeClr val="tx1"/>
                </a:solidFill>
              </a:rPr>
              <a:t>Odmítání konzumace konzervovaných, chemicky ošetřených, uměle přibarvených, zmražených nebo ozářených potravin</a:t>
            </a:r>
          </a:p>
          <a:p>
            <a:pPr>
              <a:buClr>
                <a:schemeClr val="accent4"/>
              </a:buClr>
              <a:defRPr/>
            </a:pPr>
            <a:r>
              <a:rPr lang="cs-CZ" sz="2200" dirty="0">
                <a:solidFill>
                  <a:schemeClr val="tx1"/>
                </a:solidFill>
              </a:rPr>
              <a:t>Odmítání užívání léků, konzumace alkoholu a drog</a:t>
            </a:r>
          </a:p>
          <a:p>
            <a:pPr>
              <a:buClr>
                <a:schemeClr val="accent4"/>
              </a:buClr>
              <a:defRPr/>
            </a:pPr>
            <a:r>
              <a:rPr lang="cs-CZ" sz="2200" dirty="0">
                <a:solidFill>
                  <a:schemeClr val="tx1"/>
                </a:solidFill>
              </a:rPr>
              <a:t>Skromnost, střídmost, pozitivní postoj k životu</a:t>
            </a: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E743925B-09C6-40EE-9049-D8A90F44D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20198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CD37325-F4B5-4156-9D2A-618C3FE8CFD1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1657351" y="647703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1900934"/>
              </p:ext>
            </p:extLst>
          </p:nvPr>
        </p:nvGraphicFramePr>
        <p:xfrm>
          <a:off x="1005571" y="25805"/>
          <a:ext cx="7132858" cy="6806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7" r:id="rId4" imgW="4907280" imgH="4678680" progId="Word.Picture.8">
                  <p:embed/>
                </p:oleObj>
              </mc:Choice>
              <mc:Fallback>
                <p:oleObj r:id="rId4" imgW="4907280" imgH="467868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5571" y="25805"/>
                        <a:ext cx="7132858" cy="68063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DE2DF7-50F2-4DA6-BDD4-72193D1E2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17516E1F-B229-47EB-8AC8-B158C775D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37</a:t>
            </a:fld>
            <a:endParaRPr lang="cs-CZ"/>
          </a:p>
        </p:txBody>
      </p:sp>
      <p:pic>
        <p:nvPicPr>
          <p:cNvPr id="2050" name="Picture 2" descr="Macrobiotic Diet Facts + Our Top 10 Tasty Macro Recipes – Your Lifestyle  Options | Macro meals, Macrobiotic recipes, Macros diet recipes">
            <a:extLst>
              <a:ext uri="{FF2B5EF4-FFF2-40B4-BE49-F238E27FC236}">
                <a16:creationId xmlns:a16="http://schemas.microsoft.com/office/drawing/2014/main" id="{4A3179E0-B057-400F-A59F-6DAFF3524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40" y="494894"/>
            <a:ext cx="8071577" cy="60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4890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41EAFA-E29F-421A-8F66-F8970D146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err="1"/>
              <a:t>zhodnocení</a:t>
            </a:r>
            <a:endParaRPr lang="sk-SK" sz="4800" dirty="0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FBD79A72-2370-4250-B1D7-A19ABD035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Nižší stupně mohou uspokojit nutriční potřeby dospělého člověka</a:t>
            </a:r>
          </a:p>
          <a:p>
            <a:pPr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defRPr/>
            </a:pPr>
            <a:endParaRPr lang="cs-CZ" sz="2400" dirty="0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Vyšší restriktivní stupně nedostatečné jak z hlediska nutričního, tak energetického</a:t>
            </a:r>
          </a:p>
          <a:p>
            <a:pPr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defRPr/>
            </a:pPr>
            <a:endParaRPr lang="cs-CZ" sz="2400" dirty="0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Nedostatek: plnohodnotných bílkovin, polynenasycených mastných kyselin, vitaminů A, C, D , B12, Ca, </a:t>
            </a:r>
            <a:r>
              <a:rPr lang="cs-CZ" sz="2400" dirty="0" err="1">
                <a:solidFill>
                  <a:schemeClr val="tx1"/>
                </a:solidFill>
              </a:rPr>
              <a:t>Fe</a:t>
            </a:r>
            <a:endParaRPr lang="cs-CZ" sz="2400" b="1" dirty="0">
              <a:solidFill>
                <a:schemeClr val="tx1"/>
              </a:solidFill>
            </a:endParaRPr>
          </a:p>
          <a:p>
            <a:endParaRPr lang="sk-SK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34EE1DF-F82A-439F-BD78-A507691C9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97860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25C554-B45A-49CB-A579-748DF2B99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57" y="645105"/>
            <a:ext cx="5519193" cy="1320855"/>
          </a:xfrm>
        </p:spPr>
        <p:txBody>
          <a:bodyPr>
            <a:normAutofit/>
          </a:bodyPr>
          <a:lstStyle/>
          <a:p>
            <a:r>
              <a:rPr lang="cs-CZ" sz="4800" dirty="0"/>
              <a:t>BIOPOTRAVINY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1F5CFE4-C9A4-449F-82DB-86831B7EE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2286001"/>
            <a:ext cx="4506934" cy="4239343"/>
          </a:xfrm>
        </p:spPr>
        <p:txBody>
          <a:bodyPr>
            <a:normAutofit/>
          </a:bodyPr>
          <a:lstStyle/>
          <a:p>
            <a:pPr marL="342900" lvl="1" indent="-342900">
              <a:spcBef>
                <a:spcPts val="18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rgbClr val="000000"/>
                </a:solidFill>
              </a:rPr>
              <a:t>Někdy řazeny mezi alternativní způsoby stravování</a:t>
            </a:r>
          </a:p>
          <a:p>
            <a:pPr marL="342900" lvl="1" indent="-342900">
              <a:spcBef>
                <a:spcPts val="18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rgbClr val="000000"/>
                </a:solidFill>
              </a:rPr>
              <a:t>Biopotraviny nejsou zdravější než konvenční potraviny</a:t>
            </a:r>
          </a:p>
          <a:p>
            <a:pPr marL="342900" lvl="1" indent="-342900">
              <a:spcBef>
                <a:spcPts val="18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rgbClr val="000000"/>
                </a:solidFill>
              </a:rPr>
              <a:t>Jde hlavně o podporu ekologického zemědělství </a:t>
            </a: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sz="2400" dirty="0">
                <a:solidFill>
                  <a:srgbClr val="000000"/>
                </a:solidFill>
              </a:rPr>
              <a:t>ochrana přírody a pohody zvířat</a:t>
            </a:r>
          </a:p>
          <a:p>
            <a:pPr marL="342900" lvl="1" indent="-342900">
              <a:spcBef>
                <a:spcPts val="18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sk-SK" dirty="0">
              <a:solidFill>
                <a:srgbClr val="000000"/>
              </a:solidFill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05414A6E-D3CD-4DD1-AB34-EE9F2F7E7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5692" y="2674146"/>
            <a:ext cx="3154929" cy="1837746"/>
          </a:xfrm>
          <a:prstGeom prst="rect">
            <a:avLst/>
          </a:prstGeom>
        </p:spPr>
      </p:pic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63D50391-453D-49E5-8E4C-0607975F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75679"/>
            <a:ext cx="2114550" cy="3457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5E02EA55-BEBB-42FA-B0C3-8A49090ACD52}" type="slidenum">
              <a:rPr lang="cs-CZ" smtClean="0"/>
              <a:pPr>
                <a:spcAft>
                  <a:spcPts val="600"/>
                </a:spcAft>
                <a:defRPr/>
              </a:pPr>
              <a:t>39</a:t>
            </a:fld>
            <a:endParaRPr lang="cs-CZ"/>
          </a:p>
        </p:txBody>
      </p:sp>
      <p:pic>
        <p:nvPicPr>
          <p:cNvPr id="5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0BEBC174-0549-469B-AEA8-D02D05A4F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451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8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684361-1CE9-4B1F-BC2A-AA018F2CE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důvody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C6C59EA-2F69-4064-B9DF-C4E321D0B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-457200">
              <a:lnSpc>
                <a:spcPct val="70000"/>
              </a:lnSpc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Zdravotní </a:t>
            </a:r>
          </a:p>
          <a:p>
            <a:pPr marL="457200" lvl="1" indent="-457200">
              <a:lnSpc>
                <a:spcPct val="70000"/>
              </a:lnSpc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Morální a etické </a:t>
            </a:r>
          </a:p>
          <a:p>
            <a:pPr marL="457200" lvl="1" indent="-457200">
              <a:lnSpc>
                <a:spcPct val="70000"/>
              </a:lnSpc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Ekologické </a:t>
            </a:r>
          </a:p>
          <a:p>
            <a:pPr marL="457200" lvl="1" indent="-457200">
              <a:lnSpc>
                <a:spcPct val="70000"/>
              </a:lnSpc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Ekonomické </a:t>
            </a:r>
          </a:p>
          <a:p>
            <a:pPr marL="457200" lvl="1" indent="-457200">
              <a:lnSpc>
                <a:spcPct val="70000"/>
              </a:lnSpc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Náboženské</a:t>
            </a:r>
          </a:p>
          <a:p>
            <a:pPr marL="457200" lvl="1" indent="-457200">
              <a:lnSpc>
                <a:spcPct val="70000"/>
              </a:lnSpc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Sociální </a:t>
            </a:r>
          </a:p>
          <a:p>
            <a:pPr marL="457200" lvl="1" indent="-457200">
              <a:lnSpc>
                <a:spcPct val="70000"/>
              </a:lnSpc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Chuťové preference</a:t>
            </a:r>
          </a:p>
          <a:p>
            <a:pPr marL="457200" lvl="1" indent="-457200">
              <a:lnSpc>
                <a:spcPct val="70000"/>
              </a:lnSpc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Zoonózy</a:t>
            </a:r>
          </a:p>
          <a:p>
            <a:pPr marL="457200" lvl="1" indent="-457200">
              <a:lnSpc>
                <a:spcPct val="70000"/>
              </a:lnSpc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Snížení tělesné hmotnosti</a:t>
            </a: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2207ED3B-F1C8-469A-98BF-362287F4C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43333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77C884-AB90-424D-A895-C9539320D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800" dirty="0"/>
              <a:t>Rizikové skupiny</a:t>
            </a:r>
            <a:br>
              <a:rPr lang="cs-CZ" sz="4800" dirty="0"/>
            </a:br>
            <a:r>
              <a:rPr lang="cs-CZ" sz="4800" dirty="0"/>
              <a:t>alternativních způsobů stravování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2A86388-1768-424A-8EDB-CE500DA4C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endParaRPr lang="cs-CZ" sz="2400" dirty="0">
              <a:solidFill>
                <a:srgbClr val="000000"/>
              </a:solidFill>
            </a:endParaRPr>
          </a:p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rgbClr val="000000"/>
                </a:solidFill>
              </a:rPr>
              <a:t>Děti</a:t>
            </a:r>
          </a:p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rgbClr val="000000"/>
                </a:solidFill>
              </a:rPr>
              <a:t>Dospívající</a:t>
            </a:r>
          </a:p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rgbClr val="000000"/>
                </a:solidFill>
              </a:rPr>
              <a:t>Těhotné a kojící ženy</a:t>
            </a:r>
          </a:p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rgbClr val="000000"/>
                </a:solidFill>
              </a:rPr>
              <a:t>Sportovci</a:t>
            </a:r>
          </a:p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rgbClr val="000000"/>
                </a:solidFill>
              </a:rPr>
              <a:t>Senioři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EC655428-012D-407E-950E-A19C88B22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40</a:t>
            </a:fld>
            <a:endParaRPr lang="cs-CZ"/>
          </a:p>
        </p:txBody>
      </p:sp>
      <p:pic>
        <p:nvPicPr>
          <p:cNvPr id="4098" name="Picture 2" descr="Risk groups sensitive to PM2.5 wearing protective mask, the elderly,  pregnant women, children and baby , N95 , Air pollution concepts vector  illustration. - Buy this stock vector and explore similar vectors">
            <a:extLst>
              <a:ext uri="{FF2B5EF4-FFF2-40B4-BE49-F238E27FC236}">
                <a16:creationId xmlns:a16="http://schemas.microsoft.com/office/drawing/2014/main" id="{F4C9DC33-0670-4EE2-AFE5-3E12F1F15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6" b="6363"/>
          <a:stretch/>
        </p:blipFill>
        <p:spPr bwMode="auto">
          <a:xfrm>
            <a:off x="4076701" y="2657482"/>
            <a:ext cx="4762500" cy="285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0757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77C884-AB90-424D-A895-C9539320D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/>
              <a:t>Rizikové skupiny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2A86388-1768-424A-8EDB-CE500DA4C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rgbClr val="000000"/>
                </a:solidFill>
              </a:rPr>
              <a:t>Děti</a:t>
            </a:r>
          </a:p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rgbClr val="000000"/>
                </a:solidFill>
              </a:rPr>
              <a:t>Dospívající</a:t>
            </a:r>
          </a:p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rgbClr val="000000"/>
                </a:solidFill>
              </a:rPr>
              <a:t>Těhotné a kojící ženy</a:t>
            </a:r>
          </a:p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rgbClr val="000000"/>
                </a:solidFill>
              </a:rPr>
              <a:t>Sportovci</a:t>
            </a:r>
          </a:p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rgbClr val="000000"/>
                </a:solidFill>
              </a:rPr>
              <a:t>Senioři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EC655428-012D-407E-950E-A19C88B22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02EA55-BEBB-42FA-B0C3-8A49090ACD52}" type="slidenum">
              <a:rPr kumimoji="0" lang="cs-CZ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cs-CZ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Bublina myšlienky: obláčik 6">
            <a:extLst>
              <a:ext uri="{FF2B5EF4-FFF2-40B4-BE49-F238E27FC236}">
                <a16:creationId xmlns:a16="http://schemas.microsoft.com/office/drawing/2014/main" id="{591BBED6-8BF6-4D9C-8825-6ADF52AEE2E5}"/>
              </a:ext>
            </a:extLst>
          </p:cNvPr>
          <p:cNvSpPr/>
          <p:nvPr/>
        </p:nvSpPr>
        <p:spPr>
          <a:xfrm>
            <a:off x="4153695" y="1340768"/>
            <a:ext cx="4608512" cy="3816424"/>
          </a:xfrm>
          <a:prstGeom prst="cloudCallout">
            <a:avLst>
              <a:gd name="adj1" fmla="val -67760"/>
              <a:gd name="adj2" fmla="val 33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KDO TEDA NENÍ RIZIKOVÁ SKUPINA??? </a:t>
            </a:r>
          </a:p>
        </p:txBody>
      </p:sp>
    </p:spTree>
    <p:extLst>
      <p:ext uri="{BB962C8B-B14F-4D97-AF65-F5344CB8AC3E}">
        <p14:creationId xmlns:p14="http://schemas.microsoft.com/office/powerpoint/2010/main" val="36152548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88B06EE6-AD0C-4698-8D6F-8A5C4DE32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</p:spPr>
        <p:txBody>
          <a:bodyPr anchor="ctr">
            <a:normAutofit/>
          </a:bodyPr>
          <a:lstStyle/>
          <a:p>
            <a:r>
              <a:rPr lang="cs-CZ" sz="4800" dirty="0"/>
              <a:t>Rizikové živiny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0FEEDF1D-6405-4C6F-AAB8-0C60C8C08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75679"/>
            <a:ext cx="2114550" cy="345796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E02EA55-BEBB-42FA-B0C3-8A49090ACD52}" type="slidenum">
              <a:rPr kumimoji="0" lang="cs-CZ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cs-CZ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10" name="Zástupný objekt pre obsah 5">
            <a:extLst>
              <a:ext uri="{FF2B5EF4-FFF2-40B4-BE49-F238E27FC236}">
                <a16:creationId xmlns:a16="http://schemas.microsoft.com/office/drawing/2014/main" id="{82D1DD87-E417-43F0-96D9-C533DB34BCE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38212" y="2286000"/>
          <a:ext cx="7634288" cy="359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75039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E9786E-316B-4EB0-85BD-6439950CB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Důsledky</a:t>
            </a:r>
            <a:r>
              <a:rPr lang="sk-SK" dirty="0"/>
              <a:t> nedostatku </a:t>
            </a:r>
            <a:r>
              <a:rPr lang="sk-SK" dirty="0" err="1"/>
              <a:t>těchto</a:t>
            </a:r>
            <a:r>
              <a:rPr lang="sk-SK" dirty="0"/>
              <a:t> </a:t>
            </a:r>
            <a:r>
              <a:rPr lang="sk-SK" dirty="0" err="1"/>
              <a:t>živin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F6080C1-F9E9-4A7D-923B-03FDD6C71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2286002"/>
            <a:ext cx="7633742" cy="4189613"/>
          </a:xfrm>
        </p:spPr>
        <p:txBody>
          <a:bodyPr>
            <a:normAutofit lnSpcReduction="10000"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Plnohodnotné bílkoviny: špatný růst, náchylnost k infekcím</a:t>
            </a:r>
          </a:p>
          <a:p>
            <a:r>
              <a:rPr lang="cs-CZ" sz="2400" dirty="0">
                <a:solidFill>
                  <a:schemeClr val="tx1"/>
                </a:solidFill>
              </a:rPr>
              <a:t>Polynenasycené mastné kyseliny: </a:t>
            </a:r>
            <a:r>
              <a:rPr lang="cs-CZ" sz="2400" dirty="0">
                <a:solidFill>
                  <a:schemeClr val="tx1"/>
                </a:solidFill>
                <a:cs typeface="Calibri" panose="020F0502020204030204" pitchFamily="34" charset="0"/>
              </a:rPr>
              <a:t>↑ riziko KVO</a:t>
            </a:r>
            <a:endParaRPr lang="cs-CZ" sz="2400" dirty="0">
              <a:solidFill>
                <a:schemeClr val="tx1"/>
              </a:solidFill>
            </a:endParaRPr>
          </a:p>
          <a:p>
            <a:r>
              <a:rPr lang="cs-CZ" sz="2400" dirty="0">
                <a:solidFill>
                  <a:schemeClr val="tx1"/>
                </a:solidFill>
              </a:rPr>
              <a:t>Vitamin B12: megaloblastová anémie</a:t>
            </a:r>
          </a:p>
          <a:p>
            <a:r>
              <a:rPr lang="cs-CZ" sz="2400" dirty="0">
                <a:solidFill>
                  <a:schemeClr val="tx1"/>
                </a:solidFill>
              </a:rPr>
              <a:t>Železo: </a:t>
            </a:r>
            <a:r>
              <a:rPr lang="cs-CZ" sz="2400" dirty="0" err="1">
                <a:solidFill>
                  <a:schemeClr val="tx1"/>
                </a:solidFill>
              </a:rPr>
              <a:t>sideropenická</a:t>
            </a:r>
            <a:r>
              <a:rPr lang="cs-CZ" sz="2400" dirty="0">
                <a:solidFill>
                  <a:schemeClr val="tx1"/>
                </a:solidFill>
              </a:rPr>
              <a:t> anémie</a:t>
            </a:r>
          </a:p>
          <a:p>
            <a:r>
              <a:rPr lang="cs-CZ" sz="2400" dirty="0">
                <a:solidFill>
                  <a:schemeClr val="tx1"/>
                </a:solidFill>
              </a:rPr>
              <a:t>Vitamin D: osteoporóza, rachitida, snížená imunita</a:t>
            </a:r>
          </a:p>
          <a:p>
            <a:r>
              <a:rPr lang="cs-CZ" sz="2400" dirty="0">
                <a:solidFill>
                  <a:schemeClr val="tx1"/>
                </a:solidFill>
              </a:rPr>
              <a:t>Vápník: osteoporóza, rachitida</a:t>
            </a:r>
          </a:p>
          <a:p>
            <a:r>
              <a:rPr lang="cs-CZ" sz="2400" dirty="0">
                <a:solidFill>
                  <a:schemeClr val="tx1"/>
                </a:solidFill>
              </a:rPr>
              <a:t>Zinek: špatný stav kůže a vlasů, špatné hojení ran,     snížená imunita, vliv na plodnost</a:t>
            </a:r>
          </a:p>
          <a:p>
            <a:r>
              <a:rPr lang="cs-CZ" sz="2400" dirty="0">
                <a:solidFill>
                  <a:schemeClr val="tx1"/>
                </a:solidFill>
              </a:rPr>
              <a:t>Jód: kretenizmus, struma </a:t>
            </a: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E105B606-FC7A-4D17-8DE0-08A942E07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55623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C6C6E258-E13A-4A7B-B07F-0F4B6E945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dirty="0"/>
              <a:t>Módní </a:t>
            </a:r>
            <a:br>
              <a:rPr lang="cs-CZ" sz="5400" dirty="0"/>
            </a:br>
            <a:r>
              <a:rPr lang="cs-CZ" sz="5400" dirty="0"/>
              <a:t>redukční diety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664CFD66-2635-42DE-8364-77F5BB5D0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A50E8846-B898-4184-B03E-CBCADC902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18905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98FD59B-D70F-4130-8D3A-F65A90D77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88B06EE6-AD0C-4698-8D6F-8A5C4DE32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</p:spPr>
        <p:txBody>
          <a:bodyPr anchor="ctr">
            <a:normAutofit/>
          </a:bodyPr>
          <a:lstStyle/>
          <a:p>
            <a:r>
              <a:rPr lang="cs-CZ" sz="4800"/>
              <a:t>Nejoblíbenější diety</a:t>
            </a:r>
            <a:endParaRPr lang="cs-CZ" sz="4800" dirty="0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66A4D553-1B36-4216-8ED6-8D5CDD2A11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64368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0FEEDF1D-6405-4C6F-AAB8-0C60C8C08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75679"/>
            <a:ext cx="2114550" cy="3457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5E02EA55-BEBB-42FA-B0C3-8A49090ACD52}" type="slidenum">
              <a:rPr lang="cs-CZ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45</a:t>
            </a:fld>
            <a:endParaRPr lang="cs-CZ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7F2B29-B632-4E36-A5BB-83F30E63A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0" name="Zástupný objekt pre obsah 5">
            <a:extLst>
              <a:ext uri="{FF2B5EF4-FFF2-40B4-BE49-F238E27FC236}">
                <a16:creationId xmlns:a16="http://schemas.microsoft.com/office/drawing/2014/main" id="{82D1DD87-E417-43F0-96D9-C533DB34BC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237983"/>
              </p:ext>
            </p:extLst>
          </p:nvPr>
        </p:nvGraphicFramePr>
        <p:xfrm>
          <a:off x="938212" y="2286000"/>
          <a:ext cx="7634288" cy="359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5944AAE5-60D4-4639-BAC6-06B0633B1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8236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2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407878-30B3-4DFE-A754-425D0EA63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err="1"/>
              <a:t>principy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A60D3F7-DED6-416D-9BDF-40825225E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Omezovaní množství a/nebo některých druhů potravin/potravinových skupin</a:t>
            </a:r>
          </a:p>
          <a:p>
            <a:endParaRPr lang="cs-CZ" sz="2400" dirty="0">
              <a:solidFill>
                <a:schemeClr val="tx1"/>
              </a:solidFill>
            </a:endParaRPr>
          </a:p>
          <a:p>
            <a:r>
              <a:rPr lang="cs-CZ" sz="2400" dirty="0">
                <a:solidFill>
                  <a:schemeClr val="tx1"/>
                </a:solidFill>
              </a:rPr>
              <a:t>Omezování živin: sacharidů/tuků</a:t>
            </a:r>
          </a:p>
          <a:p>
            <a:endParaRPr lang="cs-CZ" sz="2400" dirty="0">
              <a:solidFill>
                <a:schemeClr val="tx1"/>
              </a:solidFill>
            </a:endParaRPr>
          </a:p>
          <a:p>
            <a:r>
              <a:rPr lang="cs-CZ" sz="2400" dirty="0">
                <a:solidFill>
                  <a:schemeClr val="tx1"/>
                </a:solidFill>
              </a:rPr>
              <a:t>Změna načasování nebo kombinace jídel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AD9DD8D-7AD5-40AE-A2AA-4F995456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45211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8ADA2F-3552-4B21-8293-BCB9F1400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/>
              <a:t>Proč </a:t>
            </a:r>
            <a:r>
              <a:rPr lang="sk-SK" sz="4800" dirty="0" err="1"/>
              <a:t>diety</a:t>
            </a:r>
            <a:r>
              <a:rPr lang="sk-SK" sz="4800" dirty="0"/>
              <a:t> </a:t>
            </a:r>
            <a:r>
              <a:rPr lang="sk-SK" sz="4800" dirty="0" err="1"/>
              <a:t>fungují</a:t>
            </a:r>
            <a:r>
              <a:rPr lang="sk-SK" sz="4800" dirty="0"/>
              <a:t>?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AE34953-3A4C-4DE8-ADD1-4718F2405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1628800"/>
            <a:ext cx="7633742" cy="5092676"/>
          </a:xfrm>
        </p:spPr>
        <p:txBody>
          <a:bodyPr>
            <a:normAutofit lnSpcReduction="10000"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Jasný plán stravování</a:t>
            </a:r>
          </a:p>
          <a:p>
            <a:r>
              <a:rPr lang="cs-CZ" sz="2400" dirty="0">
                <a:solidFill>
                  <a:schemeClr val="tx1"/>
                </a:solidFill>
              </a:rPr>
              <a:t>Pravidelný režim stravování</a:t>
            </a:r>
          </a:p>
          <a:p>
            <a:r>
              <a:rPr lang="cs-CZ" sz="2400" dirty="0">
                <a:solidFill>
                  <a:schemeClr val="tx1"/>
                </a:solidFill>
              </a:rPr>
              <a:t>Časově ohraničený dietní plán</a:t>
            </a:r>
          </a:p>
          <a:p>
            <a:r>
              <a:rPr lang="cs-CZ" sz="2400" dirty="0">
                <a:solidFill>
                  <a:schemeClr val="tx1"/>
                </a:solidFill>
              </a:rPr>
              <a:t>Omezení příjmu energie</a:t>
            </a:r>
          </a:p>
          <a:p>
            <a:r>
              <a:rPr lang="cs-CZ" sz="2400" dirty="0">
                <a:solidFill>
                  <a:schemeClr val="tx1"/>
                </a:solidFill>
              </a:rPr>
              <a:t>Změna stravovacích návyků</a:t>
            </a:r>
          </a:p>
          <a:p>
            <a:r>
              <a:rPr lang="cs-CZ" sz="2400" dirty="0">
                <a:solidFill>
                  <a:schemeClr val="tx1"/>
                </a:solidFill>
              </a:rPr>
              <a:t>Více pohybové aktivity</a:t>
            </a:r>
          </a:p>
          <a:p>
            <a:r>
              <a:rPr lang="cs-CZ" sz="2400" dirty="0">
                <a:solidFill>
                  <a:schemeClr val="tx1"/>
                </a:solidFill>
              </a:rPr>
              <a:t>Kolektivní dodržování</a:t>
            </a:r>
          </a:p>
          <a:p>
            <a:r>
              <a:rPr lang="cs-CZ" sz="2400" dirty="0">
                <a:solidFill>
                  <a:schemeClr val="tx1"/>
                </a:solidFill>
              </a:rPr>
              <a:t>Motivace</a:t>
            </a:r>
          </a:p>
          <a:p>
            <a:r>
              <a:rPr lang="cs-CZ" sz="2400" dirty="0">
                <a:solidFill>
                  <a:schemeClr val="tx1"/>
                </a:solidFill>
              </a:rPr>
              <a:t>Víra </a:t>
            </a:r>
          </a:p>
          <a:p>
            <a:r>
              <a:rPr lang="cs-CZ" sz="2400" dirty="0">
                <a:solidFill>
                  <a:schemeClr val="tx1"/>
                </a:solidFill>
              </a:rPr>
              <a:t>Podpora okolí</a:t>
            </a:r>
          </a:p>
          <a:p>
            <a:r>
              <a:rPr lang="cs-CZ" sz="2400" dirty="0">
                <a:solidFill>
                  <a:schemeClr val="tx1"/>
                </a:solidFill>
              </a:rPr>
              <a:t>Rychle viditelné výsledky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729DF859-250C-4F6A-9331-D504006C9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47</a:t>
            </a:fld>
            <a:endParaRPr lang="cs-CZ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FBA2D37B-F9E7-4033-B6CF-BB2D83447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5330" y="1874517"/>
            <a:ext cx="3204063" cy="399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617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115070EA-B5A1-4022-A9B4-EBCF40DD5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err="1"/>
              <a:t>Jo-jo</a:t>
            </a:r>
            <a:r>
              <a:rPr lang="sk-SK" sz="4800" dirty="0"/>
              <a:t> efekt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936F5E67-81C3-4F60-B03E-8C03ECA5A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2628070"/>
            <a:ext cx="8205242" cy="4698035"/>
          </a:xfrm>
        </p:spPr>
        <p:txBody>
          <a:bodyPr>
            <a:noAutofit/>
          </a:bodyPr>
          <a:lstStyle/>
          <a:p>
            <a:r>
              <a:rPr lang="sk-SK" sz="2400" b="0" i="0" u="none" strike="noStrike" baseline="0" dirty="0">
                <a:solidFill>
                  <a:schemeClr val="tx1"/>
                </a:solidFill>
              </a:rPr>
              <a:t>Cyklické </a:t>
            </a:r>
            <a:r>
              <a:rPr lang="sk-SK" sz="2400" dirty="0" err="1">
                <a:solidFill>
                  <a:schemeClr val="tx1"/>
                </a:solidFill>
              </a:rPr>
              <a:t>s</a:t>
            </a:r>
            <a:r>
              <a:rPr lang="sk-SK" sz="2400" b="0" i="0" u="none" strike="noStrike" baseline="0" dirty="0" err="1">
                <a:solidFill>
                  <a:schemeClr val="tx1"/>
                </a:solidFill>
              </a:rPr>
              <a:t>nižování</a:t>
            </a:r>
            <a:r>
              <a:rPr lang="sk-SK" sz="2400" b="0" i="0" u="none" strike="noStrike" baseline="0" dirty="0">
                <a:solidFill>
                  <a:schemeClr val="tx1"/>
                </a:solidFill>
              </a:rPr>
              <a:t> a </a:t>
            </a:r>
            <a:r>
              <a:rPr lang="sk-SK" sz="2400" b="0" i="0" u="none" strike="noStrike" baseline="0" dirty="0" err="1">
                <a:solidFill>
                  <a:schemeClr val="tx1"/>
                </a:solidFill>
              </a:rPr>
              <a:t>navyšování</a:t>
            </a:r>
            <a:r>
              <a:rPr lang="sk-SK" sz="2400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sk-SK" sz="2400" b="0" i="0" u="none" strike="noStrike" baseline="0" dirty="0" err="1">
                <a:solidFill>
                  <a:schemeClr val="tx1"/>
                </a:solidFill>
              </a:rPr>
              <a:t>tělesné</a:t>
            </a:r>
            <a:r>
              <a:rPr lang="sk-SK" sz="2400" b="0" i="0" u="none" strike="noStrike" baseline="0" dirty="0">
                <a:solidFill>
                  <a:schemeClr val="tx1"/>
                </a:solidFill>
              </a:rPr>
              <a:t> hmotnosti</a:t>
            </a:r>
          </a:p>
          <a:p>
            <a:endParaRPr lang="cs-CZ" sz="2400" dirty="0">
              <a:solidFill>
                <a:schemeClr val="tx1"/>
              </a:solidFill>
            </a:endParaRPr>
          </a:p>
          <a:p>
            <a:pPr marL="228600" marR="0" lvl="0" indent="-228600" algn="l" defTabSz="685800" rtl="0" eaLnBrk="1" fontAlgn="auto" latinLnBrk="0" hangingPunct="1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rgbClr val="4E3B3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400" dirty="0">
                <a:solidFill>
                  <a:schemeClr val="tx1"/>
                </a:solidFill>
              </a:rPr>
              <a:t>Zpravidla větší přibrání než p</a:t>
            </a:r>
            <a:r>
              <a:rPr lang="cs-CZ" sz="2400" dirty="0">
                <a:solidFill>
                  <a:prstClr val="black"/>
                </a:solidFill>
                <a:latin typeface="Gill Sans MT" panose="020B0502020104020203"/>
              </a:rPr>
              <a:t>ůvodní redukce</a:t>
            </a:r>
          </a:p>
          <a:p>
            <a:pPr marL="228600" marR="0" lvl="0" indent="-228600" algn="l" defTabSz="685800" rtl="0" eaLnBrk="1" fontAlgn="auto" latinLnBrk="0" hangingPunct="1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rgbClr val="4E3B3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cs-CZ" sz="2400" dirty="0">
              <a:solidFill>
                <a:prstClr val="black"/>
              </a:solidFill>
              <a:latin typeface="Gill Sans MT" panose="020B0502020104020203"/>
            </a:endParaRPr>
          </a:p>
          <a:p>
            <a:pPr>
              <a:buClr>
                <a:srgbClr val="4E3B30"/>
              </a:buClr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Následek energetického deficitu, rychlého hubnutí          (straty tukové ale i svalové hmoty!) a návratu k původním stravovacím návykům</a:t>
            </a:r>
          </a:p>
          <a:p>
            <a:pPr marL="228600" marR="0" lvl="0" indent="-228600" algn="l" defTabSz="685800" rtl="0" eaLnBrk="1" fontAlgn="auto" latinLnBrk="0" hangingPunct="1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rgbClr val="4E3B3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cs-CZ" sz="2400" dirty="0">
              <a:solidFill>
                <a:prstClr val="black"/>
              </a:solidFill>
              <a:latin typeface="Gill Sans MT" panose="020B0502020104020203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56FB344A-DF0F-444E-B5F0-3D9B7770C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48</a:t>
            </a:fld>
            <a:endParaRPr lang="cs-CZ"/>
          </a:p>
        </p:txBody>
      </p:sp>
      <p:pic>
        <p:nvPicPr>
          <p:cNvPr id="3074" name="Picture 2" descr="LeGracie.cz | Výživový seriál! Díl č. 20 Jojo-efekt">
            <a:extLst>
              <a:ext uri="{FF2B5EF4-FFF2-40B4-BE49-F238E27FC236}">
                <a16:creationId xmlns:a16="http://schemas.microsoft.com/office/drawing/2014/main" id="{1EFF4265-7634-4FCE-A20B-192A1149C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" t="26562" r="1683" b="18125"/>
          <a:stretch/>
        </p:blipFill>
        <p:spPr bwMode="auto">
          <a:xfrm>
            <a:off x="4495987" y="118021"/>
            <a:ext cx="3923928" cy="224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5989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09024E-5ECF-4F15-9C27-8579A199A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err="1"/>
              <a:t>příčiny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3D639AE-3EF1-4F35-8080-866B17E23B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4E3B30"/>
              </a:buClr>
              <a:defRPr/>
            </a:pPr>
            <a:r>
              <a:rPr lang="cs-CZ" sz="2400" dirty="0">
                <a:solidFill>
                  <a:prstClr val="black"/>
                </a:solidFill>
                <a:latin typeface="Gill Sans MT" panose="020B0502020104020203"/>
              </a:rPr>
              <a:t>Rychlá redukce tělesné hmotnosti</a:t>
            </a:r>
          </a:p>
          <a:p>
            <a:pPr>
              <a:buClr>
                <a:srgbClr val="4E3B30"/>
              </a:buClr>
              <a:defRPr/>
            </a:pPr>
            <a:r>
              <a:rPr lang="cs-CZ" sz="2400" dirty="0">
                <a:solidFill>
                  <a:prstClr val="black"/>
                </a:solidFill>
                <a:latin typeface="Gill Sans MT" panose="020B0502020104020203"/>
              </a:rPr>
              <a:t>Dlouhodobě nízký příjem energie </a:t>
            </a:r>
          </a:p>
          <a:p>
            <a:pPr>
              <a:buClr>
                <a:srgbClr val="4E3B30"/>
              </a:buClr>
              <a:defRPr/>
            </a:pPr>
            <a:r>
              <a:rPr lang="cs-CZ" sz="2400" dirty="0">
                <a:solidFill>
                  <a:prstClr val="black"/>
                </a:solidFill>
                <a:latin typeface="Gill Sans MT" panose="020B0502020104020203"/>
              </a:rPr>
              <a:t>Nesprávný poměr živin (nedostatek bílkovin)</a:t>
            </a:r>
          </a:p>
          <a:p>
            <a:pPr>
              <a:buClr>
                <a:srgbClr val="4E3B30"/>
              </a:buClr>
              <a:defRPr/>
            </a:pPr>
            <a:r>
              <a:rPr lang="cs-CZ" sz="2400" dirty="0">
                <a:solidFill>
                  <a:prstClr val="black"/>
                </a:solidFill>
                <a:latin typeface="Gill Sans MT" panose="020B0502020104020203"/>
              </a:rPr>
              <a:t>Nedostatek pohybové aktivity</a:t>
            </a:r>
          </a:p>
          <a:p>
            <a:pPr>
              <a:buClr>
                <a:srgbClr val="4E3B30"/>
              </a:buClr>
              <a:defRPr/>
            </a:pPr>
            <a:r>
              <a:rPr lang="cs-CZ" sz="2400" dirty="0">
                <a:solidFill>
                  <a:prstClr val="black"/>
                </a:solidFill>
                <a:latin typeface="Gill Sans MT" panose="020B0502020104020203"/>
              </a:rPr>
              <a:t>Návrat k původnímu způsobu stravování</a:t>
            </a: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066E0D7D-874B-40E9-9E98-558C051EC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7059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>
                <a:solidFill>
                  <a:srgbClr val="000000"/>
                </a:solidFill>
              </a:rPr>
              <a:t>Dělení </a:t>
            </a:r>
            <a:endParaRPr lang="sk-SK" sz="48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38758" y="1710622"/>
            <a:ext cx="7633742" cy="4311350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accent4"/>
              </a:buClr>
              <a:defRPr/>
            </a:pPr>
            <a:r>
              <a:rPr lang="cs-CZ" sz="2600" b="1" dirty="0">
                <a:solidFill>
                  <a:srgbClr val="000000"/>
                </a:solidFill>
              </a:rPr>
              <a:t>Vegetariánství</a:t>
            </a:r>
          </a:p>
          <a:p>
            <a:pPr lvl="1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cs-CZ" sz="2600" dirty="0" err="1">
                <a:solidFill>
                  <a:srgbClr val="000000"/>
                </a:solidFill>
              </a:rPr>
              <a:t>Semivegetariánství</a:t>
            </a:r>
            <a:r>
              <a:rPr lang="cs-CZ" sz="2600" dirty="0">
                <a:solidFill>
                  <a:srgbClr val="000000"/>
                </a:solidFill>
              </a:rPr>
              <a:t> </a:t>
            </a:r>
          </a:p>
          <a:p>
            <a:pPr lvl="1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cs-CZ" sz="2600" dirty="0" err="1">
                <a:solidFill>
                  <a:srgbClr val="000000"/>
                </a:solidFill>
              </a:rPr>
              <a:t>Laktoovovegetariánství</a:t>
            </a:r>
            <a:endParaRPr lang="cs-CZ" sz="2600" dirty="0">
              <a:solidFill>
                <a:srgbClr val="000000"/>
              </a:solidFill>
            </a:endParaRPr>
          </a:p>
          <a:p>
            <a:pPr lvl="1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cs-CZ" sz="2600" dirty="0">
                <a:solidFill>
                  <a:srgbClr val="000000"/>
                </a:solidFill>
              </a:rPr>
              <a:t>Veganství</a:t>
            </a:r>
          </a:p>
          <a:p>
            <a:pPr lvl="1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cs-CZ" sz="2600" dirty="0" err="1">
                <a:solidFill>
                  <a:srgbClr val="000000"/>
                </a:solidFill>
              </a:rPr>
              <a:t>Frutariánství</a:t>
            </a:r>
            <a:endParaRPr lang="cs-CZ" sz="2600" dirty="0">
              <a:solidFill>
                <a:srgbClr val="000000"/>
              </a:solidFill>
            </a:endParaRPr>
          </a:p>
          <a:p>
            <a:pPr lvl="1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cs-CZ" sz="2600" dirty="0" err="1">
                <a:solidFill>
                  <a:srgbClr val="000000"/>
                </a:solidFill>
              </a:rPr>
              <a:t>Vitariánství</a:t>
            </a:r>
            <a:r>
              <a:rPr lang="cs-CZ" sz="26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buClr>
                <a:schemeClr val="accent4"/>
              </a:buClr>
              <a:defRPr/>
            </a:pPr>
            <a:r>
              <a:rPr lang="cs-CZ" sz="2600" b="1" dirty="0">
                <a:solidFill>
                  <a:srgbClr val="000000"/>
                </a:solidFill>
              </a:rPr>
              <a:t>Makrobiotika</a:t>
            </a:r>
          </a:p>
          <a:p>
            <a:pPr>
              <a:buClr>
                <a:schemeClr val="accent4"/>
              </a:buClr>
              <a:defRPr/>
            </a:pPr>
            <a:r>
              <a:rPr lang="cs-CZ" sz="2600" b="1" dirty="0">
                <a:solidFill>
                  <a:srgbClr val="000000"/>
                </a:solidFill>
              </a:rPr>
              <a:t>Biopotraviny</a:t>
            </a:r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2E6893-6F9A-4766-99A5-B20C129078C1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  <p:pic>
        <p:nvPicPr>
          <p:cNvPr id="2050" name="Picture 2" descr="Yin and yang foods in the macrobiotic diet – Food Fair">
            <a:extLst>
              <a:ext uri="{FF2B5EF4-FFF2-40B4-BE49-F238E27FC236}">
                <a16:creationId xmlns:a16="http://schemas.microsoft.com/office/drawing/2014/main" id="{710BD2C5-D985-4839-9F3D-946DD94BD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69411"/>
            <a:ext cx="3262020" cy="245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ulgarians Develop a Taste for Organic Food - Novinite.com - Sofia News  Agency">
            <a:extLst>
              <a:ext uri="{FF2B5EF4-FFF2-40B4-BE49-F238E27FC236}">
                <a16:creationId xmlns:a16="http://schemas.microsoft.com/office/drawing/2014/main" id="{0E7C7A94-2F2C-4D19-B0BF-C00B44440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514" y="4177725"/>
            <a:ext cx="3291420" cy="219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8C8EC9EC-2D74-4880-ADDA-0064E1BE81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092" y="38238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CBDA12-632B-42E4-8678-30C254371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err="1"/>
              <a:t>Důsledky</a:t>
            </a:r>
            <a:br>
              <a:rPr lang="sk-SK" sz="4800" dirty="0"/>
            </a:br>
            <a:r>
              <a:rPr lang="sk-SK" sz="4800" dirty="0" err="1"/>
              <a:t>rychlého</a:t>
            </a:r>
            <a:r>
              <a:rPr lang="sk-SK" sz="4800" dirty="0"/>
              <a:t> </a:t>
            </a:r>
            <a:r>
              <a:rPr lang="sk-SK" sz="4800" dirty="0" err="1"/>
              <a:t>hubnutí</a:t>
            </a:r>
            <a:r>
              <a:rPr lang="sk-SK" sz="4800" dirty="0"/>
              <a:t>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8BAC51A-EE32-4A6D-96F4-9BDCAAA48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2286002"/>
            <a:ext cx="7089626" cy="4089677"/>
          </a:xfrm>
        </p:spPr>
        <p:txBody>
          <a:bodyPr/>
          <a:lstStyle/>
          <a:p>
            <a:r>
              <a:rPr lang="cs-CZ" sz="2400" dirty="0">
                <a:solidFill>
                  <a:schemeClr val="tx1"/>
                </a:solidFill>
              </a:rPr>
              <a:t>Pocity hladu </a:t>
            </a:r>
            <a:r>
              <a:rPr lang="cs-CZ" sz="2400" dirty="0">
                <a:solidFill>
                  <a:schemeClr val="tx1"/>
                </a:solidFill>
                <a:cs typeface="Calibri" panose="020F0502020204030204" pitchFamily="34" charset="0"/>
              </a:rPr>
              <a:t>vedoucí k únavě a slabosti</a:t>
            </a:r>
            <a:endParaRPr lang="cs-CZ" sz="2400" dirty="0">
              <a:solidFill>
                <a:schemeClr val="tx1"/>
              </a:solidFill>
            </a:endParaRPr>
          </a:p>
          <a:p>
            <a:r>
              <a:rPr lang="cs-CZ" sz="2400" dirty="0">
                <a:solidFill>
                  <a:schemeClr val="tx1"/>
                </a:solidFill>
              </a:rPr>
              <a:t>Nežádoucí úbytek svalové hmoty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chemeClr val="tx1"/>
                </a:solidFill>
              </a:rPr>
              <a:t>Svalová hmota je metabolicky náročná a přispívá       do bazálního metabolismu</a:t>
            </a:r>
          </a:p>
          <a:p>
            <a:r>
              <a:rPr lang="cs-CZ" sz="2400" dirty="0">
                <a:solidFill>
                  <a:schemeClr val="tx1"/>
                </a:solidFill>
              </a:rPr>
              <a:t>Zpomalení bazálního metabolismu </a:t>
            </a:r>
          </a:p>
          <a:p>
            <a:r>
              <a:rPr lang="cs-CZ" sz="2400" dirty="0">
                <a:solidFill>
                  <a:schemeClr val="tx1"/>
                </a:solidFill>
              </a:rPr>
              <a:t>Opětovný vzestup tělesné hmotnosti:                  spíše tukové než svalové hmoty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chemeClr val="tx1"/>
                </a:solidFill>
              </a:rPr>
              <a:t>Tuková hmota je po energetickém deficitu více citlivá  a snadno je akumuluje</a:t>
            </a: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7C719E09-23E2-4DA0-B31F-AD09BF80A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50596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cs-CZ" sz="4800" dirty="0"/>
              <a:t>PALEOLITICKÁ STRAVA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832" y="1477078"/>
            <a:ext cx="7457023" cy="632529"/>
          </a:xfrm>
        </p:spPr>
        <p:txBody>
          <a:bodyPr>
            <a:noAutofit/>
          </a:bodyPr>
          <a:lstStyle/>
          <a:p>
            <a:pPr marL="457200" lvl="1" indent="-457200">
              <a:lnSpc>
                <a:spcPct val="700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cs-CZ" sz="2400" b="0" dirty="0">
                <a:solidFill>
                  <a:schemeClr val="tx1"/>
                </a:solidFill>
              </a:rPr>
              <a:t>Snaha přiblížit se stravě, kterou člověk konzumoval      v období paleolitu</a:t>
            </a:r>
            <a:endParaRPr lang="cs-CZ" sz="2200" dirty="0">
              <a:latin typeface="Adobe Garamond Pro" pitchFamily="18" charset="-18"/>
            </a:endParaRPr>
          </a:p>
        </p:txBody>
      </p:sp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E6DF73DA-B5A8-4691-9A6C-B3C7E139B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1832" y="2420888"/>
            <a:ext cx="3846192" cy="3484613"/>
          </a:xfrm>
        </p:spPr>
        <p:txBody>
          <a:bodyPr>
            <a:normAutofit/>
          </a:bodyPr>
          <a:lstStyle/>
          <a:p>
            <a:pPr marL="457200" lvl="1" indent="-457200">
              <a:lnSpc>
                <a:spcPct val="700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cs-CZ" sz="2400" b="1" dirty="0">
                <a:solidFill>
                  <a:schemeClr val="tx1"/>
                </a:solidFill>
              </a:rPr>
              <a:t>Základ stravy:</a:t>
            </a:r>
          </a:p>
          <a:p>
            <a:pPr marL="451025" lvl="1" indent="-457200">
              <a:lnSpc>
                <a:spcPct val="700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Libové maso</a:t>
            </a:r>
          </a:p>
          <a:p>
            <a:pPr marL="451025" lvl="1" indent="-457200">
              <a:lnSpc>
                <a:spcPct val="700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Ryby a mořské plody</a:t>
            </a:r>
          </a:p>
          <a:p>
            <a:pPr marL="451025" lvl="1" indent="-457200">
              <a:lnSpc>
                <a:spcPct val="700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Vejce</a:t>
            </a:r>
          </a:p>
          <a:p>
            <a:pPr marL="451025" lvl="1" indent="-457200">
              <a:lnSpc>
                <a:spcPct val="700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Ovoce</a:t>
            </a:r>
          </a:p>
          <a:p>
            <a:pPr marL="451025" lvl="1" indent="-457200">
              <a:lnSpc>
                <a:spcPct val="700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Zelenina (kořenová)</a:t>
            </a:r>
          </a:p>
          <a:p>
            <a:pPr marL="451025" lvl="1" indent="-457200">
              <a:lnSpc>
                <a:spcPct val="700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Ořechy</a:t>
            </a:r>
          </a:p>
          <a:p>
            <a:pPr marL="457200" lvl="1" indent="-457200">
              <a:lnSpc>
                <a:spcPct val="700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endParaRPr lang="sk-SK" dirty="0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43B212D8-F90F-4E75-AE5C-C175E2F81A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36096" y="2420889"/>
            <a:ext cx="3539722" cy="3484612"/>
          </a:xfrm>
        </p:spPr>
        <p:txBody>
          <a:bodyPr>
            <a:normAutofit/>
          </a:bodyPr>
          <a:lstStyle/>
          <a:p>
            <a:pPr marL="0" indent="-457200">
              <a:lnSpc>
                <a:spcPct val="70000"/>
              </a:lnSpc>
              <a:buClr>
                <a:schemeClr val="accent4"/>
              </a:buClr>
              <a:defRPr/>
            </a:pPr>
            <a:r>
              <a:rPr lang="cs-CZ" sz="2400" b="1" dirty="0">
                <a:solidFill>
                  <a:schemeClr val="tx1"/>
                </a:solidFill>
              </a:rPr>
              <a:t>Omezit:</a:t>
            </a:r>
          </a:p>
          <a:p>
            <a:pPr marL="451025" lvl="1" indent="-457200">
              <a:lnSpc>
                <a:spcPct val="70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Mléko a mléčné výrobky</a:t>
            </a:r>
          </a:p>
          <a:p>
            <a:pPr marL="451025" lvl="1" indent="-457200">
              <a:lnSpc>
                <a:spcPct val="70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Obiloviny</a:t>
            </a:r>
          </a:p>
          <a:p>
            <a:pPr marL="451025" lvl="1" indent="-457200">
              <a:lnSpc>
                <a:spcPct val="70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Brambory</a:t>
            </a:r>
          </a:p>
          <a:p>
            <a:pPr marL="451025" lvl="1" indent="-457200">
              <a:lnSpc>
                <a:spcPct val="70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Luštěniny</a:t>
            </a:r>
          </a:p>
          <a:p>
            <a:pPr marL="451025" lvl="1" indent="-457200">
              <a:lnSpc>
                <a:spcPct val="70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Rafinované oleje</a:t>
            </a:r>
          </a:p>
          <a:p>
            <a:pPr marL="451025" lvl="1" indent="-457200">
              <a:lnSpc>
                <a:spcPct val="70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Cukr</a:t>
            </a:r>
          </a:p>
          <a:p>
            <a:pPr marL="451025" lvl="1" indent="-457200">
              <a:lnSpc>
                <a:spcPct val="70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Sůl</a:t>
            </a:r>
          </a:p>
          <a:p>
            <a:endParaRPr lang="sk-SK" dirty="0"/>
          </a:p>
        </p:txBody>
      </p:sp>
      <p:sp>
        <p:nvSpPr>
          <p:cNvPr id="2355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E838891-B7D5-48E6-A726-E0C7CEEBF6CD}" type="slidenum">
              <a:rPr lang="cs-CZ" smtClean="0"/>
              <a:pPr/>
              <a:t>51</a:t>
            </a:fld>
            <a:endParaRPr lang="cs-CZ" dirty="0"/>
          </a:p>
        </p:txBody>
      </p:sp>
      <p:sp>
        <p:nvSpPr>
          <p:cNvPr id="167938" name="AutoShape 2" descr="data:image/jpeg;base64,/9j/4AAQSkZJRgABAQAAAQABAAD/2wCEAAkGBxQTEhQUExQUFhUXFxoXGBgYFx8aGBwaHBgYFxoaHRocHCggGBolHBQYITEhJSksLi4uFx8zODMsNygtLisBCgoKDg0OGxAQGjQkICQtLy8tNC0sLCwsLywsLCwsLCwsLCwsLCwsLCwsLCwsLCwsLCwsLCwsLCwsLCwsLCwsLP/AABEIAKkBKgMBIgACEQEDEQH/xAAcAAABBQEBAQAAAAAAAAAAAAAGAAMEBQcBAgj/xABFEAABAgMFBQUFBQYEBgMAAAABAgMABBEFBhIhMUFRYXGBEyIykaEHscHR8BQjQlJiM3KCsuHxNHOSohYkQ1PS4hWDwv/EABoBAAIDAQEAAAAAAAAAAAAAAAMEAAIFAQb/xAAxEQACAgEDAgUCBAYDAAAAAAABAgADEQQSITFBBRMiUWEycRQVkaEjgbHB0fEGJEL/2gAMAwEAAhEDEQA/ANxhQoUSSKFChRJIoUKFEkihQoUSSKPDiwBUmgj3ATf61i1RIyGGvMmvwHrFXbaMmH09BvsCDvCCYvCwg95XWkTpOcQ6nE2oKG8fWUYcxOqcxZ1O2LC7lvrlXwo1KFUCxvHzGsBS7PJmhqPDfLJVTyJtMKG2XQoBSTUEAg7wcxDkMTIihQoUSSIwJ3qvd9mUW20BbgGI1NAB011gsMBF87ruuupmJfCV0wrbJoFDT3AeUDt3bfTHNCKTcPO6ftn5nq7V9FTTb47IB9pBWEjNKssqbdaZcYrLj2lNPTQK3FLRhKnK+AVHdA2A1p5GLi5N3VMKW84gNrWMITUGgrU1Iy3RaXlsX7QzgQ52WeIkDI5GtaEc6wNVcgFusauu0yWPXUPS2OeuPfEu4DJm8jjc+thZAQMJSDkFIOpB3g+4w/cSz+yQuk126a0oK0SRzJO2B32kNOmYGSwAlJaUkGgIJxCo0NaHOO2MQgaU0dFbag1EggjqeJY3mvDNNvLbbSsD8OFvEKUrjxZ0POKeRvBPuNO4VLKW/EtSRiBOgyGe87hTfEE2yENvdqouOvlONWfcQlIAwkZEgip2c4mSctNIkgELqjt6hKVALKCCDTPMBVDSsA3ljkEzS/DrXWFZVHIGSOvuZ5kL0zqn2Q+4lkJpUYcIWg6rUDXPI6UGlBnE+51rKVOkGd7VKqgoOOhOdMOJACehgVm5p15aq4FuCgLi6d1IFKGpzrTXhzi/lLGW+/jlG0soDdStJqkrw+EGviKieQ9eq5J952/ToiHOFyO2Me/cZ78Q4vFeNMsUJwla1qACRxNABvJzy4RdgxmU7OvSrDbkw0FTIWtLK1+IIFMyN/eIBOyKRu+k4lVS6Dwz/t6QXzsHkTO/Lw6DYRxnnPX7ewmj3rvQmUASE43VaJGg4mB+Vvk+kYngilCaAUp1rvp5wMTN4O0JfU2pa1ZZZCoyw12RX2m3MlkvPNqQhZwoFKDQnKuZ314QJ7XLZHSaFGi0y1hXxk9STz9gJfPXsfdqsLKRUgUMFdwryKmMbThqtFCFbxpnxHxjPLGbrLJpnStRtgo9lcioPPLOgSE+Zy9Exyp23D5k1unqFDnGNvSaBPWo0zTtFpSToNvlHZG02nf2awr3xhtqWmt6aeUsmpWoU3AGgHIAQrLtNyXmEkKORChy3QVtRg9OIpV4UtiEbsNjI9pv0KGpdzElKhoQD5isOwzMWKFChRJIoUKFEkihQoUSSKFChRJIoUKFEkijMva5LGrS86EU8j/7CNNgfvrZRmJZQSKrR30jfTUdR8IHau5SI3obhTernpMOsabwv4TorKLubY3awMTTBQvEN9YJpG0ErQMWtM4RTgYM9Nq8M4sXvNM9nc+Vy2BWrZp/Ccx8R0h28l5Ox7iBVW07uW+KX2cVH2hQ8ICQDsJ7xp9b4EbwTxxgkk7SeJ4Qw1hWsTIo0iXaph2EtJq9kyCSFqG36ETbL9oTiSA6kLSfxCgUPgYo20BaagjrEGZsyoyIBHlAt7jkGaA02nf0uuJtVm2k2+jG2oEeoO4jZEG2bwIYUEUxLIrSMxu3ajsq6CMwclCuRH1ti49ozKypmdYzQQK89KHmMuYg3nEpkdZnflqJqQjn0nofn2hnY152n1YM0L/KdvIxOn7QZTVtxxKSpJyJoaUNfSMtst0PPsKarjK05bRmK8wB7oKPaLd8OpDyFhLyaUST4wDs3GnnHVsYqTiVu0VKahULEA/zwf8AEDFTS5btVS8xhStSdKhSgAQFZim6vMQQ2Fe/7hxM8vE2oYUqAGI1yIyy0OsQFXHmXpera2q0ASkk1pkSlRAoFCkJ67CZOUH2odo864AgIWQlGW1VO9Wm6AjeOeg/aaNh0tg2g7myB2DcfOOJJubIS7z4BWlxKArAFIIUoEEUVsNAT5QPXvsp1E84js1YagMpSk0wkZBNOPrHuzpvsFtPIJbLbhC0qJV2icNe7llqQeYjQrOv3LvIdIBSttJVhVTPcAeJ2RwKjrtzide3U6e43Km4Yxz2568e89WXdiXTLIVNMtlYbBdKsxXU1zpWBy37YGBKJX7hCQopSAAFad6g0iLaF8nXE4XAOycIBw7M6gV3RUWta1B3mklI7pyooddRziz2DGBA6bSvvDWHJJJAzx/uVU/eSYmSlLiypCMkg/zc4fs27K32hMF1KWisopnjJGoApTrWHrKurMvgKlkJKFVAcKgMO8Ea1HKNJeuiUyCJZldHG+8FHLEvPFXdWvoIpXWzDLRnWaymlwlWBzzx094LSqHJZrChwtN4qmmpJ212mg9IeTeiXdBlptalNqyxnxJUNFAxVrubaPfcczCUqNC4CTTPugVzygZnpNCqOKJAGoGRVuFdnExfLIMmAC1ah9gOfke8OzcYs99M40lpVCCoajXIVoctxgtu5MSjKA008lRrmdCo6V/pGLLmHXSAT3UiiUg5ADYBsien7tOKpy3ZcooLwDkLGLfCXZAttuT8dIT33umW31TLQq04cSqfgUczX9JOdeMDNn2W5NzKUtJJAoCqndA2knZGt3JnVOywK8yDhrvFAfjBAhAGgA5QyKlbmYx1ttGazyRxmeZdsJSlI0AAHQUhyEYUHmXFChQokkUKFCiSRQoUKJJFChQokkUKFFXbFtIYSSczujhIHWWRGc7VGTLSOGMit6/7yiUt9wcDnAk/bswupU6onYQaQA6lewmsng9pGXIE1O8/s/Q+oraUG1KNVJIqkneKZp9Yp7O9ligqrr4CdzYJJ6qoB5GA6yb4zbJGF1RFfCrMeRjXbnXpROt6BLifEn4jhERq3PTmc1NOq0y/VlZcWZZrbDYaaThQPM7yTtJjGb6SRZecQdhqn92tR6e6NygZvpdkTbdU0DqR3SdCPyk+4xe2vcuItoNV5Fu49D1mOWNbWA4V6Vy5QUS6ml5pUAd2hgItayltLKHEKQobCKH+oiMwpxJBBIhEbl4M9M5pt9atgzQ3GmwKpOY5GnWkFlz5xtbLjTpQUg6LpQhWooeI9YyJp9epNPSON2ss1DZISDv1gqttOcRK+gXrtDdO83qy7DlmSVstoST+IGppuBJNByirvNdQzLmMTLjIoMQTplxqKRnF371uy7gOLEnKqTod8bI0+h9jED3HEHPcCKHqPhDAKuMYmPYl2lsDhv5/7lFZj7Um32SC47nUrUQKnIa9I92xaUm812cwclZ0zJBGigU6c4EZq4KXXCDPopXTU+WOkUakFMw8yvVOSeSTTLoAYC1jrwRxNGvSUXHcrksOTxgywvbd1aVtuyyVvy5RQFPfUDtrQesUgafYZxmWewFRxYkKTXLI1pu+MGNybb+zoeS5UpBBQP1GtRw0BibPXxcSApVEBRolIFSedc4rtrPqziM+fq6z5G0MB36ZgFZLS5oJbaZdJKhnh7qc9SrQCD2+F0VL77CMZKAhSagEkAAKzIGgz5CJVsXhWqR7ZFQcYQop3UrlurkIEZecdJDss+unBRpyUn5iLEqvGMxZFuvPmZC4JGOvPz7Qouq0qz5dSHBjcUrEUJNQnIChO/lXZDqr9YFUdbA4BRKvdSA21JGZfS5MhQwpV98QrCRkCaDroIopQKWoqNczlWIbSuAJdNDXaGdzlu/3m0WZedh8hKVUUdArLPdGaX/s5LM0UpGFBGMDZVWtOFQYopuZKHwlOtAct+zPyjZ7wXcbnGkpdqFgZLGoJGeW0cI7zchB6wXo8PvSwdGHTvMdaShIqVAdKeUQ35rt3AhIOAEdTp9CDJ72UulX7dsp4hQPln74K7r3FZlSFk9o4NCRRKTvCd/Enyga6Zuh6R27xqgLlMlu0trq2aWJZtCvFTErgTs6Cg6RcRwR2HgMDE8szFmLHvFChQo7KxQoUKJJFChQokkUcrCJjOL8XuV3mWTQDIqGpO4UzpFLLAgyYzpdK+ofYkJ7ZvdLy+RViV+VPxOkDx9pNScLIoP15+gjMsClHPXgImy8saYRkDr8oROpcnjienr8E01a+vkzWJC+bTqFUBS4BUJOY84ze9NrlSjtr5niY9yjXZroK5oI93yMUl4MjXf74llrMvM7pNFVTednfpmRwgkAkUrDLqNQIm2YrGmmsPStmlxdPCE5qUdEjLXju3xXtxCscOc9pQpSagAEknQZmvLbBfcpD8tMNuqTgRXv41BJwnI90mumemyKubtlDJKJYYd66d8/xfAZRSOTyySSomvGKhwpyIZ9K16ENwD+s+jGrxyqjQPI84s2nUqFUkEbwax8vtzawfEYJbu3vcZUCFEb88j0hlNX7iY2o/4+VXNTZm52hZjL4wvNocH6kg05HUdIopi5cghKllgd1JUe+umQrpi4RPu3b6JpvEMlDVPxHCJlttlUu8kaltYH+kw1wRkTBw9bbDxPnW8EzUkJASCTkNBuj1LNhCOdIi2r+0ziWs1pCHcmeqxlFUdI299coLrMvGtMqhok4EqJ1zNaUHLInrAfrkfr6rBldi6K5yXcUlYQUKATUd05EkHaNU+cRdxPpnb1prQNb0zJCLVlXAKuYFcfr3xIbstt5SSV4wPxtkY6fGA+37ozMsoBxHirQpViry2+kNWbZcwghVezpn3lU9BnHcsD6hK7KmTNTw8tGXYYUogq7JFKE5kmgrXjXlAW467PTSUoBzOFCdw3n3kwWyj5LZx4Vk5Ek0FNNoFYU+2xZzKOwNXXU4lrJBIH5ARoK68s4sVDc9ovXdZWQoGWPAJ/rDmXalmZYS7ikKSE0XtqdVHzjMbUsCVS6S0+4lJOlM/MEAxVi2VForKicRPpkBwGsPyRxtBW+I1gbAxO0aRqAX3nk/vCYW0yzKKlAmiFpI7StSVHPEeWWW4QOtlTeSGlOGmSkAqTw0GXWIrgBqhWisuW5Q4giLD2fWq6zOJaUSRXCf3dteA16RXduYZhjUKqmKdep9jLO6V1HC6ZubQUNoPaUUKKURmAEnMCoGuum2CK07ZedBKFYU7kmnrtiVei3kONqaSF0VSqhloQcvKBWVmQjROW8/0EFYhfSsSprsuPm2rz2+08OuPpNe0X5knrnF5YF63ELCHiVIJpiORHXbFdOTQDZcCFEDxcBvpugZftQOkBCddPhSBglTwYxai21nco4m8JMeojyKCltAVqEpB5gAGJEPzy8UKFCiSRQoUKJJFChQokkgW06UsOEbqeeUZeuQKiSE1rvyjV5yXDiFIO0U+UZTbaHWVqBHeG/TpwhbULnmbHhVgGVzgmdasoitBnwEPM2UE5rNOZpA+9eZ1AoE/CKmcvFML1yhXK+03Alp6sAJd25PJSsYMyDXhEC02wtFRnrTkc/j6RTybTjiwACpSjQACpJ3AbY16zbiD7EG3Mn1VWVahJIAwHeKDPjWCJWXBimp1qUOoBziY1KvqaXwi/tyfwsISmgLgC1U2j8PSlPOOXku27Lqo6kjcrVJ4g7Yr7xaMU/wCygf7R8oEysgIM0qbqtQ6sJSmOiOqEICATSxmdJ0j0G462mLSTkVuKAbTVVMzoAN5J0EdHMjMFGTLS49tLl3kmpwg5jhtje21ggEaEVHIxhUtYSGe844pavyoySOpBJ9IJ5e/y2wlASkpSAkVrWgFBn0h6h9i4aeT8U034i3fSPv2jN+PZ+4VKdlk4kkklA8SSdaDaOUZ+7Z7yThU2sEZUKTXypGy2Pf8AZcIS6OzVvrVPnsgktGZIYWtuiiEFSdoOVQeMENaPyDFE1eo02Edf1mE2Td511xIXRkK1Lvdy3hJzV0FOMbbZcm1JyoSk9xCalW1R2niSfhGMWvaakqUSolSiSScyeJibYt7XFsKllmoJCk8AMyOWh6QKt1QkR3V6a7UVq5PHtLy8NrOzK6gYQKhIqK05xUt2aT4z0BJMe2bZaT4hEabvqhNezRU74oxBOSY3UliqEqXiW7dm4RVRNBviDa7SXmlIFCQCUHcd3I6QLzd4XnzmaDcIt7ryzjriW2xVSvIbydw+ccB3HAE7ahqTe7cwVkXcTRTtSo+uY9awQXZmAptTatRpFXaNjPSrxC21JNaKBGRHA6HgRFjIWDNGjjTDyknQhtWfpFvLOcwQ1dZUqTweRJE2MxWLWUQqUUpxxAxPALG/szpyqQTTlFtdm4zzi0uTYwNpzwVBUrgaeFO+ucFF9bsGaQktEBxAoAcgpO6uwjZzi60nBMVu8QrLqmeO8DlXllVeMKBHKlYjOXmlBsUqnAD4wO2pdSbQaKl3f4UFQ801ERZW6k2s92XeP/1qA8yKQI+ZnpNFBpNuS/H3hgzeltZolFAd+4wT3QuSy2pMyo4ye+hNKJTXMfvEQJ2Vcd9sFyYoy2NakKWeCUiufMxPt29LhSG2qobSAkJ0NAKCpGukFU7Bl5n3V/iW2aY8dzNNenm0eJxA5qEepecbX4FpVyIMYE8+4tVTi88okyc66g4grDTbn5RBqvidPgOF4fmb2DHYGrmXg+0t0V406neN8EsNKwYZEwbamqco3URQoUKLQcUKFCiSRRDn7NaeThdQFD1HIjMRMhRJ0HHSB817PZZRJCnU12VBHqmsMM+zOUBqpTyuFUgeia+sG8D14rwhkFKc1e6BsEHJEYrsvsO1SZLsqwpaVH3TaEHao5q/1KzixTMoOQWk8lCMbtO23HCSVK6n0psiqXPOD8Xl8YH54HaPDwtm+puZvEwwlaSlaQpJ1CgCPIxkXtTu+GloW2kJbUmgA0BGo9x6wzZd7phmlFkp3HNP9IM27Wl7TZLDv3bh8O2ithSfhtFY4zLau3vO1VXaG0W9V74/xMNQrYRDqURa3pu49KuFLiSB+FQ8KhvB+GoijVXjCDIVODPW0aqu1dymWUnJFS0oTmokAbhz5QWz77cu0G0k8TtUfzH4DZA7dId9xR/Ag+asvcDEe3HquVO6LD0iCsHnWbc8D+snodJVWpzjxNJ2+UdkEBSajWOLyNDppBB0iDH+IfiRS4RB/wCzq9BSUsumqFGiSfwq+R+MAbrVQRt2H4R4kllJ3REYq2Z3UULfUVMPPaVc7ChT7A7gzUnanPOn6a58OWmTMzCm3Aoag/Qj6ZsCZEzKNqWArGjCsHQ0qlVedD5xhF+7tKlJpSKHAe82d6Ts5jQ8oNcnO4TN8O1Z2nT2duk42gvgFsKUfygVI20oIelLozbhoiXd5lJSPNVBEO6swtl5Kk1rUHyNaxrE/wC01lCiEMuOAHxVCR0BqfOIqofqksvvQ7axmUlh+yxw5zDgQPyo7yv9WifWNFsaxGZVGFlATvOqjzOpgdsv2lSjpwrxsn9QqnzT7yII7Um/+VdcaIV90tSSDX8JIIIhhAgHpmVqH1Dti3P9oKXqvuUKLctQlOSlkVz3JBy6wDTFqTLxqt5Z/iNOgGkNWe6lagkk1Ji/LQQMKczvppy+cKsWY9ZuUV1UqFVcn3kazpqZaIUXVIHMk+XzgkF/ykBJSkq3nb0BygbVJgmpX55nyhf/ABG0GhPCKhnHSEsp09nNg/tCZu/qyaYWzyrX3mLiRvclfiRTkr4GAdixuJ5mJ4YS2KqVT3wVbH7xK7S6Y8IOZY35tfEG8BOAAlRpt0A5098D7ct2qaivQ1+ukTFWkg1TmUnIggEEQK20tyVdCmlfdqFU/FPStesDsOTmNaOvy18scHtLRdnKGWfka+6PKLJO403q/tFQL8OjLCI5/wAUvO5HIcMhAsrNDZf3x+sNLnK7OaTSmfdy0IOWcacIyr2eS6nJhJOiaqJ4bPUiNVh6j6J5jxRgb+PadhQoUGmdBK0r+yzSsIClkbsh0rrDUl7RpVZooLb4kAj0MZB2hUKnnDDqCYTN7T0I8Lp+nmfR8lOtupxNrSobwa/2iTWPnax7Xel1hSFlJHqOI2xr90b2pmhgXRLoGmxXEceEGruDcTP1fh1lA3DkS7tmc7JsqGpyHMxlNv2jRVK1Vtp84OL+TBSGgDqVHyp84yq2pjCcs9p6wHUvg4mh4PpwwLR9asQqPKI7je1JyOz5QrPmajjuh6YbI7yTUbRA+ozHMFX2mQSggGmkepZ0pIOYh8VOYpn74bSDoRl9aQM8RpTuGDNNunbTc239mmEpcNMsYBxAbDX8Q3xJmvZxJLNQlaOCV5f7gYzSReLLiXUd0pUFDp8DG7trqAd4B84dqIdeZ5vX1nT2ZrOAZm16rpsyUsVMBdVKCVFRrlQkaAUzr5xl9sZKG0nWPo23LPD7C2vzDI7jqD5xgFtySkLUhaaKSSCNoMA1FfORNPwfWekqx5jNiTVNsXb8sFDEDkYEEBSVDDUmuQGp6Qa2RZ7qUgunDl4PxdToPWBL7GPanaG3qZWOsK+sodk7Lcc/CR+o5D1ghCc+4kDic1Q62yTmakxbbzBeeQsvruWuZWWS0QFKBJyOWewZVO2GbxPCcQEvIGRqkpyUN+fllwERJaVIz279v9Ij2nOJSKYqEwfccTMFCGzK9ZQ2hINy6Kt1OLIk0rXYOVPdEBhnE3iBr9UMWL6VOIUgkHFoTsIO/dHmz5dqXRhUsrJ3ZDltMBPJzHkwtZUdc/tByaZNTSCe4l6Fy6w24cTK8lJOyuVR9ZxEfbZVWhUkjeaj5iILcioK8J5jOOZZTkRgiq6so0LZm7gkplS6hSFirJ3JOteIyFeMTWn07cMebfmkOScqQ6gutpCFIxDFSlK04YR5wEzMysZAnWsFc4PEztKnmLtY8jiHiVNa1A45D1MRn7Wlm88VTzjPZueWdppFepSjrWAm09hNJPD1PLPDWfvnXJsUG+B5+01OE1UT1irS1WJjLOnOKEs3WNKlFA9IltIzCjQE7IJZK767QbKEqCSiiqqBpnUUy6+UQ7tXWemSCkYUbVq06fmPKNcsWykSzYQjmSdVHeYapq95geIa0A4rPMydz2WzdcuxPHGf/GLOyvZe6DV11tI/TVR9wEarCgwpQTPbxHUMMbpW2JYzUsjA2OJJ8Sjx+UWUKFBYkSScmKFChRJyfNsgrGnjoY5ipkeUQ21lpdDlFoX0kd6h47YzAcie2ava5PYxoS9dsTJB5TawQvvpNRTIjdEJU4kZAfOOy5W8tKEJJUSAANSTpHB14nbMCs7+k1G90yXpKWmQNtFcMQof9yadYy608yVHb8I3VFgj7EJVX/bCa/q1xf6s4xa3JJbalNrFCkkEfXnB9Qh6zL8H1KqxT5/aU8lM4TQmCKUfSoZHmPrUQIrbNaw7LzRBhdGxNnUUrYciFhYBzBoNseHHEAUBFd9IqE2kabaxaWVLdukrcybSddqj+UfExfr0in0dY3KNKcWAMxWijTJI3100jUpu/DDVEoSpdBQaAZesZ1NTg8AASgaACg8tvOKpwHfFhYUHEBZpF1DBrO00o+0XP9iKfv8A9IoLy2xLTwqWy26Mg4k16KFMxxgPSypRyryiYiyHgBhSo8hT+8TznMv+X6as5BwfvLy7NiobBdUUqUa4TuGlc9Cd8XKpZKjXGIqElaWUDCQQkVy+MUVoWgoZA0GgofXnFi2B0i6UtYxw0MMDSdXEnrT3R4etlhGqweA+cZtNTaxUFSj1iv7UmB+aewjy+HA8s00C0L1jwo7oMUn2kuVKta6/GKFAJi3kk0EQEseZ1666V9Ms/tFEEndECVexkkxEtx/LCDzh+xB93WLDlsRcjZSW7mWEswCCtfhGzeflDc9OFWhNNg0HQR4tB9SUJSnLLMwxKd4Z5x0nnErWn8PfKp9ZBqFEERKZtNKsnO6rfsPyj1OyUVb0rXbQx2VJB5luGwdCk9aw/K2O65+zbWob0pJHnSkC5aoYJLvXhfZZdYQv7t0Zjcd43VAod8TCyNZYPpjb4S34jnuEeZe18KgUoTkdufptipecJJJjiDC+8zXXSrj1czY7o+0dKyG3wBsCgKeYGVI0dCgQCDUHMGPl0KKaKSaGNn9l14e2a7FRqUiqfiPj5w3RcSdrTz3inhq1r5tQ47iHsdjkdhuYMUKFCiSRQoUKJJMCvHYa0KwuJII37eR0IgbMmoHKtI+mZmVbcGFxCVjcoA++A23RZ8uThl21r3ZlI6VoeUKPQo5zN7T+KWt6QuTMosuwH5lYS2hSjwGQ4k6Ac4125l02ZEY3FoU8RrUURvCa7eP0Rc3gcUMKSEJ2JQAlI6CK16aWoUCiIqronQQ92n1GoGHbA9ptDU2hXhWk8lAwNXzuqJpONugeSOihuPHjABKrKRiJJA8z8ot5O9LrVAlWX5VGo9c/dBfOVhhhEDoLaW3VnOID2rZK21lK2ylQ1B15xXfZc9I26UtiVnQEPoRj2V06K1SYccuDJk1wLHALNIr5APIh/wA0dPS4wZiTUmSQkak0HMwbTKA2lLKSQhsAGmVTtJPE1MaB/wANy0u04WmkhQQrvGqlDLeqpHSMyvC73jsSmnqKxWxNghNJf+JczqkIUKa7qZmI0xKtIzWc9iQc+u6G1T3ZN5eIjbqBv5xUOPlRB1gLMJpU0tnrxLxm0jogBO+mvU6mJqJlRITUnaYoZBgpqa6xfy7VanaY4pJkuVVntyfIpnTr8ohzku0/tCXNh2HnES1Ge9UmgpshmUdBNK0Ow6xcN2MC1IA3qeZTzUqQopUMwaERHEqd0Wl4UuFSSlVAU0OmoNN26nlFQph0jNSj1+UTYJBqnC5xHwlKPGoD3+UNPWgT3UVSN+0/IRFRZ53ROlZCvOLYAgDa1hyY/LIxiixiHHXoYsJOR7IGhJQrSuoOtD84UvJEbusSXVkNLrnkKeYjg6yzqTWeZAn05AxUtzKkK4bosVTVddDDE5JkUxA55jKlQdo4R1lzyJKLgnpaWMtNIcGtD5x5ekq9YHlNkZpJrD7FruJ1ziu7HWFagNyhk12QI2Q0JehrSkOtWviyoYfafx5R0MDBtU69ZW2ixRQOXeFeu364xEi0tencByoCfOmXoYhdmN8LuMNNjTPmoZiCYI/Z7OlqYSQdFAkbxtgcWsAZamLu5cqVPJA1JAHU0i1f1CC1mPIfPtPooR2PKdI7WNWeDnYUKFEkihQoUSSBl6b0BAUlBGmu8/KMxmptTisyTtMOvKW6qpzh9uTw5nWM53ZzPYaXT16ZcDrGZFPfpU6RLbaqugrzjkujvcBr8osmwEg0zUrIAbBFQIWyz2kdSAKDM56R4dlgASoExcyclpWmQqo84qram9cNKDQmL4wOYqLNzYEgpfSDoRB/c68uIpZcNa5IUf5T8IylyarqaxIkJsoUKE7xvEXrfBgNXpQ6/M+gHEBQIOhBB6xj15JTsnFpcFSD5jYeRjVbEne2Ybc/MkE89D6gxnvtaf8AvWkbmyo7ziUQB0wHzg9wBXMy/D2ZbtnvM7tB4qNIlyTGXIesQ0IxODLpFyy3kToPgIQxzPVFtqgRyRZrkdBBBLNimI7sor5SXAzJ20/oIftib7NBprTL3Vgi8DMStJdgogneG1MS6JyAy58YhyTuLXfEB9VVHPbFhZrdac4GuSY/eFrqxLO0BiArsHvP9IpBNFBr740O1riv9i280CslAK0DxA0rkPxCmzXnGdzrRBIIIIyIIoRBbEYHMR0erqZdplhLW0k+JKfKJwtdsaJgWS3EyXbrrpFRvhnXT5zL12bxpqMoKro3aTNtuF1SktpoKimatTmRoB7xA/dewXZtzA2KJB7yyO6kfE7hB5ep5Mqy1Js1Aw4lHaRXbxUak8oMiY9RmXqb95FNfU/sJQzTMlLq/wCXa7ZSf+o8ao/hSKA8zFZa9sOvULprTw0AoOAFMo9KYJ2HqIZVKK3ZbfqsUdmMZopqTryfmQkWkrTWHEzyj4gk8xlDxkhrrxjyZCunygfqjm6r2iSGVeJpBPAU9RSJElZDBWO8pCSe9oo020r8YTMhhGucSEMJTvrF1yIraEYECE14rgMTTKVSpCVBIAzqlVN51CuMZha11ZiXVhcSUbifCeR0MaXdW2g04EknArI12bj090Cl7bbVNvqVn2YJSgbk76bzr/aCOEYbu8U0lmpps8sH0/MF/siUDTGredB0+cOJnFjwkin5cvdDpk6GtDDqJXhXnAMTV3g/VzFK268g5OuD+I/OCmx7+zCKYlYk7lZn5wOCTTuJMSGpWmz0i6lh0MXuShxys1mwb3MzFAe4s7CcjyPzgkjDG3SihpGk3Mtwup7JZqoCqTvG7mIarszwZhavSBPWnSFUKFCg0z5iaCEAnbuppHJVlbpqck7ttIbc0HOLmT0H1sjOAnr3bauYytqhokc6RMkpCpCj5DZEZWvUe6LyW8PQQRQMxO2wqvErbbnktpwg57f7QAWraClq4RcXg8Z5wLu+IwJzk4mhpKgqZjqXM4mpGYIit2xZsadY6sHfNvuO2UyLFdSkq6KUpQ9DAD7U0VnEg6dkjyqv5Rpd3/8ACy/+U3/IIzr2qf4xv/IH87kN2fRPP6Nv+zn7wRkmKCoyiwbaUopSBkKViO34ExbyXyhQCegZzjMebSlHeP4dOZ2wKXktLESkQRWj4epgHtT9pFXPaG0aAtuPWMS7JJi8lgEJxbshxMQJGLFfgR1jqDAzB6li9gU9JZotqYP/AFXB/EffWG35ztT95hcOlVd4+evrFW/p0h6zdekTcZ00JjpJZsllWiFJ/dPwVWC+6t0bPcpVTq1/kWoAdMIBI6wLr8I5/GLu7X7dn95Pvg9Z55mZqq/QSDiapKSiGkhDaUoSNEpFB6RmV/HyJ1XBCAPKvvJjU4yf2kf4w/5aP/1B7fpmZoj/ABpDlZ1JyNImhCVbflAqzp1i/lNB9bIWU5mvam3kSX9kGweVI6GDt08o61Dhi+0RfzGjJYSM8ojPO0yy84de0iHPeCKtxD1cnmdYe72lIpp9WB1Y2Vr55/GJ0n4h9bYrrd/bHp/KmKf+YfaPMx8R9p0EbodCU7VelIrjoITGkTM6V9pY40JiHN2wkaGvARVTu2KhrUxVnxGKdKrcsZftWgpfCDS5Lyu2ap+cDpofSsAdmaiNA9n/APiGuav5FRak+qL+IgLUQBNXEdjgjsPzys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7942" name="AutoShape 6" descr="data:image/jpeg;base64,/9j/4AAQSkZJRgABAQAAAQABAAD/2wCEAAkGBxQTEhQUExQUFhUXFxoXGBgYFx8aGBwaHBgYFxoaHRocHCggGBolHBQYITEhJSksLi4uFx8zODMsNygtLisBCgoKDg0OGxAQGjQkICQtLy8tNC0sLCwsLywsLCwsLCwsLCwsLCwsLCwsLCwsLCwsLCwsLCwsLCwsLCwsLCwsLP/AABEIAKkBKgMBIgACEQEDEQH/xAAcAAABBQEBAQAAAAAAAAAAAAAGAAMEBQcBAgj/xABFEAABAgMFBQUFBQYEBgMAAAABAgMABBEFBhIhMUFRYXGBEyIykaEHscHR8BQjQlJiM3KCsuHxNHOSohYkQ1PS4hWDwv/EABoBAAIDAQEAAAAAAAAAAAAAAAMEAAIFAQb/xAAxEQACAgEDAgUCBAYDAAAAAAABAgADEQQSITFBBRMiUWEycRQVkaEjgbHB0fEGJEL/2gAMAwEAAhEDEQA/ANxhQoUSSKFChRJIoUKFEkihQoUSSKPDiwBUmgj3ATf61i1RIyGGvMmvwHrFXbaMmH09BvsCDvCCYvCwg95XWkTpOcQ6nE2oKG8fWUYcxOqcxZ1O2LC7lvrlXwo1KFUCxvHzGsBS7PJmhqPDfLJVTyJtMKG2XQoBSTUEAg7wcxDkMTIihQoUSSIwJ3qvd9mUW20BbgGI1NAB011gsMBF87ruuupmJfCV0wrbJoFDT3AeUDt3bfTHNCKTcPO6ftn5nq7V9FTTb47IB9pBWEjNKssqbdaZcYrLj2lNPTQK3FLRhKnK+AVHdA2A1p5GLi5N3VMKW84gNrWMITUGgrU1Iy3RaXlsX7QzgQ52WeIkDI5GtaEc6wNVcgFusauu0yWPXUPS2OeuPfEu4DJm8jjc+thZAQMJSDkFIOpB3g+4w/cSz+yQuk126a0oK0SRzJO2B32kNOmYGSwAlJaUkGgIJxCo0NaHOO2MQgaU0dFbag1EggjqeJY3mvDNNvLbbSsD8OFvEKUrjxZ0POKeRvBPuNO4VLKW/EtSRiBOgyGe87hTfEE2yENvdqouOvlONWfcQlIAwkZEgip2c4mSctNIkgELqjt6hKVALKCCDTPMBVDSsA3ljkEzS/DrXWFZVHIGSOvuZ5kL0zqn2Q+4lkJpUYcIWg6rUDXPI6UGlBnE+51rKVOkGd7VKqgoOOhOdMOJACehgVm5p15aq4FuCgLi6d1IFKGpzrTXhzi/lLGW+/jlG0soDdStJqkrw+EGviKieQ9eq5J952/ToiHOFyO2Me/cZ78Q4vFeNMsUJwla1qACRxNABvJzy4RdgxmU7OvSrDbkw0FTIWtLK1+IIFMyN/eIBOyKRu+k4lVS6Dwz/t6QXzsHkTO/Lw6DYRxnnPX7ewmj3rvQmUASE43VaJGg4mB+Vvk+kYngilCaAUp1rvp5wMTN4O0JfU2pa1ZZZCoyw12RX2m3MlkvPNqQhZwoFKDQnKuZ314QJ7XLZHSaFGi0y1hXxk9STz9gJfPXsfdqsLKRUgUMFdwryKmMbThqtFCFbxpnxHxjPLGbrLJpnStRtgo9lcioPPLOgSE+Zy9Exyp23D5k1unqFDnGNvSaBPWo0zTtFpSToNvlHZG02nf2awr3xhtqWmt6aeUsmpWoU3AGgHIAQrLtNyXmEkKORChy3QVtRg9OIpV4UtiEbsNjI9pv0KGpdzElKhoQD5isOwzMWKFChRJIoUKFEkihQoUSSKFChRJIoUKFEkijMva5LGrS86EU8j/7CNNgfvrZRmJZQSKrR30jfTUdR8IHau5SI3obhTernpMOsabwv4TorKLubY3awMTTBQvEN9YJpG0ErQMWtM4RTgYM9Nq8M4sXvNM9nc+Vy2BWrZp/Ccx8R0h28l5Ox7iBVW07uW+KX2cVH2hQ8ICQDsJ7xp9b4EbwTxxgkk7SeJ4Qw1hWsTIo0iXaph2EtJq9kyCSFqG36ETbL9oTiSA6kLSfxCgUPgYo20BaagjrEGZsyoyIBHlAt7jkGaA02nf0uuJtVm2k2+jG2oEeoO4jZEG2bwIYUEUxLIrSMxu3ajsq6CMwclCuRH1ti49ozKypmdYzQQK89KHmMuYg3nEpkdZnflqJqQjn0nofn2hnY152n1YM0L/KdvIxOn7QZTVtxxKSpJyJoaUNfSMtst0PPsKarjK05bRmK8wB7oKPaLd8OpDyFhLyaUST4wDs3GnnHVsYqTiVu0VKahULEA/zwf8AEDFTS5btVS8xhStSdKhSgAQFZim6vMQQ2Fe/7hxM8vE2oYUqAGI1yIyy0OsQFXHmXpera2q0ASkk1pkSlRAoFCkJ67CZOUH2odo864AgIWQlGW1VO9Wm6AjeOeg/aaNh0tg2g7myB2DcfOOJJubIS7z4BWlxKArAFIIUoEEUVsNAT5QPXvsp1E84js1YagMpSk0wkZBNOPrHuzpvsFtPIJbLbhC0qJV2icNe7llqQeYjQrOv3LvIdIBSttJVhVTPcAeJ2RwKjrtzide3U6e43Km4Yxz2568e89WXdiXTLIVNMtlYbBdKsxXU1zpWBy37YGBKJX7hCQopSAAFad6g0iLaF8nXE4XAOycIBw7M6gV3RUWta1B3mklI7pyooddRziz2DGBA6bSvvDWHJJJAzx/uVU/eSYmSlLiypCMkg/zc4fs27K32hMF1KWisopnjJGoApTrWHrKurMvgKlkJKFVAcKgMO8Ea1HKNJeuiUyCJZldHG+8FHLEvPFXdWvoIpXWzDLRnWaymlwlWBzzx094LSqHJZrChwtN4qmmpJ212mg9IeTeiXdBlptalNqyxnxJUNFAxVrubaPfcczCUqNC4CTTPugVzygZnpNCqOKJAGoGRVuFdnExfLIMmAC1ah9gOfke8OzcYs99M40lpVCCoajXIVoctxgtu5MSjKA008lRrmdCo6V/pGLLmHXSAT3UiiUg5ADYBsien7tOKpy3ZcooLwDkLGLfCXZAttuT8dIT33umW31TLQq04cSqfgUczX9JOdeMDNn2W5NzKUtJJAoCqndA2knZGt3JnVOywK8yDhrvFAfjBAhAGgA5QyKlbmYx1ttGazyRxmeZdsJSlI0AAHQUhyEYUHmXFChQokkUKFCiSRQoUKJJFChQokkUKFFXbFtIYSSczujhIHWWRGc7VGTLSOGMit6/7yiUt9wcDnAk/bswupU6onYQaQA6lewmsng9pGXIE1O8/s/Q+oraUG1KNVJIqkneKZp9Yp7O9ligqrr4CdzYJJ6qoB5GA6yb4zbJGF1RFfCrMeRjXbnXpROt6BLifEn4jhERq3PTmc1NOq0y/VlZcWZZrbDYaaThQPM7yTtJjGb6SRZecQdhqn92tR6e6NygZvpdkTbdU0DqR3SdCPyk+4xe2vcuItoNV5Fu49D1mOWNbWA4V6Vy5QUS6ml5pUAd2hgItayltLKHEKQobCKH+oiMwpxJBBIhEbl4M9M5pt9atgzQ3GmwKpOY5GnWkFlz5xtbLjTpQUg6LpQhWooeI9YyJp9epNPSON2ss1DZISDv1gqttOcRK+gXrtDdO83qy7DlmSVstoST+IGppuBJNByirvNdQzLmMTLjIoMQTplxqKRnF371uy7gOLEnKqTod8bI0+h9jED3HEHPcCKHqPhDAKuMYmPYl2lsDhv5/7lFZj7Um32SC47nUrUQKnIa9I92xaUm812cwclZ0zJBGigU6c4EZq4KXXCDPopXTU+WOkUakFMw8yvVOSeSTTLoAYC1jrwRxNGvSUXHcrksOTxgywvbd1aVtuyyVvy5RQFPfUDtrQesUgafYZxmWewFRxYkKTXLI1pu+MGNybb+zoeS5UpBBQP1GtRw0BibPXxcSApVEBRolIFSedc4rtrPqziM+fq6z5G0MB36ZgFZLS5oJbaZdJKhnh7qc9SrQCD2+F0VL77CMZKAhSagEkAAKzIGgz5CJVsXhWqR7ZFQcYQop3UrlurkIEZecdJDss+unBRpyUn5iLEqvGMxZFuvPmZC4JGOvPz7Qouq0qz5dSHBjcUrEUJNQnIChO/lXZDqr9YFUdbA4BRKvdSA21JGZfS5MhQwpV98QrCRkCaDroIopQKWoqNczlWIbSuAJdNDXaGdzlu/3m0WZedh8hKVUUdArLPdGaX/s5LM0UpGFBGMDZVWtOFQYopuZKHwlOtAct+zPyjZ7wXcbnGkpdqFgZLGoJGeW0cI7zchB6wXo8PvSwdGHTvMdaShIqVAdKeUQ35rt3AhIOAEdTp9CDJ72UulX7dsp4hQPln74K7r3FZlSFk9o4NCRRKTvCd/Enyga6Zuh6R27xqgLlMlu0trq2aWJZtCvFTErgTs6Cg6RcRwR2HgMDE8szFmLHvFChQo7KxQoUKJJFChQokkUcrCJjOL8XuV3mWTQDIqGpO4UzpFLLAgyYzpdK+ofYkJ7ZvdLy+RViV+VPxOkDx9pNScLIoP15+gjMsClHPXgImy8saYRkDr8oROpcnjienr8E01a+vkzWJC+bTqFUBS4BUJOY84ze9NrlSjtr5niY9yjXZroK5oI93yMUl4MjXf74llrMvM7pNFVTednfpmRwgkAkUrDLqNQIm2YrGmmsPStmlxdPCE5qUdEjLXju3xXtxCscOc9pQpSagAEknQZmvLbBfcpD8tMNuqTgRXv41BJwnI90mumemyKubtlDJKJYYd66d8/xfAZRSOTyySSomvGKhwpyIZ9K16ENwD+s+jGrxyqjQPI84s2nUqFUkEbwax8vtzawfEYJbu3vcZUCFEb88j0hlNX7iY2o/4+VXNTZm52hZjL4wvNocH6kg05HUdIopi5cghKllgd1JUe+umQrpi4RPu3b6JpvEMlDVPxHCJlttlUu8kaltYH+kw1wRkTBw9bbDxPnW8EzUkJASCTkNBuj1LNhCOdIi2r+0ziWs1pCHcmeqxlFUdI299coLrMvGtMqhok4EqJ1zNaUHLInrAfrkfr6rBldi6K5yXcUlYQUKATUd05EkHaNU+cRdxPpnb1prQNb0zJCLVlXAKuYFcfr3xIbstt5SSV4wPxtkY6fGA+37ozMsoBxHirQpViry2+kNWbZcwghVezpn3lU9BnHcsD6hK7KmTNTw8tGXYYUogq7JFKE5kmgrXjXlAW467PTSUoBzOFCdw3n3kwWyj5LZx4Vk5Ek0FNNoFYU+2xZzKOwNXXU4lrJBIH5ARoK68s4sVDc9ovXdZWQoGWPAJ/rDmXalmZYS7ikKSE0XtqdVHzjMbUsCVS6S0+4lJOlM/MEAxVi2VForKicRPpkBwGsPyRxtBW+I1gbAxO0aRqAX3nk/vCYW0yzKKlAmiFpI7StSVHPEeWWW4QOtlTeSGlOGmSkAqTw0GXWIrgBqhWisuW5Q4giLD2fWq6zOJaUSRXCf3dteA16RXduYZhjUKqmKdep9jLO6V1HC6ZubQUNoPaUUKKURmAEnMCoGuum2CK07ZedBKFYU7kmnrtiVei3kONqaSF0VSqhloQcvKBWVmQjROW8/0EFYhfSsSprsuPm2rz2+08OuPpNe0X5knrnF5YF63ELCHiVIJpiORHXbFdOTQDZcCFEDxcBvpugZftQOkBCddPhSBglTwYxai21nco4m8JMeojyKCltAVqEpB5gAGJEPzy8UKFCiSRQoUKJJFChQokkgW06UsOEbqeeUZeuQKiSE1rvyjV5yXDiFIO0U+UZTbaHWVqBHeG/TpwhbULnmbHhVgGVzgmdasoitBnwEPM2UE5rNOZpA+9eZ1AoE/CKmcvFML1yhXK+03Alp6sAJd25PJSsYMyDXhEC02wtFRnrTkc/j6RTybTjiwACpSjQACpJ3AbY16zbiD7EG3Mn1VWVahJIAwHeKDPjWCJWXBimp1qUOoBziY1KvqaXwi/tyfwsISmgLgC1U2j8PSlPOOXku27Lqo6kjcrVJ4g7Yr7xaMU/wCygf7R8oEysgIM0qbqtQ6sJSmOiOqEICATSxmdJ0j0G462mLSTkVuKAbTVVMzoAN5J0EdHMjMFGTLS49tLl3kmpwg5jhtje21ggEaEVHIxhUtYSGe844pavyoySOpBJ9IJ5e/y2wlASkpSAkVrWgFBn0h6h9i4aeT8U034i3fSPv2jN+PZ+4VKdlk4kkklA8SSdaDaOUZ+7Z7yThU2sEZUKTXypGy2Pf8AZcIS6OzVvrVPnsgktGZIYWtuiiEFSdoOVQeMENaPyDFE1eo02Edf1mE2Td511xIXRkK1Lvdy3hJzV0FOMbbZcm1JyoSk9xCalW1R2niSfhGMWvaakqUSolSiSScyeJibYt7XFsKllmoJCk8AMyOWh6QKt1QkR3V6a7UVq5PHtLy8NrOzK6gYQKhIqK05xUt2aT4z0BJMe2bZaT4hEabvqhNezRU74oxBOSY3UliqEqXiW7dm4RVRNBviDa7SXmlIFCQCUHcd3I6QLzd4XnzmaDcIt7ryzjriW2xVSvIbydw+ccB3HAE7ahqTe7cwVkXcTRTtSo+uY9awQXZmAptTatRpFXaNjPSrxC21JNaKBGRHA6HgRFjIWDNGjjTDyknQhtWfpFvLOcwQ1dZUqTweRJE2MxWLWUQqUUpxxAxPALG/szpyqQTTlFtdm4zzi0uTYwNpzwVBUrgaeFO+ucFF9bsGaQktEBxAoAcgpO6uwjZzi60nBMVu8QrLqmeO8DlXllVeMKBHKlYjOXmlBsUqnAD4wO2pdSbQaKl3f4UFQ801ERZW6k2s92XeP/1qA8yKQI+ZnpNFBpNuS/H3hgzeltZolFAd+4wT3QuSy2pMyo4ye+hNKJTXMfvEQJ2Vcd9sFyYoy2NakKWeCUiufMxPt29LhSG2qobSAkJ0NAKCpGukFU7Bl5n3V/iW2aY8dzNNenm0eJxA5qEepecbX4FpVyIMYE8+4tVTi88okyc66g4grDTbn5RBqvidPgOF4fmb2DHYGrmXg+0t0V406neN8EsNKwYZEwbamqco3URQoUKLQcUKFCiSRRDn7NaeThdQFD1HIjMRMhRJ0HHSB817PZZRJCnU12VBHqmsMM+zOUBqpTyuFUgeia+sG8D14rwhkFKc1e6BsEHJEYrsvsO1SZLsqwpaVH3TaEHao5q/1KzixTMoOQWk8lCMbtO23HCSVK6n0psiqXPOD8Xl8YH54HaPDwtm+puZvEwwlaSlaQpJ1CgCPIxkXtTu+GloW2kJbUmgA0BGo9x6wzZd7phmlFkp3HNP9IM27Wl7TZLDv3bh8O2ithSfhtFY4zLau3vO1VXaG0W9V74/xMNQrYRDqURa3pu49KuFLiSB+FQ8KhvB+GoijVXjCDIVODPW0aqu1dymWUnJFS0oTmokAbhz5QWz77cu0G0k8TtUfzH4DZA7dId9xR/Ag+asvcDEe3HquVO6LD0iCsHnWbc8D+snodJVWpzjxNJ2+UdkEBSajWOLyNDppBB0iDH+IfiRS4RB/wCzq9BSUsumqFGiSfwq+R+MAbrVQRt2H4R4kllJ3REYq2Z3UULfUVMPPaVc7ChT7A7gzUnanPOn6a58OWmTMzCm3Aoag/Qj6ZsCZEzKNqWArGjCsHQ0qlVedD5xhF+7tKlJpSKHAe82d6Ts5jQ8oNcnO4TN8O1Z2nT2duk42gvgFsKUfygVI20oIelLozbhoiXd5lJSPNVBEO6swtl5Kk1rUHyNaxrE/wC01lCiEMuOAHxVCR0BqfOIqofqksvvQ7axmUlh+yxw5zDgQPyo7yv9WifWNFsaxGZVGFlATvOqjzOpgdsv2lSjpwrxsn9QqnzT7yII7Um/+VdcaIV90tSSDX8JIIIhhAgHpmVqH1Dti3P9oKXqvuUKLctQlOSlkVz3JBy6wDTFqTLxqt5Z/iNOgGkNWe6lagkk1Ji/LQQMKczvppy+cKsWY9ZuUV1UqFVcn3kazpqZaIUXVIHMk+XzgkF/ykBJSkq3nb0BygbVJgmpX55nyhf/ABG0GhPCKhnHSEsp09nNg/tCZu/qyaYWzyrX3mLiRvclfiRTkr4GAdixuJ5mJ4YS2KqVT3wVbH7xK7S6Y8IOZY35tfEG8BOAAlRpt0A5098D7ct2qaivQ1+ukTFWkg1TmUnIggEEQK20tyVdCmlfdqFU/FPStesDsOTmNaOvy18scHtLRdnKGWfka+6PKLJO403q/tFQL8OjLCI5/wAUvO5HIcMhAsrNDZf3x+sNLnK7OaTSmfdy0IOWcacIyr2eS6nJhJOiaqJ4bPUiNVh6j6J5jxRgb+PadhQoUGmdBK0r+yzSsIClkbsh0rrDUl7RpVZooLb4kAj0MZB2hUKnnDDqCYTN7T0I8Lp+nmfR8lOtupxNrSobwa/2iTWPnax7Xel1hSFlJHqOI2xr90b2pmhgXRLoGmxXEceEGruDcTP1fh1lA3DkS7tmc7JsqGpyHMxlNv2jRVK1Vtp84OL+TBSGgDqVHyp84yq2pjCcs9p6wHUvg4mh4PpwwLR9asQqPKI7je1JyOz5QrPmajjuh6YbI7yTUbRA+ozHMFX2mQSggGmkepZ0pIOYh8VOYpn74bSDoRl9aQM8RpTuGDNNunbTc239mmEpcNMsYBxAbDX8Q3xJmvZxJLNQlaOCV5f7gYzSReLLiXUd0pUFDp8DG7trqAd4B84dqIdeZ5vX1nT2ZrOAZm16rpsyUsVMBdVKCVFRrlQkaAUzr5xl9sZKG0nWPo23LPD7C2vzDI7jqD5xgFtySkLUhaaKSSCNoMA1FfORNPwfWekqx5jNiTVNsXb8sFDEDkYEEBSVDDUmuQGp6Qa2RZ7qUgunDl4PxdToPWBL7GPanaG3qZWOsK+sodk7Lcc/CR+o5D1ghCc+4kDic1Q62yTmakxbbzBeeQsvruWuZWWS0QFKBJyOWewZVO2GbxPCcQEvIGRqkpyUN+fllwERJaVIz279v9Ij2nOJSKYqEwfccTMFCGzK9ZQ2hINy6Kt1OLIk0rXYOVPdEBhnE3iBr9UMWL6VOIUgkHFoTsIO/dHmz5dqXRhUsrJ3ZDltMBPJzHkwtZUdc/tByaZNTSCe4l6Fy6w24cTK8lJOyuVR9ZxEfbZVWhUkjeaj5iILcioK8J5jOOZZTkRgiq6so0LZm7gkplS6hSFirJ3JOteIyFeMTWn07cMebfmkOScqQ6gutpCFIxDFSlK04YR5wEzMysZAnWsFc4PEztKnmLtY8jiHiVNa1A45D1MRn7Wlm88VTzjPZueWdppFepSjrWAm09hNJPD1PLPDWfvnXJsUG+B5+01OE1UT1irS1WJjLOnOKEs3WNKlFA9IltIzCjQE7IJZK767QbKEqCSiiqqBpnUUy6+UQ7tXWemSCkYUbVq06fmPKNcsWykSzYQjmSdVHeYapq95geIa0A4rPMydz2WzdcuxPHGf/GLOyvZe6DV11tI/TVR9wEarCgwpQTPbxHUMMbpW2JYzUsjA2OJJ8Sjx+UWUKFBYkSScmKFChRJyfNsgrGnjoY5ipkeUQ21lpdDlFoX0kd6h47YzAcie2ava5PYxoS9dsTJB5TawQvvpNRTIjdEJU4kZAfOOy5W8tKEJJUSAANSTpHB14nbMCs7+k1G90yXpKWmQNtFcMQof9yadYy608yVHb8I3VFgj7EJVX/bCa/q1xf6s4xa3JJbalNrFCkkEfXnB9Qh6zL8H1KqxT5/aU8lM4TQmCKUfSoZHmPrUQIrbNaw7LzRBhdGxNnUUrYciFhYBzBoNseHHEAUBFd9IqE2kabaxaWVLdukrcybSddqj+UfExfr0in0dY3KNKcWAMxWijTJI3100jUpu/DDVEoSpdBQaAZesZ1NTg8AASgaACg8tvOKpwHfFhYUHEBZpF1DBrO00o+0XP9iKfv8A9IoLy2xLTwqWy26Mg4k16KFMxxgPSypRyryiYiyHgBhSo8hT+8TznMv+X6as5BwfvLy7NiobBdUUqUa4TuGlc9Cd8XKpZKjXGIqElaWUDCQQkVy+MUVoWgoZA0GgofXnFi2B0i6UtYxw0MMDSdXEnrT3R4etlhGqweA+cZtNTaxUFSj1iv7UmB+aewjy+HA8s00C0L1jwo7oMUn2kuVKta6/GKFAJi3kk0EQEseZ1666V9Ms/tFEEndECVexkkxEtx/LCDzh+xB93WLDlsRcjZSW7mWEswCCtfhGzeflDc9OFWhNNg0HQR4tB9SUJSnLLMwxKd4Z5x0nnErWn8PfKp9ZBqFEERKZtNKsnO6rfsPyj1OyUVb0rXbQx2VJB5luGwdCk9aw/K2O65+zbWob0pJHnSkC5aoYJLvXhfZZdYQv7t0Zjcd43VAod8TCyNZYPpjb4S34jnuEeZe18KgUoTkdufptipecJJJjiDC+8zXXSrj1czY7o+0dKyG3wBsCgKeYGVI0dCgQCDUHMGPl0KKaKSaGNn9l14e2a7FRqUiqfiPj5w3RcSdrTz3inhq1r5tQ47iHsdjkdhuYMUKFCiSRQoUKJJMCvHYa0KwuJII37eR0IgbMmoHKtI+mZmVbcGFxCVjcoA++A23RZ8uThl21r3ZlI6VoeUKPQo5zN7T+KWt6QuTMosuwH5lYS2hSjwGQ4k6Ac4125l02ZEY3FoU8RrUURvCa7eP0Rc3gcUMKSEJ2JQAlI6CK16aWoUCiIqronQQ92n1GoGHbA9ptDU2hXhWk8lAwNXzuqJpONugeSOihuPHjABKrKRiJJA8z8ot5O9LrVAlWX5VGo9c/dBfOVhhhEDoLaW3VnOID2rZK21lK2ylQ1B15xXfZc9I26UtiVnQEPoRj2V06K1SYccuDJk1wLHALNIr5APIh/wA0dPS4wZiTUmSQkak0HMwbTKA2lLKSQhsAGmVTtJPE1MaB/wANy0u04WmkhQQrvGqlDLeqpHSMyvC73jsSmnqKxWxNghNJf+JczqkIUKa7qZmI0xKtIzWc9iQc+u6G1T3ZN5eIjbqBv5xUOPlRB1gLMJpU0tnrxLxm0jogBO+mvU6mJqJlRITUnaYoZBgpqa6xfy7VanaY4pJkuVVntyfIpnTr8ohzku0/tCXNh2HnES1Ge9UmgpshmUdBNK0Ow6xcN2MC1IA3qeZTzUqQopUMwaERHEqd0Wl4UuFSSlVAU0OmoNN26nlFQph0jNSj1+UTYJBqnC5xHwlKPGoD3+UNPWgT3UVSN+0/IRFRZ53ROlZCvOLYAgDa1hyY/LIxiixiHHXoYsJOR7IGhJQrSuoOtD84UvJEbusSXVkNLrnkKeYjg6yzqTWeZAn05AxUtzKkK4bosVTVddDDE5JkUxA55jKlQdo4R1lzyJKLgnpaWMtNIcGtD5x5ekq9YHlNkZpJrD7FruJ1ziu7HWFagNyhk12QI2Q0JehrSkOtWviyoYfafx5R0MDBtU69ZW2ixRQOXeFeu364xEi0tencByoCfOmXoYhdmN8LuMNNjTPmoZiCYI/Z7OlqYSQdFAkbxtgcWsAZamLu5cqVPJA1JAHU0i1f1CC1mPIfPtPooR2PKdI7WNWeDnYUKFEkihQoUSSBl6b0BAUlBGmu8/KMxmptTisyTtMOvKW6qpzh9uTw5nWM53ZzPYaXT16ZcDrGZFPfpU6RLbaqugrzjkujvcBr8osmwEg0zUrIAbBFQIWyz2kdSAKDM56R4dlgASoExcyclpWmQqo84qram9cNKDQmL4wOYqLNzYEgpfSDoRB/c68uIpZcNa5IUf5T8IylyarqaxIkJsoUKE7xvEXrfBgNXpQ6/M+gHEBQIOhBB6xj15JTsnFpcFSD5jYeRjVbEne2Ybc/MkE89D6gxnvtaf8AvWkbmyo7ziUQB0wHzg9wBXMy/D2ZbtnvM7tB4qNIlyTGXIesQ0IxODLpFyy3kToPgIQxzPVFtqgRyRZrkdBBBLNimI7sor5SXAzJ20/oIftib7NBprTL3Vgi8DMStJdgogneG1MS6JyAy58YhyTuLXfEB9VVHPbFhZrdac4GuSY/eFrqxLO0BiArsHvP9IpBNFBr740O1riv9i280CslAK0DxA0rkPxCmzXnGdzrRBIIIIyIIoRBbEYHMR0erqZdplhLW0k+JKfKJwtdsaJgWS3EyXbrrpFRvhnXT5zL12bxpqMoKro3aTNtuF1SktpoKimatTmRoB7xA/dewXZtzA2KJB7yyO6kfE7hB5ep5Mqy1Js1Aw4lHaRXbxUak8oMiY9RmXqb95FNfU/sJQzTMlLq/wCXa7ZSf+o8ao/hSKA8zFZa9sOvULprTw0AoOAFMo9KYJ2HqIZVKK3ZbfqsUdmMZopqTryfmQkWkrTWHEzyj4gk8xlDxkhrrxjyZCunygfqjm6r2iSGVeJpBPAU9RSJElZDBWO8pCSe9oo020r8YTMhhGucSEMJTvrF1yIraEYECE14rgMTTKVSpCVBIAzqlVN51CuMZha11ZiXVhcSUbifCeR0MaXdW2g04EknArI12bj090Cl7bbVNvqVn2YJSgbk76bzr/aCOEYbu8U0lmpps8sH0/MF/siUDTGredB0+cOJnFjwkin5cvdDpk6GtDDqJXhXnAMTV3g/VzFK268g5OuD+I/OCmx7+zCKYlYk7lZn5wOCTTuJMSGpWmz0i6lh0MXuShxys1mwb3MzFAe4s7CcjyPzgkjDG3SihpGk3Mtwup7JZqoCqTvG7mIarszwZhavSBPWnSFUKFCg0z5iaCEAnbuppHJVlbpqck7ttIbc0HOLmT0H1sjOAnr3bauYytqhokc6RMkpCpCj5DZEZWvUe6LyW8PQQRQMxO2wqvErbbnktpwg57f7QAWraClq4RcXg8Z5wLu+IwJzk4mhpKgqZjqXM4mpGYIit2xZsadY6sHfNvuO2UyLFdSkq6KUpQ9DAD7U0VnEg6dkjyqv5Rpd3/8ACy/+U3/IIzr2qf4xv/IH87kN2fRPP6Nv+zn7wRkmKCoyiwbaUopSBkKViO34ExbyXyhQCegZzjMebSlHeP4dOZ2wKXktLESkQRWj4epgHtT9pFXPaG0aAtuPWMS7JJi8lgEJxbshxMQJGLFfgR1jqDAzB6li9gU9JZotqYP/AFXB/EffWG35ztT95hcOlVd4+evrFW/p0h6zdekTcZ00JjpJZsllWiFJ/dPwVWC+6t0bPcpVTq1/kWoAdMIBI6wLr8I5/GLu7X7dn95Pvg9Z55mZqq/QSDiapKSiGkhDaUoSNEpFB6RmV/HyJ1XBCAPKvvJjU4yf2kf4w/5aP/1B7fpmZoj/ABpDlZ1JyNImhCVbflAqzp1i/lNB9bIWU5mvam3kSX9kGweVI6GDt08o61Dhi+0RfzGjJYSM8ojPO0yy84de0iHPeCKtxD1cnmdYe72lIpp9WB1Y2Vr55/GJ0n4h9bYrrd/bHp/KmKf+YfaPMx8R9p0EbodCU7VelIrjoITGkTM6V9pY40JiHN2wkaGvARVTu2KhrUxVnxGKdKrcsZftWgpfCDS5Lyu2ap+cDpofSsAdmaiNA9n/APiGuav5FRak+qL+IgLUQBNXEdjgjsPzys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7944" name="AutoShape 8" descr="data:image/jpeg;base64,/9j/4AAQSkZJRgABAQAAAQABAAD/2wCEAAkGBxQTEhQUExQUFhUXFxoXGBgYFx8aGBwaHBgYFxoaHRocHCggGBolHBQYITEhJSksLi4uFx8zODMsNygtLisBCgoKDg0OGxAQGjQkICQtLy8tNC0sLCwsLywsLCwsLCwsLCwsLCwsLCwsLCwsLCwsLCwsLCwsLCwsLCwsLCwsLP/AABEIAKkBKgMBIgACEQEDEQH/xAAcAAABBQEBAQAAAAAAAAAAAAAGAAMEBQcBAgj/xABFEAABAgMFBQUFBQYEBgMAAAABAgMABBEFBhIhMUFRYXGBEyIykaEHscHR8BQjQlJiM3KCsuHxNHOSohYkQ1PS4hWDwv/EABoBAAIDAQEAAAAAAAAAAAAAAAMEAAIFAQb/xAAxEQACAgEDAgUCBAYDAAAAAAABAgADEQQSITFBBRMiUWEycRQVkaEjgbHB0fEGJEL/2gAMAwEAAhEDEQA/ANxhQoUSSKFChRJIoUKFEkihQoUSSKPDiwBUmgj3ATf61i1RIyGGvMmvwHrFXbaMmH09BvsCDvCCYvCwg95XWkTpOcQ6nE2oKG8fWUYcxOqcxZ1O2LC7lvrlXwo1KFUCxvHzGsBS7PJmhqPDfLJVTyJtMKG2XQoBSTUEAg7wcxDkMTIihQoUSSIwJ3qvd9mUW20BbgGI1NAB011gsMBF87ruuupmJfCV0wrbJoFDT3AeUDt3bfTHNCKTcPO6ftn5nq7V9FTTb47IB9pBWEjNKssqbdaZcYrLj2lNPTQK3FLRhKnK+AVHdA2A1p5GLi5N3VMKW84gNrWMITUGgrU1Iy3RaXlsX7QzgQ52WeIkDI5GtaEc6wNVcgFusauu0yWPXUPS2OeuPfEu4DJm8jjc+thZAQMJSDkFIOpB3g+4w/cSz+yQuk126a0oK0SRzJO2B32kNOmYGSwAlJaUkGgIJxCo0NaHOO2MQgaU0dFbag1EggjqeJY3mvDNNvLbbSsD8OFvEKUrjxZ0POKeRvBPuNO4VLKW/EtSRiBOgyGe87hTfEE2yENvdqouOvlONWfcQlIAwkZEgip2c4mSctNIkgELqjt6hKVALKCCDTPMBVDSsA3ljkEzS/DrXWFZVHIGSOvuZ5kL0zqn2Q+4lkJpUYcIWg6rUDXPI6UGlBnE+51rKVOkGd7VKqgoOOhOdMOJACehgVm5p15aq4FuCgLi6d1IFKGpzrTXhzi/lLGW+/jlG0soDdStJqkrw+EGviKieQ9eq5J952/ToiHOFyO2Me/cZ78Q4vFeNMsUJwla1qACRxNABvJzy4RdgxmU7OvSrDbkw0FTIWtLK1+IIFMyN/eIBOyKRu+k4lVS6Dwz/t6QXzsHkTO/Lw6DYRxnnPX7ewmj3rvQmUASE43VaJGg4mB+Vvk+kYngilCaAUp1rvp5wMTN4O0JfU2pa1ZZZCoyw12RX2m3MlkvPNqQhZwoFKDQnKuZ314QJ7XLZHSaFGi0y1hXxk9STz9gJfPXsfdqsLKRUgUMFdwryKmMbThqtFCFbxpnxHxjPLGbrLJpnStRtgo9lcioPPLOgSE+Zy9Exyp23D5k1unqFDnGNvSaBPWo0zTtFpSToNvlHZG02nf2awr3xhtqWmt6aeUsmpWoU3AGgHIAQrLtNyXmEkKORChy3QVtRg9OIpV4UtiEbsNjI9pv0KGpdzElKhoQD5isOwzMWKFChRJIoUKFEkihQoUSSKFChRJIoUKFEkijMva5LGrS86EU8j/7CNNgfvrZRmJZQSKrR30jfTUdR8IHau5SI3obhTernpMOsabwv4TorKLubY3awMTTBQvEN9YJpG0ErQMWtM4RTgYM9Nq8M4sXvNM9nc+Vy2BWrZp/Ccx8R0h28l5Ox7iBVW07uW+KX2cVH2hQ8ICQDsJ7xp9b4EbwTxxgkk7SeJ4Qw1hWsTIo0iXaph2EtJq9kyCSFqG36ETbL9oTiSA6kLSfxCgUPgYo20BaagjrEGZsyoyIBHlAt7jkGaA02nf0uuJtVm2k2+jG2oEeoO4jZEG2bwIYUEUxLIrSMxu3ajsq6CMwclCuRH1ti49ozKypmdYzQQK89KHmMuYg3nEpkdZnflqJqQjn0nofn2hnY152n1YM0L/KdvIxOn7QZTVtxxKSpJyJoaUNfSMtst0PPsKarjK05bRmK8wB7oKPaLd8OpDyFhLyaUST4wDs3GnnHVsYqTiVu0VKahULEA/zwf8AEDFTS5btVS8xhStSdKhSgAQFZim6vMQQ2Fe/7hxM8vE2oYUqAGI1yIyy0OsQFXHmXpera2q0ASkk1pkSlRAoFCkJ67CZOUH2odo864AgIWQlGW1VO9Wm6AjeOeg/aaNh0tg2g7myB2DcfOOJJubIS7z4BWlxKArAFIIUoEEUVsNAT5QPXvsp1E84js1YagMpSk0wkZBNOPrHuzpvsFtPIJbLbhC0qJV2icNe7llqQeYjQrOv3LvIdIBSttJVhVTPcAeJ2RwKjrtzide3U6e43Km4Yxz2568e89WXdiXTLIVNMtlYbBdKsxXU1zpWBy37YGBKJX7hCQopSAAFad6g0iLaF8nXE4XAOycIBw7M6gV3RUWta1B3mklI7pyooddRziz2DGBA6bSvvDWHJJJAzx/uVU/eSYmSlLiypCMkg/zc4fs27K32hMF1KWisopnjJGoApTrWHrKurMvgKlkJKFVAcKgMO8Ea1HKNJeuiUyCJZldHG+8FHLEvPFXdWvoIpXWzDLRnWaymlwlWBzzx094LSqHJZrChwtN4qmmpJ212mg9IeTeiXdBlptalNqyxnxJUNFAxVrubaPfcczCUqNC4CTTPugVzygZnpNCqOKJAGoGRVuFdnExfLIMmAC1ah9gOfke8OzcYs99M40lpVCCoajXIVoctxgtu5MSjKA008lRrmdCo6V/pGLLmHXSAT3UiiUg5ADYBsien7tOKpy3ZcooLwDkLGLfCXZAttuT8dIT33umW31TLQq04cSqfgUczX9JOdeMDNn2W5NzKUtJJAoCqndA2knZGt3JnVOywK8yDhrvFAfjBAhAGgA5QyKlbmYx1ttGazyRxmeZdsJSlI0AAHQUhyEYUHmXFChQokkUKFCiSRQoUKJJFChQokkUKFFXbFtIYSSczujhIHWWRGc7VGTLSOGMit6/7yiUt9wcDnAk/bswupU6onYQaQA6lewmsng9pGXIE1O8/s/Q+oraUG1KNVJIqkneKZp9Yp7O9ligqrr4CdzYJJ6qoB5GA6yb4zbJGF1RFfCrMeRjXbnXpROt6BLifEn4jhERq3PTmc1NOq0y/VlZcWZZrbDYaaThQPM7yTtJjGb6SRZecQdhqn92tR6e6NygZvpdkTbdU0DqR3SdCPyk+4xe2vcuItoNV5Fu49D1mOWNbWA4V6Vy5QUS6ml5pUAd2hgItayltLKHEKQobCKH+oiMwpxJBBIhEbl4M9M5pt9atgzQ3GmwKpOY5GnWkFlz5xtbLjTpQUg6LpQhWooeI9YyJp9epNPSON2ss1DZISDv1gqttOcRK+gXrtDdO83qy7DlmSVstoST+IGppuBJNByirvNdQzLmMTLjIoMQTplxqKRnF371uy7gOLEnKqTod8bI0+h9jED3HEHPcCKHqPhDAKuMYmPYl2lsDhv5/7lFZj7Um32SC47nUrUQKnIa9I92xaUm812cwclZ0zJBGigU6c4EZq4KXXCDPopXTU+WOkUakFMw8yvVOSeSTTLoAYC1jrwRxNGvSUXHcrksOTxgywvbd1aVtuyyVvy5RQFPfUDtrQesUgafYZxmWewFRxYkKTXLI1pu+MGNybb+zoeS5UpBBQP1GtRw0BibPXxcSApVEBRolIFSedc4rtrPqziM+fq6z5G0MB36ZgFZLS5oJbaZdJKhnh7qc9SrQCD2+F0VL77CMZKAhSagEkAAKzIGgz5CJVsXhWqR7ZFQcYQop3UrlurkIEZecdJDss+unBRpyUn5iLEqvGMxZFuvPmZC4JGOvPz7Qouq0qz5dSHBjcUrEUJNQnIChO/lXZDqr9YFUdbA4BRKvdSA21JGZfS5MhQwpV98QrCRkCaDroIopQKWoqNczlWIbSuAJdNDXaGdzlu/3m0WZedh8hKVUUdArLPdGaX/s5LM0UpGFBGMDZVWtOFQYopuZKHwlOtAct+zPyjZ7wXcbnGkpdqFgZLGoJGeW0cI7zchB6wXo8PvSwdGHTvMdaShIqVAdKeUQ35rt3AhIOAEdTp9CDJ72UulX7dsp4hQPln74K7r3FZlSFk9o4NCRRKTvCd/Enyga6Zuh6R27xqgLlMlu0trq2aWJZtCvFTErgTs6Cg6RcRwR2HgMDE8szFmLHvFChQo7KxQoUKJJFChQokkUcrCJjOL8XuV3mWTQDIqGpO4UzpFLLAgyYzpdK+ofYkJ7ZvdLy+RViV+VPxOkDx9pNScLIoP15+gjMsClHPXgImy8saYRkDr8oROpcnjienr8E01a+vkzWJC+bTqFUBS4BUJOY84ze9NrlSjtr5niY9yjXZroK5oI93yMUl4MjXf74llrMvM7pNFVTednfpmRwgkAkUrDLqNQIm2YrGmmsPStmlxdPCE5qUdEjLXju3xXtxCscOc9pQpSagAEknQZmvLbBfcpD8tMNuqTgRXv41BJwnI90mumemyKubtlDJKJYYd66d8/xfAZRSOTyySSomvGKhwpyIZ9K16ENwD+s+jGrxyqjQPI84s2nUqFUkEbwax8vtzawfEYJbu3vcZUCFEb88j0hlNX7iY2o/4+VXNTZm52hZjL4wvNocH6kg05HUdIopi5cghKllgd1JUe+umQrpi4RPu3b6JpvEMlDVPxHCJlttlUu8kaltYH+kw1wRkTBw9bbDxPnW8EzUkJASCTkNBuj1LNhCOdIi2r+0ziWs1pCHcmeqxlFUdI299coLrMvGtMqhok4EqJ1zNaUHLInrAfrkfr6rBldi6K5yXcUlYQUKATUd05EkHaNU+cRdxPpnb1prQNb0zJCLVlXAKuYFcfr3xIbstt5SSV4wPxtkY6fGA+37ozMsoBxHirQpViry2+kNWbZcwghVezpn3lU9BnHcsD6hK7KmTNTw8tGXYYUogq7JFKE5kmgrXjXlAW467PTSUoBzOFCdw3n3kwWyj5LZx4Vk5Ek0FNNoFYU+2xZzKOwNXXU4lrJBIH5ARoK68s4sVDc9ovXdZWQoGWPAJ/rDmXalmZYS7ikKSE0XtqdVHzjMbUsCVS6S0+4lJOlM/MEAxVi2VForKicRPpkBwGsPyRxtBW+I1gbAxO0aRqAX3nk/vCYW0yzKKlAmiFpI7StSVHPEeWWW4QOtlTeSGlOGmSkAqTw0GXWIrgBqhWisuW5Q4giLD2fWq6zOJaUSRXCf3dteA16RXduYZhjUKqmKdep9jLO6V1HC6ZubQUNoPaUUKKURmAEnMCoGuum2CK07ZedBKFYU7kmnrtiVei3kONqaSF0VSqhloQcvKBWVmQjROW8/0EFYhfSsSprsuPm2rz2+08OuPpNe0X5knrnF5YF63ELCHiVIJpiORHXbFdOTQDZcCFEDxcBvpugZftQOkBCddPhSBglTwYxai21nco4m8JMeojyKCltAVqEpB5gAGJEPzy8UKFCiSRQoUKJJFChQokkgW06UsOEbqeeUZeuQKiSE1rvyjV5yXDiFIO0U+UZTbaHWVqBHeG/TpwhbULnmbHhVgGVzgmdasoitBnwEPM2UE5rNOZpA+9eZ1AoE/CKmcvFML1yhXK+03Alp6sAJd25PJSsYMyDXhEC02wtFRnrTkc/j6RTybTjiwACpSjQACpJ3AbY16zbiD7EG3Mn1VWVahJIAwHeKDPjWCJWXBimp1qUOoBziY1KvqaXwi/tyfwsISmgLgC1U2j8PSlPOOXku27Lqo6kjcrVJ4g7Yr7xaMU/wCygf7R8oEysgIM0qbqtQ6sJSmOiOqEICATSxmdJ0j0G462mLSTkVuKAbTVVMzoAN5J0EdHMjMFGTLS49tLl3kmpwg5jhtje21ggEaEVHIxhUtYSGe844pavyoySOpBJ9IJ5e/y2wlASkpSAkVrWgFBn0h6h9i4aeT8U034i3fSPv2jN+PZ+4VKdlk4kkklA8SSdaDaOUZ+7Z7yThU2sEZUKTXypGy2Pf8AZcIS6OzVvrVPnsgktGZIYWtuiiEFSdoOVQeMENaPyDFE1eo02Edf1mE2Td511xIXRkK1Lvdy3hJzV0FOMbbZcm1JyoSk9xCalW1R2niSfhGMWvaakqUSolSiSScyeJibYt7XFsKllmoJCk8AMyOWh6QKt1QkR3V6a7UVq5PHtLy8NrOzK6gYQKhIqK05xUt2aT4z0BJMe2bZaT4hEabvqhNezRU74oxBOSY3UliqEqXiW7dm4RVRNBviDa7SXmlIFCQCUHcd3I6QLzd4XnzmaDcIt7ryzjriW2xVSvIbydw+ccB3HAE7ahqTe7cwVkXcTRTtSo+uY9awQXZmAptTatRpFXaNjPSrxC21JNaKBGRHA6HgRFjIWDNGjjTDyknQhtWfpFvLOcwQ1dZUqTweRJE2MxWLWUQqUUpxxAxPALG/szpyqQTTlFtdm4zzi0uTYwNpzwVBUrgaeFO+ucFF9bsGaQktEBxAoAcgpO6uwjZzi60nBMVu8QrLqmeO8DlXllVeMKBHKlYjOXmlBsUqnAD4wO2pdSbQaKl3f4UFQ801ERZW6k2s92XeP/1qA8yKQI+ZnpNFBpNuS/H3hgzeltZolFAd+4wT3QuSy2pMyo4ye+hNKJTXMfvEQJ2Vcd9sFyYoy2NakKWeCUiufMxPt29LhSG2qobSAkJ0NAKCpGukFU7Bl5n3V/iW2aY8dzNNenm0eJxA5qEepecbX4FpVyIMYE8+4tVTi88okyc66g4grDTbn5RBqvidPgOF4fmb2DHYGrmXg+0t0V406neN8EsNKwYZEwbamqco3URQoUKLQcUKFCiSRRDn7NaeThdQFD1HIjMRMhRJ0HHSB817PZZRJCnU12VBHqmsMM+zOUBqpTyuFUgeia+sG8D14rwhkFKc1e6BsEHJEYrsvsO1SZLsqwpaVH3TaEHao5q/1KzixTMoOQWk8lCMbtO23HCSVK6n0psiqXPOD8Xl8YH54HaPDwtm+puZvEwwlaSlaQpJ1CgCPIxkXtTu+GloW2kJbUmgA0BGo9x6wzZd7phmlFkp3HNP9IM27Wl7TZLDv3bh8O2ithSfhtFY4zLau3vO1VXaG0W9V74/xMNQrYRDqURa3pu49KuFLiSB+FQ8KhvB+GoijVXjCDIVODPW0aqu1dymWUnJFS0oTmokAbhz5QWz77cu0G0k8TtUfzH4DZA7dId9xR/Ag+asvcDEe3HquVO6LD0iCsHnWbc8D+snodJVWpzjxNJ2+UdkEBSajWOLyNDppBB0iDH+IfiRS4RB/wCzq9BSUsumqFGiSfwq+R+MAbrVQRt2H4R4kllJ3REYq2Z3UULfUVMPPaVc7ChT7A7gzUnanPOn6a58OWmTMzCm3Aoag/Qj6ZsCZEzKNqWArGjCsHQ0qlVedD5xhF+7tKlJpSKHAe82d6Ts5jQ8oNcnO4TN8O1Z2nT2duk42gvgFsKUfygVI20oIelLozbhoiXd5lJSPNVBEO6swtl5Kk1rUHyNaxrE/wC01lCiEMuOAHxVCR0BqfOIqofqksvvQ7axmUlh+yxw5zDgQPyo7yv9WifWNFsaxGZVGFlATvOqjzOpgdsv2lSjpwrxsn9QqnzT7yII7Um/+VdcaIV90tSSDX8JIIIhhAgHpmVqH1Dti3P9oKXqvuUKLctQlOSlkVz3JBy6wDTFqTLxqt5Z/iNOgGkNWe6lagkk1Ji/LQQMKczvppy+cKsWY9ZuUV1UqFVcn3kazpqZaIUXVIHMk+XzgkF/ykBJSkq3nb0BygbVJgmpX55nyhf/ABG0GhPCKhnHSEsp09nNg/tCZu/qyaYWzyrX3mLiRvclfiRTkr4GAdixuJ5mJ4YS2KqVT3wVbH7xK7S6Y8IOZY35tfEG8BOAAlRpt0A5098D7ct2qaivQ1+ukTFWkg1TmUnIggEEQK20tyVdCmlfdqFU/FPStesDsOTmNaOvy18scHtLRdnKGWfka+6PKLJO403q/tFQL8OjLCI5/wAUvO5HIcMhAsrNDZf3x+sNLnK7OaTSmfdy0IOWcacIyr2eS6nJhJOiaqJ4bPUiNVh6j6J5jxRgb+PadhQoUGmdBK0r+yzSsIClkbsh0rrDUl7RpVZooLb4kAj0MZB2hUKnnDDqCYTN7T0I8Lp+nmfR8lOtupxNrSobwa/2iTWPnax7Xel1hSFlJHqOI2xr90b2pmhgXRLoGmxXEceEGruDcTP1fh1lA3DkS7tmc7JsqGpyHMxlNv2jRVK1Vtp84OL+TBSGgDqVHyp84yq2pjCcs9p6wHUvg4mh4PpwwLR9asQqPKI7je1JyOz5QrPmajjuh6YbI7yTUbRA+ozHMFX2mQSggGmkepZ0pIOYh8VOYpn74bSDoRl9aQM8RpTuGDNNunbTc239mmEpcNMsYBxAbDX8Q3xJmvZxJLNQlaOCV5f7gYzSReLLiXUd0pUFDp8DG7trqAd4B84dqIdeZ5vX1nT2ZrOAZm16rpsyUsVMBdVKCVFRrlQkaAUzr5xl9sZKG0nWPo23LPD7C2vzDI7jqD5xgFtySkLUhaaKSSCNoMA1FfORNPwfWekqx5jNiTVNsXb8sFDEDkYEEBSVDDUmuQGp6Qa2RZ7qUgunDl4PxdToPWBL7GPanaG3qZWOsK+sodk7Lcc/CR+o5D1ghCc+4kDic1Q62yTmakxbbzBeeQsvruWuZWWS0QFKBJyOWewZVO2GbxPCcQEvIGRqkpyUN+fllwERJaVIz279v9Ij2nOJSKYqEwfccTMFCGzK9ZQ2hINy6Kt1OLIk0rXYOVPdEBhnE3iBr9UMWL6VOIUgkHFoTsIO/dHmz5dqXRhUsrJ3ZDltMBPJzHkwtZUdc/tByaZNTSCe4l6Fy6w24cTK8lJOyuVR9ZxEfbZVWhUkjeaj5iILcioK8J5jOOZZTkRgiq6so0LZm7gkplS6hSFirJ3JOteIyFeMTWn07cMebfmkOScqQ6gutpCFIxDFSlK04YR5wEzMysZAnWsFc4PEztKnmLtY8jiHiVNa1A45D1MRn7Wlm88VTzjPZueWdppFepSjrWAm09hNJPD1PLPDWfvnXJsUG+B5+01OE1UT1irS1WJjLOnOKEs3WNKlFA9IltIzCjQE7IJZK767QbKEqCSiiqqBpnUUy6+UQ7tXWemSCkYUbVq06fmPKNcsWykSzYQjmSdVHeYapq95geIa0A4rPMydz2WzdcuxPHGf/GLOyvZe6DV11tI/TVR9wEarCgwpQTPbxHUMMbpW2JYzUsjA2OJJ8Sjx+UWUKFBYkSScmKFChRJyfNsgrGnjoY5ipkeUQ21lpdDlFoX0kd6h47YzAcie2ava5PYxoS9dsTJB5TawQvvpNRTIjdEJU4kZAfOOy5W8tKEJJUSAANSTpHB14nbMCs7+k1G90yXpKWmQNtFcMQof9yadYy608yVHb8I3VFgj7EJVX/bCa/q1xf6s4xa3JJbalNrFCkkEfXnB9Qh6zL8H1KqxT5/aU8lM4TQmCKUfSoZHmPrUQIrbNaw7LzRBhdGxNnUUrYciFhYBzBoNseHHEAUBFd9IqE2kabaxaWVLdukrcybSddqj+UfExfr0in0dY3KNKcWAMxWijTJI3100jUpu/DDVEoSpdBQaAZesZ1NTg8AASgaACg8tvOKpwHfFhYUHEBZpF1DBrO00o+0XP9iKfv8A9IoLy2xLTwqWy26Mg4k16KFMxxgPSypRyryiYiyHgBhSo8hT+8TznMv+X6as5BwfvLy7NiobBdUUqUa4TuGlc9Cd8XKpZKjXGIqElaWUDCQQkVy+MUVoWgoZA0GgofXnFi2B0i6UtYxw0MMDSdXEnrT3R4etlhGqweA+cZtNTaxUFSj1iv7UmB+aewjy+HA8s00C0L1jwo7oMUn2kuVKta6/GKFAJi3kk0EQEseZ1666V9Ms/tFEEndECVexkkxEtx/LCDzh+xB93WLDlsRcjZSW7mWEswCCtfhGzeflDc9OFWhNNg0HQR4tB9SUJSnLLMwxKd4Z5x0nnErWn8PfKp9ZBqFEERKZtNKsnO6rfsPyj1OyUVb0rXbQx2VJB5luGwdCk9aw/K2O65+zbWob0pJHnSkC5aoYJLvXhfZZdYQv7t0Zjcd43VAod8TCyNZYPpjb4S34jnuEeZe18KgUoTkdufptipecJJJjiDC+8zXXSrj1czY7o+0dKyG3wBsCgKeYGVI0dCgQCDUHMGPl0KKaKSaGNn9l14e2a7FRqUiqfiPj5w3RcSdrTz3inhq1r5tQ47iHsdjkdhuYMUKFCiSRQoUKJJMCvHYa0KwuJII37eR0IgbMmoHKtI+mZmVbcGFxCVjcoA++A23RZ8uThl21r3ZlI6VoeUKPQo5zN7T+KWt6QuTMosuwH5lYS2hSjwGQ4k6Ac4125l02ZEY3FoU8RrUURvCa7eP0Rc3gcUMKSEJ2JQAlI6CK16aWoUCiIqronQQ92n1GoGHbA9ptDU2hXhWk8lAwNXzuqJpONugeSOihuPHjABKrKRiJJA8z8ot5O9LrVAlWX5VGo9c/dBfOVhhhEDoLaW3VnOID2rZK21lK2ylQ1B15xXfZc9I26UtiVnQEPoRj2V06K1SYccuDJk1wLHALNIr5APIh/wA0dPS4wZiTUmSQkak0HMwbTKA2lLKSQhsAGmVTtJPE1MaB/wANy0u04WmkhQQrvGqlDLeqpHSMyvC73jsSmnqKxWxNghNJf+JczqkIUKa7qZmI0xKtIzWc9iQc+u6G1T3ZN5eIjbqBv5xUOPlRB1gLMJpU0tnrxLxm0jogBO+mvU6mJqJlRITUnaYoZBgpqa6xfy7VanaY4pJkuVVntyfIpnTr8ohzku0/tCXNh2HnES1Ge9UmgpshmUdBNK0Ow6xcN2MC1IA3qeZTzUqQopUMwaERHEqd0Wl4UuFSSlVAU0OmoNN26nlFQph0jNSj1+UTYJBqnC5xHwlKPGoD3+UNPWgT3UVSN+0/IRFRZ53ROlZCvOLYAgDa1hyY/LIxiixiHHXoYsJOR7IGhJQrSuoOtD84UvJEbusSXVkNLrnkKeYjg6yzqTWeZAn05AxUtzKkK4bosVTVddDDE5JkUxA55jKlQdo4R1lzyJKLgnpaWMtNIcGtD5x5ekq9YHlNkZpJrD7FruJ1ziu7HWFagNyhk12QI2Q0JehrSkOtWviyoYfafx5R0MDBtU69ZW2ixRQOXeFeu364xEi0tencByoCfOmXoYhdmN8LuMNNjTPmoZiCYI/Z7OlqYSQdFAkbxtgcWsAZamLu5cqVPJA1JAHU0i1f1CC1mPIfPtPooR2PKdI7WNWeDnYUKFEkihQoUSSBl6b0BAUlBGmu8/KMxmptTisyTtMOvKW6qpzh9uTw5nWM53ZzPYaXT16ZcDrGZFPfpU6RLbaqugrzjkujvcBr8osmwEg0zUrIAbBFQIWyz2kdSAKDM56R4dlgASoExcyclpWmQqo84qram9cNKDQmL4wOYqLNzYEgpfSDoRB/c68uIpZcNa5IUf5T8IylyarqaxIkJsoUKE7xvEXrfBgNXpQ6/M+gHEBQIOhBB6xj15JTsnFpcFSD5jYeRjVbEne2Ybc/MkE89D6gxnvtaf8AvWkbmyo7ziUQB0wHzg9wBXMy/D2ZbtnvM7tB4qNIlyTGXIesQ0IxODLpFyy3kToPgIQxzPVFtqgRyRZrkdBBBLNimI7sor5SXAzJ20/oIftib7NBprTL3Vgi8DMStJdgogneG1MS6JyAy58YhyTuLXfEB9VVHPbFhZrdac4GuSY/eFrqxLO0BiArsHvP9IpBNFBr740O1riv9i280CslAK0DxA0rkPxCmzXnGdzrRBIIIIyIIoRBbEYHMR0erqZdplhLW0k+JKfKJwtdsaJgWS3EyXbrrpFRvhnXT5zL12bxpqMoKro3aTNtuF1SktpoKimatTmRoB7xA/dewXZtzA2KJB7yyO6kfE7hB5ep5Mqy1Js1Aw4lHaRXbxUak8oMiY9RmXqb95FNfU/sJQzTMlLq/wCXa7ZSf+o8ao/hSKA8zFZa9sOvULprTw0AoOAFMo9KYJ2HqIZVKK3ZbfqsUdmMZopqTryfmQkWkrTWHEzyj4gk8xlDxkhrrxjyZCunygfqjm6r2iSGVeJpBPAU9RSJElZDBWO8pCSe9oo020r8YTMhhGucSEMJTvrF1yIraEYECE14rgMTTKVSpCVBIAzqlVN51CuMZha11ZiXVhcSUbifCeR0MaXdW2g04EknArI12bj090Cl7bbVNvqVn2YJSgbk76bzr/aCOEYbu8U0lmpps8sH0/MF/siUDTGredB0+cOJnFjwkin5cvdDpk6GtDDqJXhXnAMTV3g/VzFK268g5OuD+I/OCmx7+zCKYlYk7lZn5wOCTTuJMSGpWmz0i6lh0MXuShxys1mwb3MzFAe4s7CcjyPzgkjDG3SihpGk3Mtwup7JZqoCqTvG7mIarszwZhavSBPWnSFUKFCg0z5iaCEAnbuppHJVlbpqck7ttIbc0HOLmT0H1sjOAnr3bauYytqhokc6RMkpCpCj5DZEZWvUe6LyW8PQQRQMxO2wqvErbbnktpwg57f7QAWraClq4RcXg8Z5wLu+IwJzk4mhpKgqZjqXM4mpGYIit2xZsadY6sHfNvuO2UyLFdSkq6KUpQ9DAD7U0VnEg6dkjyqv5Rpd3/8ACy/+U3/IIzr2qf4xv/IH87kN2fRPP6Nv+zn7wRkmKCoyiwbaUopSBkKViO34ExbyXyhQCegZzjMebSlHeP4dOZ2wKXktLESkQRWj4epgHtT9pFXPaG0aAtuPWMS7JJi8lgEJxbshxMQJGLFfgR1jqDAzB6li9gU9JZotqYP/AFXB/EffWG35ztT95hcOlVd4+evrFW/p0h6zdekTcZ00JjpJZsllWiFJ/dPwVWC+6t0bPcpVTq1/kWoAdMIBI6wLr8I5/GLu7X7dn95Pvg9Z55mZqq/QSDiapKSiGkhDaUoSNEpFB6RmV/HyJ1XBCAPKvvJjU4yf2kf4w/5aP/1B7fpmZoj/ABpDlZ1JyNImhCVbflAqzp1i/lNB9bIWU5mvam3kSX9kGweVI6GDt08o61Dhi+0RfzGjJYSM8ojPO0yy84de0iHPeCKtxD1cnmdYe72lIpp9WB1Y2Vr55/GJ0n4h9bYrrd/bHp/KmKf+YfaPMx8R9p0EbodCU7VelIrjoITGkTM6V9pY40JiHN2wkaGvARVTu2KhrUxVnxGKdKrcsZftWgpfCDS5Lyu2ap+cDpofSsAdmaiNA9n/APiGuav5FRak+qL+IgLUQBNXEdjgjsPzys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84326" name="Picture 6" descr="http://www.danielarau.sk/wp-content/uploads/2013/12/paleo-die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1832" y="4844696"/>
            <a:ext cx="4197514" cy="1703881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8693B6-9764-437C-8D3E-F5DC408B2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D70E106C-B1E3-4459-929D-1CC70ABDC1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51A2F048-5007-4D66-8589-E457BCCC16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069BB2B6-9BB2-41BD-A54F-140922FCCD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883FCE49-7283-4E5B-B394-6F28F9F533E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F80DDD7A-AF09-4DC4-9BDA-845BD1AFE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52</a:t>
            </a:fld>
            <a:endParaRPr lang="cs-CZ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30F48D68-3CDE-4184-B00E-E8428C5A2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1079"/>
            <a:ext cx="9145310" cy="549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453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413C2E-4C66-456B-BF3D-F786706AA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zhodnocení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408FF84-0C3F-4067-B601-F9F48235D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4213" y="1670732"/>
            <a:ext cx="3611880" cy="632529"/>
          </a:xfrm>
        </p:spPr>
        <p:txBody>
          <a:bodyPr/>
          <a:lstStyle/>
          <a:p>
            <a:r>
              <a:rPr lang="cs-CZ" sz="2400" dirty="0"/>
              <a:t>pozitiva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6338552-4F9F-426E-B9F4-EB5BA4C46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5890" y="2488415"/>
            <a:ext cx="3611880" cy="2996398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Vyšší konzumace ovoce, zeleniny, ořechů </a:t>
            </a:r>
          </a:p>
          <a:p>
            <a:r>
              <a:rPr lang="cs-CZ" sz="2400" dirty="0">
                <a:solidFill>
                  <a:schemeClr val="tx1"/>
                </a:solidFill>
              </a:rPr>
              <a:t>Nižší příjem cukru a soli</a:t>
            </a:r>
          </a:p>
          <a:p>
            <a:r>
              <a:rPr lang="cs-CZ" sz="2400" dirty="0">
                <a:solidFill>
                  <a:schemeClr val="tx1"/>
                </a:solidFill>
              </a:rPr>
              <a:t>Vyšší energetický výdej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2A06FF3-AD04-4288-B243-297799E370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92331" y="1670732"/>
            <a:ext cx="3611880" cy="632529"/>
          </a:xfrm>
        </p:spPr>
        <p:txBody>
          <a:bodyPr/>
          <a:lstStyle/>
          <a:p>
            <a:r>
              <a:rPr lang="cs-CZ" sz="2400" dirty="0"/>
              <a:t>negativa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04826141-3B61-4625-836A-353A3DDE6E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92331" y="2488415"/>
            <a:ext cx="3611880" cy="2996398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Vyloučení mléka, mléčných výrobků, obilovin, brambor, luštěnin</a:t>
            </a:r>
          </a:p>
          <a:p>
            <a:r>
              <a:rPr lang="cs-CZ" sz="2400" dirty="0">
                <a:solidFill>
                  <a:schemeClr val="tx1"/>
                </a:solidFill>
              </a:rPr>
              <a:t>Finanční zátěž</a:t>
            </a:r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06F7E56-9B48-419F-B038-21B209054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53</a:t>
            </a:fld>
            <a:endParaRPr lang="cs-CZ"/>
          </a:p>
        </p:txBody>
      </p:sp>
      <p:sp>
        <p:nvSpPr>
          <p:cNvPr id="8" name="Vývojový diagram: zakončenie 7">
            <a:extLst>
              <a:ext uri="{FF2B5EF4-FFF2-40B4-BE49-F238E27FC236}">
                <a16:creationId xmlns:a16="http://schemas.microsoft.com/office/drawing/2014/main" id="{69159BC8-C4ED-4B13-B0EF-FD9124891707}"/>
              </a:ext>
            </a:extLst>
          </p:cNvPr>
          <p:cNvSpPr/>
          <p:nvPr/>
        </p:nvSpPr>
        <p:spPr>
          <a:xfrm>
            <a:off x="689285" y="4955412"/>
            <a:ext cx="8136904" cy="1420267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Snížení tělesné hmotnosti, zlepšení lipidového spektra, </a:t>
            </a:r>
          </a:p>
          <a:p>
            <a:pPr algn="ctr"/>
            <a:r>
              <a:rPr lang="cs-CZ" sz="2400" dirty="0"/>
              <a:t>snížení krevního tlaku...</a:t>
            </a:r>
          </a:p>
          <a:p>
            <a:pPr algn="ctr"/>
            <a:r>
              <a:rPr lang="cs-CZ" sz="2400" dirty="0"/>
              <a:t>ALE! Potřeba více dlouhodobých klinických studií.</a:t>
            </a:r>
          </a:p>
        </p:txBody>
      </p:sp>
    </p:spTree>
    <p:extLst>
      <p:ext uri="{BB962C8B-B14F-4D97-AF65-F5344CB8AC3E}">
        <p14:creationId xmlns:p14="http://schemas.microsoft.com/office/powerpoint/2010/main" val="34624813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404664"/>
            <a:ext cx="7772400" cy="96964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4800" dirty="0"/>
              <a:t>VÝŽIVA PODLE PH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2528738"/>
            <a:ext cx="8305800" cy="4140621"/>
          </a:xfrm>
        </p:spPr>
        <p:txBody>
          <a:bodyPr>
            <a:noAutofit/>
          </a:bodyPr>
          <a:lstStyle/>
          <a:p>
            <a:pPr marL="457200" lvl="1" indent="-457200">
              <a:lnSpc>
                <a:spcPct val="70000"/>
              </a:lnSpc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Principem je udržení rovnováhy mezi kyselinami a zásadami    v lidském těle</a:t>
            </a:r>
          </a:p>
          <a:p>
            <a:pPr marL="457200" lvl="1" indent="-457200">
              <a:lnSpc>
                <a:spcPct val="70000"/>
              </a:lnSpc>
              <a:buClr>
                <a:schemeClr val="accent4"/>
              </a:buClr>
              <a:buFont typeface="Arial" pitchFamily="34" charset="0"/>
              <a:buChar char="•"/>
              <a:defRPr/>
            </a:pPr>
            <a:endParaRPr lang="cs-CZ" sz="2400" dirty="0">
              <a:solidFill>
                <a:schemeClr val="tx1"/>
              </a:solidFill>
            </a:endParaRPr>
          </a:p>
          <a:p>
            <a:pPr marL="457200" lvl="1" indent="-457200">
              <a:lnSpc>
                <a:spcPct val="70000"/>
              </a:lnSpc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Překyselení je základem pro vznik poruch a onemocnění</a:t>
            </a:r>
          </a:p>
          <a:p>
            <a:pPr marL="0" lvl="1" indent="0">
              <a:lnSpc>
                <a:spcPct val="70000"/>
              </a:lnSpc>
              <a:buClr>
                <a:schemeClr val="accent4"/>
              </a:buClr>
              <a:buNone/>
              <a:defRPr/>
            </a:pPr>
            <a:endParaRPr lang="cs-CZ" sz="2400" dirty="0">
              <a:solidFill>
                <a:schemeClr val="tx1"/>
              </a:solidFill>
            </a:endParaRPr>
          </a:p>
          <a:p>
            <a:pPr marL="457200" lvl="1" indent="-457200">
              <a:lnSpc>
                <a:spcPct val="70000"/>
              </a:lnSpc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Alkalizující versus okyselující potraviny</a:t>
            </a:r>
          </a:p>
          <a:p>
            <a:pPr marL="457200" lvl="1" indent="-457200">
              <a:lnSpc>
                <a:spcPct val="70000"/>
              </a:lnSpc>
              <a:buClr>
                <a:schemeClr val="accent4"/>
              </a:buClr>
              <a:buFont typeface="Arial" pitchFamily="34" charset="0"/>
              <a:buChar char="•"/>
              <a:defRPr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355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E838891-B7D5-48E6-A726-E0C7CEEBF6CD}" type="slidenum">
              <a:rPr lang="cs-CZ" smtClean="0"/>
              <a:pPr/>
              <a:t>54</a:t>
            </a:fld>
            <a:endParaRPr lang="cs-CZ"/>
          </a:p>
        </p:txBody>
      </p:sp>
      <p:sp>
        <p:nvSpPr>
          <p:cNvPr id="167938" name="AutoShape 2" descr="data:image/jpeg;base64,/9j/4AAQSkZJRgABAQAAAQABAAD/2wCEAAkGBxQTEhQUExQUFhUXFxoXGBgYFx8aGBwaHBgYFxoaHRocHCggGBolHBQYITEhJSksLi4uFx8zODMsNygtLisBCgoKDg0OGxAQGjQkICQtLy8tNC0sLCwsLywsLCwsLCwsLCwsLCwsLCwsLCwsLCwsLCwsLCwsLCwsLCwsLCwsLP/AABEIAKkBKgMBIgACEQEDEQH/xAAcAAABBQEBAQAAAAAAAAAAAAAGAAMEBQcBAgj/xABFEAABAgMFBQUFBQYEBgMAAAABAgMABBEFBhIhMUFRYXGBEyIykaEHscHR8BQjQlJiM3KCsuHxNHOSohYkQ1PS4hWDwv/EABoBAAIDAQEAAAAAAAAAAAAAAAMEAAIFAQb/xAAxEQACAgEDAgUCBAYDAAAAAAABAgADEQQSITFBBRMiUWEycRQVkaEjgbHB0fEGJEL/2gAMAwEAAhEDEQA/ANxhQoUSSKFChRJIoUKFEkihQoUSSKPDiwBUmgj3ATf61i1RIyGGvMmvwHrFXbaMmH09BvsCDvCCYvCwg95XWkTpOcQ6nE2oKG8fWUYcxOqcxZ1O2LC7lvrlXwo1KFUCxvHzGsBS7PJmhqPDfLJVTyJtMKG2XQoBSTUEAg7wcxDkMTIihQoUSSIwJ3qvd9mUW20BbgGI1NAB011gsMBF87ruuupmJfCV0wrbJoFDT3AeUDt3bfTHNCKTcPO6ftn5nq7V9FTTb47IB9pBWEjNKssqbdaZcYrLj2lNPTQK3FLRhKnK+AVHdA2A1p5GLi5N3VMKW84gNrWMITUGgrU1Iy3RaXlsX7QzgQ52WeIkDI5GtaEc6wNVcgFusauu0yWPXUPS2OeuPfEu4DJm8jjc+thZAQMJSDkFIOpB3g+4w/cSz+yQuk126a0oK0SRzJO2B32kNOmYGSwAlJaUkGgIJxCo0NaHOO2MQgaU0dFbag1EggjqeJY3mvDNNvLbbSsD8OFvEKUrjxZ0POKeRvBPuNO4VLKW/EtSRiBOgyGe87hTfEE2yENvdqouOvlONWfcQlIAwkZEgip2c4mSctNIkgELqjt6hKVALKCCDTPMBVDSsA3ljkEzS/DrXWFZVHIGSOvuZ5kL0zqn2Q+4lkJpUYcIWg6rUDXPI6UGlBnE+51rKVOkGd7VKqgoOOhOdMOJACehgVm5p15aq4FuCgLi6d1IFKGpzrTXhzi/lLGW+/jlG0soDdStJqkrw+EGviKieQ9eq5J952/ToiHOFyO2Me/cZ78Q4vFeNMsUJwla1qACRxNABvJzy4RdgxmU7OvSrDbkw0FTIWtLK1+IIFMyN/eIBOyKRu+k4lVS6Dwz/t6QXzsHkTO/Lw6DYRxnnPX7ewmj3rvQmUASE43VaJGg4mB+Vvk+kYngilCaAUp1rvp5wMTN4O0JfU2pa1ZZZCoyw12RX2m3MlkvPNqQhZwoFKDQnKuZ314QJ7XLZHSaFGi0y1hXxk9STz9gJfPXsfdqsLKRUgUMFdwryKmMbThqtFCFbxpnxHxjPLGbrLJpnStRtgo9lcioPPLOgSE+Zy9Exyp23D5k1unqFDnGNvSaBPWo0zTtFpSToNvlHZG02nf2awr3xhtqWmt6aeUsmpWoU3AGgHIAQrLtNyXmEkKORChy3QVtRg9OIpV4UtiEbsNjI9pv0KGpdzElKhoQD5isOwzMWKFChRJIoUKFEkihQoUSSKFChRJIoUKFEkijMva5LGrS86EU8j/7CNNgfvrZRmJZQSKrR30jfTUdR8IHau5SI3obhTernpMOsabwv4TorKLubY3awMTTBQvEN9YJpG0ErQMWtM4RTgYM9Nq8M4sXvNM9nc+Vy2BWrZp/Ccx8R0h28l5Ox7iBVW07uW+KX2cVH2hQ8ICQDsJ7xp9b4EbwTxxgkk7SeJ4Qw1hWsTIo0iXaph2EtJq9kyCSFqG36ETbL9oTiSA6kLSfxCgUPgYo20BaagjrEGZsyoyIBHlAt7jkGaA02nf0uuJtVm2k2+jG2oEeoO4jZEG2bwIYUEUxLIrSMxu3ajsq6CMwclCuRH1ti49ozKypmdYzQQK89KHmMuYg3nEpkdZnflqJqQjn0nofn2hnY152n1YM0L/KdvIxOn7QZTVtxxKSpJyJoaUNfSMtst0PPsKarjK05bRmK8wB7oKPaLd8OpDyFhLyaUST4wDs3GnnHVsYqTiVu0VKahULEA/zwf8AEDFTS5btVS8xhStSdKhSgAQFZim6vMQQ2Fe/7hxM8vE2oYUqAGI1yIyy0OsQFXHmXpera2q0ASkk1pkSlRAoFCkJ67CZOUH2odo864AgIWQlGW1VO9Wm6AjeOeg/aaNh0tg2g7myB2DcfOOJJubIS7z4BWlxKArAFIIUoEEUVsNAT5QPXvsp1E84js1YagMpSk0wkZBNOPrHuzpvsFtPIJbLbhC0qJV2icNe7llqQeYjQrOv3LvIdIBSttJVhVTPcAeJ2RwKjrtzide3U6e43Km4Yxz2568e89WXdiXTLIVNMtlYbBdKsxXU1zpWBy37YGBKJX7hCQopSAAFad6g0iLaF8nXE4XAOycIBw7M6gV3RUWta1B3mklI7pyooddRziz2DGBA6bSvvDWHJJJAzx/uVU/eSYmSlLiypCMkg/zc4fs27K32hMF1KWisopnjJGoApTrWHrKurMvgKlkJKFVAcKgMO8Ea1HKNJeuiUyCJZldHG+8FHLEvPFXdWvoIpXWzDLRnWaymlwlWBzzx094LSqHJZrChwtN4qmmpJ212mg9IeTeiXdBlptalNqyxnxJUNFAxVrubaPfcczCUqNC4CTTPugVzygZnpNCqOKJAGoGRVuFdnExfLIMmAC1ah9gOfke8OzcYs99M40lpVCCoajXIVoctxgtu5MSjKA008lRrmdCo6V/pGLLmHXSAT3UiiUg5ADYBsien7tOKpy3ZcooLwDkLGLfCXZAttuT8dIT33umW31TLQq04cSqfgUczX9JOdeMDNn2W5NzKUtJJAoCqndA2knZGt3JnVOywK8yDhrvFAfjBAhAGgA5QyKlbmYx1ttGazyRxmeZdsJSlI0AAHQUhyEYUHmXFChQokkUKFCiSRQoUKJJFChQokkUKFFXbFtIYSSczujhIHWWRGc7VGTLSOGMit6/7yiUt9wcDnAk/bswupU6onYQaQA6lewmsng9pGXIE1O8/s/Q+oraUG1KNVJIqkneKZp9Yp7O9ligqrr4CdzYJJ6qoB5GA6yb4zbJGF1RFfCrMeRjXbnXpROt6BLifEn4jhERq3PTmc1NOq0y/VlZcWZZrbDYaaThQPM7yTtJjGb6SRZecQdhqn92tR6e6NygZvpdkTbdU0DqR3SdCPyk+4xe2vcuItoNV5Fu49D1mOWNbWA4V6Vy5QUS6ml5pUAd2hgItayltLKHEKQobCKH+oiMwpxJBBIhEbl4M9M5pt9atgzQ3GmwKpOY5GnWkFlz5xtbLjTpQUg6LpQhWooeI9YyJp9epNPSON2ss1DZISDv1gqttOcRK+gXrtDdO83qy7DlmSVstoST+IGppuBJNByirvNdQzLmMTLjIoMQTplxqKRnF371uy7gOLEnKqTod8bI0+h9jED3HEHPcCKHqPhDAKuMYmPYl2lsDhv5/7lFZj7Um32SC47nUrUQKnIa9I92xaUm812cwclZ0zJBGigU6c4EZq4KXXCDPopXTU+WOkUakFMw8yvVOSeSTTLoAYC1jrwRxNGvSUXHcrksOTxgywvbd1aVtuyyVvy5RQFPfUDtrQesUgafYZxmWewFRxYkKTXLI1pu+MGNybb+zoeS5UpBBQP1GtRw0BibPXxcSApVEBRolIFSedc4rtrPqziM+fq6z5G0MB36ZgFZLS5oJbaZdJKhnh7qc9SrQCD2+F0VL77CMZKAhSagEkAAKzIGgz5CJVsXhWqR7ZFQcYQop3UrlurkIEZecdJDss+unBRpyUn5iLEqvGMxZFuvPmZC4JGOvPz7Qouq0qz5dSHBjcUrEUJNQnIChO/lXZDqr9YFUdbA4BRKvdSA21JGZfS5MhQwpV98QrCRkCaDroIopQKWoqNczlWIbSuAJdNDXaGdzlu/3m0WZedh8hKVUUdArLPdGaX/s5LM0UpGFBGMDZVWtOFQYopuZKHwlOtAct+zPyjZ7wXcbnGkpdqFgZLGoJGeW0cI7zchB6wXo8PvSwdGHTvMdaShIqVAdKeUQ35rt3AhIOAEdTp9CDJ72UulX7dsp4hQPln74K7r3FZlSFk9o4NCRRKTvCd/Enyga6Zuh6R27xqgLlMlu0trq2aWJZtCvFTErgTs6Cg6RcRwR2HgMDE8szFmLHvFChQo7KxQoUKJJFChQokkUcrCJjOL8XuV3mWTQDIqGpO4UzpFLLAgyYzpdK+ofYkJ7ZvdLy+RViV+VPxOkDx9pNScLIoP15+gjMsClHPXgImy8saYRkDr8oROpcnjienr8E01a+vkzWJC+bTqFUBS4BUJOY84ze9NrlSjtr5niY9yjXZroK5oI93yMUl4MjXf74llrMvM7pNFVTednfpmRwgkAkUrDLqNQIm2YrGmmsPStmlxdPCE5qUdEjLXju3xXtxCscOc9pQpSagAEknQZmvLbBfcpD8tMNuqTgRXv41BJwnI90mumemyKubtlDJKJYYd66d8/xfAZRSOTyySSomvGKhwpyIZ9K16ENwD+s+jGrxyqjQPI84s2nUqFUkEbwax8vtzawfEYJbu3vcZUCFEb88j0hlNX7iY2o/4+VXNTZm52hZjL4wvNocH6kg05HUdIopi5cghKllgd1JUe+umQrpi4RPu3b6JpvEMlDVPxHCJlttlUu8kaltYH+kw1wRkTBw9bbDxPnW8EzUkJASCTkNBuj1LNhCOdIi2r+0ziWs1pCHcmeqxlFUdI299coLrMvGtMqhok4EqJ1zNaUHLInrAfrkfr6rBldi6K5yXcUlYQUKATUd05EkHaNU+cRdxPpnb1prQNb0zJCLVlXAKuYFcfr3xIbstt5SSV4wPxtkY6fGA+37ozMsoBxHirQpViry2+kNWbZcwghVezpn3lU9BnHcsD6hK7KmTNTw8tGXYYUogq7JFKE5kmgrXjXlAW467PTSUoBzOFCdw3n3kwWyj5LZx4Vk5Ek0FNNoFYU+2xZzKOwNXXU4lrJBIH5ARoK68s4sVDc9ovXdZWQoGWPAJ/rDmXalmZYS7ikKSE0XtqdVHzjMbUsCVS6S0+4lJOlM/MEAxVi2VForKicRPpkBwGsPyRxtBW+I1gbAxO0aRqAX3nk/vCYW0yzKKlAmiFpI7StSVHPEeWWW4QOtlTeSGlOGmSkAqTw0GXWIrgBqhWisuW5Q4giLD2fWq6zOJaUSRXCf3dteA16RXduYZhjUKqmKdep9jLO6V1HC6ZubQUNoPaUUKKURmAEnMCoGuum2CK07ZedBKFYU7kmnrtiVei3kONqaSF0VSqhloQcvKBWVmQjROW8/0EFYhfSsSprsuPm2rz2+08OuPpNe0X5knrnF5YF63ELCHiVIJpiORHXbFdOTQDZcCFEDxcBvpugZftQOkBCddPhSBglTwYxai21nco4m8JMeojyKCltAVqEpB5gAGJEPzy8UKFCiSRQoUKJJFChQokkgW06UsOEbqeeUZeuQKiSE1rvyjV5yXDiFIO0U+UZTbaHWVqBHeG/TpwhbULnmbHhVgGVzgmdasoitBnwEPM2UE5rNOZpA+9eZ1AoE/CKmcvFML1yhXK+03Alp6sAJd25PJSsYMyDXhEC02wtFRnrTkc/j6RTybTjiwACpSjQACpJ3AbY16zbiD7EG3Mn1VWVahJIAwHeKDPjWCJWXBimp1qUOoBziY1KvqaXwi/tyfwsISmgLgC1U2j8PSlPOOXku27Lqo6kjcrVJ4g7Yr7xaMU/wCygf7R8oEysgIM0qbqtQ6sJSmOiOqEICATSxmdJ0j0G462mLSTkVuKAbTVVMzoAN5J0EdHMjMFGTLS49tLl3kmpwg5jhtje21ggEaEVHIxhUtYSGe844pavyoySOpBJ9IJ5e/y2wlASkpSAkVrWgFBn0h6h9i4aeT8U034i3fSPv2jN+PZ+4VKdlk4kkklA8SSdaDaOUZ+7Z7yThU2sEZUKTXypGy2Pf8AZcIS6OzVvrVPnsgktGZIYWtuiiEFSdoOVQeMENaPyDFE1eo02Edf1mE2Td511xIXRkK1Lvdy3hJzV0FOMbbZcm1JyoSk9xCalW1R2niSfhGMWvaakqUSolSiSScyeJibYt7XFsKllmoJCk8AMyOWh6QKt1QkR3V6a7UVq5PHtLy8NrOzK6gYQKhIqK05xUt2aT4z0BJMe2bZaT4hEabvqhNezRU74oxBOSY3UliqEqXiW7dm4RVRNBviDa7SXmlIFCQCUHcd3I6QLzd4XnzmaDcIt7ryzjriW2xVSvIbydw+ccB3HAE7ahqTe7cwVkXcTRTtSo+uY9awQXZmAptTatRpFXaNjPSrxC21JNaKBGRHA6HgRFjIWDNGjjTDyknQhtWfpFvLOcwQ1dZUqTweRJE2MxWLWUQqUUpxxAxPALG/szpyqQTTlFtdm4zzi0uTYwNpzwVBUrgaeFO+ucFF9bsGaQktEBxAoAcgpO6uwjZzi60nBMVu8QrLqmeO8DlXllVeMKBHKlYjOXmlBsUqnAD4wO2pdSbQaKl3f4UFQ801ERZW6k2s92XeP/1qA8yKQI+ZnpNFBpNuS/H3hgzeltZolFAd+4wT3QuSy2pMyo4ye+hNKJTXMfvEQJ2Vcd9sFyYoy2NakKWeCUiufMxPt29LhSG2qobSAkJ0NAKCpGukFU7Bl5n3V/iW2aY8dzNNenm0eJxA5qEepecbX4FpVyIMYE8+4tVTi88okyc66g4grDTbn5RBqvidPgOF4fmb2DHYGrmXg+0t0V406neN8EsNKwYZEwbamqco3URQoUKLQcUKFCiSRRDn7NaeThdQFD1HIjMRMhRJ0HHSB817PZZRJCnU12VBHqmsMM+zOUBqpTyuFUgeia+sG8D14rwhkFKc1e6BsEHJEYrsvsO1SZLsqwpaVH3TaEHao5q/1KzixTMoOQWk8lCMbtO23HCSVK6n0psiqXPOD8Xl8YH54HaPDwtm+puZvEwwlaSlaQpJ1CgCPIxkXtTu+GloW2kJbUmgA0BGo9x6wzZd7phmlFkp3HNP9IM27Wl7TZLDv3bh8O2ithSfhtFY4zLau3vO1VXaG0W9V74/xMNQrYRDqURa3pu49KuFLiSB+FQ8KhvB+GoijVXjCDIVODPW0aqu1dymWUnJFS0oTmokAbhz5QWz77cu0G0k8TtUfzH4DZA7dId9xR/Ag+asvcDEe3HquVO6LD0iCsHnWbc8D+snodJVWpzjxNJ2+UdkEBSajWOLyNDppBB0iDH+IfiRS4RB/wCzq9BSUsumqFGiSfwq+R+MAbrVQRt2H4R4kllJ3REYq2Z3UULfUVMPPaVc7ChT7A7gzUnanPOn6a58OWmTMzCm3Aoag/Qj6ZsCZEzKNqWArGjCsHQ0qlVedD5xhF+7tKlJpSKHAe82d6Ts5jQ8oNcnO4TN8O1Z2nT2duk42gvgFsKUfygVI20oIelLozbhoiXd5lJSPNVBEO6swtl5Kk1rUHyNaxrE/wC01lCiEMuOAHxVCR0BqfOIqofqksvvQ7axmUlh+yxw5zDgQPyo7yv9WifWNFsaxGZVGFlATvOqjzOpgdsv2lSjpwrxsn9QqnzT7yII7Um/+VdcaIV90tSSDX8JIIIhhAgHpmVqH1Dti3P9oKXqvuUKLctQlOSlkVz3JBy6wDTFqTLxqt5Z/iNOgGkNWe6lagkk1Ji/LQQMKczvppy+cKsWY9ZuUV1UqFVcn3kazpqZaIUXVIHMk+XzgkF/ykBJSkq3nb0BygbVJgmpX55nyhf/ABG0GhPCKhnHSEsp09nNg/tCZu/qyaYWzyrX3mLiRvclfiRTkr4GAdixuJ5mJ4YS2KqVT3wVbH7xK7S6Y8IOZY35tfEG8BOAAlRpt0A5098D7ct2qaivQ1+ukTFWkg1TmUnIggEEQK20tyVdCmlfdqFU/FPStesDsOTmNaOvy18scHtLRdnKGWfka+6PKLJO403q/tFQL8OjLCI5/wAUvO5HIcMhAsrNDZf3x+sNLnK7OaTSmfdy0IOWcacIyr2eS6nJhJOiaqJ4bPUiNVh6j6J5jxRgb+PadhQoUGmdBK0r+yzSsIClkbsh0rrDUl7RpVZooLb4kAj0MZB2hUKnnDDqCYTN7T0I8Lp+nmfR8lOtupxNrSobwa/2iTWPnax7Xel1hSFlJHqOI2xr90b2pmhgXRLoGmxXEceEGruDcTP1fh1lA3DkS7tmc7JsqGpyHMxlNv2jRVK1Vtp84OL+TBSGgDqVHyp84yq2pjCcs9p6wHUvg4mh4PpwwLR9asQqPKI7je1JyOz5QrPmajjuh6YbI7yTUbRA+ozHMFX2mQSggGmkepZ0pIOYh8VOYpn74bSDoRl9aQM8RpTuGDNNunbTc239mmEpcNMsYBxAbDX8Q3xJmvZxJLNQlaOCV5f7gYzSReLLiXUd0pUFDp8DG7trqAd4B84dqIdeZ5vX1nT2ZrOAZm16rpsyUsVMBdVKCVFRrlQkaAUzr5xl9sZKG0nWPo23LPD7C2vzDI7jqD5xgFtySkLUhaaKSSCNoMA1FfORNPwfWekqx5jNiTVNsXb8sFDEDkYEEBSVDDUmuQGp6Qa2RZ7qUgunDl4PxdToPWBL7GPanaG3qZWOsK+sodk7Lcc/CR+o5D1ghCc+4kDic1Q62yTmakxbbzBeeQsvruWuZWWS0QFKBJyOWewZVO2GbxPCcQEvIGRqkpyUN+fllwERJaVIz279v9Ij2nOJSKYqEwfccTMFCGzK9ZQ2hINy6Kt1OLIk0rXYOVPdEBhnE3iBr9UMWL6VOIUgkHFoTsIO/dHmz5dqXRhUsrJ3ZDltMBPJzHkwtZUdc/tByaZNTSCe4l6Fy6w24cTK8lJOyuVR9ZxEfbZVWhUkjeaj5iILcioK8J5jOOZZTkRgiq6so0LZm7gkplS6hSFirJ3JOteIyFeMTWn07cMebfmkOScqQ6gutpCFIxDFSlK04YR5wEzMysZAnWsFc4PEztKnmLtY8jiHiVNa1A45D1MRn7Wlm88VTzjPZueWdppFepSjrWAm09hNJPD1PLPDWfvnXJsUG+B5+01OE1UT1irS1WJjLOnOKEs3WNKlFA9IltIzCjQE7IJZK767QbKEqCSiiqqBpnUUy6+UQ7tXWemSCkYUbVq06fmPKNcsWykSzYQjmSdVHeYapq95geIa0A4rPMydz2WzdcuxPHGf/GLOyvZe6DV11tI/TVR9wEarCgwpQTPbxHUMMbpW2JYzUsjA2OJJ8Sjx+UWUKFBYkSScmKFChRJyfNsgrGnjoY5ipkeUQ21lpdDlFoX0kd6h47YzAcie2ava5PYxoS9dsTJB5TawQvvpNRTIjdEJU4kZAfOOy5W8tKEJJUSAANSTpHB14nbMCs7+k1G90yXpKWmQNtFcMQof9yadYy608yVHb8I3VFgj7EJVX/bCa/q1xf6s4xa3JJbalNrFCkkEfXnB9Qh6zL8H1KqxT5/aU8lM4TQmCKUfSoZHmPrUQIrbNaw7LzRBhdGxNnUUrYciFhYBzBoNseHHEAUBFd9IqE2kabaxaWVLdukrcybSddqj+UfExfr0in0dY3KNKcWAMxWijTJI3100jUpu/DDVEoSpdBQaAZesZ1NTg8AASgaACg8tvOKpwHfFhYUHEBZpF1DBrO00o+0XP9iKfv8A9IoLy2xLTwqWy26Mg4k16KFMxxgPSypRyryiYiyHgBhSo8hT+8TznMv+X6as5BwfvLy7NiobBdUUqUa4TuGlc9Cd8XKpZKjXGIqElaWUDCQQkVy+MUVoWgoZA0GgofXnFi2B0i6UtYxw0MMDSdXEnrT3R4etlhGqweA+cZtNTaxUFSj1iv7UmB+aewjy+HA8s00C0L1jwo7oMUn2kuVKta6/GKFAJi3kk0EQEseZ1666V9Ms/tFEEndECVexkkxEtx/LCDzh+xB93WLDlsRcjZSW7mWEswCCtfhGzeflDc9OFWhNNg0HQR4tB9SUJSnLLMwxKd4Z5x0nnErWn8PfKp9ZBqFEERKZtNKsnO6rfsPyj1OyUVb0rXbQx2VJB5luGwdCk9aw/K2O65+zbWob0pJHnSkC5aoYJLvXhfZZdYQv7t0Zjcd43VAod8TCyNZYPpjb4S34jnuEeZe18KgUoTkdufptipecJJJjiDC+8zXXSrj1czY7o+0dKyG3wBsCgKeYGVI0dCgQCDUHMGPl0KKaKSaGNn9l14e2a7FRqUiqfiPj5w3RcSdrTz3inhq1r5tQ47iHsdjkdhuYMUKFCiSRQoUKJJMCvHYa0KwuJII37eR0IgbMmoHKtI+mZmVbcGFxCVjcoA++A23RZ8uThl21r3ZlI6VoeUKPQo5zN7T+KWt6QuTMosuwH5lYS2hSjwGQ4k6Ac4125l02ZEY3FoU8RrUURvCa7eP0Rc3gcUMKSEJ2JQAlI6CK16aWoUCiIqronQQ92n1GoGHbA9ptDU2hXhWk8lAwNXzuqJpONugeSOihuPHjABKrKRiJJA8z8ot5O9LrVAlWX5VGo9c/dBfOVhhhEDoLaW3VnOID2rZK21lK2ylQ1B15xXfZc9I26UtiVnQEPoRj2V06K1SYccuDJk1wLHALNIr5APIh/wA0dPS4wZiTUmSQkak0HMwbTKA2lLKSQhsAGmVTtJPE1MaB/wANy0u04WmkhQQrvGqlDLeqpHSMyvC73jsSmnqKxWxNghNJf+JczqkIUKa7qZmI0xKtIzWc9iQc+u6G1T3ZN5eIjbqBv5xUOPlRB1gLMJpU0tnrxLxm0jogBO+mvU6mJqJlRITUnaYoZBgpqa6xfy7VanaY4pJkuVVntyfIpnTr8ohzku0/tCXNh2HnES1Ge9UmgpshmUdBNK0Ow6xcN2MC1IA3qeZTzUqQopUMwaERHEqd0Wl4UuFSSlVAU0OmoNN26nlFQph0jNSj1+UTYJBqnC5xHwlKPGoD3+UNPWgT3UVSN+0/IRFRZ53ROlZCvOLYAgDa1hyY/LIxiixiHHXoYsJOR7IGhJQrSuoOtD84UvJEbusSXVkNLrnkKeYjg6yzqTWeZAn05AxUtzKkK4bosVTVddDDE5JkUxA55jKlQdo4R1lzyJKLgnpaWMtNIcGtD5x5ekq9YHlNkZpJrD7FruJ1ziu7HWFagNyhk12QI2Q0JehrSkOtWviyoYfafx5R0MDBtU69ZW2ixRQOXeFeu364xEi0tencByoCfOmXoYhdmN8LuMNNjTPmoZiCYI/Z7OlqYSQdFAkbxtgcWsAZamLu5cqVPJA1JAHU0i1f1CC1mPIfPtPooR2PKdI7WNWeDnYUKFEkihQoUSSBl6b0BAUlBGmu8/KMxmptTisyTtMOvKW6qpzh9uTw5nWM53ZzPYaXT16ZcDrGZFPfpU6RLbaqugrzjkujvcBr8osmwEg0zUrIAbBFQIWyz2kdSAKDM56R4dlgASoExcyclpWmQqo84qram9cNKDQmL4wOYqLNzYEgpfSDoRB/c68uIpZcNa5IUf5T8IylyarqaxIkJsoUKE7xvEXrfBgNXpQ6/M+gHEBQIOhBB6xj15JTsnFpcFSD5jYeRjVbEne2Ybc/MkE89D6gxnvtaf8AvWkbmyo7ziUQB0wHzg9wBXMy/D2ZbtnvM7tB4qNIlyTGXIesQ0IxODLpFyy3kToPgIQxzPVFtqgRyRZrkdBBBLNimI7sor5SXAzJ20/oIftib7NBprTL3Vgi8DMStJdgogneG1MS6JyAy58YhyTuLXfEB9VVHPbFhZrdac4GuSY/eFrqxLO0BiArsHvP9IpBNFBr740O1riv9i280CslAK0DxA0rkPxCmzXnGdzrRBIIIIyIIoRBbEYHMR0erqZdplhLW0k+JKfKJwtdsaJgWS3EyXbrrpFRvhnXT5zL12bxpqMoKro3aTNtuF1SktpoKimatTmRoB7xA/dewXZtzA2KJB7yyO6kfE7hB5ep5Mqy1Js1Aw4lHaRXbxUak8oMiY9RmXqb95FNfU/sJQzTMlLq/wCXa7ZSf+o8ao/hSKA8zFZa9sOvULprTw0AoOAFMo9KYJ2HqIZVKK3ZbfqsUdmMZopqTryfmQkWkrTWHEzyj4gk8xlDxkhrrxjyZCunygfqjm6r2iSGVeJpBPAU9RSJElZDBWO8pCSe9oo020r8YTMhhGucSEMJTvrF1yIraEYECE14rgMTTKVSpCVBIAzqlVN51CuMZha11ZiXVhcSUbifCeR0MaXdW2g04EknArI12bj090Cl7bbVNvqVn2YJSgbk76bzr/aCOEYbu8U0lmpps8sH0/MF/siUDTGredB0+cOJnFjwkin5cvdDpk6GtDDqJXhXnAMTV3g/VzFK268g5OuD+I/OCmx7+zCKYlYk7lZn5wOCTTuJMSGpWmz0i6lh0MXuShxys1mwb3MzFAe4s7CcjyPzgkjDG3SihpGk3Mtwup7JZqoCqTvG7mIarszwZhavSBPWnSFUKFCg0z5iaCEAnbuppHJVlbpqck7ttIbc0HOLmT0H1sjOAnr3bauYytqhokc6RMkpCpCj5DZEZWvUe6LyW8PQQRQMxO2wqvErbbnktpwg57f7QAWraClq4RcXg8Z5wLu+IwJzk4mhpKgqZjqXM4mpGYIit2xZsadY6sHfNvuO2UyLFdSkq6KUpQ9DAD7U0VnEg6dkjyqv5Rpd3/8ACy/+U3/IIzr2qf4xv/IH87kN2fRPP6Nv+zn7wRkmKCoyiwbaUopSBkKViO34ExbyXyhQCegZzjMebSlHeP4dOZ2wKXktLESkQRWj4epgHtT9pFXPaG0aAtuPWMS7JJi8lgEJxbshxMQJGLFfgR1jqDAzB6li9gU9JZotqYP/AFXB/EffWG35ztT95hcOlVd4+evrFW/p0h6zdekTcZ00JjpJZsllWiFJ/dPwVWC+6t0bPcpVTq1/kWoAdMIBI6wLr8I5/GLu7X7dn95Pvg9Z55mZqq/QSDiapKSiGkhDaUoSNEpFB6RmV/HyJ1XBCAPKvvJjU4yf2kf4w/5aP/1B7fpmZoj/ABpDlZ1JyNImhCVbflAqzp1i/lNB9bIWU5mvam3kSX9kGweVI6GDt08o61Dhi+0RfzGjJYSM8ojPO0yy84de0iHPeCKtxD1cnmdYe72lIpp9WB1Y2Vr55/GJ0n4h9bYrrd/bHp/KmKf+YfaPMx8R9p0EbodCU7VelIrjoITGkTM6V9pY40JiHN2wkaGvARVTu2KhrUxVnxGKdKrcsZftWgpfCDS5Lyu2ap+cDpofSsAdmaiNA9n/APiGuav5FRak+qL+IgLUQBNXEdjgjsPzys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7942" name="AutoShape 6" descr="data:image/jpeg;base64,/9j/4AAQSkZJRgABAQAAAQABAAD/2wCEAAkGBxQTEhQUExQUFhUXFxoXGBgYFx8aGBwaHBgYFxoaHRocHCggGBolHBQYITEhJSksLi4uFx8zODMsNygtLisBCgoKDg0OGxAQGjQkICQtLy8tNC0sLCwsLywsLCwsLCwsLCwsLCwsLCwsLCwsLCwsLCwsLCwsLCwsLCwsLCwsLP/AABEIAKkBKgMBIgACEQEDEQH/xAAcAAABBQEBAQAAAAAAAAAAAAAGAAMEBQcBAgj/xABFEAABAgMFBQUFBQYEBgMAAAABAgMABBEFBhIhMUFRYXGBEyIykaEHscHR8BQjQlJiM3KCsuHxNHOSohYkQ1PS4hWDwv/EABoBAAIDAQEAAAAAAAAAAAAAAAMEAAIFAQb/xAAxEQACAgEDAgUCBAYDAAAAAAABAgADEQQSITFBBRMiUWEycRQVkaEjgbHB0fEGJEL/2gAMAwEAAhEDEQA/ANxhQoUSSKFChRJIoUKFEkihQoUSSKPDiwBUmgj3ATf61i1RIyGGvMmvwHrFXbaMmH09BvsCDvCCYvCwg95XWkTpOcQ6nE2oKG8fWUYcxOqcxZ1O2LC7lvrlXwo1KFUCxvHzGsBS7PJmhqPDfLJVTyJtMKG2XQoBSTUEAg7wcxDkMTIihQoUSSIwJ3qvd9mUW20BbgGI1NAB011gsMBF87ruuupmJfCV0wrbJoFDT3AeUDt3bfTHNCKTcPO6ftn5nq7V9FTTb47IB9pBWEjNKssqbdaZcYrLj2lNPTQK3FLRhKnK+AVHdA2A1p5GLi5N3VMKW84gNrWMITUGgrU1Iy3RaXlsX7QzgQ52WeIkDI5GtaEc6wNVcgFusauu0yWPXUPS2OeuPfEu4DJm8jjc+thZAQMJSDkFIOpB3g+4w/cSz+yQuk126a0oK0SRzJO2B32kNOmYGSwAlJaUkGgIJxCo0NaHOO2MQgaU0dFbag1EggjqeJY3mvDNNvLbbSsD8OFvEKUrjxZ0POKeRvBPuNO4VLKW/EtSRiBOgyGe87hTfEE2yENvdqouOvlONWfcQlIAwkZEgip2c4mSctNIkgELqjt6hKVALKCCDTPMBVDSsA3ljkEzS/DrXWFZVHIGSOvuZ5kL0zqn2Q+4lkJpUYcIWg6rUDXPI6UGlBnE+51rKVOkGd7VKqgoOOhOdMOJACehgVm5p15aq4FuCgLi6d1IFKGpzrTXhzi/lLGW+/jlG0soDdStJqkrw+EGviKieQ9eq5J952/ToiHOFyO2Me/cZ78Q4vFeNMsUJwla1qACRxNABvJzy4RdgxmU7OvSrDbkw0FTIWtLK1+IIFMyN/eIBOyKRu+k4lVS6Dwz/t6QXzsHkTO/Lw6DYRxnnPX7ewmj3rvQmUASE43VaJGg4mB+Vvk+kYngilCaAUp1rvp5wMTN4O0JfU2pa1ZZZCoyw12RX2m3MlkvPNqQhZwoFKDQnKuZ314QJ7XLZHSaFGi0y1hXxk9STz9gJfPXsfdqsLKRUgUMFdwryKmMbThqtFCFbxpnxHxjPLGbrLJpnStRtgo9lcioPPLOgSE+Zy9Exyp23D5k1unqFDnGNvSaBPWo0zTtFpSToNvlHZG02nf2awr3xhtqWmt6aeUsmpWoU3AGgHIAQrLtNyXmEkKORChy3QVtRg9OIpV4UtiEbsNjI9pv0KGpdzElKhoQD5isOwzMWKFChRJIoUKFEkihQoUSSKFChRJIoUKFEkijMva5LGrS86EU8j/7CNNgfvrZRmJZQSKrR30jfTUdR8IHau5SI3obhTernpMOsabwv4TorKLubY3awMTTBQvEN9YJpG0ErQMWtM4RTgYM9Nq8M4sXvNM9nc+Vy2BWrZp/Ccx8R0h28l5Ox7iBVW07uW+KX2cVH2hQ8ICQDsJ7xp9b4EbwTxxgkk7SeJ4Qw1hWsTIo0iXaph2EtJq9kyCSFqG36ETbL9oTiSA6kLSfxCgUPgYo20BaagjrEGZsyoyIBHlAt7jkGaA02nf0uuJtVm2k2+jG2oEeoO4jZEG2bwIYUEUxLIrSMxu3ajsq6CMwclCuRH1ti49ozKypmdYzQQK89KHmMuYg3nEpkdZnflqJqQjn0nofn2hnY152n1YM0L/KdvIxOn7QZTVtxxKSpJyJoaUNfSMtst0PPsKarjK05bRmK8wB7oKPaLd8OpDyFhLyaUST4wDs3GnnHVsYqTiVu0VKahULEA/zwf8AEDFTS5btVS8xhStSdKhSgAQFZim6vMQQ2Fe/7hxM8vE2oYUqAGI1yIyy0OsQFXHmXpera2q0ASkk1pkSlRAoFCkJ67CZOUH2odo864AgIWQlGW1VO9Wm6AjeOeg/aaNh0tg2g7myB2DcfOOJJubIS7z4BWlxKArAFIIUoEEUVsNAT5QPXvsp1E84js1YagMpSk0wkZBNOPrHuzpvsFtPIJbLbhC0qJV2icNe7llqQeYjQrOv3LvIdIBSttJVhVTPcAeJ2RwKjrtzide3U6e43Km4Yxz2568e89WXdiXTLIVNMtlYbBdKsxXU1zpWBy37YGBKJX7hCQopSAAFad6g0iLaF8nXE4XAOycIBw7M6gV3RUWta1B3mklI7pyooddRziz2DGBA6bSvvDWHJJJAzx/uVU/eSYmSlLiypCMkg/zc4fs27K32hMF1KWisopnjJGoApTrWHrKurMvgKlkJKFVAcKgMO8Ea1HKNJeuiUyCJZldHG+8FHLEvPFXdWvoIpXWzDLRnWaymlwlWBzzx094LSqHJZrChwtN4qmmpJ212mg9IeTeiXdBlptalNqyxnxJUNFAxVrubaPfcczCUqNC4CTTPugVzygZnpNCqOKJAGoGRVuFdnExfLIMmAC1ah9gOfke8OzcYs99M40lpVCCoajXIVoctxgtu5MSjKA008lRrmdCo6V/pGLLmHXSAT3UiiUg5ADYBsien7tOKpy3ZcooLwDkLGLfCXZAttuT8dIT33umW31TLQq04cSqfgUczX9JOdeMDNn2W5NzKUtJJAoCqndA2knZGt3JnVOywK8yDhrvFAfjBAhAGgA5QyKlbmYx1ttGazyRxmeZdsJSlI0AAHQUhyEYUHmXFChQokkUKFCiSRQoUKJJFChQokkUKFFXbFtIYSSczujhIHWWRGc7VGTLSOGMit6/7yiUt9wcDnAk/bswupU6onYQaQA6lewmsng9pGXIE1O8/s/Q+oraUG1KNVJIqkneKZp9Yp7O9ligqrr4CdzYJJ6qoB5GA6yb4zbJGF1RFfCrMeRjXbnXpROt6BLifEn4jhERq3PTmc1NOq0y/VlZcWZZrbDYaaThQPM7yTtJjGb6SRZecQdhqn92tR6e6NygZvpdkTbdU0DqR3SdCPyk+4xe2vcuItoNV5Fu49D1mOWNbWA4V6Vy5QUS6ml5pUAd2hgItayltLKHEKQobCKH+oiMwpxJBBIhEbl4M9M5pt9atgzQ3GmwKpOY5GnWkFlz5xtbLjTpQUg6LpQhWooeI9YyJp9epNPSON2ss1DZISDv1gqttOcRK+gXrtDdO83qy7DlmSVstoST+IGppuBJNByirvNdQzLmMTLjIoMQTplxqKRnF371uy7gOLEnKqTod8bI0+h9jED3HEHPcCKHqPhDAKuMYmPYl2lsDhv5/7lFZj7Um32SC47nUrUQKnIa9I92xaUm812cwclZ0zJBGigU6c4EZq4KXXCDPopXTU+WOkUakFMw8yvVOSeSTTLoAYC1jrwRxNGvSUXHcrksOTxgywvbd1aVtuyyVvy5RQFPfUDtrQesUgafYZxmWewFRxYkKTXLI1pu+MGNybb+zoeS5UpBBQP1GtRw0BibPXxcSApVEBRolIFSedc4rtrPqziM+fq6z5G0MB36ZgFZLS5oJbaZdJKhnh7qc9SrQCD2+F0VL77CMZKAhSagEkAAKzIGgz5CJVsXhWqR7ZFQcYQop3UrlurkIEZecdJDss+unBRpyUn5iLEqvGMxZFuvPmZC4JGOvPz7Qouq0qz5dSHBjcUrEUJNQnIChO/lXZDqr9YFUdbA4BRKvdSA21JGZfS5MhQwpV98QrCRkCaDroIopQKWoqNczlWIbSuAJdNDXaGdzlu/3m0WZedh8hKVUUdArLPdGaX/s5LM0UpGFBGMDZVWtOFQYopuZKHwlOtAct+zPyjZ7wXcbnGkpdqFgZLGoJGeW0cI7zchB6wXo8PvSwdGHTvMdaShIqVAdKeUQ35rt3AhIOAEdTp9CDJ72UulX7dsp4hQPln74K7r3FZlSFk9o4NCRRKTvCd/Enyga6Zuh6R27xqgLlMlu0trq2aWJZtCvFTErgTs6Cg6RcRwR2HgMDE8szFmLHvFChQo7KxQoUKJJFChQokkUcrCJjOL8XuV3mWTQDIqGpO4UzpFLLAgyYzpdK+ofYkJ7ZvdLy+RViV+VPxOkDx9pNScLIoP15+gjMsClHPXgImy8saYRkDr8oROpcnjienr8E01a+vkzWJC+bTqFUBS4BUJOY84ze9NrlSjtr5niY9yjXZroK5oI93yMUl4MjXf74llrMvM7pNFVTednfpmRwgkAkUrDLqNQIm2YrGmmsPStmlxdPCE5qUdEjLXju3xXtxCscOc9pQpSagAEknQZmvLbBfcpD8tMNuqTgRXv41BJwnI90mumemyKubtlDJKJYYd66d8/xfAZRSOTyySSomvGKhwpyIZ9K16ENwD+s+jGrxyqjQPI84s2nUqFUkEbwax8vtzawfEYJbu3vcZUCFEb88j0hlNX7iY2o/4+VXNTZm52hZjL4wvNocH6kg05HUdIopi5cghKllgd1JUe+umQrpi4RPu3b6JpvEMlDVPxHCJlttlUu8kaltYH+kw1wRkTBw9bbDxPnW8EzUkJASCTkNBuj1LNhCOdIi2r+0ziWs1pCHcmeqxlFUdI299coLrMvGtMqhok4EqJ1zNaUHLInrAfrkfr6rBldi6K5yXcUlYQUKATUd05EkHaNU+cRdxPpnb1prQNb0zJCLVlXAKuYFcfr3xIbstt5SSV4wPxtkY6fGA+37ozMsoBxHirQpViry2+kNWbZcwghVezpn3lU9BnHcsD6hK7KmTNTw8tGXYYUogq7JFKE5kmgrXjXlAW467PTSUoBzOFCdw3n3kwWyj5LZx4Vk5Ek0FNNoFYU+2xZzKOwNXXU4lrJBIH5ARoK68s4sVDc9ovXdZWQoGWPAJ/rDmXalmZYS7ikKSE0XtqdVHzjMbUsCVS6S0+4lJOlM/MEAxVi2VForKicRPpkBwGsPyRxtBW+I1gbAxO0aRqAX3nk/vCYW0yzKKlAmiFpI7StSVHPEeWWW4QOtlTeSGlOGmSkAqTw0GXWIrgBqhWisuW5Q4giLD2fWq6zOJaUSRXCf3dteA16RXduYZhjUKqmKdep9jLO6V1HC6ZubQUNoPaUUKKURmAEnMCoGuum2CK07ZedBKFYU7kmnrtiVei3kONqaSF0VSqhloQcvKBWVmQjROW8/0EFYhfSsSprsuPm2rz2+08OuPpNe0X5knrnF5YF63ELCHiVIJpiORHXbFdOTQDZcCFEDxcBvpugZftQOkBCddPhSBglTwYxai21nco4m8JMeojyKCltAVqEpB5gAGJEPzy8UKFCiSRQoUKJJFChQokkgW06UsOEbqeeUZeuQKiSE1rvyjV5yXDiFIO0U+UZTbaHWVqBHeG/TpwhbULnmbHhVgGVzgmdasoitBnwEPM2UE5rNOZpA+9eZ1AoE/CKmcvFML1yhXK+03Alp6sAJd25PJSsYMyDXhEC02wtFRnrTkc/j6RTybTjiwACpSjQACpJ3AbY16zbiD7EG3Mn1VWVahJIAwHeKDPjWCJWXBimp1qUOoBziY1KvqaXwi/tyfwsISmgLgC1U2j8PSlPOOXku27Lqo6kjcrVJ4g7Yr7xaMU/wCygf7R8oEysgIM0qbqtQ6sJSmOiOqEICATSxmdJ0j0G462mLSTkVuKAbTVVMzoAN5J0EdHMjMFGTLS49tLl3kmpwg5jhtje21ggEaEVHIxhUtYSGe844pavyoySOpBJ9IJ5e/y2wlASkpSAkVrWgFBn0h6h9i4aeT8U034i3fSPv2jN+PZ+4VKdlk4kkklA8SSdaDaOUZ+7Z7yThU2sEZUKTXypGy2Pf8AZcIS6OzVvrVPnsgktGZIYWtuiiEFSdoOVQeMENaPyDFE1eo02Edf1mE2Td511xIXRkK1Lvdy3hJzV0FOMbbZcm1JyoSk9xCalW1R2niSfhGMWvaakqUSolSiSScyeJibYt7XFsKllmoJCk8AMyOWh6QKt1QkR3V6a7UVq5PHtLy8NrOzK6gYQKhIqK05xUt2aT4z0BJMe2bZaT4hEabvqhNezRU74oxBOSY3UliqEqXiW7dm4RVRNBviDa7SXmlIFCQCUHcd3I6QLzd4XnzmaDcIt7ryzjriW2xVSvIbydw+ccB3HAE7ahqTe7cwVkXcTRTtSo+uY9awQXZmAptTatRpFXaNjPSrxC21JNaKBGRHA6HgRFjIWDNGjjTDyknQhtWfpFvLOcwQ1dZUqTweRJE2MxWLWUQqUUpxxAxPALG/szpyqQTTlFtdm4zzi0uTYwNpzwVBUrgaeFO+ucFF9bsGaQktEBxAoAcgpO6uwjZzi60nBMVu8QrLqmeO8DlXllVeMKBHKlYjOXmlBsUqnAD4wO2pdSbQaKl3f4UFQ801ERZW6k2s92XeP/1qA8yKQI+ZnpNFBpNuS/H3hgzeltZolFAd+4wT3QuSy2pMyo4ye+hNKJTXMfvEQJ2Vcd9sFyYoy2NakKWeCUiufMxPt29LhSG2qobSAkJ0NAKCpGukFU7Bl5n3V/iW2aY8dzNNenm0eJxA5qEepecbX4FpVyIMYE8+4tVTi88okyc66g4grDTbn5RBqvidPgOF4fmb2DHYGrmXg+0t0V406neN8EsNKwYZEwbamqco3URQoUKLQcUKFCiSRRDn7NaeThdQFD1HIjMRMhRJ0HHSB817PZZRJCnU12VBHqmsMM+zOUBqpTyuFUgeia+sG8D14rwhkFKc1e6BsEHJEYrsvsO1SZLsqwpaVH3TaEHao5q/1KzixTMoOQWk8lCMbtO23HCSVK6n0psiqXPOD8Xl8YH54HaPDwtm+puZvEwwlaSlaQpJ1CgCPIxkXtTu+GloW2kJbUmgA0BGo9x6wzZd7phmlFkp3HNP9IM27Wl7TZLDv3bh8O2ithSfhtFY4zLau3vO1VXaG0W9V74/xMNQrYRDqURa3pu49KuFLiSB+FQ8KhvB+GoijVXjCDIVODPW0aqu1dymWUnJFS0oTmokAbhz5QWz77cu0G0k8TtUfzH4DZA7dId9xR/Ag+asvcDEe3HquVO6LD0iCsHnWbc8D+snodJVWpzjxNJ2+UdkEBSajWOLyNDppBB0iDH+IfiRS4RB/wCzq9BSUsumqFGiSfwq+R+MAbrVQRt2H4R4kllJ3REYq2Z3UULfUVMPPaVc7ChT7A7gzUnanPOn6a58OWmTMzCm3Aoag/Qj6ZsCZEzKNqWArGjCsHQ0qlVedD5xhF+7tKlJpSKHAe82d6Ts5jQ8oNcnO4TN8O1Z2nT2duk42gvgFsKUfygVI20oIelLozbhoiXd5lJSPNVBEO6swtl5Kk1rUHyNaxrE/wC01lCiEMuOAHxVCR0BqfOIqofqksvvQ7axmUlh+yxw5zDgQPyo7yv9WifWNFsaxGZVGFlATvOqjzOpgdsv2lSjpwrxsn9QqnzT7yII7Um/+VdcaIV90tSSDX8JIIIhhAgHpmVqH1Dti3P9oKXqvuUKLctQlOSlkVz3JBy6wDTFqTLxqt5Z/iNOgGkNWe6lagkk1Ji/LQQMKczvppy+cKsWY9ZuUV1UqFVcn3kazpqZaIUXVIHMk+XzgkF/ykBJSkq3nb0BygbVJgmpX55nyhf/ABG0GhPCKhnHSEsp09nNg/tCZu/qyaYWzyrX3mLiRvclfiRTkr4GAdixuJ5mJ4YS2KqVT3wVbH7xK7S6Y8IOZY35tfEG8BOAAlRpt0A5098D7ct2qaivQ1+ukTFWkg1TmUnIggEEQK20tyVdCmlfdqFU/FPStesDsOTmNaOvy18scHtLRdnKGWfka+6PKLJO403q/tFQL8OjLCI5/wAUvO5HIcMhAsrNDZf3x+sNLnK7OaTSmfdy0IOWcacIyr2eS6nJhJOiaqJ4bPUiNVh6j6J5jxRgb+PadhQoUGmdBK0r+yzSsIClkbsh0rrDUl7RpVZooLb4kAj0MZB2hUKnnDDqCYTN7T0I8Lp+nmfR8lOtupxNrSobwa/2iTWPnax7Xel1hSFlJHqOI2xr90b2pmhgXRLoGmxXEceEGruDcTP1fh1lA3DkS7tmc7JsqGpyHMxlNv2jRVK1Vtp84OL+TBSGgDqVHyp84yq2pjCcs9p6wHUvg4mh4PpwwLR9asQqPKI7je1JyOz5QrPmajjuh6YbI7yTUbRA+ozHMFX2mQSggGmkepZ0pIOYh8VOYpn74bSDoRl9aQM8RpTuGDNNunbTc239mmEpcNMsYBxAbDX8Q3xJmvZxJLNQlaOCV5f7gYzSReLLiXUd0pUFDp8DG7trqAd4B84dqIdeZ5vX1nT2ZrOAZm16rpsyUsVMBdVKCVFRrlQkaAUzr5xl9sZKG0nWPo23LPD7C2vzDI7jqD5xgFtySkLUhaaKSSCNoMA1FfORNPwfWekqx5jNiTVNsXb8sFDEDkYEEBSVDDUmuQGp6Qa2RZ7qUgunDl4PxdToPWBL7GPanaG3qZWOsK+sodk7Lcc/CR+o5D1ghCc+4kDic1Q62yTmakxbbzBeeQsvruWuZWWS0QFKBJyOWewZVO2GbxPCcQEvIGRqkpyUN+fllwERJaVIz279v9Ij2nOJSKYqEwfccTMFCGzK9ZQ2hINy6Kt1OLIk0rXYOVPdEBhnE3iBr9UMWL6VOIUgkHFoTsIO/dHmz5dqXRhUsrJ3ZDltMBPJzHkwtZUdc/tByaZNTSCe4l6Fy6w24cTK8lJOyuVR9ZxEfbZVWhUkjeaj5iILcioK8J5jOOZZTkRgiq6so0LZm7gkplS6hSFirJ3JOteIyFeMTWn07cMebfmkOScqQ6gutpCFIxDFSlK04YR5wEzMysZAnWsFc4PEztKnmLtY8jiHiVNa1A45D1MRn7Wlm88VTzjPZueWdppFepSjrWAm09hNJPD1PLPDWfvnXJsUG+B5+01OE1UT1irS1WJjLOnOKEs3WNKlFA9IltIzCjQE7IJZK767QbKEqCSiiqqBpnUUy6+UQ7tXWemSCkYUbVq06fmPKNcsWykSzYQjmSdVHeYapq95geIa0A4rPMydz2WzdcuxPHGf/GLOyvZe6DV11tI/TVR9wEarCgwpQTPbxHUMMbpW2JYzUsjA2OJJ8Sjx+UWUKFBYkSScmKFChRJyfNsgrGnjoY5ipkeUQ21lpdDlFoX0kd6h47YzAcie2ava5PYxoS9dsTJB5TawQvvpNRTIjdEJU4kZAfOOy5W8tKEJJUSAANSTpHB14nbMCs7+k1G90yXpKWmQNtFcMQof9yadYy608yVHb8I3VFgj7EJVX/bCa/q1xf6s4xa3JJbalNrFCkkEfXnB9Qh6zL8H1KqxT5/aU8lM4TQmCKUfSoZHmPrUQIrbNaw7LzRBhdGxNnUUrYciFhYBzBoNseHHEAUBFd9IqE2kabaxaWVLdukrcybSddqj+UfExfr0in0dY3KNKcWAMxWijTJI3100jUpu/DDVEoSpdBQaAZesZ1NTg8AASgaACg8tvOKpwHfFhYUHEBZpF1DBrO00o+0XP9iKfv8A9IoLy2xLTwqWy26Mg4k16KFMxxgPSypRyryiYiyHgBhSo8hT+8TznMv+X6as5BwfvLy7NiobBdUUqUa4TuGlc9Cd8XKpZKjXGIqElaWUDCQQkVy+MUVoWgoZA0GgofXnFi2B0i6UtYxw0MMDSdXEnrT3R4etlhGqweA+cZtNTaxUFSj1iv7UmB+aewjy+HA8s00C0L1jwo7oMUn2kuVKta6/GKFAJi3kk0EQEseZ1666V9Ms/tFEEndECVexkkxEtx/LCDzh+xB93WLDlsRcjZSW7mWEswCCtfhGzeflDc9OFWhNNg0HQR4tB9SUJSnLLMwxKd4Z5x0nnErWn8PfKp9ZBqFEERKZtNKsnO6rfsPyj1OyUVb0rXbQx2VJB5luGwdCk9aw/K2O65+zbWob0pJHnSkC5aoYJLvXhfZZdYQv7t0Zjcd43VAod8TCyNZYPpjb4S34jnuEeZe18KgUoTkdufptipecJJJjiDC+8zXXSrj1czY7o+0dKyG3wBsCgKeYGVI0dCgQCDUHMGPl0KKaKSaGNn9l14e2a7FRqUiqfiPj5w3RcSdrTz3inhq1r5tQ47iHsdjkdhuYMUKFCiSRQoUKJJMCvHYa0KwuJII37eR0IgbMmoHKtI+mZmVbcGFxCVjcoA++A23RZ8uThl21r3ZlI6VoeUKPQo5zN7T+KWt6QuTMosuwH5lYS2hSjwGQ4k6Ac4125l02ZEY3FoU8RrUURvCa7eP0Rc3gcUMKSEJ2JQAlI6CK16aWoUCiIqronQQ92n1GoGHbA9ptDU2hXhWk8lAwNXzuqJpONugeSOihuPHjABKrKRiJJA8z8ot5O9LrVAlWX5VGo9c/dBfOVhhhEDoLaW3VnOID2rZK21lK2ylQ1B15xXfZc9I26UtiVnQEPoRj2V06K1SYccuDJk1wLHALNIr5APIh/wA0dPS4wZiTUmSQkak0HMwbTKA2lLKSQhsAGmVTtJPE1MaB/wANy0u04WmkhQQrvGqlDLeqpHSMyvC73jsSmnqKxWxNghNJf+JczqkIUKa7qZmI0xKtIzWc9iQc+u6G1T3ZN5eIjbqBv5xUOPlRB1gLMJpU0tnrxLxm0jogBO+mvU6mJqJlRITUnaYoZBgpqa6xfy7VanaY4pJkuVVntyfIpnTr8ohzku0/tCXNh2HnES1Ge9UmgpshmUdBNK0Ow6xcN2MC1IA3qeZTzUqQopUMwaERHEqd0Wl4UuFSSlVAU0OmoNN26nlFQph0jNSj1+UTYJBqnC5xHwlKPGoD3+UNPWgT3UVSN+0/IRFRZ53ROlZCvOLYAgDa1hyY/LIxiixiHHXoYsJOR7IGhJQrSuoOtD84UvJEbusSXVkNLrnkKeYjg6yzqTWeZAn05AxUtzKkK4bosVTVddDDE5JkUxA55jKlQdo4R1lzyJKLgnpaWMtNIcGtD5x5ekq9YHlNkZpJrD7FruJ1ziu7HWFagNyhk12QI2Q0JehrSkOtWviyoYfafx5R0MDBtU69ZW2ixRQOXeFeu364xEi0tencByoCfOmXoYhdmN8LuMNNjTPmoZiCYI/Z7OlqYSQdFAkbxtgcWsAZamLu5cqVPJA1JAHU0i1f1CC1mPIfPtPooR2PKdI7WNWeDnYUKFEkihQoUSSBl6b0BAUlBGmu8/KMxmptTisyTtMOvKW6qpzh9uTw5nWM53ZzPYaXT16ZcDrGZFPfpU6RLbaqugrzjkujvcBr8osmwEg0zUrIAbBFQIWyz2kdSAKDM56R4dlgASoExcyclpWmQqo84qram9cNKDQmL4wOYqLNzYEgpfSDoRB/c68uIpZcNa5IUf5T8IylyarqaxIkJsoUKE7xvEXrfBgNXpQ6/M+gHEBQIOhBB6xj15JTsnFpcFSD5jYeRjVbEne2Ybc/MkE89D6gxnvtaf8AvWkbmyo7ziUQB0wHzg9wBXMy/D2ZbtnvM7tB4qNIlyTGXIesQ0IxODLpFyy3kToPgIQxzPVFtqgRyRZrkdBBBLNimI7sor5SXAzJ20/oIftib7NBprTL3Vgi8DMStJdgogneG1MS6JyAy58YhyTuLXfEB9VVHPbFhZrdac4GuSY/eFrqxLO0BiArsHvP9IpBNFBr740O1riv9i280CslAK0DxA0rkPxCmzXnGdzrRBIIIIyIIoRBbEYHMR0erqZdplhLW0k+JKfKJwtdsaJgWS3EyXbrrpFRvhnXT5zL12bxpqMoKro3aTNtuF1SktpoKimatTmRoB7xA/dewXZtzA2KJB7yyO6kfE7hB5ep5Mqy1Js1Aw4lHaRXbxUak8oMiY9RmXqb95FNfU/sJQzTMlLq/wCXa7ZSf+o8ao/hSKA8zFZa9sOvULprTw0AoOAFMo9KYJ2HqIZVKK3ZbfqsUdmMZopqTryfmQkWkrTWHEzyj4gk8xlDxkhrrxjyZCunygfqjm6r2iSGVeJpBPAU9RSJElZDBWO8pCSe9oo020r8YTMhhGucSEMJTvrF1yIraEYECE14rgMTTKVSpCVBIAzqlVN51CuMZha11ZiXVhcSUbifCeR0MaXdW2g04EknArI12bj090Cl7bbVNvqVn2YJSgbk76bzr/aCOEYbu8U0lmpps8sH0/MF/siUDTGredB0+cOJnFjwkin5cvdDpk6GtDDqJXhXnAMTV3g/VzFK268g5OuD+I/OCmx7+zCKYlYk7lZn5wOCTTuJMSGpWmz0i6lh0MXuShxys1mwb3MzFAe4s7CcjyPzgkjDG3SihpGk3Mtwup7JZqoCqTvG7mIarszwZhavSBPWnSFUKFCg0z5iaCEAnbuppHJVlbpqck7ttIbc0HOLmT0H1sjOAnr3bauYytqhokc6RMkpCpCj5DZEZWvUe6LyW8PQQRQMxO2wqvErbbnktpwg57f7QAWraClq4RcXg8Z5wLu+IwJzk4mhpKgqZjqXM4mpGYIit2xZsadY6sHfNvuO2UyLFdSkq6KUpQ9DAD7U0VnEg6dkjyqv5Rpd3/8ACy/+U3/IIzr2qf4xv/IH87kN2fRPP6Nv+zn7wRkmKCoyiwbaUopSBkKViO34ExbyXyhQCegZzjMebSlHeP4dOZ2wKXktLESkQRWj4epgHtT9pFXPaG0aAtuPWMS7JJi8lgEJxbshxMQJGLFfgR1jqDAzB6li9gU9JZotqYP/AFXB/EffWG35ztT95hcOlVd4+evrFW/p0h6zdekTcZ00JjpJZsllWiFJ/dPwVWC+6t0bPcpVTq1/kWoAdMIBI6wLr8I5/GLu7X7dn95Pvg9Z55mZqq/QSDiapKSiGkhDaUoSNEpFB6RmV/HyJ1XBCAPKvvJjU4yf2kf4w/5aP/1B7fpmZoj/ABpDlZ1JyNImhCVbflAqzp1i/lNB9bIWU5mvam3kSX9kGweVI6GDt08o61Dhi+0RfzGjJYSM8ojPO0yy84de0iHPeCKtxD1cnmdYe72lIpp9WB1Y2Vr55/GJ0n4h9bYrrd/bHp/KmKf+YfaPMx8R9p0EbodCU7VelIrjoITGkTM6V9pY40JiHN2wkaGvARVTu2KhrUxVnxGKdKrcsZftWgpfCDS5Lyu2ap+cDpofSsAdmaiNA9n/APiGuav5FRak+qL+IgLUQBNXEdjgjsPzys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7944" name="AutoShape 8" descr="data:image/jpeg;base64,/9j/4AAQSkZJRgABAQAAAQABAAD/2wCEAAkGBxQTEhQUExQUFhUXFxoXGBgYFx8aGBwaHBgYFxoaHRocHCggGBolHBQYITEhJSksLi4uFx8zODMsNygtLisBCgoKDg0OGxAQGjQkICQtLy8tNC0sLCwsLywsLCwsLCwsLCwsLCwsLCwsLCwsLCwsLCwsLCwsLCwsLCwsLCwsLP/AABEIAKkBKgMBIgACEQEDEQH/xAAcAAABBQEBAQAAAAAAAAAAAAAGAAMEBQcBAgj/xABFEAABAgMFBQUFBQYEBgMAAAABAgMABBEFBhIhMUFRYXGBEyIykaEHscHR8BQjQlJiM3KCsuHxNHOSohYkQ1PS4hWDwv/EABoBAAIDAQEAAAAAAAAAAAAAAAMEAAIFAQb/xAAxEQACAgEDAgUCBAYDAAAAAAABAgADEQQSITFBBRMiUWEycRQVkaEjgbHB0fEGJEL/2gAMAwEAAhEDEQA/ANxhQoUSSKFChRJIoUKFEkihQoUSSKPDiwBUmgj3ATf61i1RIyGGvMmvwHrFXbaMmH09BvsCDvCCYvCwg95XWkTpOcQ6nE2oKG8fWUYcxOqcxZ1O2LC7lvrlXwo1KFUCxvHzGsBS7PJmhqPDfLJVTyJtMKG2XQoBSTUEAg7wcxDkMTIihQoUSSIwJ3qvd9mUW20BbgGI1NAB011gsMBF87ruuupmJfCV0wrbJoFDT3AeUDt3bfTHNCKTcPO6ftn5nq7V9FTTb47IB9pBWEjNKssqbdaZcYrLj2lNPTQK3FLRhKnK+AVHdA2A1p5GLi5N3VMKW84gNrWMITUGgrU1Iy3RaXlsX7QzgQ52WeIkDI5GtaEc6wNVcgFusauu0yWPXUPS2OeuPfEu4DJm8jjc+thZAQMJSDkFIOpB3g+4w/cSz+yQuk126a0oK0SRzJO2B32kNOmYGSwAlJaUkGgIJxCo0NaHOO2MQgaU0dFbag1EggjqeJY3mvDNNvLbbSsD8OFvEKUrjxZ0POKeRvBPuNO4VLKW/EtSRiBOgyGe87hTfEE2yENvdqouOvlONWfcQlIAwkZEgip2c4mSctNIkgELqjt6hKVALKCCDTPMBVDSsA3ljkEzS/DrXWFZVHIGSOvuZ5kL0zqn2Q+4lkJpUYcIWg6rUDXPI6UGlBnE+51rKVOkGd7VKqgoOOhOdMOJACehgVm5p15aq4FuCgLi6d1IFKGpzrTXhzi/lLGW+/jlG0soDdStJqkrw+EGviKieQ9eq5J952/ToiHOFyO2Me/cZ78Q4vFeNMsUJwla1qACRxNABvJzy4RdgxmU7OvSrDbkw0FTIWtLK1+IIFMyN/eIBOyKRu+k4lVS6Dwz/t6QXzsHkTO/Lw6DYRxnnPX7ewmj3rvQmUASE43VaJGg4mB+Vvk+kYngilCaAUp1rvp5wMTN4O0JfU2pa1ZZZCoyw12RX2m3MlkvPNqQhZwoFKDQnKuZ314QJ7XLZHSaFGi0y1hXxk9STz9gJfPXsfdqsLKRUgUMFdwryKmMbThqtFCFbxpnxHxjPLGbrLJpnStRtgo9lcioPPLOgSE+Zy9Exyp23D5k1unqFDnGNvSaBPWo0zTtFpSToNvlHZG02nf2awr3xhtqWmt6aeUsmpWoU3AGgHIAQrLtNyXmEkKORChy3QVtRg9OIpV4UtiEbsNjI9pv0KGpdzElKhoQD5isOwzMWKFChRJIoUKFEkihQoUSSKFChRJIoUKFEkijMva5LGrS86EU8j/7CNNgfvrZRmJZQSKrR30jfTUdR8IHau5SI3obhTernpMOsabwv4TorKLubY3awMTTBQvEN9YJpG0ErQMWtM4RTgYM9Nq8M4sXvNM9nc+Vy2BWrZp/Ccx8R0h28l5Ox7iBVW07uW+KX2cVH2hQ8ICQDsJ7xp9b4EbwTxxgkk7SeJ4Qw1hWsTIo0iXaph2EtJq9kyCSFqG36ETbL9oTiSA6kLSfxCgUPgYo20BaagjrEGZsyoyIBHlAt7jkGaA02nf0uuJtVm2k2+jG2oEeoO4jZEG2bwIYUEUxLIrSMxu3ajsq6CMwclCuRH1ti49ozKypmdYzQQK89KHmMuYg3nEpkdZnflqJqQjn0nofn2hnY152n1YM0L/KdvIxOn7QZTVtxxKSpJyJoaUNfSMtst0PPsKarjK05bRmK8wB7oKPaLd8OpDyFhLyaUST4wDs3GnnHVsYqTiVu0VKahULEA/zwf8AEDFTS5btVS8xhStSdKhSgAQFZim6vMQQ2Fe/7hxM8vE2oYUqAGI1yIyy0OsQFXHmXpera2q0ASkk1pkSlRAoFCkJ67CZOUH2odo864AgIWQlGW1VO9Wm6AjeOeg/aaNh0tg2g7myB2DcfOOJJubIS7z4BWlxKArAFIIUoEEUVsNAT5QPXvsp1E84js1YagMpSk0wkZBNOPrHuzpvsFtPIJbLbhC0qJV2icNe7llqQeYjQrOv3LvIdIBSttJVhVTPcAeJ2RwKjrtzide3U6e43Km4Yxz2568e89WXdiXTLIVNMtlYbBdKsxXU1zpWBy37YGBKJX7hCQopSAAFad6g0iLaF8nXE4XAOycIBw7M6gV3RUWta1B3mklI7pyooddRziz2DGBA6bSvvDWHJJJAzx/uVU/eSYmSlLiypCMkg/zc4fs27K32hMF1KWisopnjJGoApTrWHrKurMvgKlkJKFVAcKgMO8Ea1HKNJeuiUyCJZldHG+8FHLEvPFXdWvoIpXWzDLRnWaymlwlWBzzx094LSqHJZrChwtN4qmmpJ212mg9IeTeiXdBlptalNqyxnxJUNFAxVrubaPfcczCUqNC4CTTPugVzygZnpNCqOKJAGoGRVuFdnExfLIMmAC1ah9gOfke8OzcYs99M40lpVCCoajXIVoctxgtu5MSjKA008lRrmdCo6V/pGLLmHXSAT3UiiUg5ADYBsien7tOKpy3ZcooLwDkLGLfCXZAttuT8dIT33umW31TLQq04cSqfgUczX9JOdeMDNn2W5NzKUtJJAoCqndA2knZGt3JnVOywK8yDhrvFAfjBAhAGgA5QyKlbmYx1ttGazyRxmeZdsJSlI0AAHQUhyEYUHmXFChQokkUKFCiSRQoUKJJFChQokkUKFFXbFtIYSSczujhIHWWRGc7VGTLSOGMit6/7yiUt9wcDnAk/bswupU6onYQaQA6lewmsng9pGXIE1O8/s/Q+oraUG1KNVJIqkneKZp9Yp7O9ligqrr4CdzYJJ6qoB5GA6yb4zbJGF1RFfCrMeRjXbnXpROt6BLifEn4jhERq3PTmc1NOq0y/VlZcWZZrbDYaaThQPM7yTtJjGb6SRZecQdhqn92tR6e6NygZvpdkTbdU0DqR3SdCPyk+4xe2vcuItoNV5Fu49D1mOWNbWA4V6Vy5QUS6ml5pUAd2hgItayltLKHEKQobCKH+oiMwpxJBBIhEbl4M9M5pt9atgzQ3GmwKpOY5GnWkFlz5xtbLjTpQUg6LpQhWooeI9YyJp9epNPSON2ss1DZISDv1gqttOcRK+gXrtDdO83qy7DlmSVstoST+IGppuBJNByirvNdQzLmMTLjIoMQTplxqKRnF371uy7gOLEnKqTod8bI0+h9jED3HEHPcCKHqPhDAKuMYmPYl2lsDhv5/7lFZj7Um32SC47nUrUQKnIa9I92xaUm812cwclZ0zJBGigU6c4EZq4KXXCDPopXTU+WOkUakFMw8yvVOSeSTTLoAYC1jrwRxNGvSUXHcrksOTxgywvbd1aVtuyyVvy5RQFPfUDtrQesUgafYZxmWewFRxYkKTXLI1pu+MGNybb+zoeS5UpBBQP1GtRw0BibPXxcSApVEBRolIFSedc4rtrPqziM+fq6z5G0MB36ZgFZLS5oJbaZdJKhnh7qc9SrQCD2+F0VL77CMZKAhSagEkAAKzIGgz5CJVsXhWqR7ZFQcYQop3UrlurkIEZecdJDss+unBRpyUn5iLEqvGMxZFuvPmZC4JGOvPz7Qouq0qz5dSHBjcUrEUJNQnIChO/lXZDqr9YFUdbA4BRKvdSA21JGZfS5MhQwpV98QrCRkCaDroIopQKWoqNczlWIbSuAJdNDXaGdzlu/3m0WZedh8hKVUUdArLPdGaX/s5LM0UpGFBGMDZVWtOFQYopuZKHwlOtAct+zPyjZ7wXcbnGkpdqFgZLGoJGeW0cI7zchB6wXo8PvSwdGHTvMdaShIqVAdKeUQ35rt3AhIOAEdTp9CDJ72UulX7dsp4hQPln74K7r3FZlSFk9o4NCRRKTvCd/Enyga6Zuh6R27xqgLlMlu0trq2aWJZtCvFTErgTs6Cg6RcRwR2HgMDE8szFmLHvFChQo7KxQoUKJJFChQokkUcrCJjOL8XuV3mWTQDIqGpO4UzpFLLAgyYzpdK+ofYkJ7ZvdLy+RViV+VPxOkDx9pNScLIoP15+gjMsClHPXgImy8saYRkDr8oROpcnjienr8E01a+vkzWJC+bTqFUBS4BUJOY84ze9NrlSjtr5niY9yjXZroK5oI93yMUl4MjXf74llrMvM7pNFVTednfpmRwgkAkUrDLqNQIm2YrGmmsPStmlxdPCE5qUdEjLXju3xXtxCscOc9pQpSagAEknQZmvLbBfcpD8tMNuqTgRXv41BJwnI90mumemyKubtlDJKJYYd66d8/xfAZRSOTyySSomvGKhwpyIZ9K16ENwD+s+jGrxyqjQPI84s2nUqFUkEbwax8vtzawfEYJbu3vcZUCFEb88j0hlNX7iY2o/4+VXNTZm52hZjL4wvNocH6kg05HUdIopi5cghKllgd1JUe+umQrpi4RPu3b6JpvEMlDVPxHCJlttlUu8kaltYH+kw1wRkTBw9bbDxPnW8EzUkJASCTkNBuj1LNhCOdIi2r+0ziWs1pCHcmeqxlFUdI299coLrMvGtMqhok4EqJ1zNaUHLInrAfrkfr6rBldi6K5yXcUlYQUKATUd05EkHaNU+cRdxPpnb1prQNb0zJCLVlXAKuYFcfr3xIbstt5SSV4wPxtkY6fGA+37ozMsoBxHirQpViry2+kNWbZcwghVezpn3lU9BnHcsD6hK7KmTNTw8tGXYYUogq7JFKE5kmgrXjXlAW467PTSUoBzOFCdw3n3kwWyj5LZx4Vk5Ek0FNNoFYU+2xZzKOwNXXU4lrJBIH5ARoK68s4sVDc9ovXdZWQoGWPAJ/rDmXalmZYS7ikKSE0XtqdVHzjMbUsCVS6S0+4lJOlM/MEAxVi2VForKicRPpkBwGsPyRxtBW+I1gbAxO0aRqAX3nk/vCYW0yzKKlAmiFpI7StSVHPEeWWW4QOtlTeSGlOGmSkAqTw0GXWIrgBqhWisuW5Q4giLD2fWq6zOJaUSRXCf3dteA16RXduYZhjUKqmKdep9jLO6V1HC6ZubQUNoPaUUKKURmAEnMCoGuum2CK07ZedBKFYU7kmnrtiVei3kONqaSF0VSqhloQcvKBWVmQjROW8/0EFYhfSsSprsuPm2rz2+08OuPpNe0X5knrnF5YF63ELCHiVIJpiORHXbFdOTQDZcCFEDxcBvpugZftQOkBCddPhSBglTwYxai21nco4m8JMeojyKCltAVqEpB5gAGJEPzy8UKFCiSRQoUKJJFChQokkgW06UsOEbqeeUZeuQKiSE1rvyjV5yXDiFIO0U+UZTbaHWVqBHeG/TpwhbULnmbHhVgGVzgmdasoitBnwEPM2UE5rNOZpA+9eZ1AoE/CKmcvFML1yhXK+03Alp6sAJd25PJSsYMyDXhEC02wtFRnrTkc/j6RTybTjiwACpSjQACpJ3AbY16zbiD7EG3Mn1VWVahJIAwHeKDPjWCJWXBimp1qUOoBziY1KvqaXwi/tyfwsISmgLgC1U2j8PSlPOOXku27Lqo6kjcrVJ4g7Yr7xaMU/wCygf7R8oEysgIM0qbqtQ6sJSmOiOqEICATSxmdJ0j0G462mLSTkVuKAbTVVMzoAN5J0EdHMjMFGTLS49tLl3kmpwg5jhtje21ggEaEVHIxhUtYSGe844pavyoySOpBJ9IJ5e/y2wlASkpSAkVrWgFBn0h6h9i4aeT8U034i3fSPv2jN+PZ+4VKdlk4kkklA8SSdaDaOUZ+7Z7yThU2sEZUKTXypGy2Pf8AZcIS6OzVvrVPnsgktGZIYWtuiiEFSdoOVQeMENaPyDFE1eo02Edf1mE2Td511xIXRkK1Lvdy3hJzV0FOMbbZcm1JyoSk9xCalW1R2niSfhGMWvaakqUSolSiSScyeJibYt7XFsKllmoJCk8AMyOWh6QKt1QkR3V6a7UVq5PHtLy8NrOzK6gYQKhIqK05xUt2aT4z0BJMe2bZaT4hEabvqhNezRU74oxBOSY3UliqEqXiW7dm4RVRNBviDa7SXmlIFCQCUHcd3I6QLzd4XnzmaDcIt7ryzjriW2xVSvIbydw+ccB3HAE7ahqTe7cwVkXcTRTtSo+uY9awQXZmAptTatRpFXaNjPSrxC21JNaKBGRHA6HgRFjIWDNGjjTDyknQhtWfpFvLOcwQ1dZUqTweRJE2MxWLWUQqUUpxxAxPALG/szpyqQTTlFtdm4zzi0uTYwNpzwVBUrgaeFO+ucFF9bsGaQktEBxAoAcgpO6uwjZzi60nBMVu8QrLqmeO8DlXllVeMKBHKlYjOXmlBsUqnAD4wO2pdSbQaKl3f4UFQ801ERZW6k2s92XeP/1qA8yKQI+ZnpNFBpNuS/H3hgzeltZolFAd+4wT3QuSy2pMyo4ye+hNKJTXMfvEQJ2Vcd9sFyYoy2NakKWeCUiufMxPt29LhSG2qobSAkJ0NAKCpGukFU7Bl5n3V/iW2aY8dzNNenm0eJxA5qEepecbX4FpVyIMYE8+4tVTi88okyc66g4grDTbn5RBqvidPgOF4fmb2DHYGrmXg+0t0V406neN8EsNKwYZEwbamqco3URQoUKLQcUKFCiSRRDn7NaeThdQFD1HIjMRMhRJ0HHSB817PZZRJCnU12VBHqmsMM+zOUBqpTyuFUgeia+sG8D14rwhkFKc1e6BsEHJEYrsvsO1SZLsqwpaVH3TaEHao5q/1KzixTMoOQWk8lCMbtO23HCSVK6n0psiqXPOD8Xl8YH54HaPDwtm+puZvEwwlaSlaQpJ1CgCPIxkXtTu+GloW2kJbUmgA0BGo9x6wzZd7phmlFkp3HNP9IM27Wl7TZLDv3bh8O2ithSfhtFY4zLau3vO1VXaG0W9V74/xMNQrYRDqURa3pu49KuFLiSB+FQ8KhvB+GoijVXjCDIVODPW0aqu1dymWUnJFS0oTmokAbhz5QWz77cu0G0k8TtUfzH4DZA7dId9xR/Ag+asvcDEe3HquVO6LD0iCsHnWbc8D+snodJVWpzjxNJ2+UdkEBSajWOLyNDppBB0iDH+IfiRS4RB/wCzq9BSUsumqFGiSfwq+R+MAbrVQRt2H4R4kllJ3REYq2Z3UULfUVMPPaVc7ChT7A7gzUnanPOn6a58OWmTMzCm3Aoag/Qj6ZsCZEzKNqWArGjCsHQ0qlVedD5xhF+7tKlJpSKHAe82d6Ts5jQ8oNcnO4TN8O1Z2nT2duk42gvgFsKUfygVI20oIelLozbhoiXd5lJSPNVBEO6swtl5Kk1rUHyNaxrE/wC01lCiEMuOAHxVCR0BqfOIqofqksvvQ7axmUlh+yxw5zDgQPyo7yv9WifWNFsaxGZVGFlATvOqjzOpgdsv2lSjpwrxsn9QqnzT7yII7Um/+VdcaIV90tSSDX8JIIIhhAgHpmVqH1Dti3P9oKXqvuUKLctQlOSlkVz3JBy6wDTFqTLxqt5Z/iNOgGkNWe6lagkk1Ji/LQQMKczvppy+cKsWY9ZuUV1UqFVcn3kazpqZaIUXVIHMk+XzgkF/ykBJSkq3nb0BygbVJgmpX55nyhf/ABG0GhPCKhnHSEsp09nNg/tCZu/qyaYWzyrX3mLiRvclfiRTkr4GAdixuJ5mJ4YS2KqVT3wVbH7xK7S6Y8IOZY35tfEG8BOAAlRpt0A5098D7ct2qaivQ1+ukTFWkg1TmUnIggEEQK20tyVdCmlfdqFU/FPStesDsOTmNaOvy18scHtLRdnKGWfka+6PKLJO403q/tFQL8OjLCI5/wAUvO5HIcMhAsrNDZf3x+sNLnK7OaTSmfdy0IOWcacIyr2eS6nJhJOiaqJ4bPUiNVh6j6J5jxRgb+PadhQoUGmdBK0r+yzSsIClkbsh0rrDUl7RpVZooLb4kAj0MZB2hUKnnDDqCYTN7T0I8Lp+nmfR8lOtupxNrSobwa/2iTWPnax7Xel1hSFlJHqOI2xr90b2pmhgXRLoGmxXEceEGruDcTP1fh1lA3DkS7tmc7JsqGpyHMxlNv2jRVK1Vtp84OL+TBSGgDqVHyp84yq2pjCcs9p6wHUvg4mh4PpwwLR9asQqPKI7je1JyOz5QrPmajjuh6YbI7yTUbRA+ozHMFX2mQSggGmkepZ0pIOYh8VOYpn74bSDoRl9aQM8RpTuGDNNunbTc239mmEpcNMsYBxAbDX8Q3xJmvZxJLNQlaOCV5f7gYzSReLLiXUd0pUFDp8DG7trqAd4B84dqIdeZ5vX1nT2ZrOAZm16rpsyUsVMBdVKCVFRrlQkaAUzr5xl9sZKG0nWPo23LPD7C2vzDI7jqD5xgFtySkLUhaaKSSCNoMA1FfORNPwfWekqx5jNiTVNsXb8sFDEDkYEEBSVDDUmuQGp6Qa2RZ7qUgunDl4PxdToPWBL7GPanaG3qZWOsK+sodk7Lcc/CR+o5D1ghCc+4kDic1Q62yTmakxbbzBeeQsvruWuZWWS0QFKBJyOWewZVO2GbxPCcQEvIGRqkpyUN+fllwERJaVIz279v9Ij2nOJSKYqEwfccTMFCGzK9ZQ2hINy6Kt1OLIk0rXYOVPdEBhnE3iBr9UMWL6VOIUgkHFoTsIO/dHmz5dqXRhUsrJ3ZDltMBPJzHkwtZUdc/tByaZNTSCe4l6Fy6w24cTK8lJOyuVR9ZxEfbZVWhUkjeaj5iILcioK8J5jOOZZTkRgiq6so0LZm7gkplS6hSFirJ3JOteIyFeMTWn07cMebfmkOScqQ6gutpCFIxDFSlK04YR5wEzMysZAnWsFc4PEztKnmLtY8jiHiVNa1A45D1MRn7Wlm88VTzjPZueWdppFepSjrWAm09hNJPD1PLPDWfvnXJsUG+B5+01OE1UT1irS1WJjLOnOKEs3WNKlFA9IltIzCjQE7IJZK767QbKEqCSiiqqBpnUUy6+UQ7tXWemSCkYUbVq06fmPKNcsWykSzYQjmSdVHeYapq95geIa0A4rPMydz2WzdcuxPHGf/GLOyvZe6DV11tI/TVR9wEarCgwpQTPbxHUMMbpW2JYzUsjA2OJJ8Sjx+UWUKFBYkSScmKFChRJyfNsgrGnjoY5ipkeUQ21lpdDlFoX0kd6h47YzAcie2ava5PYxoS9dsTJB5TawQvvpNRTIjdEJU4kZAfOOy5W8tKEJJUSAANSTpHB14nbMCs7+k1G90yXpKWmQNtFcMQof9yadYy608yVHb8I3VFgj7EJVX/bCa/q1xf6s4xa3JJbalNrFCkkEfXnB9Qh6zL8H1KqxT5/aU8lM4TQmCKUfSoZHmPrUQIrbNaw7LzRBhdGxNnUUrYciFhYBzBoNseHHEAUBFd9IqE2kabaxaWVLdukrcybSddqj+UfExfr0in0dY3KNKcWAMxWijTJI3100jUpu/DDVEoSpdBQaAZesZ1NTg8AASgaACg8tvOKpwHfFhYUHEBZpF1DBrO00o+0XP9iKfv8A9IoLy2xLTwqWy26Mg4k16KFMxxgPSypRyryiYiyHgBhSo8hT+8TznMv+X6as5BwfvLy7NiobBdUUqUa4TuGlc9Cd8XKpZKjXGIqElaWUDCQQkVy+MUVoWgoZA0GgofXnFi2B0i6UtYxw0MMDSdXEnrT3R4etlhGqweA+cZtNTaxUFSj1iv7UmB+aewjy+HA8s00C0L1jwo7oMUn2kuVKta6/GKFAJi3kk0EQEseZ1666V9Ms/tFEEndECVexkkxEtx/LCDzh+xB93WLDlsRcjZSW7mWEswCCtfhGzeflDc9OFWhNNg0HQR4tB9SUJSnLLMwxKd4Z5x0nnErWn8PfKp9ZBqFEERKZtNKsnO6rfsPyj1OyUVb0rXbQx2VJB5luGwdCk9aw/K2O65+zbWob0pJHnSkC5aoYJLvXhfZZdYQv7t0Zjcd43VAod8TCyNZYPpjb4S34jnuEeZe18KgUoTkdufptipecJJJjiDC+8zXXSrj1czY7o+0dKyG3wBsCgKeYGVI0dCgQCDUHMGPl0KKaKSaGNn9l14e2a7FRqUiqfiPj5w3RcSdrTz3inhq1r5tQ47iHsdjkdhuYMUKFCiSRQoUKJJMCvHYa0KwuJII37eR0IgbMmoHKtI+mZmVbcGFxCVjcoA++A23RZ8uThl21r3ZlI6VoeUKPQo5zN7T+KWt6QuTMosuwH5lYS2hSjwGQ4k6Ac4125l02ZEY3FoU8RrUURvCa7eP0Rc3gcUMKSEJ2JQAlI6CK16aWoUCiIqronQQ92n1GoGHbA9ptDU2hXhWk8lAwNXzuqJpONugeSOihuPHjABKrKRiJJA8z8ot5O9LrVAlWX5VGo9c/dBfOVhhhEDoLaW3VnOID2rZK21lK2ylQ1B15xXfZc9I26UtiVnQEPoRj2V06K1SYccuDJk1wLHALNIr5APIh/wA0dPS4wZiTUmSQkak0HMwbTKA2lLKSQhsAGmVTtJPE1MaB/wANy0u04WmkhQQrvGqlDLeqpHSMyvC73jsSmnqKxWxNghNJf+JczqkIUKa7qZmI0xKtIzWc9iQc+u6G1T3ZN5eIjbqBv5xUOPlRB1gLMJpU0tnrxLxm0jogBO+mvU6mJqJlRITUnaYoZBgpqa6xfy7VanaY4pJkuVVntyfIpnTr8ohzku0/tCXNh2HnES1Ge9UmgpshmUdBNK0Ow6xcN2MC1IA3qeZTzUqQopUMwaERHEqd0Wl4UuFSSlVAU0OmoNN26nlFQph0jNSj1+UTYJBqnC5xHwlKPGoD3+UNPWgT3UVSN+0/IRFRZ53ROlZCvOLYAgDa1hyY/LIxiixiHHXoYsJOR7IGhJQrSuoOtD84UvJEbusSXVkNLrnkKeYjg6yzqTWeZAn05AxUtzKkK4bosVTVddDDE5JkUxA55jKlQdo4R1lzyJKLgnpaWMtNIcGtD5x5ekq9YHlNkZpJrD7FruJ1ziu7HWFagNyhk12QI2Q0JehrSkOtWviyoYfafx5R0MDBtU69ZW2ixRQOXeFeu364xEi0tencByoCfOmXoYhdmN8LuMNNjTPmoZiCYI/Z7OlqYSQdFAkbxtgcWsAZamLu5cqVPJA1JAHU0i1f1CC1mPIfPtPooR2PKdI7WNWeDnYUKFEkihQoUSSBl6b0BAUlBGmu8/KMxmptTisyTtMOvKW6qpzh9uTw5nWM53ZzPYaXT16ZcDrGZFPfpU6RLbaqugrzjkujvcBr8osmwEg0zUrIAbBFQIWyz2kdSAKDM56R4dlgASoExcyclpWmQqo84qram9cNKDQmL4wOYqLNzYEgpfSDoRB/c68uIpZcNa5IUf5T8IylyarqaxIkJsoUKE7xvEXrfBgNXpQ6/M+gHEBQIOhBB6xj15JTsnFpcFSD5jYeRjVbEne2Ybc/MkE89D6gxnvtaf8AvWkbmyo7ziUQB0wHzg9wBXMy/D2ZbtnvM7tB4qNIlyTGXIesQ0IxODLpFyy3kToPgIQxzPVFtqgRyRZrkdBBBLNimI7sor5SXAzJ20/oIftib7NBprTL3Vgi8DMStJdgogneG1MS6JyAy58YhyTuLXfEB9VVHPbFhZrdac4GuSY/eFrqxLO0BiArsHvP9IpBNFBr740O1riv9i280CslAK0DxA0rkPxCmzXnGdzrRBIIIIyIIoRBbEYHMR0erqZdplhLW0k+JKfKJwtdsaJgWS3EyXbrrpFRvhnXT5zL12bxpqMoKro3aTNtuF1SktpoKimatTmRoB7xA/dewXZtzA2KJB7yyO6kfE7hB5ep5Mqy1Js1Aw4lHaRXbxUak8oMiY9RmXqb95FNfU/sJQzTMlLq/wCXa7ZSf+o8ao/hSKA8zFZa9sOvULprTw0AoOAFMo9KYJ2HqIZVKK3ZbfqsUdmMZopqTryfmQkWkrTWHEzyj4gk8xlDxkhrrxjyZCunygfqjm6r2iSGVeJpBPAU9RSJElZDBWO8pCSe9oo020r8YTMhhGucSEMJTvrF1yIraEYECE14rgMTTKVSpCVBIAzqlVN51CuMZha11ZiXVhcSUbifCeR0MaXdW2g04EknArI12bj090Cl7bbVNvqVn2YJSgbk76bzr/aCOEYbu8U0lmpps8sH0/MF/siUDTGredB0+cOJnFjwkin5cvdDpk6GtDDqJXhXnAMTV3g/VzFK268g5OuD+I/OCmx7+zCKYlYk7lZn5wOCTTuJMSGpWmz0i6lh0MXuShxys1mwb3MzFAe4s7CcjyPzgkjDG3SihpGk3Mtwup7JZqoCqTvG7mIarszwZhavSBPWnSFUKFCg0z5iaCEAnbuppHJVlbpqck7ttIbc0HOLmT0H1sjOAnr3bauYytqhokc6RMkpCpCj5DZEZWvUe6LyW8PQQRQMxO2wqvErbbnktpwg57f7QAWraClq4RcXg8Z5wLu+IwJzk4mhpKgqZjqXM4mpGYIit2xZsadY6sHfNvuO2UyLFdSkq6KUpQ9DAD7U0VnEg6dkjyqv5Rpd3/8ACy/+U3/IIzr2qf4xv/IH87kN2fRPP6Nv+zn7wRkmKCoyiwbaUopSBkKViO34ExbyXyhQCegZzjMebSlHeP4dOZ2wKXktLESkQRWj4epgHtT9pFXPaG0aAtuPWMS7JJi8lgEJxbshxMQJGLFfgR1jqDAzB6li9gU9JZotqYP/AFXB/EffWG35ztT95hcOlVd4+evrFW/p0h6zdekTcZ00JjpJZsllWiFJ/dPwVWC+6t0bPcpVTq1/kWoAdMIBI6wLr8I5/GLu7X7dn95Pvg9Z55mZqq/QSDiapKSiGkhDaUoSNEpFB6RmV/HyJ1XBCAPKvvJjU4yf2kf4w/5aP/1B7fpmZoj/ABpDlZ1JyNImhCVbflAqzp1i/lNB9bIWU5mvam3kSX9kGweVI6GDt08o61Dhi+0RfzGjJYSM8ojPO0yy84de0iHPeCKtxD1cnmdYe72lIpp9WB1Y2Vr55/GJ0n4h9bYrrd/bHp/KmKf+YfaPMx8R9p0EbodCU7VelIrjoITGkTM6V9pY40JiHN2wkaGvARVTu2KhrUxVnxGKdKrcsZftWgpfCDS5Lyu2ap+cDpofSsAdmaiNA9n/APiGuav5FRak+qL+IgLUQBNXEdjgjsPzys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DFF0AA28-577A-4AE4-ADCF-3288BDA5C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50" y="136525"/>
            <a:ext cx="2952750" cy="212407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E6D178-3E16-4D95-A2CD-97222AE4A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>
                <a:solidFill>
                  <a:schemeClr val="tx1"/>
                </a:solidFill>
              </a:rPr>
              <a:t>Potraviny zvyšující pH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F91020E-71C5-4CFE-B470-121832FB7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1268760"/>
            <a:ext cx="8025730" cy="5452715"/>
          </a:xfrm>
        </p:spPr>
        <p:txBody>
          <a:bodyPr>
            <a:normAutofit lnSpcReduction="10000"/>
          </a:bodyPr>
          <a:lstStyle/>
          <a:p>
            <a:pPr marL="0" indent="457200">
              <a:spcBef>
                <a:spcPts val="0"/>
              </a:spcBef>
            </a:pPr>
            <a:r>
              <a:rPr lang="cs-CZ" sz="2400" b="1" dirty="0">
                <a:solidFill>
                  <a:schemeClr val="tx1"/>
                </a:solidFill>
              </a:rPr>
              <a:t>a tedy zásaditost (od nejúčinnějších k těm méně):</a:t>
            </a:r>
          </a:p>
          <a:p>
            <a:pPr marL="0" indent="457200">
              <a:spcBef>
                <a:spcPts val="0"/>
              </a:spcBef>
            </a:pPr>
            <a:endParaRPr lang="cs-CZ" sz="2400" b="1" dirty="0">
              <a:solidFill>
                <a:schemeClr val="tx1"/>
              </a:solidFill>
            </a:endParaRPr>
          </a:p>
          <a:p>
            <a:pPr marL="0" lvl="2" indent="457200">
              <a:spcBef>
                <a:spcPts val="0"/>
              </a:spcBef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Jedlá soda</a:t>
            </a:r>
          </a:p>
          <a:p>
            <a:pPr marL="0" lvl="2" indent="457200">
              <a:spcBef>
                <a:spcPts val="0"/>
              </a:spcBef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Rozinky, sušené fíky, okurky, špenát, zázvor, celer, brokolice,  	kapusta, petržel</a:t>
            </a:r>
          </a:p>
          <a:p>
            <a:pPr marL="0" lvl="2" indent="457200">
              <a:spcBef>
                <a:spcPts val="0"/>
              </a:spcBef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Mrkev, pampelišky, zeleninová nať, kedluben, černý rybíz, 	citrón</a:t>
            </a:r>
          </a:p>
          <a:p>
            <a:pPr marL="0" lvl="2" indent="457200">
              <a:spcBef>
                <a:spcPts val="0"/>
              </a:spcBef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Čistý lecitin, houby, květák, meloun, mango</a:t>
            </a:r>
          </a:p>
          <a:p>
            <a:pPr marL="0" lvl="2" indent="457200">
              <a:spcBef>
                <a:spcPts val="0"/>
              </a:spcBef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Řepa, ředkev, ředkvička, česnek</a:t>
            </a:r>
          </a:p>
          <a:p>
            <a:pPr marL="0" lvl="2" indent="457200">
              <a:spcBef>
                <a:spcPts val="0"/>
              </a:spcBef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Hlávkový salát, černá melasa, olivy, jablečný ocet, rajčata</a:t>
            </a:r>
          </a:p>
          <a:p>
            <a:pPr marL="0" lvl="2" indent="457200">
              <a:spcBef>
                <a:spcPts val="0"/>
              </a:spcBef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Sojové boby, pomeranče, cibule, zelené fazole (lusky)</a:t>
            </a:r>
          </a:p>
          <a:p>
            <a:pPr marL="0" lvl="2" indent="457200">
              <a:spcBef>
                <a:spcPts val="0"/>
              </a:spcBef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Banány, hrušky, jablka, maliny, meruňky, třešně, další ovoce, 	lískové ořechy</a:t>
            </a:r>
          </a:p>
          <a:p>
            <a:pPr marL="0" lvl="2" indent="457200">
              <a:spcBef>
                <a:spcPts val="0"/>
              </a:spcBef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Brambory, zelený a bylinný čaj, kefír</a:t>
            </a:r>
          </a:p>
          <a:p>
            <a:endParaRPr lang="cs-CZ" b="1" dirty="0">
              <a:solidFill>
                <a:schemeClr val="tx1"/>
              </a:solidFill>
            </a:endParaRP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A2BC07CD-D384-4662-BE67-0E6DA4CAA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8814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6339D4-26FF-4E13-B92B-6DB548F1C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Potraviny snižující pH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FA0806B-A7B7-4B91-BC14-EB267D52E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1194431"/>
            <a:ext cx="7633742" cy="5527044"/>
          </a:xfrm>
        </p:spPr>
        <p:txBody>
          <a:bodyPr>
            <a:noAutofit/>
          </a:bodyPr>
          <a:lstStyle/>
          <a:p>
            <a:pPr marL="0" indent="457200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defRPr/>
            </a:pPr>
            <a:r>
              <a:rPr lang="cs-CZ" sz="2400" b="1" dirty="0">
                <a:solidFill>
                  <a:schemeClr val="tx1"/>
                </a:solidFill>
              </a:rPr>
              <a:t>a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b="1" dirty="0">
                <a:solidFill>
                  <a:schemeClr val="tx1"/>
                </a:solidFill>
              </a:rPr>
              <a:t>způsobující kyselost (od nejvíc k těm méně):</a:t>
            </a:r>
          </a:p>
          <a:p>
            <a:pPr marL="0" indent="457200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defRPr/>
            </a:pPr>
            <a:endParaRPr lang="cs-CZ" sz="2400" b="1" dirty="0">
              <a:solidFill>
                <a:schemeClr val="tx1"/>
              </a:solidFill>
            </a:endParaRPr>
          </a:p>
          <a:p>
            <a:pPr marL="0" lvl="2" indent="457200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Vepřové, telecí, rýže tmavá, králík, mořští raci, hovězí,   	ústřice, uzeniny, soft drinks</a:t>
            </a:r>
          </a:p>
          <a:p>
            <a:pPr marL="0" lvl="2" indent="457200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Ryby, jiné maso, vajíčka, likéry, čokoláda, tvrdý a uleželý  	sýr, krocan, kuře</a:t>
            </a:r>
          </a:p>
          <a:p>
            <a:pPr marL="0" lvl="2" indent="457200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Oves, čaj černý, perlivé nápoje</a:t>
            </a:r>
          </a:p>
          <a:p>
            <a:pPr marL="0" lvl="2" indent="457200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Chléb, margarín, vlašské, burské a kešu ořechy, další 	obilniny, 	těstoviny, bílá rýže</a:t>
            </a:r>
          </a:p>
          <a:p>
            <a:pPr marL="0" lvl="2" indent="457200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Pitná voda při spodní hranici normy (norma 6,5 -9,5 pH) 	nebo pod ní</a:t>
            </a:r>
          </a:p>
          <a:p>
            <a:pPr marL="0" lvl="2" indent="457200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Tvaroh a čerstvý měkký sýr, kokosový ořech, mandle, 	máslo a smetana</a:t>
            </a:r>
          </a:p>
          <a:p>
            <a:pPr marL="0" lvl="2" indent="457200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Syrovátka, kravské a kozí mléko, fazole, čočka, víno, káva, 	pivo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095343F9-B82B-43C2-9C77-BE1111937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59625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AE4C0D-82F8-4B10-BA1C-E91F89843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err="1"/>
              <a:t>zhodnocení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28B9BC2-CF89-4975-949D-B5CC663E8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Principy diety jsou vědecky nepodložené</a:t>
            </a:r>
          </a:p>
          <a:p>
            <a:endParaRPr lang="cs-CZ" sz="2400" dirty="0">
              <a:solidFill>
                <a:schemeClr val="tx1"/>
              </a:solidFill>
            </a:endParaRPr>
          </a:p>
          <a:p>
            <a:r>
              <a:rPr lang="cs-CZ" sz="2400" dirty="0">
                <a:solidFill>
                  <a:schemeClr val="tx1"/>
                </a:solidFill>
              </a:rPr>
              <a:t>Lidský organismus udržuje acidobazickou rovnováhu pomocí činnosti ledvin a respiračního systému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A0CE537D-32C8-4D8B-B396-0361A80F0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63014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8BA986-53F2-4F0A-84E6-069310908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VÝŽIVA DLE </a:t>
            </a:r>
            <a:br>
              <a:rPr lang="cs-CZ" sz="4800" dirty="0"/>
            </a:br>
            <a:r>
              <a:rPr lang="cs-CZ" sz="4800" dirty="0"/>
              <a:t>KREVNÍCH SKUPIN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0223617-79E8-4156-811D-4197DE221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2286002"/>
            <a:ext cx="7633742" cy="4311350"/>
          </a:xfrm>
        </p:spPr>
        <p:txBody>
          <a:bodyPr>
            <a:normAutofit/>
          </a:bodyPr>
          <a:lstStyle/>
          <a:p>
            <a:pPr marL="304747" lvl="1"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Autor: </a:t>
            </a:r>
            <a:r>
              <a:rPr lang="sk-SK" sz="2400" b="0" i="0" dirty="0">
                <a:solidFill>
                  <a:schemeClr val="tx1"/>
                </a:solidFill>
                <a:effectLst/>
              </a:rPr>
              <a:t>Peter J. </a:t>
            </a:r>
            <a:r>
              <a:rPr lang="sk-SK" sz="2400" b="0" i="0" dirty="0" err="1">
                <a:solidFill>
                  <a:schemeClr val="tx1"/>
                </a:solidFill>
                <a:effectLst/>
              </a:rPr>
              <a:t>d'Adamo</a:t>
            </a:r>
            <a:r>
              <a:rPr lang="sk-SK" sz="2400" b="0" i="0" dirty="0">
                <a:solidFill>
                  <a:schemeClr val="tx1"/>
                </a:solidFill>
                <a:effectLst/>
              </a:rPr>
              <a:t> </a:t>
            </a:r>
            <a:r>
              <a:rPr lang="cs-CZ" sz="2400" dirty="0">
                <a:solidFill>
                  <a:schemeClr val="tx1"/>
                </a:solidFill>
              </a:rPr>
              <a:t>(Kniha Výživa a krevní skupiny)</a:t>
            </a:r>
          </a:p>
          <a:p>
            <a:pPr marL="304747" lvl="1"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Stravování jedince podle typu jeho krevní skupiny</a:t>
            </a:r>
          </a:p>
          <a:p>
            <a:pPr marL="304747" lvl="1"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Seznam potravin pro každou krevní skupinu</a:t>
            </a:r>
          </a:p>
          <a:p>
            <a:pPr marL="304747" lvl="1">
              <a:buClr>
                <a:schemeClr val="accent4"/>
              </a:buClr>
              <a:buFont typeface="Arial" pitchFamily="34" charset="0"/>
              <a:buChar char="•"/>
              <a:defRPr/>
            </a:pPr>
            <a:endParaRPr lang="cs-CZ" sz="2400" dirty="0">
              <a:solidFill>
                <a:schemeClr val="tx1"/>
              </a:solidFill>
            </a:endParaRPr>
          </a:p>
          <a:p>
            <a:pPr marL="304747" lvl="1"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3 kategorie potravin</a:t>
            </a:r>
          </a:p>
          <a:p>
            <a:pPr marL="755772" lvl="2"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Velmi prospěšné</a:t>
            </a:r>
          </a:p>
          <a:p>
            <a:pPr marL="755772" lvl="2"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Neutrální</a:t>
            </a:r>
          </a:p>
          <a:p>
            <a:pPr marL="755772" lvl="2"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Zakázané</a:t>
            </a: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5A68FD54-A3EE-4131-B435-A2F664CB2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58</a:t>
            </a:fld>
            <a:endParaRPr lang="cs-CZ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E1FF0B4C-3206-402C-A1DF-494695CA1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594401"/>
            <a:ext cx="2848547" cy="1280116"/>
          </a:xfrm>
          <a:prstGeom prst="rect">
            <a:avLst/>
          </a:prstGeom>
        </p:spPr>
      </p:pic>
      <p:pic>
        <p:nvPicPr>
          <p:cNvPr id="2050" name="Picture 2" descr="The Blood Type Diet - Dr. D'Adamo | Eat Right for Your Type">
            <a:extLst>
              <a:ext uri="{FF2B5EF4-FFF2-40B4-BE49-F238E27FC236}">
                <a16:creationId xmlns:a16="http://schemas.microsoft.com/office/drawing/2014/main" id="{07BFA3D0-83D2-48F2-890B-B1F217AF7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803" y="3849976"/>
            <a:ext cx="26642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6519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C42EC7-10FF-42D5-840F-25A89084E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Princip diety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B690BE-A629-4BD3-AD2F-665189D34D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Důvodem tohoto způsobu stravování je podle autora výskyt </a:t>
            </a:r>
            <a:r>
              <a:rPr lang="cs-CZ" sz="2400" dirty="0" err="1">
                <a:solidFill>
                  <a:schemeClr val="tx1"/>
                </a:solidFill>
              </a:rPr>
              <a:t>lektinů</a:t>
            </a:r>
            <a:r>
              <a:rPr lang="cs-CZ" sz="2400" dirty="0">
                <a:solidFill>
                  <a:schemeClr val="tx1"/>
                </a:solidFill>
              </a:rPr>
              <a:t> v potravinách</a:t>
            </a:r>
            <a:r>
              <a:rPr lang="sk-SK" sz="2400" dirty="0"/>
              <a:t>, </a:t>
            </a:r>
            <a:r>
              <a:rPr lang="cs-CZ" sz="2400" b="0" i="0" u="none" strike="noStrike" baseline="0" dirty="0">
                <a:solidFill>
                  <a:srgbClr val="000000"/>
                </a:solidFill>
              </a:rPr>
              <a:t>které reagují s antigeny dané krevní skupiny nacházejícími se na povrchu erytrocytů</a:t>
            </a:r>
            <a:r>
              <a:rPr lang="cs-CZ" sz="2400" dirty="0">
                <a:solidFill>
                  <a:srgbClr val="000000"/>
                </a:solidFill>
              </a:rPr>
              <a:t> a t</a:t>
            </a:r>
            <a:r>
              <a:rPr lang="cs-CZ" sz="2400" b="0" i="0" u="none" strike="noStrike" baseline="0" dirty="0">
                <a:solidFill>
                  <a:srgbClr val="000000"/>
                </a:solidFill>
              </a:rPr>
              <a:t>ím navozují jejich aglutinaci, což negativně působí na naše zdraví </a:t>
            </a:r>
            <a:endParaRPr lang="cs-CZ" sz="2400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7EBA925E-A091-4BCE-9B30-55B0A77F7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9573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54F85F20-C7A4-4194-8BDF-4076C4955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5400" dirty="0" err="1"/>
              <a:t>vegetariánství</a:t>
            </a:r>
            <a:endParaRPr lang="sk-SK" sz="5400" dirty="0"/>
          </a:p>
        </p:txBody>
      </p:sp>
      <p:sp>
        <p:nvSpPr>
          <p:cNvPr id="8" name="Zástupný objekt pre text 7">
            <a:extLst>
              <a:ext uri="{FF2B5EF4-FFF2-40B4-BE49-F238E27FC236}">
                <a16:creationId xmlns:a16="http://schemas.microsoft.com/office/drawing/2014/main" id="{11226894-4654-43CB-B981-31CFDBD3EF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7255C7BE-5ACA-41C9-BA75-953805F22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77109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86227D-260C-43B9-A85C-9D5EBB1C1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err="1"/>
              <a:t>zhodnocení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6CB7720-DE6F-4273-973E-6CE32D9E7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Teoretické předpoklady tohoto typu stravování nejsou seriózní</a:t>
            </a:r>
          </a:p>
          <a:p>
            <a:pPr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defRPr/>
            </a:pPr>
            <a:endParaRPr lang="cs-CZ" sz="2400" dirty="0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defRPr/>
            </a:pPr>
            <a:r>
              <a:rPr lang="cs-CZ" sz="2400" b="0" i="0" u="none" strike="noStrike" baseline="0" dirty="0" err="1">
                <a:solidFill>
                  <a:srgbClr val="000000"/>
                </a:solidFill>
              </a:rPr>
              <a:t>Lektiny</a:t>
            </a:r>
            <a:r>
              <a:rPr lang="cs-CZ" sz="2400" b="0" i="0" u="none" strike="noStrike" baseline="0" dirty="0">
                <a:solidFill>
                  <a:srgbClr val="000000"/>
                </a:solidFill>
              </a:rPr>
              <a:t> jsou obsaženy jen v potravinách rostlinného původu a </a:t>
            </a:r>
            <a:r>
              <a:rPr lang="cs-CZ" sz="2400" dirty="0">
                <a:solidFill>
                  <a:srgbClr val="000000"/>
                </a:solidFill>
              </a:rPr>
              <a:t>lze je </a:t>
            </a:r>
            <a:r>
              <a:rPr lang="cs-CZ" sz="2400" b="0" i="0" u="none" strike="noStrike" baseline="0" dirty="0">
                <a:solidFill>
                  <a:srgbClr val="000000"/>
                </a:solidFill>
              </a:rPr>
              <a:t>inaktivovat tepelnou úpravou</a:t>
            </a:r>
          </a:p>
          <a:p>
            <a:pPr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defRPr/>
            </a:pPr>
            <a:endParaRPr lang="cs-CZ" sz="2400" dirty="0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  <a:sym typeface="Wingdings 3" pitchFamily="18" charset="2"/>
              </a:rPr>
              <a:t>Při striktním dodržování doporučovaných pravidel by mohlo u nositelů některých krevních skupin dojít k deficitu životně důležitých nutrientů</a:t>
            </a: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0255D3AC-45E7-4A62-9E0E-E0DDE0226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87092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C678D6-DB16-46D3-8221-F67077726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DĚLENÁ STRAVA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5B407E6-E5B6-4636-A963-3407F5F63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2286002"/>
            <a:ext cx="7633742" cy="4189613"/>
          </a:xfrm>
        </p:spPr>
        <p:txBody>
          <a:bodyPr>
            <a:normAutofit lnSpcReduction="10000"/>
          </a:bodyPr>
          <a:lstStyle/>
          <a:p>
            <a:pPr marL="304747" lvl="1"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Autor: William Howard </a:t>
            </a:r>
            <a:r>
              <a:rPr lang="cs-CZ" sz="2400" dirty="0" err="1">
                <a:solidFill>
                  <a:schemeClr val="tx1"/>
                </a:solidFill>
              </a:rPr>
              <a:t>Hay</a:t>
            </a:r>
            <a:r>
              <a:rPr lang="cs-CZ" sz="2400" dirty="0">
                <a:solidFill>
                  <a:schemeClr val="tx1"/>
                </a:solidFill>
              </a:rPr>
              <a:t> (</a:t>
            </a:r>
            <a:r>
              <a:rPr lang="cs-CZ" sz="2400" b="1" dirty="0">
                <a:solidFill>
                  <a:schemeClr val="tx1"/>
                </a:solidFill>
              </a:rPr>
              <a:t>lékař</a:t>
            </a:r>
            <a:r>
              <a:rPr lang="cs-CZ" sz="2400" dirty="0">
                <a:solidFill>
                  <a:schemeClr val="tx1"/>
                </a:solidFill>
              </a:rPr>
              <a:t> z New Yorku)</a:t>
            </a:r>
          </a:p>
          <a:p>
            <a:pPr marL="304747" lvl="1"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Hlavní zásada je oddělená konzumace potravin bohatých na bílkoviny a potravin bohatých na sacharidy</a:t>
            </a:r>
          </a:p>
          <a:p>
            <a:pPr marL="304747" lvl="1"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Dle autora </a:t>
            </a:r>
            <a:r>
              <a:rPr lang="sk-SK" sz="2400" b="0" i="0" u="none" strike="noStrike" baseline="0" dirty="0">
                <a:solidFill>
                  <a:schemeClr val="tx1"/>
                </a:solidFill>
              </a:rPr>
              <a:t>každá</a:t>
            </a:r>
            <a:r>
              <a:rPr lang="cs-CZ" sz="2400" b="0" i="0" u="none" strike="noStrike" baseline="0" dirty="0">
                <a:solidFill>
                  <a:schemeClr val="tx1"/>
                </a:solidFill>
              </a:rPr>
              <a:t> z těchto živin potřebuje k trávení jiné pH prostředí – bílkoviny nižší a sacharidy naopak vyšší; příjem bílkovin vyvolává produkci </a:t>
            </a:r>
            <a:r>
              <a:rPr lang="cs-CZ" sz="2400" b="0" i="0" u="none" strike="noStrike" baseline="0" dirty="0" err="1">
                <a:solidFill>
                  <a:schemeClr val="tx1"/>
                </a:solidFill>
              </a:rPr>
              <a:t>HCl</a:t>
            </a:r>
            <a:r>
              <a:rPr lang="cs-CZ" sz="2400" b="0" i="0" u="none" strike="noStrike" baseline="0" dirty="0">
                <a:solidFill>
                  <a:schemeClr val="tx1"/>
                </a:solidFill>
              </a:rPr>
              <a:t>, vytváří kyselé prostředí nevhodné pro trávení sacharidů</a:t>
            </a:r>
            <a:r>
              <a:rPr lang="cs-CZ" sz="2400" dirty="0">
                <a:solidFill>
                  <a:schemeClr val="tx1"/>
                </a:solidFill>
              </a:rPr>
              <a:t>, </a:t>
            </a:r>
            <a:r>
              <a:rPr lang="cs-CZ" sz="2400" b="0" i="0" u="none" strike="noStrike" baseline="0" dirty="0">
                <a:solidFill>
                  <a:schemeClr val="tx1"/>
                </a:solidFill>
              </a:rPr>
              <a:t>dochází k nadměrné zátěži žaludku, nedokonalému trávení a zpomalení metabolismu</a:t>
            </a:r>
            <a:r>
              <a:rPr lang="cs-CZ" sz="2400" dirty="0">
                <a:solidFill>
                  <a:schemeClr val="tx1"/>
                </a:solidFill>
              </a:rPr>
              <a:t>, což má za </a:t>
            </a:r>
            <a:r>
              <a:rPr lang="cs-CZ" sz="2400" b="0" i="0" u="none" strike="noStrike" baseline="0" dirty="0">
                <a:solidFill>
                  <a:schemeClr val="tx1"/>
                </a:solidFill>
              </a:rPr>
              <a:t>následek vznik nadváhy a obezity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A433B66-D25C-4421-A7B5-7E90E6EE7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61</a:t>
            </a:fld>
            <a:endParaRPr lang="cs-CZ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285B34AF-E1A6-4BAF-8962-009447528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136525"/>
            <a:ext cx="2114549" cy="211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402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257D56-FCDB-4B62-811B-D9C77A0D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58" y="382385"/>
            <a:ext cx="7809706" cy="1492132"/>
          </a:xfrm>
        </p:spPr>
        <p:txBody>
          <a:bodyPr>
            <a:normAutofit fontScale="90000"/>
          </a:bodyPr>
          <a:lstStyle/>
          <a:p>
            <a:r>
              <a:rPr lang="cs-CZ" sz="5300" dirty="0"/>
              <a:t>Princip diety</a:t>
            </a:r>
            <a:br>
              <a:rPr lang="cs-CZ" sz="4800" dirty="0"/>
            </a:br>
            <a:br>
              <a:rPr lang="cs-CZ" sz="4800" dirty="0"/>
            </a:br>
            <a:r>
              <a:rPr lang="cs-CZ" sz="1800" dirty="0"/>
              <a:t>Literatura se liší v seznamu potravin patřících do jednotlivých skupin 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FB9BB07-701E-4FD1-BC61-B4F1CA9DF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2286002"/>
            <a:ext cx="7809706" cy="3593591"/>
          </a:xfrm>
        </p:spPr>
        <p:txBody>
          <a:bodyPr>
            <a:noAutofit/>
          </a:bodyPr>
          <a:lstStyle/>
          <a:p>
            <a:pPr algn="l"/>
            <a:r>
              <a:rPr lang="sk-SK" sz="2400" dirty="0" err="1">
                <a:solidFill>
                  <a:schemeClr val="tx1"/>
                </a:solidFill>
              </a:rPr>
              <a:t>Bílkovinová</a:t>
            </a:r>
            <a:r>
              <a:rPr lang="sk-SK" sz="2400" dirty="0">
                <a:solidFill>
                  <a:schemeClr val="tx1"/>
                </a:solidFill>
              </a:rPr>
              <a:t> skupina</a:t>
            </a:r>
            <a:r>
              <a:rPr lang="cs-CZ" sz="2400" dirty="0">
                <a:solidFill>
                  <a:schemeClr val="tx1"/>
                </a:solidFill>
              </a:rPr>
              <a:t>: libové maso, ryby, vejce, </a:t>
            </a:r>
            <a:r>
              <a:rPr lang="sk-SK" sz="2400" dirty="0" err="1">
                <a:solidFill>
                  <a:schemeClr val="tx1"/>
                </a:solidFill>
              </a:rPr>
              <a:t>mléčné</a:t>
            </a:r>
            <a:r>
              <a:rPr lang="sk-SK" sz="2400" dirty="0">
                <a:solidFill>
                  <a:schemeClr val="tx1"/>
                </a:solidFill>
              </a:rPr>
              <a:t> výrobky s nižším </a:t>
            </a:r>
            <a:r>
              <a:rPr lang="sk-SK" sz="2400" dirty="0" err="1">
                <a:solidFill>
                  <a:schemeClr val="tx1"/>
                </a:solidFill>
              </a:rPr>
              <a:t>obsahem</a:t>
            </a:r>
            <a:r>
              <a:rPr lang="sk-SK" sz="2400" dirty="0">
                <a:solidFill>
                  <a:schemeClr val="tx1"/>
                </a:solidFill>
              </a:rPr>
              <a:t> tuku, </a:t>
            </a:r>
            <a:r>
              <a:rPr lang="sk-SK" sz="2400" dirty="0" err="1">
                <a:solidFill>
                  <a:schemeClr val="tx1"/>
                </a:solidFill>
              </a:rPr>
              <a:t>některé</a:t>
            </a:r>
            <a:r>
              <a:rPr lang="sk-SK" sz="2400" dirty="0">
                <a:solidFill>
                  <a:schemeClr val="tx1"/>
                </a:solidFill>
              </a:rPr>
              <a:t> druhy </a:t>
            </a:r>
            <a:r>
              <a:rPr lang="sk-SK" sz="2400" dirty="0" err="1">
                <a:solidFill>
                  <a:schemeClr val="tx1"/>
                </a:solidFill>
              </a:rPr>
              <a:t>ovoce</a:t>
            </a:r>
            <a:r>
              <a:rPr lang="sk-SK" sz="2400" dirty="0">
                <a:solidFill>
                  <a:schemeClr val="tx1"/>
                </a:solidFill>
              </a:rPr>
              <a:t>...</a:t>
            </a:r>
          </a:p>
          <a:p>
            <a:endParaRPr lang="sk-SK" sz="2400" dirty="0">
              <a:solidFill>
                <a:schemeClr val="tx1"/>
              </a:solidFill>
            </a:endParaRPr>
          </a:p>
          <a:p>
            <a:r>
              <a:rPr lang="sk-SK" sz="2400" dirty="0">
                <a:solidFill>
                  <a:schemeClr val="tx1"/>
                </a:solidFill>
              </a:rPr>
              <a:t>Sacharidová skupina: </a:t>
            </a:r>
            <a:r>
              <a:rPr lang="cs-CZ" sz="2400" dirty="0">
                <a:solidFill>
                  <a:schemeClr val="tx1"/>
                </a:solidFill>
              </a:rPr>
              <a:t>obiloviny, luštěniny, brambory, rýže, sladší druhy ovoce…</a:t>
            </a:r>
          </a:p>
          <a:p>
            <a:endParaRPr lang="sk-SK" sz="2400" dirty="0">
              <a:solidFill>
                <a:schemeClr val="tx1"/>
              </a:solidFill>
            </a:endParaRPr>
          </a:p>
          <a:p>
            <a:r>
              <a:rPr lang="cs-CZ" sz="2400" dirty="0">
                <a:solidFill>
                  <a:schemeClr val="tx1"/>
                </a:solidFill>
              </a:rPr>
              <a:t>Neutrální potraviny: tuky a oleje, tučné mléčné výrobky,, některé druhy zeleniny, bylinky,  ořechy a olejnatá semena…</a:t>
            </a:r>
          </a:p>
          <a:p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E4884E83-1BD8-4236-BD35-C54A51CE0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85987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544069-C287-4E3E-8D43-041962264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Princip diety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F781055-CB92-40D4-A829-5B2D0A5AC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04747" lvl="1"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Nekombinovat potraviny bílkovinné s ovocem</a:t>
            </a:r>
          </a:p>
          <a:p>
            <a:pPr marL="304747" lvl="1"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Ovoce nekombinovat se zeleninou</a:t>
            </a:r>
          </a:p>
          <a:p>
            <a:pPr marL="304747" lvl="1"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Dodržovat pitný režim (2-3 l tekutin denně)</a:t>
            </a:r>
          </a:p>
          <a:p>
            <a:pPr marL="304747" lvl="1"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Jíst v klidu</a:t>
            </a:r>
          </a:p>
          <a:p>
            <a:pPr marL="304747" lvl="1"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Konzumovat tři jídla denně s přestávkou 3- 4 hodin</a:t>
            </a: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DD338EDB-D11E-44C0-AF7B-7CFD1DF75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75422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274022-3B89-4639-A27F-BF36D47BD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err="1"/>
              <a:t>zhodnocení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0701F38-62CE-4F31-A963-AE4E6A028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2286002"/>
            <a:ext cx="7633742" cy="418961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  <a:sym typeface="Wingdings 3" pitchFamily="18" charset="2"/>
              </a:rPr>
              <a:t>Principy oddělené konzumace sacharidových a bílkovinných potravin jsou neopodstatněné,            vědecky nepodložené, </a:t>
            </a:r>
            <a:r>
              <a:rPr lang="cs-CZ" sz="2400" b="0" i="0" u="none" strike="noStrike" baseline="0" dirty="0">
                <a:solidFill>
                  <a:srgbClr val="000000"/>
                </a:solidFill>
              </a:rPr>
              <a:t>neodpovídající</a:t>
            </a:r>
            <a:r>
              <a:rPr lang="sk-SK" sz="2400" dirty="0">
                <a:solidFill>
                  <a:srgbClr val="000000"/>
                </a:solidFill>
              </a:rPr>
              <a:t> </a:t>
            </a:r>
            <a:r>
              <a:rPr lang="cs-CZ" sz="2400" b="0" i="0" u="none" strike="noStrike" baseline="0" dirty="0">
                <a:solidFill>
                  <a:srgbClr val="000000"/>
                </a:solidFill>
              </a:rPr>
              <a:t>současným znalostem o fyziologii trávení</a:t>
            </a:r>
            <a:r>
              <a:rPr lang="sk-SK" sz="2400" b="0" i="0" u="none" strike="noStrike" baseline="0" dirty="0">
                <a:solidFill>
                  <a:srgbClr val="000000"/>
                </a:solidFill>
              </a:rPr>
              <a:t> </a:t>
            </a:r>
            <a:endParaRPr lang="cs-CZ" sz="2400" dirty="0">
              <a:solidFill>
                <a:schemeClr val="tx1"/>
              </a:solidFill>
              <a:sym typeface="Wingdings 3" pitchFamily="18" charset="2"/>
            </a:endParaRPr>
          </a:p>
          <a:p>
            <a:pPr>
              <a:spcBef>
                <a:spcPts val="600"/>
              </a:spcBef>
              <a:buClr>
                <a:srgbClr val="FF0000"/>
              </a:buClr>
              <a:defRPr/>
            </a:pPr>
            <a:endParaRPr lang="cs-CZ" sz="2400" dirty="0">
              <a:solidFill>
                <a:schemeClr val="tx1"/>
              </a:solidFill>
              <a:sym typeface="Wingdings 3" pitchFamily="18" charset="2"/>
            </a:endParaRPr>
          </a:p>
          <a:p>
            <a:pPr>
              <a:spcBef>
                <a:spcPts val="6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  <a:sym typeface="Wingdings 3" pitchFamily="18" charset="2"/>
              </a:rPr>
              <a:t>Autorovo dělení potravin je nepřesné a nelogické</a:t>
            </a:r>
          </a:p>
          <a:p>
            <a:pPr>
              <a:spcBef>
                <a:spcPts val="600"/>
              </a:spcBef>
              <a:buClr>
                <a:srgbClr val="FF0000"/>
              </a:buClr>
              <a:defRPr/>
            </a:pPr>
            <a:endParaRPr lang="cs-CZ" sz="2400" dirty="0">
              <a:solidFill>
                <a:schemeClr val="tx1"/>
              </a:solidFill>
              <a:sym typeface="Wingdings 3" pitchFamily="18" charset="2"/>
            </a:endParaRPr>
          </a:p>
          <a:p>
            <a:pPr>
              <a:spcBef>
                <a:spcPts val="6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  <a:sym typeface="Wingdings 3" pitchFamily="18" charset="2"/>
              </a:rPr>
              <a:t>Při dodržování pestrosti a pravidelnosti může zajistit dostatečné množství všech potřebných nutrientů</a:t>
            </a:r>
          </a:p>
          <a:p>
            <a:pPr indent="-457200">
              <a:spcBef>
                <a:spcPts val="600"/>
              </a:spcBef>
              <a:buClr>
                <a:srgbClr val="FF0000"/>
              </a:buClr>
              <a:defRPr/>
            </a:pPr>
            <a:endParaRPr lang="cs-CZ" sz="2400" dirty="0">
              <a:solidFill>
                <a:schemeClr val="tx1"/>
              </a:solidFill>
              <a:sym typeface="Wingdings 3" pitchFamily="18" charset="2"/>
            </a:endParaRP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A4D1FD97-6FE0-48FA-8EA7-B6B350E99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2408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EDD3EF-4927-42E0-AEDC-2AE8E8732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A638B14-B4F0-41B8-A67A-D22593C12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1DF6F23-140C-4D00-A990-326363ACD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65</a:t>
            </a:fld>
            <a:endParaRPr lang="cs-CZ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69893D7-76EB-4A06-8240-8F697248E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471" y="46958"/>
            <a:ext cx="7057058" cy="66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2438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00FFBA-2201-48D0-B6D9-6B46C3EB0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err="1"/>
              <a:t>Dukanova</a:t>
            </a:r>
            <a:r>
              <a:rPr lang="sk-SK" sz="4800" dirty="0"/>
              <a:t> </a:t>
            </a:r>
            <a:r>
              <a:rPr lang="sk-SK" sz="4800" dirty="0" err="1"/>
              <a:t>dieta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1E1E07D-19D7-4D2F-8782-0F8D4903E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022E05C9-9E35-4679-9498-D9942083E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66</a:t>
            </a:fld>
            <a:endParaRPr lang="cs-CZ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F8B2B6BF-67B7-4F63-B2A5-D55C6D24D7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50" t="9381" r="16516" b="6579"/>
          <a:stretch/>
        </p:blipFill>
        <p:spPr>
          <a:xfrm>
            <a:off x="938758" y="1291043"/>
            <a:ext cx="7331998" cy="50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128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4663A9-D6D1-4652-920B-6EF1CE309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Princip diety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B87CD02-6D4C-45DD-AD39-A6F3963E3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1628800"/>
            <a:ext cx="8097738" cy="5092675"/>
          </a:xfrm>
        </p:spPr>
        <p:txBody>
          <a:bodyPr>
            <a:normAutofit lnSpcReduction="10000"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Dieta má 4 fáze</a:t>
            </a:r>
          </a:p>
          <a:p>
            <a:r>
              <a:rPr lang="cs-CZ" sz="2400" i="0" dirty="0">
                <a:solidFill>
                  <a:schemeClr val="tx1"/>
                </a:solidFill>
                <a:effectLst/>
              </a:rPr>
              <a:t>„Délka první fáze závisí na tělesné hmotnosti, které se chcete zbavit</a:t>
            </a:r>
            <a:r>
              <a:rPr lang="sk-SK" sz="2400" i="0" dirty="0">
                <a:solidFill>
                  <a:schemeClr val="tx1"/>
                </a:solidFill>
                <a:effectLst/>
              </a:rPr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chemeClr val="tx1"/>
                </a:solidFill>
                <a:ea typeface="ＭＳ Ｐゴシック" charset="-128"/>
              </a:rPr>
              <a:t>Méně než 5 kg - dva dny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chemeClr val="tx1"/>
                </a:solidFill>
                <a:ea typeface="ＭＳ Ｐゴシック" charset="-128"/>
              </a:rPr>
              <a:t>Mezi 5 a 10 kg - tři dny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chemeClr val="tx1"/>
                </a:solidFill>
                <a:ea typeface="ＭＳ Ｐゴシック" charset="-128"/>
              </a:rPr>
              <a:t>20 kg - pět dní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chemeClr val="tx1"/>
                </a:solidFill>
                <a:ea typeface="ＭＳ Ｐゴシック" charset="-128"/>
              </a:rPr>
              <a:t>Více než 20 kg- sedm dní</a:t>
            </a:r>
          </a:p>
          <a:p>
            <a:r>
              <a:rPr lang="cs-CZ" altLang="cs-CZ" sz="2400" dirty="0">
                <a:solidFill>
                  <a:schemeClr val="tx1"/>
                </a:solidFill>
                <a:ea typeface="ＭＳ Ｐゴシック" charset="-128"/>
              </a:rPr>
              <a:t>Nikdy však nepřekračujte deset dní</a:t>
            </a:r>
          </a:p>
          <a:p>
            <a:r>
              <a:rPr lang="cs-CZ" sz="2400" b="0" i="0" dirty="0">
                <a:solidFill>
                  <a:schemeClr val="tx1"/>
                </a:solidFill>
                <a:effectLst/>
              </a:rPr>
              <a:t>Jestliže potřebujete setrvat v první fázi více než pět dní, budete muset jíst </a:t>
            </a:r>
            <a:r>
              <a:rPr lang="cs-CZ" sz="2400" b="1" i="0" dirty="0">
                <a:solidFill>
                  <a:schemeClr val="tx1"/>
                </a:solidFill>
                <a:effectLst/>
              </a:rPr>
              <a:t>multivitaminové</a:t>
            </a:r>
            <a:r>
              <a:rPr lang="cs-CZ" sz="2400" b="0" i="0" dirty="0">
                <a:solidFill>
                  <a:schemeClr val="tx1"/>
                </a:solidFill>
                <a:effectLst/>
              </a:rPr>
              <a:t> tabletky kvůli nedostatku vitaminů“</a:t>
            </a:r>
            <a:endParaRPr lang="cs-CZ" altLang="cs-CZ" sz="2400" dirty="0">
              <a:solidFill>
                <a:schemeClr val="tx1"/>
              </a:solidFill>
              <a:ea typeface="ＭＳ Ｐゴシック" charset="-128"/>
            </a:endParaRP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4FD72278-187E-44E4-9DFF-26F76DDAD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932507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4663A9-D6D1-4652-920B-6EF1CE309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Princip diety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B87CD02-6D4C-45DD-AD39-A6F3963E3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1628800"/>
            <a:ext cx="8097738" cy="5092675"/>
          </a:xfrm>
        </p:spPr>
        <p:txBody>
          <a:bodyPr>
            <a:normAutofit lnSpcReduction="10000"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Dieta má 4 fáze</a:t>
            </a:r>
          </a:p>
          <a:p>
            <a:r>
              <a:rPr lang="cs-CZ" sz="2400" i="0" dirty="0">
                <a:solidFill>
                  <a:schemeClr val="tx1"/>
                </a:solidFill>
                <a:effectLst/>
              </a:rPr>
              <a:t>„Délka první fáze závisí na tělesné hmotnosti, které se chcete zbavit</a:t>
            </a:r>
            <a:r>
              <a:rPr lang="sk-SK" sz="2400" i="0" dirty="0">
                <a:solidFill>
                  <a:schemeClr val="tx1"/>
                </a:solidFill>
                <a:effectLst/>
              </a:rPr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chemeClr val="tx1"/>
                </a:solidFill>
                <a:ea typeface="ＭＳ Ｐゴシック" charset="-128"/>
              </a:rPr>
              <a:t>Méně než 5 kg - dva dny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chemeClr val="tx1"/>
                </a:solidFill>
                <a:ea typeface="ＭＳ Ｐゴシック" charset="-128"/>
              </a:rPr>
              <a:t>Mezi 5 a 10 kg - tři dny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chemeClr val="tx1"/>
                </a:solidFill>
                <a:ea typeface="ＭＳ Ｐゴシック" charset="-128"/>
              </a:rPr>
              <a:t>20 kg - pět dní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chemeClr val="tx1"/>
                </a:solidFill>
                <a:ea typeface="ＭＳ Ｐゴシック" charset="-128"/>
              </a:rPr>
              <a:t>Více než 20 kg- sedm dní</a:t>
            </a:r>
          </a:p>
          <a:p>
            <a:r>
              <a:rPr lang="cs-CZ" altLang="cs-CZ" sz="2400" dirty="0">
                <a:solidFill>
                  <a:schemeClr val="tx1"/>
                </a:solidFill>
                <a:ea typeface="ＭＳ Ｐゴシック" charset="-128"/>
              </a:rPr>
              <a:t>Nikdy však nepřekračujte deset dní</a:t>
            </a:r>
          </a:p>
          <a:p>
            <a:r>
              <a:rPr lang="cs-CZ" sz="2400" b="0" i="0" dirty="0">
                <a:solidFill>
                  <a:schemeClr val="tx1"/>
                </a:solidFill>
                <a:effectLst/>
              </a:rPr>
              <a:t>Jestliže potřebujete setrvat v první fázi více než pět dní, budete muset jíst </a:t>
            </a:r>
            <a:r>
              <a:rPr lang="cs-CZ" sz="2400" b="1" i="0" dirty="0">
                <a:solidFill>
                  <a:schemeClr val="tx1"/>
                </a:solidFill>
                <a:effectLst/>
              </a:rPr>
              <a:t>multivitaminové</a:t>
            </a:r>
            <a:r>
              <a:rPr lang="cs-CZ" sz="2400" b="0" i="0" dirty="0">
                <a:solidFill>
                  <a:schemeClr val="tx1"/>
                </a:solidFill>
                <a:effectLst/>
              </a:rPr>
              <a:t> tabletky kvůli nedostatku vitaminů“</a:t>
            </a:r>
            <a:endParaRPr lang="cs-CZ" altLang="cs-CZ" sz="2400" dirty="0">
              <a:solidFill>
                <a:schemeClr val="tx1"/>
              </a:solidFill>
              <a:ea typeface="ＭＳ Ｐゴシック" charset="-128"/>
            </a:endParaRP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4FD72278-187E-44E4-9DFF-26F76DDAD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02EA55-BEBB-42FA-B0C3-8A49090ACD52}" type="slidenum">
              <a:rPr kumimoji="0" lang="cs-CZ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cs-CZ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Bublina myšlienky: obláčik 4">
            <a:extLst>
              <a:ext uri="{FF2B5EF4-FFF2-40B4-BE49-F238E27FC236}">
                <a16:creationId xmlns:a16="http://schemas.microsoft.com/office/drawing/2014/main" id="{659A4999-1E93-4AC3-A575-D5911BAEACCA}"/>
              </a:ext>
            </a:extLst>
          </p:cNvPr>
          <p:cNvSpPr/>
          <p:nvPr/>
        </p:nvSpPr>
        <p:spPr>
          <a:xfrm>
            <a:off x="107504" y="136525"/>
            <a:ext cx="9036496" cy="4653136"/>
          </a:xfrm>
          <a:prstGeom prst="cloudCallout">
            <a:avLst>
              <a:gd name="adj1" fmla="val 4702"/>
              <a:gd name="adj2" fmla="val 653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 b="1" dirty="0"/>
          </a:p>
          <a:p>
            <a:pPr algn="ctr"/>
            <a:r>
              <a:rPr lang="cs-CZ" sz="2400" b="1" dirty="0"/>
              <a:t>DOPLŇKY STRAVY:</a:t>
            </a:r>
          </a:p>
          <a:p>
            <a:pPr algn="ctr"/>
            <a:r>
              <a:rPr lang="cs-CZ" sz="2400" dirty="0"/>
              <a:t>Pouze notifikační povinnost, </a:t>
            </a:r>
          </a:p>
          <a:p>
            <a:pPr algn="ctr"/>
            <a:r>
              <a:rPr lang="cs-CZ" sz="2400" dirty="0"/>
              <a:t>neposuzuje se účinnost ani kvalita</a:t>
            </a:r>
          </a:p>
          <a:p>
            <a:pPr algn="ctr"/>
            <a:endParaRPr lang="cs-CZ" sz="2400" dirty="0"/>
          </a:p>
          <a:p>
            <a:pPr algn="ctr"/>
            <a:r>
              <a:rPr lang="cs-CZ" sz="2400" b="1" dirty="0"/>
              <a:t>MULTIVITAMINY:</a:t>
            </a:r>
          </a:p>
          <a:p>
            <a:pPr algn="ctr"/>
            <a:r>
              <a:rPr lang="cs-CZ" sz="2400" dirty="0"/>
              <a:t>Nevýhodný příjem všech vitaminů naraz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→ v</a:t>
            </a:r>
            <a:r>
              <a:rPr lang="cs-CZ" sz="2400" dirty="0"/>
              <a:t>itaminy mezi sebou soutěží o místa vstřebání</a:t>
            </a:r>
          </a:p>
          <a:p>
            <a:pPr algn="ctr"/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7632025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DADA1A-7541-43A3-871E-46732FA71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/>
              <a:t>4 fáze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1C1AA06-1E90-4A3E-9B3D-E5DF4C7BA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2286002"/>
            <a:ext cx="8025730" cy="4189613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1. útočná: pouze bílkovinové potraviny, pitný režim</a:t>
            </a:r>
          </a:p>
          <a:p>
            <a:r>
              <a:rPr lang="cs-CZ" sz="2400" dirty="0">
                <a:solidFill>
                  <a:schemeClr val="tx1"/>
                </a:solidFill>
              </a:rPr>
              <a:t>2. rovnoměrná ztráta: bílkovinové potraviny + zelenina</a:t>
            </a:r>
          </a:p>
          <a:p>
            <a:r>
              <a:rPr lang="cs-CZ" sz="2400" dirty="0">
                <a:solidFill>
                  <a:schemeClr val="tx1"/>
                </a:solidFill>
              </a:rPr>
              <a:t>3. upevňující: bílkovinové potraviny + zelenina + ovoce a sacharidové potraviny, 2x týdně jídlo dle chuti, 1x týdně čistě bílkovinový den</a:t>
            </a:r>
          </a:p>
          <a:p>
            <a:r>
              <a:rPr lang="cs-CZ" sz="2400" dirty="0">
                <a:solidFill>
                  <a:schemeClr val="tx1"/>
                </a:solidFill>
              </a:rPr>
              <a:t>4. fáze definitivní stabilizace: strava bez omezení, ale 1x týdně čistě bílkovinový den</a:t>
            </a:r>
          </a:p>
          <a:p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D9DD877-96FA-45ED-83F9-8444C35F0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233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Vegetariánství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38758" y="2286003"/>
            <a:ext cx="8025730" cy="4189612"/>
          </a:xfrm>
        </p:spPr>
        <p:txBody>
          <a:bodyPr>
            <a:normAutofit fontScale="77500" lnSpcReduction="20000"/>
          </a:bodyPr>
          <a:lstStyle/>
          <a:p>
            <a:pPr>
              <a:buClr>
                <a:schemeClr val="accent4"/>
              </a:buClr>
            </a:pPr>
            <a:r>
              <a:rPr lang="cs-CZ" sz="3100" dirty="0">
                <a:solidFill>
                  <a:schemeClr val="tx1"/>
                </a:solidFill>
                <a:cs typeface="Times New Roman" pitchFamily="18" charset="0"/>
              </a:rPr>
              <a:t>Nejznámější a nejrozšířenější alternativní způsob stravování </a:t>
            </a:r>
            <a:br>
              <a:rPr lang="cs-CZ" sz="3100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cs-CZ" sz="3100" dirty="0">
                <a:solidFill>
                  <a:schemeClr val="tx1"/>
                </a:solidFill>
                <a:cs typeface="Times New Roman" pitchFamily="18" charset="0"/>
              </a:rPr>
              <a:t>(v ČR asi 2 % populace: 200 000 osob)</a:t>
            </a:r>
          </a:p>
          <a:p>
            <a:pPr>
              <a:buClr>
                <a:schemeClr val="accent4"/>
              </a:buClr>
            </a:pPr>
            <a:endParaRPr lang="cs-CZ" sz="3100" dirty="0">
              <a:solidFill>
                <a:schemeClr val="tx1"/>
              </a:solidFill>
              <a:cs typeface="Times New Roman" pitchFamily="18" charset="0"/>
            </a:endParaRPr>
          </a:p>
          <a:p>
            <a:pPr>
              <a:buClr>
                <a:schemeClr val="accent4"/>
              </a:buClr>
            </a:pPr>
            <a:r>
              <a:rPr lang="cs-CZ" sz="3100" dirty="0">
                <a:solidFill>
                  <a:schemeClr val="tx1"/>
                </a:solidFill>
                <a:cs typeface="Times New Roman" pitchFamily="18" charset="0"/>
              </a:rPr>
              <a:t>Vegetarián: člověk nekonzumující maso</a:t>
            </a:r>
          </a:p>
          <a:p>
            <a:pPr>
              <a:buClr>
                <a:schemeClr val="accent4"/>
              </a:buClr>
            </a:pPr>
            <a:r>
              <a:rPr lang="cs-CZ" sz="3100" dirty="0">
                <a:solidFill>
                  <a:schemeClr val="tx1"/>
                </a:solidFill>
              </a:rPr>
              <a:t>Životní styl, nejen způsob stravování</a:t>
            </a:r>
            <a:endParaRPr lang="cs-CZ" sz="3100" dirty="0">
              <a:cs typeface="Times New Roman" pitchFamily="18" charset="0"/>
            </a:endParaRPr>
          </a:p>
          <a:p>
            <a:pPr>
              <a:buClr>
                <a:schemeClr val="accent4"/>
              </a:buClr>
            </a:pPr>
            <a:endParaRPr lang="cs-CZ" sz="3100" dirty="0">
              <a:solidFill>
                <a:schemeClr val="tx1"/>
              </a:solidFill>
              <a:cs typeface="Times New Roman" pitchFamily="18" charset="0"/>
            </a:endParaRPr>
          </a:p>
          <a:p>
            <a:pPr>
              <a:buClr>
                <a:schemeClr val="accent4"/>
              </a:buClr>
            </a:pPr>
            <a:r>
              <a:rPr lang="cs-CZ" sz="3100" dirty="0">
                <a:solidFill>
                  <a:schemeClr val="tx1"/>
                </a:solidFill>
              </a:rPr>
              <a:t>Původ ve východních náboženstvích (buddhismu a hinduismu)</a:t>
            </a:r>
          </a:p>
          <a:p>
            <a:pPr>
              <a:buClr>
                <a:schemeClr val="accent4"/>
              </a:buClr>
            </a:pPr>
            <a:r>
              <a:rPr lang="cs-CZ" sz="3100" dirty="0">
                <a:solidFill>
                  <a:schemeClr val="tx1"/>
                </a:solidFill>
              </a:rPr>
              <a:t>Termín pochází z 19. století a byl založen Britskou vegetariánskou společností</a:t>
            </a:r>
          </a:p>
          <a:p>
            <a:pPr>
              <a:buClr>
                <a:schemeClr val="accent4"/>
              </a:buClr>
            </a:pPr>
            <a:endParaRPr lang="cs-CZ" sz="2800" dirty="0">
              <a:cs typeface="Times New Roman" pitchFamily="18" charset="0"/>
            </a:endParaRPr>
          </a:p>
          <a:p>
            <a:pPr>
              <a:lnSpc>
                <a:spcPct val="90000"/>
              </a:lnSpc>
              <a:buClr>
                <a:srgbClr val="FF0000"/>
              </a:buClr>
              <a:defRPr/>
            </a:pPr>
            <a:endParaRPr lang="cs-CZ" sz="2800" dirty="0"/>
          </a:p>
          <a:p>
            <a:pPr>
              <a:buClr>
                <a:schemeClr val="accent4"/>
              </a:buClr>
            </a:pPr>
            <a:endParaRPr lang="cs-CZ" sz="2800" dirty="0">
              <a:cs typeface="Times New Roman" pitchFamily="18" charset="0"/>
            </a:endParaRPr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2E6893-6F9A-4766-99A5-B20C129078C1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9DE633-2EA0-4378-BC28-2E1B52DDB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 err="1"/>
              <a:t>pŘíklad</a:t>
            </a:r>
            <a:r>
              <a:rPr lang="cs-CZ" sz="4800" dirty="0"/>
              <a:t> jídelníčku 1. fáze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16C8D5E-56D5-4B0E-8378-F9ADDC781C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3730" y="2286000"/>
            <a:ext cx="4200317" cy="3619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i="0" dirty="0">
                <a:solidFill>
                  <a:srgbClr val="000000"/>
                </a:solidFill>
                <a:effectLst/>
              </a:rPr>
              <a:t>S</a:t>
            </a:r>
            <a:r>
              <a:rPr lang="cs-CZ" sz="2400" b="0" i="0" dirty="0">
                <a:solidFill>
                  <a:srgbClr val="000000"/>
                </a:solidFill>
                <a:effectLst/>
              </a:rPr>
              <a:t>: </a:t>
            </a:r>
            <a:r>
              <a:rPr lang="cs-CZ" sz="2400" b="0" i="0" dirty="0" err="1">
                <a:solidFill>
                  <a:srgbClr val="000000"/>
                </a:solidFill>
                <a:effectLst/>
              </a:rPr>
              <a:t>dukanova</a:t>
            </a:r>
            <a:r>
              <a:rPr lang="cs-CZ" sz="2400" b="0" i="0" dirty="0">
                <a:solidFill>
                  <a:srgbClr val="000000"/>
                </a:solidFill>
                <a:effectLst/>
              </a:rPr>
              <a:t> houska s krůtí kotletou a hořčicovou omáčkou</a:t>
            </a:r>
            <a:br>
              <a:rPr lang="cs-CZ" sz="2400" dirty="0"/>
            </a:br>
            <a:r>
              <a:rPr lang="cs-CZ" sz="2400" b="1" i="0" dirty="0">
                <a:solidFill>
                  <a:srgbClr val="000000"/>
                </a:solidFill>
                <a:effectLst/>
              </a:rPr>
              <a:t>O</a:t>
            </a:r>
            <a:r>
              <a:rPr lang="cs-CZ" sz="2400" b="0" i="0" dirty="0">
                <a:solidFill>
                  <a:srgbClr val="000000"/>
                </a:solidFill>
                <a:effectLst/>
              </a:rPr>
              <a:t>: zapečená drůbeží šunka        s vejcí</a:t>
            </a:r>
            <a:br>
              <a:rPr lang="cs-CZ" sz="2400" dirty="0"/>
            </a:br>
            <a:r>
              <a:rPr lang="cs-CZ" sz="2400" b="1" i="0" dirty="0">
                <a:solidFill>
                  <a:srgbClr val="000000"/>
                </a:solidFill>
                <a:effectLst/>
              </a:rPr>
              <a:t>S</a:t>
            </a:r>
            <a:r>
              <a:rPr lang="cs-CZ" sz="2400" b="0" i="0" dirty="0">
                <a:solidFill>
                  <a:srgbClr val="000000"/>
                </a:solidFill>
                <a:effectLst/>
              </a:rPr>
              <a:t>: otrubové placky se skořicí</a:t>
            </a:r>
            <a:br>
              <a:rPr lang="cs-CZ" sz="2400" dirty="0"/>
            </a:br>
            <a:r>
              <a:rPr lang="cs-CZ" sz="2400" b="1" i="0" dirty="0">
                <a:solidFill>
                  <a:srgbClr val="000000"/>
                </a:solidFill>
                <a:effectLst/>
              </a:rPr>
              <a:t>V</a:t>
            </a:r>
            <a:r>
              <a:rPr lang="cs-CZ" sz="2400" b="0" i="0" dirty="0">
                <a:solidFill>
                  <a:srgbClr val="000000"/>
                </a:solidFill>
                <a:effectLst/>
              </a:rPr>
              <a:t>: uzená makrela</a:t>
            </a:r>
            <a:endParaRPr lang="cs-CZ" sz="2400" dirty="0"/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E8899354-824D-4C62-BEE8-B24A2883C9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04048" y="2286000"/>
            <a:ext cx="3784474" cy="3619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i="0" dirty="0">
                <a:solidFill>
                  <a:srgbClr val="000000"/>
                </a:solidFill>
                <a:effectLst/>
              </a:rPr>
              <a:t>S:</a:t>
            </a:r>
            <a:r>
              <a:rPr lang="cs-CZ" sz="24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2400" b="0" i="0" dirty="0" err="1">
                <a:solidFill>
                  <a:srgbClr val="000000"/>
                </a:solidFill>
                <a:effectLst/>
              </a:rPr>
              <a:t>odtučený</a:t>
            </a:r>
            <a:r>
              <a:rPr lang="cs-CZ" sz="2400" b="0" i="0" dirty="0">
                <a:solidFill>
                  <a:srgbClr val="000000"/>
                </a:solidFill>
                <a:effectLst/>
              </a:rPr>
              <a:t> tvaroh (</a:t>
            </a:r>
            <a:r>
              <a:rPr lang="cs-CZ" sz="2400" b="0" i="0" dirty="0" err="1">
                <a:solidFill>
                  <a:srgbClr val="000000"/>
                </a:solidFill>
                <a:effectLst/>
              </a:rPr>
              <a:t>cottage</a:t>
            </a:r>
            <a:r>
              <a:rPr lang="cs-CZ" sz="2400" b="0" i="0" dirty="0">
                <a:solidFill>
                  <a:srgbClr val="000000"/>
                </a:solidFill>
                <a:effectLst/>
              </a:rPr>
              <a:t>) - do 4% tuku</a:t>
            </a:r>
            <a:br>
              <a:rPr lang="cs-CZ" sz="2400" dirty="0"/>
            </a:br>
            <a:r>
              <a:rPr lang="cs-CZ" sz="2400" b="1" i="0" dirty="0">
                <a:solidFill>
                  <a:srgbClr val="000000"/>
                </a:solidFill>
                <a:effectLst/>
              </a:rPr>
              <a:t>O:</a:t>
            </a:r>
            <a:r>
              <a:rPr lang="cs-CZ" sz="2400" b="0" i="0" dirty="0">
                <a:solidFill>
                  <a:srgbClr val="000000"/>
                </a:solidFill>
                <a:effectLst/>
              </a:rPr>
              <a:t> vařené krutí maso       bez kůže</a:t>
            </a:r>
            <a:br>
              <a:rPr lang="cs-CZ" sz="2400" dirty="0"/>
            </a:br>
            <a:r>
              <a:rPr lang="cs-CZ" sz="2400" b="1" i="0" dirty="0">
                <a:solidFill>
                  <a:srgbClr val="000000"/>
                </a:solidFill>
                <a:effectLst/>
              </a:rPr>
              <a:t>S:</a:t>
            </a:r>
            <a:r>
              <a:rPr lang="cs-CZ" sz="2400" b="0" i="0" dirty="0">
                <a:solidFill>
                  <a:srgbClr val="000000"/>
                </a:solidFill>
                <a:effectLst/>
              </a:rPr>
              <a:t> vanilkový </a:t>
            </a:r>
            <a:r>
              <a:rPr lang="cs-CZ" sz="2400" b="0" i="0" dirty="0" err="1">
                <a:solidFill>
                  <a:srgbClr val="000000"/>
                </a:solidFill>
                <a:effectLst/>
              </a:rPr>
              <a:t>shake</a:t>
            </a:r>
            <a:r>
              <a:rPr lang="cs-CZ" sz="2400" b="0" i="0" dirty="0">
                <a:solidFill>
                  <a:srgbClr val="000000"/>
                </a:solidFill>
                <a:effectLst/>
              </a:rPr>
              <a:t> kefírový</a:t>
            </a:r>
            <a:br>
              <a:rPr lang="cs-CZ" sz="2400" dirty="0"/>
            </a:br>
            <a:r>
              <a:rPr lang="cs-CZ" sz="2400" b="1" i="0" dirty="0">
                <a:solidFill>
                  <a:srgbClr val="000000"/>
                </a:solidFill>
                <a:effectLst/>
              </a:rPr>
              <a:t>V:</a:t>
            </a:r>
            <a:r>
              <a:rPr lang="cs-CZ" sz="2400" b="0" i="0" dirty="0">
                <a:solidFill>
                  <a:srgbClr val="000000"/>
                </a:solidFill>
                <a:effectLst/>
              </a:rPr>
              <a:t> grilovaná nebo pečená ryba</a:t>
            </a:r>
            <a:endParaRPr lang="cs-CZ" sz="2400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71CB718-58F7-4873-B74C-4D91DCD8D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70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32173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139F49-45A2-46A0-A0CC-B27D679E8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452" y="448001"/>
            <a:ext cx="5721475" cy="1320855"/>
          </a:xfrm>
        </p:spPr>
        <p:txBody>
          <a:bodyPr>
            <a:normAutofit/>
          </a:bodyPr>
          <a:lstStyle/>
          <a:p>
            <a:r>
              <a:rPr lang="sk-SK" sz="4800" dirty="0" err="1"/>
              <a:t>Krabičková</a:t>
            </a:r>
            <a:r>
              <a:rPr lang="sk-SK" sz="4800" dirty="0"/>
              <a:t> </a:t>
            </a:r>
            <a:r>
              <a:rPr lang="sk-SK" sz="4800" dirty="0" err="1"/>
              <a:t>dieta</a:t>
            </a:r>
            <a:endParaRPr lang="sk-SK" sz="4800" dirty="0"/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25A07B77-E86C-4D45-971D-BCFA5A0E1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1965960"/>
            <a:ext cx="3272696" cy="4409719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cs-CZ" sz="2400" dirty="0">
                <a:solidFill>
                  <a:srgbClr val="000000"/>
                </a:solidFill>
              </a:rPr>
              <a:t>Vznik v USA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solidFill>
                  <a:srgbClr val="000000"/>
                </a:solidFill>
              </a:rPr>
              <a:t>Strava je připravena předem na celý den a je rozdělená do 5 jídel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solidFill>
                  <a:srgbClr val="000000"/>
                </a:solidFill>
              </a:rPr>
              <a:t>Firmy dodávají stravu v krabičkách/plastových obalech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solidFill>
                  <a:srgbClr val="000000"/>
                </a:solidFill>
              </a:rPr>
              <a:t>Strava by měla pokrýt denní potřeby energie a živin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solidFill>
                  <a:srgbClr val="000000"/>
                </a:solidFill>
              </a:rPr>
              <a:t>Dokupování dalších potravin není nutné</a:t>
            </a:r>
          </a:p>
          <a:p>
            <a:pPr>
              <a:lnSpc>
                <a:spcPct val="100000"/>
              </a:lnSpc>
            </a:pPr>
            <a:endParaRPr lang="cs-CZ" sz="1900" dirty="0">
              <a:solidFill>
                <a:srgbClr val="000000"/>
              </a:solidFill>
            </a:endParaRPr>
          </a:p>
        </p:txBody>
      </p:sp>
      <p:pic>
        <p:nvPicPr>
          <p:cNvPr id="3074" name="Picture 2" descr="krabičková dieta">
            <a:extLst>
              <a:ext uri="{FF2B5EF4-FFF2-40B4-BE49-F238E27FC236}">
                <a16:creationId xmlns:a16="http://schemas.microsoft.com/office/drawing/2014/main" id="{C406D972-C762-4775-AB56-94F078E016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" r="10126"/>
          <a:stretch/>
        </p:blipFill>
        <p:spPr bwMode="auto">
          <a:xfrm>
            <a:off x="4405915" y="2521892"/>
            <a:ext cx="4508634" cy="255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8EB1F3CC-1E94-4506-9377-7CE3F6AD4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75679"/>
            <a:ext cx="2114550" cy="3457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88E44EF0-5524-4DB5-B880-44D9742FB17A}" type="slidenum">
              <a:rPr lang="cs-CZ" smtClean="0"/>
              <a:pPr>
                <a:spcAft>
                  <a:spcPts val="600"/>
                </a:spcAft>
                <a:defRPr/>
              </a:pPr>
              <a:t>71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29791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FC7D94F6-E3C3-4235-87F1-691394D5B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err="1"/>
              <a:t>zhodnocení</a:t>
            </a:r>
            <a:endParaRPr lang="sk-SK" sz="4800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207FE992-B3F9-4970-AE4E-979A74773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7584" y="1127759"/>
            <a:ext cx="3611880" cy="632529"/>
          </a:xfrm>
        </p:spPr>
        <p:txBody>
          <a:bodyPr/>
          <a:lstStyle/>
          <a:p>
            <a:r>
              <a:rPr lang="sk-SK" sz="2400" dirty="0" err="1"/>
              <a:t>pozitiva</a:t>
            </a:r>
            <a:endParaRPr lang="sk-SK" sz="2400" dirty="0"/>
          </a:p>
        </p:txBody>
      </p:sp>
      <p:sp>
        <p:nvSpPr>
          <p:cNvPr id="7" name="Zástupný objekt pre obsah 6">
            <a:extLst>
              <a:ext uri="{FF2B5EF4-FFF2-40B4-BE49-F238E27FC236}">
                <a16:creationId xmlns:a16="http://schemas.microsoft.com/office/drawing/2014/main" id="{5A90AEC5-056B-4EC8-A5C9-68624B4DD2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1012" y="1880380"/>
            <a:ext cx="3077559" cy="2624080"/>
          </a:xfrm>
        </p:spPr>
        <p:txBody>
          <a:bodyPr>
            <a:noAutofit/>
          </a:bodyPr>
          <a:lstStyle/>
          <a:p>
            <a:r>
              <a:rPr lang="cs-CZ" sz="2200" dirty="0">
                <a:solidFill>
                  <a:schemeClr val="tx1"/>
                </a:solidFill>
              </a:rPr>
              <a:t>Pravidelný režim</a:t>
            </a:r>
          </a:p>
          <a:p>
            <a:r>
              <a:rPr lang="cs-CZ" sz="2200" dirty="0">
                <a:solidFill>
                  <a:schemeClr val="tx1"/>
                </a:solidFill>
              </a:rPr>
              <a:t>Ozdravění jídelníčku      (pokud stravu plánuje odborník)</a:t>
            </a:r>
          </a:p>
          <a:p>
            <a:r>
              <a:rPr lang="cs-CZ" sz="2200" dirty="0">
                <a:solidFill>
                  <a:schemeClr val="tx1"/>
                </a:solidFill>
              </a:rPr>
              <a:t>Časová nenáročnost</a:t>
            </a:r>
            <a:endParaRPr lang="cs-CZ" sz="2200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6C328945-CED3-4D1D-AC9B-9D959965BD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54855" y="1037785"/>
            <a:ext cx="3611880" cy="632529"/>
          </a:xfrm>
        </p:spPr>
        <p:txBody>
          <a:bodyPr/>
          <a:lstStyle/>
          <a:p>
            <a:r>
              <a:rPr lang="sk-SK" sz="2400" dirty="0" err="1"/>
              <a:t>negativa</a:t>
            </a:r>
            <a:endParaRPr lang="sk-SK" sz="2400" dirty="0"/>
          </a:p>
        </p:txBody>
      </p:sp>
      <p:sp>
        <p:nvSpPr>
          <p:cNvPr id="9" name="Zástupný objekt pre obsah 8">
            <a:extLst>
              <a:ext uri="{FF2B5EF4-FFF2-40B4-BE49-F238E27FC236}">
                <a16:creationId xmlns:a16="http://schemas.microsoft.com/office/drawing/2014/main" id="{D6A9BE56-16CF-493C-B7DF-EA8D7C0D48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020534" y="1874518"/>
            <a:ext cx="4943954" cy="4960108"/>
          </a:xfrm>
        </p:spPr>
        <p:txBody>
          <a:bodyPr>
            <a:normAutofit fontScale="32500" lnSpcReduction="20000"/>
          </a:bodyPr>
          <a:lstStyle/>
          <a:p>
            <a:r>
              <a:rPr lang="cs-CZ" sz="5500" dirty="0">
                <a:solidFill>
                  <a:schemeClr val="tx1"/>
                </a:solidFill>
              </a:rPr>
              <a:t>Nezískání vědomostí v oblasti zásad správného stravování a dovedností přípravy pokrmů</a:t>
            </a:r>
          </a:p>
          <a:p>
            <a:r>
              <a:rPr lang="cs-CZ" sz="5500" dirty="0">
                <a:solidFill>
                  <a:schemeClr val="tx1"/>
                </a:solidFill>
              </a:rPr>
              <a:t>Nevyhovující senzorické vlastnosti pokrmů</a:t>
            </a:r>
          </a:p>
          <a:p>
            <a:r>
              <a:rPr lang="cs-CZ" sz="5500" dirty="0">
                <a:solidFill>
                  <a:schemeClr val="tx1"/>
                </a:solidFill>
              </a:rPr>
              <a:t>Finanční náročnost</a:t>
            </a:r>
          </a:p>
          <a:p>
            <a:r>
              <a:rPr lang="cs-CZ" sz="5500" dirty="0">
                <a:solidFill>
                  <a:schemeClr val="tx1"/>
                </a:solidFill>
              </a:rPr>
              <a:t>Otázka kvality potravin </a:t>
            </a:r>
          </a:p>
          <a:p>
            <a:r>
              <a:rPr lang="cs-CZ" sz="5500" dirty="0">
                <a:solidFill>
                  <a:schemeClr val="tx1"/>
                </a:solidFill>
              </a:rPr>
              <a:t>Otázka dostatku energie (klienti si volí sami)      a živin – také jejich správný poměr          (kritické živiny: bílkoviny, vápník, železo)</a:t>
            </a:r>
          </a:p>
          <a:p>
            <a:r>
              <a:rPr lang="cs-CZ" sz="5500" dirty="0">
                <a:solidFill>
                  <a:schemeClr val="tx1"/>
                </a:solidFill>
              </a:rPr>
              <a:t>Možný vyšší obsah soli v pokrmech</a:t>
            </a:r>
          </a:p>
          <a:p>
            <a:r>
              <a:rPr lang="cs-CZ" sz="5500" dirty="0">
                <a:solidFill>
                  <a:schemeClr val="tx1"/>
                </a:solidFill>
              </a:rPr>
              <a:t>Opětovné zahřívání pokrmů (ztráta mikroživin   a dalších biologicky aktivních látek)</a:t>
            </a:r>
          </a:p>
          <a:p>
            <a:r>
              <a:rPr lang="cs-CZ" sz="5500" dirty="0">
                <a:solidFill>
                  <a:schemeClr val="tx1"/>
                </a:solidFill>
              </a:rPr>
              <a:t>Vyšší riziko mikrobiální kontaminace</a:t>
            </a:r>
          </a:p>
          <a:p>
            <a:r>
              <a:rPr lang="cs-CZ" sz="5500" dirty="0">
                <a:solidFill>
                  <a:schemeClr val="tx1"/>
                </a:solidFill>
              </a:rPr>
              <a:t>Opomíjení fyzické aktivity</a:t>
            </a:r>
          </a:p>
          <a:p>
            <a:r>
              <a:rPr lang="cs-CZ" sz="5500" dirty="0">
                <a:solidFill>
                  <a:schemeClr val="tx1"/>
                </a:solidFill>
              </a:rPr>
              <a:t>Vyšší produkce odpadu (krabičky, plastové obaly)</a:t>
            </a:r>
          </a:p>
          <a:p>
            <a:endParaRPr lang="cs-CZ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8930B95B-C89E-40A1-A9DC-A3DD5B226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72</a:t>
            </a:fld>
            <a:endParaRPr lang="cs-CZ" dirty="0"/>
          </a:p>
        </p:txBody>
      </p:sp>
      <p:pic>
        <p:nvPicPr>
          <p:cNvPr id="4098" name="Picture 2" descr="The Lunch Box Diet | Simon Lovell's Lunch Box Diet">
            <a:extLst>
              <a:ext uri="{FF2B5EF4-FFF2-40B4-BE49-F238E27FC236}">
                <a16:creationId xmlns:a16="http://schemas.microsoft.com/office/drawing/2014/main" id="{745F55FA-7927-4231-8487-E504F7B02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4470220"/>
            <a:ext cx="2675777" cy="176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4263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701076-481C-4E22-BE1B-BC0D57CBE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err="1"/>
              <a:t>Ketogenní</a:t>
            </a:r>
            <a:r>
              <a:rPr lang="sk-SK" sz="4800" dirty="0"/>
              <a:t> </a:t>
            </a:r>
            <a:r>
              <a:rPr lang="sk-SK" sz="4800" dirty="0" err="1"/>
              <a:t>dieta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D40BFFF-6DF9-486D-9CEB-19F3335EF06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F67FB57-F00C-4AD1-B1A0-14C4B22BD13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46D1F1A7-202F-445E-BE58-CEF2095FB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E44EF0-5524-4DB5-B880-44D9742FB17A}" type="slidenum">
              <a:rPr lang="cs-CZ" smtClean="0"/>
              <a:pPr>
                <a:defRPr/>
              </a:pPr>
              <a:t>73</a:t>
            </a:fld>
            <a:endParaRPr lang="cs-CZ"/>
          </a:p>
        </p:txBody>
      </p:sp>
      <p:pic>
        <p:nvPicPr>
          <p:cNvPr id="3074" name="Picture 2" descr="Keto diet could be bad for your heart, researchers say | Fox News">
            <a:extLst>
              <a:ext uri="{FF2B5EF4-FFF2-40B4-BE49-F238E27FC236}">
                <a16:creationId xmlns:a16="http://schemas.microsoft.com/office/drawing/2014/main" id="{EF27C784-C778-40A8-87A3-1D8C3C36B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97" y="1767052"/>
            <a:ext cx="7767985" cy="437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9810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3EC552D-E41A-4D03-9083-A4218A6D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err="1"/>
              <a:t>Princip</a:t>
            </a:r>
            <a:r>
              <a:rPr lang="sk-SK" sz="4800" dirty="0"/>
              <a:t> </a:t>
            </a:r>
            <a:r>
              <a:rPr lang="sk-SK" sz="4800" dirty="0" err="1"/>
              <a:t>diety</a:t>
            </a:r>
            <a:endParaRPr lang="sk-SK" sz="4800" dirty="0"/>
          </a:p>
        </p:txBody>
      </p:sp>
      <p:sp>
        <p:nvSpPr>
          <p:cNvPr id="7" name="Zástupný objekt pre obsah 6">
            <a:extLst>
              <a:ext uri="{FF2B5EF4-FFF2-40B4-BE49-F238E27FC236}">
                <a16:creationId xmlns:a16="http://schemas.microsoft.com/office/drawing/2014/main" id="{2F0D8213-BAD3-402C-9198-D39E0D23B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2286002"/>
            <a:ext cx="7305650" cy="4311350"/>
          </a:xfrm>
        </p:spPr>
        <p:txBody>
          <a:bodyPr>
            <a:normAutofit/>
          </a:bodyPr>
          <a:lstStyle/>
          <a:p>
            <a:pPr algn="l"/>
            <a:r>
              <a:rPr lang="cs-CZ" sz="2400" dirty="0">
                <a:solidFill>
                  <a:schemeClr val="tx1"/>
                </a:solidFill>
              </a:rPr>
              <a:t>Navození ketózy, což je stav kdy organismus využívá jako základní substráty tuky resp. ketony</a:t>
            </a:r>
          </a:p>
          <a:p>
            <a:pPr algn="l"/>
            <a:r>
              <a:rPr lang="cs-CZ" sz="2400" dirty="0">
                <a:solidFill>
                  <a:schemeClr val="tx1"/>
                </a:solidFill>
              </a:rPr>
              <a:t>Ketózy lze docílit vyloučením sacharidů ze stravy a konzumací tuku a přiměřeného množství bílkovin</a:t>
            </a:r>
          </a:p>
          <a:p>
            <a:pPr algn="l"/>
            <a:r>
              <a:rPr lang="cs-CZ" sz="2400" dirty="0">
                <a:solidFill>
                  <a:schemeClr val="tx1"/>
                </a:solidFill>
              </a:rPr>
              <a:t>2-3 dny do dosažení ketózy</a:t>
            </a:r>
          </a:p>
          <a:p>
            <a:pPr algn="l"/>
            <a:r>
              <a:rPr lang="cs-CZ" sz="2400" dirty="0">
                <a:solidFill>
                  <a:schemeClr val="tx1"/>
                </a:solidFill>
              </a:rPr>
              <a:t>Kontrola ketózy: stanovení ketonů v moči pomocí kontrolních papírků</a:t>
            </a:r>
          </a:p>
          <a:p>
            <a:pPr algn="l"/>
            <a:r>
              <a:rPr lang="cs-CZ" sz="2400" dirty="0">
                <a:solidFill>
                  <a:schemeClr val="tx1"/>
                </a:solidFill>
              </a:rPr>
              <a:t>Po dosažení ketózy je povolen nízký příjem sacharidů     (pod 50 g/den)</a:t>
            </a:r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5EE4D2B0-89AD-4182-BC3F-1D45D048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E44EF0-5524-4DB5-B880-44D9742FB17A}" type="slidenum">
              <a:rPr lang="cs-CZ" smtClean="0"/>
              <a:pPr>
                <a:defRPr/>
              </a:pPr>
              <a:t>74</a:t>
            </a:fld>
            <a:endParaRPr lang="cs-CZ"/>
          </a:p>
        </p:txBody>
      </p:sp>
      <p:pic>
        <p:nvPicPr>
          <p:cNvPr id="2050" name="Picture 2" descr="TRUEplus Ketone Test Strips | Trividia Health">
            <a:extLst>
              <a:ext uri="{FF2B5EF4-FFF2-40B4-BE49-F238E27FC236}">
                <a16:creationId xmlns:a16="http://schemas.microsoft.com/office/drawing/2014/main" id="{FF339CE4-B45C-4262-9680-DFAB15F7D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092" y="369769"/>
            <a:ext cx="3389362" cy="1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7970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F83AEF2-8827-4E6F-B1FC-516B1EEB1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/>
              <a:t>Základ </a:t>
            </a:r>
            <a:r>
              <a:rPr lang="sk-SK" sz="4800" dirty="0" err="1"/>
              <a:t>jídelníčku</a:t>
            </a:r>
            <a:endParaRPr lang="sk-SK" sz="48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AB8B014-6903-423C-A530-5083070197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2400" dirty="0" err="1"/>
              <a:t>povoleno</a:t>
            </a:r>
            <a:endParaRPr lang="sk-SK" sz="2400" dirty="0"/>
          </a:p>
        </p:txBody>
      </p:sp>
      <p:sp>
        <p:nvSpPr>
          <p:cNvPr id="7" name="Zástupný objekt pre obsah 6">
            <a:extLst>
              <a:ext uri="{FF2B5EF4-FFF2-40B4-BE49-F238E27FC236}">
                <a16:creationId xmlns:a16="http://schemas.microsoft.com/office/drawing/2014/main" id="{F5F93049-0D52-4A2A-8916-13C448B17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1832" y="2909101"/>
            <a:ext cx="3611880" cy="3567897"/>
          </a:xfrm>
        </p:spPr>
        <p:txBody>
          <a:bodyPr>
            <a:normAutofit lnSpcReduction="10000"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Maso </a:t>
            </a:r>
          </a:p>
          <a:p>
            <a:r>
              <a:rPr lang="cs-CZ" sz="2400" dirty="0">
                <a:solidFill>
                  <a:schemeClr val="tx1"/>
                </a:solidFill>
              </a:rPr>
              <a:t>Vejce</a:t>
            </a:r>
          </a:p>
          <a:p>
            <a:r>
              <a:rPr lang="cs-CZ" sz="2400" dirty="0">
                <a:solidFill>
                  <a:schemeClr val="tx1"/>
                </a:solidFill>
              </a:rPr>
              <a:t>Mléčné výrobky s minimálním obsahem sacharidů</a:t>
            </a:r>
          </a:p>
          <a:p>
            <a:r>
              <a:rPr lang="cs-CZ" sz="2400" dirty="0">
                <a:solidFill>
                  <a:schemeClr val="tx1"/>
                </a:solidFill>
              </a:rPr>
              <a:t>Zelenina s minimálním obsahem sacharidů</a:t>
            </a:r>
          </a:p>
          <a:p>
            <a:r>
              <a:rPr lang="cs-CZ" sz="2400" dirty="0">
                <a:solidFill>
                  <a:schemeClr val="tx1"/>
                </a:solidFill>
              </a:rPr>
              <a:t>Rostlinné oleje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A8BDB16-E4F1-400E-855C-0F42842148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sz="2400" dirty="0"/>
              <a:t>zakázáno</a:t>
            </a:r>
          </a:p>
        </p:txBody>
      </p:sp>
      <p:sp>
        <p:nvSpPr>
          <p:cNvPr id="8" name="Zástupný objekt pre obsah 7">
            <a:extLst>
              <a:ext uri="{FF2B5EF4-FFF2-40B4-BE49-F238E27FC236}">
                <a16:creationId xmlns:a16="http://schemas.microsoft.com/office/drawing/2014/main" id="{0E0CBFCC-C940-4DA8-997B-312744AA8A1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Obiloviny</a:t>
            </a:r>
          </a:p>
          <a:p>
            <a:r>
              <a:rPr lang="cs-CZ" sz="2400" dirty="0">
                <a:solidFill>
                  <a:schemeClr val="tx1"/>
                </a:solidFill>
              </a:rPr>
              <a:t>Luštěniny</a:t>
            </a:r>
          </a:p>
          <a:p>
            <a:r>
              <a:rPr lang="cs-CZ" sz="2400" dirty="0">
                <a:solidFill>
                  <a:schemeClr val="tx1"/>
                </a:solidFill>
              </a:rPr>
              <a:t>Ovoce</a:t>
            </a:r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54F127BB-D104-4AB6-93FF-596A9DBD1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E44EF0-5524-4DB5-B880-44D9742FB17A}" type="slidenum">
              <a:rPr lang="cs-CZ" smtClean="0"/>
              <a:pPr>
                <a:defRPr/>
              </a:pPr>
              <a:t>75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01678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BC7A59-8261-4C2C-BB9E-F05DAA1D4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0719D8C-D578-4737-9EA1-66E2853F86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EA19AD8F-02CF-4C50-9CE7-54C71114C97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3FA8566-855A-4A1B-A867-05884540DA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8A6238A5-5A54-40B7-8082-AD069B64DB6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D2AD5A2F-FC76-48D3-9D34-2880E8D70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76</a:t>
            </a:fld>
            <a:endParaRPr lang="cs-CZ"/>
          </a:p>
        </p:txBody>
      </p:sp>
      <p:pic>
        <p:nvPicPr>
          <p:cNvPr id="3074" name="Picture 2" descr="Taking a Closer Look at the Keto Diet and its Implications – SQ Online">
            <a:extLst>
              <a:ext uri="{FF2B5EF4-FFF2-40B4-BE49-F238E27FC236}">
                <a16:creationId xmlns:a16="http://schemas.microsoft.com/office/drawing/2014/main" id="{BA075888-6873-4EC3-B032-092862D28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53" y="608856"/>
            <a:ext cx="7870168" cy="564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01108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41C3AFD8-5496-41CD-897F-CFE96B836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err="1"/>
              <a:t>zhodnocení</a:t>
            </a:r>
            <a:endParaRPr lang="sk-SK" sz="4800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8E1032DD-CBD1-40E7-B93F-404DEB6EA4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2400" dirty="0" err="1"/>
              <a:t>pozitiva</a:t>
            </a:r>
            <a:endParaRPr lang="sk-SK" sz="2400" dirty="0"/>
          </a:p>
        </p:txBody>
      </p:sp>
      <p:sp>
        <p:nvSpPr>
          <p:cNvPr id="7" name="Zástupný objekt pre obsah 6">
            <a:extLst>
              <a:ext uri="{FF2B5EF4-FFF2-40B4-BE49-F238E27FC236}">
                <a16:creationId xmlns:a16="http://schemas.microsoft.com/office/drawing/2014/main" id="{6955A8B7-EF8C-423E-A9A6-12F4EE3B187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Snížení tělesné hmotnosti</a:t>
            </a:r>
          </a:p>
          <a:p>
            <a:r>
              <a:rPr lang="cs-CZ" sz="2400" dirty="0">
                <a:solidFill>
                  <a:schemeClr val="tx1"/>
                </a:solidFill>
              </a:rPr>
              <a:t>Tuky a bílkoviny mají vyšší sytící efekt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5022C6F4-3DE5-4EEB-96F2-7297814C9F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k-SK" sz="2400" dirty="0" err="1"/>
              <a:t>negativa</a:t>
            </a:r>
            <a:endParaRPr lang="sk-SK" sz="2400" dirty="0"/>
          </a:p>
        </p:txBody>
      </p:sp>
      <p:sp>
        <p:nvSpPr>
          <p:cNvPr id="9" name="Zástupný objekt pre obsah 8">
            <a:extLst>
              <a:ext uri="{FF2B5EF4-FFF2-40B4-BE49-F238E27FC236}">
                <a16:creationId xmlns:a16="http://schemas.microsoft.com/office/drawing/2014/main" id="{B9839202-A3DD-426B-B0D0-CDDD4B7698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75398" y="2909101"/>
            <a:ext cx="3883472" cy="3567897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Nedostatek vlákniny</a:t>
            </a:r>
          </a:p>
          <a:p>
            <a:r>
              <a:rPr lang="cs-CZ" sz="2400" dirty="0">
                <a:solidFill>
                  <a:schemeClr val="tx1"/>
                </a:solidFill>
              </a:rPr>
              <a:t>Únava, podrážděnost</a:t>
            </a:r>
          </a:p>
          <a:p>
            <a:r>
              <a:rPr lang="cs-CZ" sz="2400" dirty="0">
                <a:solidFill>
                  <a:schemeClr val="tx1"/>
                </a:solidFill>
              </a:rPr>
              <a:t>Náročnost dodržování diety</a:t>
            </a:r>
          </a:p>
          <a:p>
            <a:r>
              <a:rPr lang="cs-CZ" sz="2400" dirty="0">
                <a:solidFill>
                  <a:schemeClr val="tx1"/>
                </a:solidFill>
              </a:rPr>
              <a:t>Zhoršení sportovního výkonu</a:t>
            </a:r>
          </a:p>
          <a:p>
            <a:pPr marL="0" indent="0">
              <a:buNone/>
            </a:pP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2038F2F1-5CA1-42A2-BC30-279940E80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77</a:t>
            </a:fld>
            <a:endParaRPr lang="cs-CZ"/>
          </a:p>
        </p:txBody>
      </p:sp>
      <p:sp>
        <p:nvSpPr>
          <p:cNvPr id="10" name="Obdĺžnik: zaoblené rohy 9">
            <a:extLst>
              <a:ext uri="{FF2B5EF4-FFF2-40B4-BE49-F238E27FC236}">
                <a16:creationId xmlns:a16="http://schemas.microsoft.com/office/drawing/2014/main" id="{40CE10EE-15F8-4A33-88DF-21048BD801FA}"/>
              </a:ext>
            </a:extLst>
          </p:cNvPr>
          <p:cNvSpPr/>
          <p:nvPr/>
        </p:nvSpPr>
        <p:spPr>
          <a:xfrm>
            <a:off x="656604" y="5406773"/>
            <a:ext cx="8202266" cy="1070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err="1"/>
              <a:t>Ketogenní</a:t>
            </a:r>
            <a:r>
              <a:rPr lang="cs-CZ" sz="2400" dirty="0"/>
              <a:t> dieta se využívá v léčebné výživě hlavně     </a:t>
            </a:r>
          </a:p>
          <a:p>
            <a:pPr algn="ctr"/>
            <a:r>
              <a:rPr lang="cs-CZ" sz="2400" dirty="0"/>
              <a:t>v terapii epilepsie. Nejde o zázračnou dietu na hubnutí. </a:t>
            </a:r>
          </a:p>
        </p:txBody>
      </p:sp>
    </p:spTree>
    <p:extLst>
      <p:ext uri="{BB962C8B-B14F-4D97-AF65-F5344CB8AC3E}">
        <p14:creationId xmlns:p14="http://schemas.microsoft.com/office/powerpoint/2010/main" val="38175916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A72133-8A0E-47FD-8A10-D555011A2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/>
              <a:t>Mana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EAAA0E0-CD41-4134-AA44-22D1779D5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400" b="1" dirty="0">
                <a:solidFill>
                  <a:schemeClr val="tx1"/>
                </a:solidFill>
              </a:rPr>
              <a:t>Dle výrobce: </a:t>
            </a:r>
          </a:p>
          <a:p>
            <a:r>
              <a:rPr lang="cs-CZ" sz="2400" dirty="0">
                <a:solidFill>
                  <a:schemeClr val="tx1"/>
                </a:solidFill>
              </a:rPr>
              <a:t>Plnohodnotná náhrada stravy</a:t>
            </a:r>
            <a:endParaRPr lang="cs-CZ" sz="2400" b="0" i="0" u="none" strike="noStrike" baseline="0" dirty="0">
              <a:solidFill>
                <a:schemeClr val="tx1"/>
              </a:solidFill>
            </a:endParaRPr>
          </a:p>
          <a:p>
            <a:r>
              <a:rPr lang="cs-CZ" sz="2400" b="0" i="0" u="none" strike="noStrike" baseline="0" dirty="0">
                <a:solidFill>
                  <a:schemeClr val="tx1"/>
                </a:solidFill>
              </a:rPr>
              <a:t>Vhodná i pro vegetariány/vegany a osoby s laktózovou intolerancí</a:t>
            </a:r>
          </a:p>
          <a:p>
            <a:r>
              <a:rPr lang="cs-CZ" sz="2400" b="0" i="0" u="none" strike="noStrike" baseline="0" dirty="0">
                <a:solidFill>
                  <a:schemeClr val="tx1"/>
                </a:solidFill>
              </a:rPr>
              <a:t>Vysoký obsah bílkovin (obsahuje 20 g bílkovin/porce)</a:t>
            </a:r>
          </a:p>
          <a:p>
            <a:r>
              <a:rPr lang="cs-CZ" sz="2400" b="0" i="0" u="none" strike="noStrike" baseline="0" dirty="0">
                <a:solidFill>
                  <a:schemeClr val="tx1"/>
                </a:solidFill>
              </a:rPr>
              <a:t>Nahradit MANOU jedno či dvě jídla denně, nebo i celý stravovací režim</a:t>
            </a:r>
          </a:p>
          <a:p>
            <a:r>
              <a:rPr lang="cs-CZ" sz="2400" b="0" i="0" u="none" strike="noStrike" baseline="0" dirty="0">
                <a:solidFill>
                  <a:schemeClr val="tx1"/>
                </a:solidFill>
              </a:rPr>
              <a:t>Jednoduchá a časově nenáročná příprava 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853035F6-DF58-4D5D-816E-44C95F3BB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78</a:t>
            </a:fld>
            <a:endParaRPr lang="cs-CZ"/>
          </a:p>
        </p:txBody>
      </p:sp>
      <p:pic>
        <p:nvPicPr>
          <p:cNvPr id="5122" name="Picture 2" descr="Mana Drink bezlaktózový nápoj 12x330ml | Pilulka24.sk online lekáreň">
            <a:extLst>
              <a:ext uri="{FF2B5EF4-FFF2-40B4-BE49-F238E27FC236}">
                <a16:creationId xmlns:a16="http://schemas.microsoft.com/office/drawing/2014/main" id="{007C0A53-1160-4055-BC09-11D2356CE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5784"/>
            <a:ext cx="4065290" cy="228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38197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DB4FDE-249B-4A5D-B397-8B728EF67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1D49A59-C53A-45FD-834C-873897B52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6E741F99-4EED-42FC-A82D-B307BC649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79</a:t>
            </a:fld>
            <a:endParaRPr lang="cs-CZ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F577C0D9-1329-419B-8503-FAD5A66B05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9763" r="23226" b="10336"/>
          <a:stretch/>
        </p:blipFill>
        <p:spPr>
          <a:xfrm>
            <a:off x="0" y="222797"/>
            <a:ext cx="4435445" cy="6510377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835EB139-936D-4A77-82B8-52E6E621A4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86" t="35993" r="23225" b="24789"/>
          <a:stretch/>
        </p:blipFill>
        <p:spPr>
          <a:xfrm>
            <a:off x="4217973" y="1432421"/>
            <a:ext cx="4572000" cy="397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85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E70024-FB58-4708-9E32-F9E9C3F70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err="1"/>
              <a:t>Semivegetariánství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E2D057B-2F85-485C-8816-D58A0D3CB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Clr>
                <a:schemeClr val="accent4"/>
              </a:buClr>
              <a:defRPr/>
            </a:pPr>
            <a:r>
              <a:rPr lang="cs-CZ" sz="3100" dirty="0">
                <a:solidFill>
                  <a:srgbClr val="000000"/>
                </a:solidFill>
              </a:rPr>
              <a:t>Zakázano: červené maso a výrobky z něj</a:t>
            </a:r>
          </a:p>
          <a:p>
            <a:pPr>
              <a:buClr>
                <a:schemeClr val="accent4"/>
              </a:buClr>
              <a:defRPr/>
            </a:pPr>
            <a:r>
              <a:rPr lang="cs-CZ" sz="3100" dirty="0">
                <a:solidFill>
                  <a:srgbClr val="000000"/>
                </a:solidFill>
              </a:rPr>
              <a:t>Povoleno: drůbež, ryby, mléko a mléčné výrobky</a:t>
            </a:r>
          </a:p>
          <a:p>
            <a:pPr>
              <a:buClr>
                <a:schemeClr val="accent4"/>
              </a:buClr>
              <a:defRPr/>
            </a:pPr>
            <a:r>
              <a:rPr lang="cs-CZ" sz="3100" dirty="0">
                <a:solidFill>
                  <a:srgbClr val="000000"/>
                </a:solidFill>
              </a:rPr>
              <a:t>Někdy není považováno za vegetariánství</a:t>
            </a:r>
          </a:p>
          <a:p>
            <a:pPr>
              <a:buClr>
                <a:schemeClr val="accent4"/>
              </a:buClr>
              <a:defRPr/>
            </a:pPr>
            <a:endParaRPr lang="cs-CZ" sz="3100" dirty="0">
              <a:solidFill>
                <a:srgbClr val="000000"/>
              </a:solidFill>
            </a:endParaRPr>
          </a:p>
          <a:p>
            <a:pPr>
              <a:buClr>
                <a:schemeClr val="accent4"/>
              </a:buClr>
              <a:defRPr/>
            </a:pPr>
            <a:r>
              <a:rPr lang="cs-CZ" sz="3100" b="1" dirty="0">
                <a:solidFill>
                  <a:srgbClr val="000000"/>
                </a:solidFill>
              </a:rPr>
              <a:t>Pulovegetariánství:</a:t>
            </a:r>
          </a:p>
          <a:p>
            <a:pPr lvl="1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cs-CZ" sz="3100" dirty="0">
                <a:solidFill>
                  <a:srgbClr val="000000"/>
                </a:solidFill>
              </a:rPr>
              <a:t>Povoleno: kuřecí maso, vejce, mléko a mléčné výrobky</a:t>
            </a:r>
          </a:p>
          <a:p>
            <a:pPr>
              <a:buClr>
                <a:schemeClr val="accent4"/>
              </a:buClr>
              <a:defRPr/>
            </a:pPr>
            <a:r>
              <a:rPr lang="cs-CZ" sz="3100" b="1" dirty="0">
                <a:solidFill>
                  <a:srgbClr val="000000"/>
                </a:solidFill>
              </a:rPr>
              <a:t>Pescovegetariánství:</a:t>
            </a:r>
          </a:p>
          <a:p>
            <a:pPr lvl="1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cs-CZ" sz="3100" dirty="0">
                <a:solidFill>
                  <a:srgbClr val="000000"/>
                </a:solidFill>
              </a:rPr>
              <a:t>Povoleno: ryby, vejce, mléko a mléčné výrobky</a:t>
            </a:r>
          </a:p>
          <a:p>
            <a:pPr lvl="1">
              <a:buClr>
                <a:schemeClr val="accent4"/>
              </a:buClr>
              <a:defRPr/>
            </a:pPr>
            <a:endParaRPr lang="cs-CZ" sz="2800" dirty="0">
              <a:solidFill>
                <a:srgbClr val="000000"/>
              </a:solidFill>
            </a:endParaRP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FF97E9BC-AE8C-4191-8793-32A73F715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9307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440826-D02B-4C10-9AE8-2919274D6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4DF4209-90C6-4356-A4CB-23BD158EA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FB9FD401-C00F-4319-82FF-8D50283F6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80</a:t>
            </a:fld>
            <a:endParaRPr lang="cs-CZ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F49D345D-98B9-4E19-83E1-37181C3B0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54180"/>
            <a:ext cx="5040560" cy="5921435"/>
          </a:xfrm>
          <a:prstGeom prst="rect">
            <a:avLst/>
          </a:prstGeom>
        </p:spPr>
      </p:pic>
      <p:sp>
        <p:nvSpPr>
          <p:cNvPr id="7" name="Bublina myšlienky: obláčik 6">
            <a:extLst>
              <a:ext uri="{FF2B5EF4-FFF2-40B4-BE49-F238E27FC236}">
                <a16:creationId xmlns:a16="http://schemas.microsoft.com/office/drawing/2014/main" id="{F0D01B00-08AA-44F7-A57B-E0EFD465B779}"/>
              </a:ext>
            </a:extLst>
          </p:cNvPr>
          <p:cNvSpPr/>
          <p:nvPr/>
        </p:nvSpPr>
        <p:spPr>
          <a:xfrm>
            <a:off x="5148064" y="518599"/>
            <a:ext cx="4134382" cy="4963052"/>
          </a:xfrm>
          <a:prstGeom prst="cloudCallout">
            <a:avLst>
              <a:gd name="adj1" fmla="val -54345"/>
              <a:gd name="adj2" fmla="val 634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Jaký je skutečný účinek syntetických forem vitaminů a minerálních látek?</a:t>
            </a:r>
          </a:p>
          <a:p>
            <a:pPr algn="ctr"/>
            <a:endParaRPr lang="cs-CZ" dirty="0"/>
          </a:p>
          <a:p>
            <a:pPr algn="ctr"/>
            <a:r>
              <a:rPr lang="cs-CZ" dirty="0"/>
              <a:t>Jaká je míra absorpce, když jsou přítomny všechny vitaminy/minerální látky naráz? </a:t>
            </a:r>
          </a:p>
        </p:txBody>
      </p:sp>
    </p:spTree>
    <p:extLst>
      <p:ext uri="{BB962C8B-B14F-4D97-AF65-F5344CB8AC3E}">
        <p14:creationId xmlns:p14="http://schemas.microsoft.com/office/powerpoint/2010/main" val="149377929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2277B872-D252-42AF-B966-32CD85CFD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zhodnocení</a:t>
            </a:r>
            <a:endParaRPr lang="sk-SK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8ECAD2E-2553-41D9-97AA-DD0E2C408A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2400" dirty="0" err="1"/>
              <a:t>pozitiva</a:t>
            </a:r>
            <a:endParaRPr lang="sk-SK" sz="2400" dirty="0"/>
          </a:p>
        </p:txBody>
      </p:sp>
      <p:sp>
        <p:nvSpPr>
          <p:cNvPr id="7" name="Zástupný objekt pre obsah 6">
            <a:extLst>
              <a:ext uri="{FF2B5EF4-FFF2-40B4-BE49-F238E27FC236}">
                <a16:creationId xmlns:a16="http://schemas.microsoft.com/office/drawing/2014/main" id="{87A7F24A-4C72-4D89-8378-23CFA1D674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3328210"/>
          </a:xfrm>
        </p:spPr>
        <p:txBody>
          <a:bodyPr>
            <a:normAutofit lnSpcReduction="10000"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Časová nenáročnost</a:t>
            </a:r>
          </a:p>
          <a:p>
            <a:r>
              <a:rPr lang="cs-CZ" sz="2400" dirty="0">
                <a:solidFill>
                  <a:schemeClr val="tx1"/>
                </a:solidFill>
              </a:rPr>
              <a:t>V případě, že je mana součást jídelníčku      (nikoliv její úplná náhrada):</a:t>
            </a:r>
          </a:p>
          <a:p>
            <a:r>
              <a:rPr lang="cs-CZ" sz="2400" dirty="0">
                <a:solidFill>
                  <a:schemeClr val="tx1"/>
                </a:solidFill>
              </a:rPr>
              <a:t>Zpestření jídelníčku</a:t>
            </a:r>
          </a:p>
          <a:p>
            <a:r>
              <a:rPr lang="cs-CZ" sz="2400" dirty="0">
                <a:solidFill>
                  <a:schemeClr val="tx1"/>
                </a:solidFill>
              </a:rPr>
              <a:t>Vhodná pro lidi, kteří  mají problém s kousáním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F091CC15-A2CF-4093-8DD0-98D37A4A4B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k-SK" sz="2400" dirty="0" err="1"/>
              <a:t>negativa</a:t>
            </a:r>
            <a:endParaRPr lang="sk-SK" sz="2400" dirty="0"/>
          </a:p>
        </p:txBody>
      </p:sp>
      <p:sp>
        <p:nvSpPr>
          <p:cNvPr id="9" name="Zástupný objekt pre obsah 8">
            <a:extLst>
              <a:ext uri="{FF2B5EF4-FFF2-40B4-BE49-F238E27FC236}">
                <a16:creationId xmlns:a16="http://schemas.microsoft.com/office/drawing/2014/main" id="{641D31A5-DFD0-41A7-A0BB-D1D90130A4C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Stejná chuť a konzistence</a:t>
            </a:r>
          </a:p>
          <a:p>
            <a:r>
              <a:rPr lang="cs-CZ" sz="2400" dirty="0">
                <a:solidFill>
                  <a:schemeClr val="tx1"/>
                </a:solidFill>
              </a:rPr>
              <a:t>Menší sytící efekt</a:t>
            </a:r>
            <a:endParaRPr lang="cs-CZ" sz="2400" b="0" i="0" u="none" strike="noStrike" baseline="0" dirty="0">
              <a:solidFill>
                <a:schemeClr val="tx1"/>
              </a:solidFill>
            </a:endParaRPr>
          </a:p>
          <a:p>
            <a:r>
              <a:rPr lang="cs-CZ" sz="2400" b="0" i="0" u="none" strike="noStrike" baseline="0" dirty="0">
                <a:solidFill>
                  <a:schemeClr val="tx1"/>
                </a:solidFill>
              </a:rPr>
              <a:t>Absence žvýkání</a:t>
            </a:r>
          </a:p>
          <a:p>
            <a:r>
              <a:rPr lang="cs-CZ" sz="2400" b="0" i="0" u="none" strike="noStrike" baseline="0" dirty="0">
                <a:solidFill>
                  <a:schemeClr val="tx1"/>
                </a:solidFill>
              </a:rPr>
              <a:t>Nedostatečná stimulace střevní peristaltiky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C5A6CCD-92EC-4A6F-8B05-31D28CC9D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81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49742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59F5D431-28AC-42A8-925D-460C72F27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/>
              <a:t>„Pilulky“</a:t>
            </a:r>
            <a:br>
              <a:rPr lang="sk-SK" sz="4800" dirty="0"/>
            </a:br>
            <a:r>
              <a:rPr lang="sk-SK" sz="4800" dirty="0"/>
              <a:t>na </a:t>
            </a:r>
            <a:r>
              <a:rPr lang="sk-SK" sz="4800" dirty="0" err="1"/>
              <a:t>hubnutí</a:t>
            </a:r>
            <a:endParaRPr lang="sk-SK" sz="4800" dirty="0"/>
          </a:p>
        </p:txBody>
      </p:sp>
      <p:sp>
        <p:nvSpPr>
          <p:cNvPr id="9" name="Zástupný objekt pre obsah 8">
            <a:extLst>
              <a:ext uri="{FF2B5EF4-FFF2-40B4-BE49-F238E27FC236}">
                <a16:creationId xmlns:a16="http://schemas.microsoft.com/office/drawing/2014/main" id="{549B136D-1461-4EA7-A26E-E6BFAB9F3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Častěji užívají ženy než muži</a:t>
            </a:r>
          </a:p>
          <a:p>
            <a:endParaRPr lang="cs-CZ" sz="2400" dirty="0">
              <a:solidFill>
                <a:schemeClr val="tx1"/>
              </a:solidFill>
            </a:endParaRPr>
          </a:p>
          <a:p>
            <a:r>
              <a:rPr lang="cs-CZ" sz="2400" dirty="0">
                <a:solidFill>
                  <a:schemeClr val="tx1"/>
                </a:solidFill>
              </a:rPr>
              <a:t>Mechanizmus účinku: stimulace CNS, snížení absorpce makroživin, snížení chuti k jídlu, zvýšení bazálního metabolismu, zvýšení oxidace tuku… </a:t>
            </a:r>
          </a:p>
          <a:p>
            <a:endParaRPr lang="cs-CZ" sz="2400" dirty="0">
              <a:solidFill>
                <a:schemeClr val="tx1"/>
              </a:solidFill>
            </a:endParaRPr>
          </a:p>
          <a:p>
            <a:r>
              <a:rPr lang="cs-CZ" sz="2400" dirty="0">
                <a:solidFill>
                  <a:schemeClr val="tx1"/>
                </a:solidFill>
              </a:rPr>
              <a:t>Účinné látky: kofein, </a:t>
            </a:r>
            <a:r>
              <a:rPr lang="cs-CZ" sz="2400" dirty="0" err="1">
                <a:solidFill>
                  <a:schemeClr val="tx1"/>
                </a:solidFill>
              </a:rPr>
              <a:t>synefrin</a:t>
            </a:r>
            <a:r>
              <a:rPr lang="cs-CZ" sz="2400" dirty="0">
                <a:solidFill>
                  <a:schemeClr val="tx1"/>
                </a:solidFill>
              </a:rPr>
              <a:t>, konjugovaná kyselina linolová,</a:t>
            </a:r>
            <a:r>
              <a:rPr lang="sk-SK" sz="2400" dirty="0">
                <a:solidFill>
                  <a:schemeClr val="tx1"/>
                </a:solidFill>
              </a:rPr>
              <a:t> </a:t>
            </a:r>
            <a:r>
              <a:rPr lang="sk-SK" sz="2400" dirty="0" err="1">
                <a:solidFill>
                  <a:schemeClr val="tx1"/>
                </a:solidFill>
              </a:rPr>
              <a:t>fukoxanthin</a:t>
            </a:r>
            <a:r>
              <a:rPr lang="sk-SK" sz="2400" dirty="0">
                <a:solidFill>
                  <a:schemeClr val="tx1"/>
                </a:solidFill>
              </a:rPr>
              <a:t> ... </a:t>
            </a:r>
            <a:endParaRPr lang="sk-SK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B93C715-C7B5-43B7-B628-4EE159FE1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82</a:t>
            </a:fld>
            <a:endParaRPr lang="cs-CZ"/>
          </a:p>
        </p:txBody>
      </p:sp>
      <p:pic>
        <p:nvPicPr>
          <p:cNvPr id="4098" name="Picture 2" descr="Best weight loss pills: A critical review">
            <a:extLst>
              <a:ext uri="{FF2B5EF4-FFF2-40B4-BE49-F238E27FC236}">
                <a16:creationId xmlns:a16="http://schemas.microsoft.com/office/drawing/2014/main" id="{C311CB4F-6877-4AAA-A282-51079EF47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735" y="382385"/>
            <a:ext cx="2910086" cy="218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63994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6D1A6F-82B4-4AF2-9599-14D6A87E9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/>
              <a:t>Zdravotní rizika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F7FD6F4-B5DC-4291-84B7-25EB037C0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2286003"/>
            <a:ext cx="7633742" cy="3303238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Na rozdíl od léčivých přípravků se u doplňků stravy nekontroluje bezpečnost, účinnost ani množství látky uváděné výrobcem </a:t>
            </a:r>
          </a:p>
          <a:p>
            <a:r>
              <a:rPr lang="cs-CZ" sz="2400" dirty="0">
                <a:solidFill>
                  <a:schemeClr val="tx1"/>
                </a:solidFill>
              </a:rPr>
              <a:t>Mnohé vedlejší účinky a kontraindikace </a:t>
            </a:r>
          </a:p>
          <a:p>
            <a:r>
              <a:rPr lang="cs-CZ" sz="2400" dirty="0">
                <a:solidFill>
                  <a:schemeClr val="tx1"/>
                </a:solidFill>
              </a:rPr>
              <a:t>Riziko přítomnosti nepovolených látek</a:t>
            </a:r>
          </a:p>
          <a:p>
            <a:r>
              <a:rPr lang="cs-CZ" sz="2400" dirty="0">
                <a:solidFill>
                  <a:schemeClr val="tx1"/>
                </a:solidFill>
              </a:rPr>
              <a:t>Interakce s užívanými léky</a:t>
            </a:r>
          </a:p>
          <a:p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546DABFE-AF5A-458A-B54B-234466040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83</a:t>
            </a:fld>
            <a:endParaRPr lang="cs-CZ"/>
          </a:p>
        </p:txBody>
      </p:sp>
      <p:sp>
        <p:nvSpPr>
          <p:cNvPr id="5" name="Obdĺžnik: zaoblené rohy 4">
            <a:extLst>
              <a:ext uri="{FF2B5EF4-FFF2-40B4-BE49-F238E27FC236}">
                <a16:creationId xmlns:a16="http://schemas.microsoft.com/office/drawing/2014/main" id="{8273CE46-6FC7-4833-9AF6-097EA8BBD803}"/>
              </a:ext>
            </a:extLst>
          </p:cNvPr>
          <p:cNvSpPr/>
          <p:nvPr/>
        </p:nvSpPr>
        <p:spPr>
          <a:xfrm>
            <a:off x="938758" y="5229200"/>
            <a:ext cx="7633742" cy="11464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I když by měly doplňky stravy efekt na hubnutí,  </a:t>
            </a:r>
          </a:p>
          <a:p>
            <a:pPr algn="ctr"/>
            <a:r>
              <a:rPr lang="cs-CZ" sz="2400" dirty="0"/>
              <a:t>nedochází k ozdravění jídelníčku a životního stylu. </a:t>
            </a:r>
          </a:p>
        </p:txBody>
      </p:sp>
    </p:spTree>
    <p:extLst>
      <p:ext uri="{BB962C8B-B14F-4D97-AF65-F5344CB8AC3E}">
        <p14:creationId xmlns:p14="http://schemas.microsoft.com/office/powerpoint/2010/main" val="3559719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0A967914-BBFC-46D6-850A-7E6C63F7F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err="1"/>
              <a:t>Detoxikace</a:t>
            </a:r>
            <a:r>
              <a:rPr lang="sk-SK" sz="4800" dirty="0"/>
              <a:t> </a:t>
            </a:r>
            <a:r>
              <a:rPr lang="sk-SK" sz="4800" dirty="0" err="1"/>
              <a:t>organismu</a:t>
            </a:r>
            <a:endParaRPr lang="sk-SK" sz="4800" dirty="0"/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29A1FAAD-787A-4F58-8105-B0C620908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2286002"/>
            <a:ext cx="8044806" cy="3593591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Očista organismu, podpora zdraví, snížení tělesné hmotnosti</a:t>
            </a:r>
          </a:p>
          <a:p>
            <a:endParaRPr lang="cs-CZ" sz="2400" dirty="0">
              <a:solidFill>
                <a:schemeClr val="tx1"/>
              </a:solidFill>
            </a:endParaRPr>
          </a:p>
          <a:p>
            <a:r>
              <a:rPr lang="cs-CZ" sz="2400" dirty="0">
                <a:solidFill>
                  <a:schemeClr val="tx1"/>
                </a:solidFill>
              </a:rPr>
              <a:t>Ovocné a zeleninové smoothie, laxativa, diuretické látky, detoxikační produkty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682CE064-5864-4AD4-BD8B-CABBB861F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84</a:t>
            </a:fld>
            <a:endParaRPr lang="cs-CZ"/>
          </a:p>
        </p:txBody>
      </p:sp>
      <p:sp>
        <p:nvSpPr>
          <p:cNvPr id="11" name="Vývojový diagram: zakončenie 10">
            <a:extLst>
              <a:ext uri="{FF2B5EF4-FFF2-40B4-BE49-F238E27FC236}">
                <a16:creationId xmlns:a16="http://schemas.microsoft.com/office/drawing/2014/main" id="{08A81B0A-255A-4DE2-8909-80D257041EA0}"/>
              </a:ext>
            </a:extLst>
          </p:cNvPr>
          <p:cNvSpPr/>
          <p:nvPr/>
        </p:nvSpPr>
        <p:spPr>
          <a:xfrm>
            <a:off x="733226" y="4615468"/>
            <a:ext cx="8044806" cy="1512168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bg1"/>
                </a:solidFill>
              </a:rPr>
              <a:t>Lidský organismus má své detoxikační systémy</a:t>
            </a:r>
          </a:p>
          <a:p>
            <a:pPr algn="l"/>
            <a:r>
              <a:rPr lang="cs-CZ" sz="2400" dirty="0">
                <a:solidFill>
                  <a:schemeClr val="bg1"/>
                </a:solidFill>
              </a:rPr>
              <a:t>(j</a:t>
            </a:r>
            <a:r>
              <a:rPr lang="cs-CZ" sz="2400" b="0" i="0" u="none" strike="noStrike" baseline="0" dirty="0">
                <a:solidFill>
                  <a:schemeClr val="bg1"/>
                </a:solidFill>
              </a:rPr>
              <a:t>átra, ledviny, kůže, trávící systém, plíce, imunitní systém).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62338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5037F8C9-D7B1-473A-9FC3-6625800D5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5400" dirty="0" err="1"/>
              <a:t>Redukce</a:t>
            </a:r>
            <a:r>
              <a:rPr lang="sk-SK" sz="5400" dirty="0"/>
              <a:t> </a:t>
            </a:r>
            <a:br>
              <a:rPr lang="sk-SK" sz="5400" dirty="0"/>
            </a:br>
            <a:r>
              <a:rPr lang="sk-SK" sz="5400" dirty="0" err="1"/>
              <a:t>tělesné</a:t>
            </a:r>
            <a:r>
              <a:rPr lang="sk-SK" sz="5400" dirty="0"/>
              <a:t> hmotnosti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C90EC917-E7E7-4489-9C81-D544F9793D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5764DEE0-3F63-484E-B73E-8DA3DC187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85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388369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142A0460-60A1-44AD-AAB2-D5EE1E2FA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/>
              <a:t>Jak na to?</a:t>
            </a:r>
          </a:p>
        </p:txBody>
      </p:sp>
      <p:sp>
        <p:nvSpPr>
          <p:cNvPr id="8" name="Zástupný objekt pre obsah 7">
            <a:extLst>
              <a:ext uri="{FF2B5EF4-FFF2-40B4-BE49-F238E27FC236}">
                <a16:creationId xmlns:a16="http://schemas.microsoft.com/office/drawing/2014/main" id="{CECDFC4E-4E16-4D40-8FB8-D8EAB579A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2286002"/>
            <a:ext cx="7881714" cy="4435473"/>
          </a:xfrm>
        </p:spPr>
        <p:txBody>
          <a:bodyPr>
            <a:normAutofit lnSpcReduction="10000"/>
          </a:bodyPr>
          <a:lstStyle/>
          <a:p>
            <a:r>
              <a:rPr lang="cs-CZ" sz="2400" b="1" dirty="0">
                <a:solidFill>
                  <a:schemeClr val="tx1"/>
                </a:solidFill>
              </a:rPr>
              <a:t>Dietní opatření + pohybová aktivita                           (+ behaviorální terapie)</a:t>
            </a:r>
          </a:p>
          <a:p>
            <a:r>
              <a:rPr lang="cs-CZ" sz="2400" dirty="0">
                <a:solidFill>
                  <a:schemeClr val="tx1"/>
                </a:solidFill>
              </a:rPr>
              <a:t>Stanovit si reální cíl</a:t>
            </a:r>
          </a:p>
          <a:p>
            <a:r>
              <a:rPr lang="cs-CZ" sz="2400" dirty="0">
                <a:solidFill>
                  <a:schemeClr val="tx1"/>
                </a:solidFill>
              </a:rPr>
              <a:t>3P: Pravidelnost, pestrost, přiměřenost </a:t>
            </a:r>
          </a:p>
          <a:p>
            <a:r>
              <a:rPr lang="cs-CZ" sz="2400" dirty="0">
                <a:solidFill>
                  <a:schemeClr val="tx1"/>
                </a:solidFill>
              </a:rPr>
              <a:t>Hubnutí 0,5 – 1 kg za týden, nehubnout rychle a radikálně</a:t>
            </a:r>
          </a:p>
          <a:p>
            <a:r>
              <a:rPr lang="cs-CZ" sz="2400" b="1" dirty="0">
                <a:solidFill>
                  <a:schemeClr val="tx1"/>
                </a:solidFill>
              </a:rPr>
              <a:t>Trvalá změna stravovacích zvyklostí a životního stylu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Ozdravění jídelníčku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Nejen krátkodobé držení „zázrační“ diety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Pravidelná pohybová aktivita</a:t>
            </a:r>
          </a:p>
          <a:p>
            <a:pPr marL="0" indent="0">
              <a:buNone/>
            </a:pP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C3D7D63-DDE4-446E-9A51-55235B2EF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5E02EA55-BEBB-42FA-B0C3-8A49090ACD52}" type="slidenum">
              <a:rPr lang="cs-CZ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spcAft>
                  <a:spcPts val="600"/>
                </a:spcAft>
                <a:defRPr/>
              </a:pPr>
              <a:t>86</a:t>
            </a:fld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32334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9FE207-612D-4C2E-81F7-31FACA9D9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Zápis </a:t>
            </a:r>
            <a:r>
              <a:rPr lang="sk-SK" dirty="0" err="1"/>
              <a:t>jídelníčku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D5A0B3B-EE40-499D-BD39-8A88B8CCFF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sk-SK" sz="2400" dirty="0">
                <a:solidFill>
                  <a:schemeClr val="tx1"/>
                </a:solidFill>
              </a:rPr>
              <a:t>Druh potraviny</a:t>
            </a:r>
          </a:p>
          <a:p>
            <a:r>
              <a:rPr lang="cs-CZ" altLang="sk-SK" sz="2400" dirty="0">
                <a:solidFill>
                  <a:schemeClr val="tx1"/>
                </a:solidFill>
              </a:rPr>
              <a:t>Množství potraviny</a:t>
            </a:r>
          </a:p>
          <a:p>
            <a:r>
              <a:rPr lang="cs-CZ" altLang="sk-SK" sz="2400" dirty="0">
                <a:solidFill>
                  <a:schemeClr val="tx1"/>
                </a:solidFill>
              </a:rPr>
              <a:t>Čas konzumace jídla</a:t>
            </a:r>
          </a:p>
          <a:p>
            <a:r>
              <a:rPr lang="cs-CZ" altLang="sk-SK" sz="2400" dirty="0">
                <a:solidFill>
                  <a:schemeClr val="tx1"/>
                </a:solidFill>
              </a:rPr>
              <a:t>Rychlost jedení</a:t>
            </a:r>
          </a:p>
          <a:p>
            <a:r>
              <a:rPr lang="cs-CZ" altLang="sk-SK" sz="2400" dirty="0">
                <a:solidFill>
                  <a:schemeClr val="tx1"/>
                </a:solidFill>
              </a:rPr>
              <a:t>Činnosti spojené s jídlem</a:t>
            </a:r>
          </a:p>
          <a:p>
            <a:r>
              <a:rPr lang="cs-CZ" altLang="sk-SK" sz="2400" dirty="0">
                <a:solidFill>
                  <a:schemeClr val="tx1"/>
                </a:solidFill>
              </a:rPr>
              <a:t>Hlad nebo chuť</a:t>
            </a:r>
          </a:p>
          <a:p>
            <a:r>
              <a:rPr lang="cs-CZ" altLang="sk-SK" sz="2400" dirty="0">
                <a:solidFill>
                  <a:schemeClr val="tx1"/>
                </a:solidFill>
              </a:rPr>
              <a:t>Provázející pocity</a:t>
            </a: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5B7A6783-910A-420A-BCB7-99E0456B3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87</a:t>
            </a:fld>
            <a:endParaRPr lang="cs-CZ"/>
          </a:p>
        </p:txBody>
      </p:sp>
      <p:pic>
        <p:nvPicPr>
          <p:cNvPr id="10242" name="Picture 2" descr="Notepad with diet plan Royalty Free Vector Image">
            <a:extLst>
              <a:ext uri="{FF2B5EF4-FFF2-40B4-BE49-F238E27FC236}">
                <a16:creationId xmlns:a16="http://schemas.microsoft.com/office/drawing/2014/main" id="{AF6C5142-2983-4DEE-B5D2-E106E36E64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8"/>
          <a:stretch/>
        </p:blipFill>
        <p:spPr bwMode="auto">
          <a:xfrm>
            <a:off x="4572000" y="2036289"/>
            <a:ext cx="4108238" cy="409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91438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61E9F-E599-45F8-BCB8-09D6007B8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pravidelnost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528C797-1F58-45EA-89DF-E2B3C9C89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69881836-2F32-490F-BFBB-535123345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88</a:t>
            </a:fld>
            <a:endParaRPr lang="cs-CZ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DE6DC1D-9240-4EF9-9F27-EFFAD6176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67" y="1560252"/>
            <a:ext cx="7659587" cy="456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9FB38FA0-524C-4781-B8C1-12E8B7F70B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7" y="3823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1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9C4C76-B914-4B1C-8FFA-348CB7B47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pravidelnost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53E34F6-E36B-43DA-9B90-E5850D1253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Rovnoměrné rozdělení energie během dne</a:t>
            </a:r>
          </a:p>
          <a:p>
            <a:endParaRPr lang="cs-CZ" sz="2400" dirty="0">
              <a:solidFill>
                <a:schemeClr val="tx1"/>
              </a:solidFill>
            </a:endParaRPr>
          </a:p>
          <a:p>
            <a:r>
              <a:rPr lang="cs-CZ" sz="2400" dirty="0">
                <a:solidFill>
                  <a:schemeClr val="tx1"/>
                </a:solidFill>
              </a:rPr>
              <a:t>Prevence hladovění, výkyvu glykémií, večerního přejídání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88C9A10A-53EF-4E78-8D55-16E01A56F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89</a:t>
            </a:fld>
            <a:endParaRPr lang="cs-CZ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E4085941-4B47-4189-AE73-5E6EEE063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41" y="4763928"/>
            <a:ext cx="8120576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79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A5E55F-B51F-45DC-A0FF-C4723487D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5300">
                <a:solidFill>
                  <a:srgbClr val="000000"/>
                </a:solidFill>
              </a:rPr>
              <a:t>Laktoovovegetariánství</a:t>
            </a:r>
            <a:br>
              <a:rPr lang="cs-CZ" sz="5400">
                <a:solidFill>
                  <a:srgbClr val="000000"/>
                </a:solidFill>
              </a:rPr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6FEF267-3C78-4B2A-9F07-70683E72C4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>
                <a:solidFill>
                  <a:schemeClr val="tx1"/>
                </a:solidFill>
              </a:rPr>
              <a:t>Zakázáno: maso, ryby</a:t>
            </a:r>
          </a:p>
          <a:p>
            <a:r>
              <a:rPr lang="cs-CZ" sz="2400">
                <a:solidFill>
                  <a:schemeClr val="tx1"/>
                </a:solidFill>
              </a:rPr>
              <a:t>Povoleno: vejce, mléko a mléčné výrobky</a:t>
            </a:r>
          </a:p>
          <a:p>
            <a:endParaRPr lang="cs-CZ" sz="2400">
              <a:solidFill>
                <a:schemeClr val="tx1"/>
              </a:solidFill>
            </a:endParaRPr>
          </a:p>
          <a:p>
            <a:r>
              <a:rPr lang="cs-CZ" sz="2400" b="1">
                <a:solidFill>
                  <a:schemeClr val="tx1"/>
                </a:solidFill>
              </a:rPr>
              <a:t>Laktovegetariánství: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tx1"/>
                </a:solidFill>
              </a:rPr>
              <a:t>Povoleno: mléko a mléčné výrobky</a:t>
            </a:r>
          </a:p>
          <a:p>
            <a:r>
              <a:rPr lang="cs-CZ" sz="2400" b="1">
                <a:solidFill>
                  <a:schemeClr val="tx1"/>
                </a:solidFill>
              </a:rPr>
              <a:t>Ovovegetariánství: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tx1"/>
                </a:solidFill>
              </a:rPr>
              <a:t>Povoleno: vejce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D50E8D8C-FBF0-4A8F-9AAC-0C8E76B56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425274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1E5635-CC74-4EB1-82F1-CBD63A7AF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err="1"/>
              <a:t>pestrost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EAE37F4-ECAD-447D-A0FE-58E64F899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2286001"/>
            <a:ext cx="8205242" cy="4435473"/>
          </a:xfrm>
        </p:spPr>
        <p:txBody>
          <a:bodyPr>
            <a:normAutofit/>
          </a:bodyPr>
          <a:lstStyle/>
          <a:p>
            <a:r>
              <a:rPr lang="cs-CZ" sz="2400" b="1" dirty="0">
                <a:solidFill>
                  <a:schemeClr val="tx1"/>
                </a:solidFill>
              </a:rPr>
              <a:t>Neexistuje nezdravá potravina, ale nezdravé množství</a:t>
            </a:r>
          </a:p>
          <a:p>
            <a:endParaRPr lang="cs-CZ" sz="2400" dirty="0">
              <a:solidFill>
                <a:schemeClr val="tx1"/>
              </a:solidFill>
            </a:endParaRPr>
          </a:p>
          <a:p>
            <a:r>
              <a:rPr lang="cs-CZ" sz="2400" dirty="0">
                <a:solidFill>
                  <a:schemeClr val="tx1"/>
                </a:solidFill>
              </a:rPr>
              <a:t>Není potřebné úplně vyloučit některé potraviny z jídelníčku</a:t>
            </a:r>
          </a:p>
          <a:p>
            <a:endParaRPr lang="cs-CZ" sz="2400" dirty="0">
              <a:solidFill>
                <a:schemeClr val="tx1"/>
              </a:solidFill>
            </a:endParaRPr>
          </a:p>
          <a:p>
            <a:r>
              <a:rPr lang="cs-CZ" sz="2400" dirty="0">
                <a:solidFill>
                  <a:schemeClr val="tx1"/>
                </a:solidFill>
              </a:rPr>
              <a:t>Nezakazovat, ale omezovat konzumaci potravin nevhodných    k redukci tělesné hmotnosti (energeticky </a:t>
            </a:r>
            <a:r>
              <a:rPr lang="cs-CZ" sz="2400" dirty="0" err="1">
                <a:solidFill>
                  <a:schemeClr val="tx1"/>
                </a:solidFill>
              </a:rPr>
              <a:t>denzní</a:t>
            </a:r>
            <a:r>
              <a:rPr lang="cs-CZ" sz="2400" dirty="0">
                <a:solidFill>
                  <a:schemeClr val="tx1"/>
                </a:solidFill>
              </a:rPr>
              <a:t> potraviny)</a:t>
            </a:r>
          </a:p>
          <a:p>
            <a:endParaRPr lang="cs-CZ" sz="2400" dirty="0">
              <a:solidFill>
                <a:schemeClr val="tx1"/>
              </a:solidFill>
            </a:endParaRPr>
          </a:p>
          <a:p>
            <a:r>
              <a:rPr lang="cs-CZ" sz="2400" dirty="0">
                <a:solidFill>
                  <a:schemeClr val="tx1"/>
                </a:solidFill>
              </a:rPr>
              <a:t>Dostatek vitaminu, minerálních látek a vlákniny </a:t>
            </a:r>
          </a:p>
          <a:p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60727A8-433C-4F3B-B2F6-03DAC3160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90</a:t>
            </a:fld>
            <a:endParaRPr lang="cs-CZ"/>
          </a:p>
        </p:txBody>
      </p:sp>
      <p:pic>
        <p:nvPicPr>
          <p:cNvPr id="7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70D33A1D-2E2C-4093-83D2-AA51E823C6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45" y="3897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8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15FF42-6E69-4C87-AEC9-FF61F7648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přiměřenost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18B2A09-F7BA-4A1C-80EA-931B46EE0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1874517"/>
            <a:ext cx="7633742" cy="4005076"/>
          </a:xfrm>
        </p:spPr>
        <p:txBody>
          <a:bodyPr>
            <a:normAutofit/>
          </a:bodyPr>
          <a:lstStyle/>
          <a:p>
            <a:r>
              <a:rPr lang="sk-SK" sz="2400" dirty="0">
                <a:solidFill>
                  <a:schemeClr val="tx1"/>
                </a:solidFill>
              </a:rPr>
              <a:t>Redukční </a:t>
            </a:r>
            <a:r>
              <a:rPr lang="sk-SK" sz="2400" dirty="0" err="1">
                <a:solidFill>
                  <a:schemeClr val="tx1"/>
                </a:solidFill>
              </a:rPr>
              <a:t>talíř</a:t>
            </a:r>
            <a:r>
              <a:rPr lang="sk-SK" sz="2400" dirty="0">
                <a:solidFill>
                  <a:schemeClr val="tx1"/>
                </a:solidFill>
              </a:rPr>
              <a:t> </a:t>
            </a:r>
            <a:r>
              <a:rPr lang="sk-SK" sz="2400" dirty="0" err="1">
                <a:solidFill>
                  <a:schemeClr val="tx1"/>
                </a:solidFill>
              </a:rPr>
              <a:t>dle</a:t>
            </a:r>
            <a:r>
              <a:rPr lang="sk-SK" sz="2400" dirty="0">
                <a:solidFill>
                  <a:schemeClr val="tx1"/>
                </a:solidFill>
              </a:rPr>
              <a:t> STOB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7C60D6A-137C-4B8C-A58F-720DAD1E9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91</a:t>
            </a:fld>
            <a:endParaRPr lang="cs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5202F3-1C68-4D38-9F6B-AF5AC29E2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36912"/>
            <a:ext cx="8176964" cy="2930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150354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B5CD7D-3501-4721-83E5-7E0DE0126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6ED125E-DC74-4680-8324-08269F2CA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38F95B1-A5E4-43EB-849B-7E403AD06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92</a:t>
            </a:fld>
            <a:endParaRPr lang="cs-CZ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C39C5E61-CC74-4C11-9C01-EAB34C8A00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51" b="9051"/>
          <a:stretch/>
        </p:blipFill>
        <p:spPr>
          <a:xfrm>
            <a:off x="806762" y="609548"/>
            <a:ext cx="7897733" cy="563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7025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C2FCD5-BAD6-40BE-B45A-2F040754D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Energetická </a:t>
            </a:r>
            <a:r>
              <a:rPr lang="sk-SK" dirty="0" err="1"/>
              <a:t>bilance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19E24B9-A212-46C6-873F-2DB5EBDA3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60833AE0-C302-4AFA-B499-A4EDEC957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93</a:t>
            </a:fld>
            <a:endParaRPr lang="cs-CZ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AA9D3BB-7B04-48AD-A531-4529B0D7E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51" y="1500455"/>
            <a:ext cx="8017555" cy="516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91262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9ECECF-AB31-4836-8825-14BDF443B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Výdej energie musí být vyšší než příjem energie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B52CF85-77BD-4184-BDA9-6BC9C4363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2286002"/>
            <a:ext cx="7633742" cy="4743398"/>
          </a:xfrm>
        </p:spPr>
        <p:txBody>
          <a:bodyPr>
            <a:normAutofit/>
          </a:bodyPr>
          <a:lstStyle/>
          <a:p>
            <a:r>
              <a:rPr lang="cs-CZ" sz="2400" b="1" dirty="0">
                <a:solidFill>
                  <a:schemeClr val="tx1"/>
                </a:solidFill>
              </a:rPr>
              <a:t>Příjem energie: potraviny a nápoje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Omezovat energeticky </a:t>
            </a:r>
            <a:r>
              <a:rPr lang="cs-CZ" sz="2400" dirty="0" err="1">
                <a:solidFill>
                  <a:schemeClr val="tx1"/>
                </a:solidFill>
              </a:rPr>
              <a:t>denzní</a:t>
            </a:r>
            <a:r>
              <a:rPr lang="cs-CZ" sz="2400" dirty="0">
                <a:solidFill>
                  <a:schemeClr val="tx1"/>
                </a:solidFill>
              </a:rPr>
              <a:t> potraviny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Omezovat nápoje s obsahem energie (slazené nápoje)</a:t>
            </a:r>
          </a:p>
          <a:p>
            <a:pPr lvl="1"/>
            <a:endParaRPr lang="cs-CZ" sz="2400" dirty="0">
              <a:solidFill>
                <a:schemeClr val="tx1"/>
              </a:solidFill>
            </a:endParaRPr>
          </a:p>
          <a:p>
            <a:r>
              <a:rPr lang="cs-CZ" sz="2400" b="1" dirty="0">
                <a:solidFill>
                  <a:schemeClr val="tx1"/>
                </a:solidFill>
              </a:rPr>
              <a:t>Výdej energie: pohybová aktivita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Zařadit pravidelnou pohybovou aktivitu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Začít pozvolna a postupně navyšovat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U extrémně obézních chůze, kolo, plavání z důvodu menšího zatěžování pohybové soustavy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64481F7-5610-4A2D-AD01-E3C81893A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94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937878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512F7E-AB8D-41C9-B5AC-BC3CA7CDA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graphicFrame>
        <p:nvGraphicFramePr>
          <p:cNvPr id="6" name="Tabuľka 6">
            <a:extLst>
              <a:ext uri="{FF2B5EF4-FFF2-40B4-BE49-F238E27FC236}">
                <a16:creationId xmlns:a16="http://schemas.microsoft.com/office/drawing/2014/main" id="{342A8F0C-81F8-410A-AE51-3E20EC032C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4079639"/>
              </p:ext>
            </p:extLst>
          </p:nvPr>
        </p:nvGraphicFramePr>
        <p:xfrm>
          <a:off x="865362" y="620688"/>
          <a:ext cx="5328592" cy="4139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val="1855012753"/>
                    </a:ext>
                  </a:extLst>
                </a:gridCol>
                <a:gridCol w="1332148">
                  <a:extLst>
                    <a:ext uri="{9D8B030D-6E8A-4147-A177-3AD203B41FA5}">
                      <a16:colId xmlns:a16="http://schemas.microsoft.com/office/drawing/2014/main" val="3108669104"/>
                    </a:ext>
                  </a:extLst>
                </a:gridCol>
                <a:gridCol w="1332148">
                  <a:extLst>
                    <a:ext uri="{9D8B030D-6E8A-4147-A177-3AD203B41FA5}">
                      <a16:colId xmlns:a16="http://schemas.microsoft.com/office/drawing/2014/main" val="494766752"/>
                    </a:ext>
                  </a:extLst>
                </a:gridCol>
              </a:tblGrid>
              <a:tr h="827823">
                <a:tc>
                  <a:txBody>
                    <a:bodyPr/>
                    <a:lstStyle/>
                    <a:p>
                      <a:pPr algn="ctr"/>
                      <a:r>
                        <a:rPr lang="sk-SK" sz="2400" dirty="0">
                          <a:solidFill>
                            <a:schemeClr val="tx1"/>
                          </a:solidFill>
                        </a:rPr>
                        <a:t>ŽIVINA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sk-SK" sz="2400" dirty="0">
                          <a:solidFill>
                            <a:schemeClr val="tx1"/>
                          </a:solidFill>
                        </a:rPr>
                        <a:t>ENERGIE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3060882"/>
                  </a:ext>
                </a:extLst>
              </a:tr>
              <a:tr h="827823">
                <a:tc>
                  <a:txBody>
                    <a:bodyPr/>
                    <a:lstStyle/>
                    <a:p>
                      <a:pPr algn="ctr"/>
                      <a:r>
                        <a:rPr lang="sk-SK" sz="2400" dirty="0"/>
                        <a:t>SACHARIDY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400" dirty="0"/>
                        <a:t>17 </a:t>
                      </a:r>
                      <a:r>
                        <a:rPr lang="sk-SK" sz="2400" dirty="0" err="1"/>
                        <a:t>kJ</a:t>
                      </a:r>
                      <a:endParaRPr lang="sk-SK" sz="2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400" dirty="0"/>
                        <a:t>4 kcal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6728302"/>
                  </a:ext>
                </a:extLst>
              </a:tr>
              <a:tr h="827823">
                <a:tc>
                  <a:txBody>
                    <a:bodyPr/>
                    <a:lstStyle/>
                    <a:p>
                      <a:pPr algn="ctr"/>
                      <a:r>
                        <a:rPr lang="sk-SK" sz="2400" dirty="0"/>
                        <a:t>TUKY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400" dirty="0"/>
                        <a:t>38 </a:t>
                      </a:r>
                      <a:r>
                        <a:rPr lang="sk-SK" sz="2400" dirty="0" err="1"/>
                        <a:t>kJ</a:t>
                      </a:r>
                      <a:endParaRPr lang="sk-S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400" dirty="0"/>
                        <a:t>9 kcal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2515127"/>
                  </a:ext>
                </a:extLst>
              </a:tr>
              <a:tr h="827823">
                <a:tc>
                  <a:txBody>
                    <a:bodyPr/>
                    <a:lstStyle/>
                    <a:p>
                      <a:pPr algn="ctr"/>
                      <a:r>
                        <a:rPr lang="sk-SK" sz="2400" dirty="0"/>
                        <a:t>BÍLKOVINY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400" dirty="0"/>
                        <a:t>17 </a:t>
                      </a:r>
                      <a:r>
                        <a:rPr lang="sk-SK" sz="2400" dirty="0" err="1"/>
                        <a:t>kJ</a:t>
                      </a:r>
                      <a:endParaRPr lang="sk-SK" sz="2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400" dirty="0"/>
                        <a:t>4 kcal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6326493"/>
                  </a:ext>
                </a:extLst>
              </a:tr>
              <a:tr h="827823">
                <a:tc>
                  <a:txBody>
                    <a:bodyPr/>
                    <a:lstStyle/>
                    <a:p>
                      <a:pPr algn="ctr"/>
                      <a:r>
                        <a:rPr lang="sk-SK" sz="2400" dirty="0"/>
                        <a:t>ALKOHOL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400" dirty="0"/>
                        <a:t>29 </a:t>
                      </a:r>
                      <a:r>
                        <a:rPr lang="sk-SK" sz="2400" dirty="0" err="1"/>
                        <a:t>kJ</a:t>
                      </a:r>
                      <a:endParaRPr lang="sk-SK" sz="2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400" dirty="0"/>
                        <a:t>7 kcal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682713"/>
                  </a:ext>
                </a:extLst>
              </a:tr>
            </a:tbl>
          </a:graphicData>
        </a:graphic>
      </p:graphicFrame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EC4C3BAC-9F8C-4B35-9A8B-7503C219C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95</a:t>
            </a:fld>
            <a:endParaRPr lang="cs-CZ"/>
          </a:p>
        </p:txBody>
      </p:sp>
      <p:sp>
        <p:nvSpPr>
          <p:cNvPr id="7" name="Bublina myšlienky: obláčik 6">
            <a:extLst>
              <a:ext uri="{FF2B5EF4-FFF2-40B4-BE49-F238E27FC236}">
                <a16:creationId xmlns:a16="http://schemas.microsoft.com/office/drawing/2014/main" id="{21FFADA8-F2D3-4A4F-A373-C0284EB7A339}"/>
              </a:ext>
            </a:extLst>
          </p:cNvPr>
          <p:cNvSpPr/>
          <p:nvPr/>
        </p:nvSpPr>
        <p:spPr>
          <a:xfrm>
            <a:off x="6472699" y="911384"/>
            <a:ext cx="2808312" cy="1926265"/>
          </a:xfrm>
          <a:prstGeom prst="cloudCallout">
            <a:avLst>
              <a:gd name="adj1" fmla="val -77959"/>
              <a:gd name="adj2" fmla="val 475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TUKY JSOU NEJBOHATŠÍ ZDROJE ENERGIE</a:t>
            </a:r>
          </a:p>
        </p:txBody>
      </p:sp>
      <p:sp>
        <p:nvSpPr>
          <p:cNvPr id="8" name="Bublina myšlienky: obláčik 7">
            <a:extLst>
              <a:ext uri="{FF2B5EF4-FFF2-40B4-BE49-F238E27FC236}">
                <a16:creationId xmlns:a16="http://schemas.microsoft.com/office/drawing/2014/main" id="{15DE0DD1-B37A-4A18-8875-5935089501FC}"/>
              </a:ext>
            </a:extLst>
          </p:cNvPr>
          <p:cNvSpPr/>
          <p:nvPr/>
        </p:nvSpPr>
        <p:spPr>
          <a:xfrm>
            <a:off x="2411760" y="4795210"/>
            <a:ext cx="6480720" cy="1926265"/>
          </a:xfrm>
          <a:prstGeom prst="cloudCallout">
            <a:avLst>
              <a:gd name="adj1" fmla="val -45547"/>
              <a:gd name="adj2" fmla="val -630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„PRÁZDNÉ KALORIE“ </a:t>
            </a:r>
          </a:p>
          <a:p>
            <a:pPr algn="ctr"/>
            <a:r>
              <a:rPr lang="cs-CZ" dirty="0"/>
              <a:t>ALKOHOL MÁ HODNĚ ENERGIE A ŽÁDNOU DALŠÍ  VÝŽIVOVOU HODNOTU</a:t>
            </a:r>
          </a:p>
        </p:txBody>
      </p:sp>
    </p:spTree>
    <p:extLst>
      <p:ext uri="{BB962C8B-B14F-4D97-AF65-F5344CB8AC3E}">
        <p14:creationId xmlns:p14="http://schemas.microsoft.com/office/powerpoint/2010/main" val="231331627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1AF25F-BE24-4028-9048-704BC3313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Energetická denzita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7C79FAC-8944-4DFB-8310-BFB8EFDD1E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C8B82B6E-B80E-407A-8B3C-05C41B2EE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96</a:t>
            </a:fld>
            <a:endParaRPr lang="cs-CZ"/>
          </a:p>
        </p:txBody>
      </p:sp>
      <p:pic>
        <p:nvPicPr>
          <p:cNvPr id="7170" name="Picture 2" descr="The role of energy density in weight management">
            <a:extLst>
              <a:ext uri="{FF2B5EF4-FFF2-40B4-BE49-F238E27FC236}">
                <a16:creationId xmlns:a16="http://schemas.microsoft.com/office/drawing/2014/main" id="{C6F45BBC-FAAA-4743-A80F-69FE394AB4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-1708" r="4326" b="1708"/>
          <a:stretch/>
        </p:blipFill>
        <p:spPr bwMode="auto">
          <a:xfrm>
            <a:off x="799199" y="1844823"/>
            <a:ext cx="7912860" cy="389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27288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51343C-D1CF-41BD-8C0D-14841CE1F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BD0FFB2-1290-4FE2-BF4A-7B53E1174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D114EB55-634C-461C-8E8B-DAB837BE0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97</a:t>
            </a:fld>
            <a:endParaRPr lang="cs-CZ"/>
          </a:p>
        </p:txBody>
      </p:sp>
      <p:pic>
        <p:nvPicPr>
          <p:cNvPr id="8194" name="Picture 2" descr="Role of protein and yogurt in appetite control - Page 3 of 7 - Yogurt in  Nutrition">
            <a:extLst>
              <a:ext uri="{FF2B5EF4-FFF2-40B4-BE49-F238E27FC236}">
                <a16:creationId xmlns:a16="http://schemas.microsoft.com/office/drawing/2014/main" id="{92B27E78-548A-4CDF-96B6-DA1A1BA40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92" y="1484784"/>
            <a:ext cx="9144000" cy="420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05265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EC9EBD-3FE0-40EC-9421-8FCDD903F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D758916-8D3A-489C-8365-E414EA1B9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19F82488-0659-45C0-B6E5-0F189DE49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98</a:t>
            </a:fld>
            <a:endParaRPr lang="cs-CZ"/>
          </a:p>
        </p:txBody>
      </p:sp>
      <p:pic>
        <p:nvPicPr>
          <p:cNvPr id="9218" name="Picture 2" descr="Caloric density – the key to weight-loss success! — Empower Total Health">
            <a:extLst>
              <a:ext uri="{FF2B5EF4-FFF2-40B4-BE49-F238E27FC236}">
                <a16:creationId xmlns:a16="http://schemas.microsoft.com/office/drawing/2014/main" id="{AED00594-F8B2-4E13-91E1-39FBE380B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8031800" cy="40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57755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D362BE-6CC0-43B0-AE1D-3E4CE8A71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bílkoviny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35A7CF7-403D-4303-9B37-37D7E1A74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2286002"/>
            <a:ext cx="7521674" cy="3593591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DDD: 0,8 – 1,1 g/kg tělesné hmotnosti</a:t>
            </a:r>
          </a:p>
          <a:p>
            <a:endParaRPr lang="cs-CZ" sz="2400" dirty="0">
              <a:solidFill>
                <a:schemeClr val="tx1"/>
              </a:solidFill>
            </a:endParaRPr>
          </a:p>
          <a:p>
            <a:r>
              <a:rPr lang="cs-CZ" sz="2400" dirty="0">
                <a:solidFill>
                  <a:schemeClr val="tx1"/>
                </a:solidFill>
              </a:rPr>
              <a:t>Plnohodnotné zdroje bílkovin: maso, ryby, vejce, mléko</a:t>
            </a:r>
          </a:p>
          <a:p>
            <a:endParaRPr lang="cs-CZ" sz="2400" dirty="0">
              <a:solidFill>
                <a:schemeClr val="tx1"/>
              </a:solidFill>
            </a:endParaRPr>
          </a:p>
          <a:p>
            <a:r>
              <a:rPr lang="cs-CZ" sz="2400" dirty="0">
                <a:solidFill>
                  <a:schemeClr val="tx1"/>
                </a:solidFill>
              </a:rPr>
              <a:t>Neplnohodnotné zdroje bílkovin (chybí esenciální AMK): luštěniny, ořechy a olejnatá semena</a:t>
            </a:r>
          </a:p>
          <a:p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1A6578F6-D5A0-481C-AC85-AC65DEA0F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99</a:t>
            </a:fld>
            <a:endParaRPr lang="cs-CZ"/>
          </a:p>
        </p:txBody>
      </p:sp>
      <p:pic>
        <p:nvPicPr>
          <p:cNvPr id="5" name="Picture 2" descr="Súvisiaci obrázok">
            <a:extLst>
              <a:ext uri="{FF2B5EF4-FFF2-40B4-BE49-F238E27FC236}">
                <a16:creationId xmlns:a16="http://schemas.microsoft.com/office/drawing/2014/main" id="{8A799CAC-0D7A-44C4-8F7E-A3AE14C3C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7127" y="369769"/>
            <a:ext cx="2520280" cy="18902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7042024"/>
      </p:ext>
    </p:extLst>
  </p:cSld>
  <p:clrMapOvr>
    <a:masterClrMapping/>
  </p:clrMapOvr>
</p:sld>
</file>

<file path=ppt/theme/theme1.xml><?xml version="1.0" encoding="utf-8"?>
<a:theme xmlns:a="http://schemas.openxmlformats.org/drawingml/2006/main" name="Odznak">
  <a:themeElements>
    <a:clrScheme name="Žltooranžová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dznak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dznak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9E77EDF1-0821-4215-BD6E-A2D49F02550D}"/>
    </a:ext>
  </a:ext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3901</Words>
  <Application>Microsoft Office PowerPoint</Application>
  <PresentationFormat>Prezentácia na obrazovke (4:3)</PresentationFormat>
  <Paragraphs>771</Paragraphs>
  <Slides>108</Slides>
  <Notes>15</Notes>
  <HiddenSlides>0</HiddenSlides>
  <MMClips>15</MMClips>
  <ScaleCrop>false</ScaleCrop>
  <HeadingPairs>
    <vt:vector size="8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108</vt:i4>
      </vt:variant>
    </vt:vector>
  </HeadingPairs>
  <TitlesOfParts>
    <vt:vector size="117" baseType="lpstr">
      <vt:lpstr>Adobe Garamond Pro</vt:lpstr>
      <vt:lpstr>Arial</vt:lpstr>
      <vt:lpstr>Calibri</vt:lpstr>
      <vt:lpstr>Gill Sans MT</vt:lpstr>
      <vt:lpstr>Impact</vt:lpstr>
      <vt:lpstr>Times New Roman</vt:lpstr>
      <vt:lpstr>Wingdings</vt:lpstr>
      <vt:lpstr>Odznak</vt:lpstr>
      <vt:lpstr>Microsoft Word Picture</vt:lpstr>
      <vt:lpstr>Alternativní způsoby stravování   redukční diety</vt:lpstr>
      <vt:lpstr>Alternativní  způsoby stravování</vt:lpstr>
      <vt:lpstr>odlišnosti</vt:lpstr>
      <vt:lpstr>důvody</vt:lpstr>
      <vt:lpstr>Dělení </vt:lpstr>
      <vt:lpstr>vegetariánství</vt:lpstr>
      <vt:lpstr>Vegetariánství</vt:lpstr>
      <vt:lpstr>Semivegetariánství</vt:lpstr>
      <vt:lpstr>Laktoovovegetariánství </vt:lpstr>
      <vt:lpstr>Prezentácia programu PowerPoint</vt:lpstr>
      <vt:lpstr>Prezentácia programu PowerPoint</vt:lpstr>
      <vt:lpstr>SESTAVENÍ JÍDELNÍČKU</vt:lpstr>
      <vt:lpstr>SESTAVENÍ JÍDELNÍČKU</vt:lpstr>
      <vt:lpstr>PŘÍKLAD JÍDELNÍČKU</vt:lpstr>
      <vt:lpstr>PŘÍKLAD JÍDELNÍČKU</vt:lpstr>
      <vt:lpstr>VYJÁDŘENÍ americké dietetické asociace </vt:lpstr>
      <vt:lpstr>VYJÁDŘENÍ americké dietetické asociace </vt:lpstr>
      <vt:lpstr>Zdravotní přínosy</vt:lpstr>
      <vt:lpstr>Zdravotní přínosy</vt:lpstr>
      <vt:lpstr>Zdravotní rizika</vt:lpstr>
      <vt:lpstr>Veganství </vt:lpstr>
      <vt:lpstr>Prezentácia programu PowerPoint</vt:lpstr>
      <vt:lpstr>Frutariánství </vt:lpstr>
      <vt:lpstr>Raw food</vt:lpstr>
      <vt:lpstr>Raw food</vt:lpstr>
      <vt:lpstr>Prezentácia programu PowerPoint</vt:lpstr>
      <vt:lpstr>příklady pokrmů</vt:lpstr>
      <vt:lpstr>Zdravotní přínosy</vt:lpstr>
      <vt:lpstr>Zdravotní rizika</vt:lpstr>
      <vt:lpstr>Zhodnocení</vt:lpstr>
      <vt:lpstr>makrobiotika</vt:lpstr>
      <vt:lpstr>MAKROBIOTIKA</vt:lpstr>
      <vt:lpstr>JIN A JANG</vt:lpstr>
      <vt:lpstr>Stupně makrobiotické výživy vyjádřené v procentech</vt:lpstr>
      <vt:lpstr>Princípy makrobiotiky</vt:lpstr>
      <vt:lpstr>Prezentácia programu PowerPoint</vt:lpstr>
      <vt:lpstr>Prezentácia programu PowerPoint</vt:lpstr>
      <vt:lpstr>zhodnocení</vt:lpstr>
      <vt:lpstr>BIOPOTRAVINY</vt:lpstr>
      <vt:lpstr>Rizikové skupiny alternativních způsobů stravování</vt:lpstr>
      <vt:lpstr>Rizikové skupiny</vt:lpstr>
      <vt:lpstr>Rizikové živiny</vt:lpstr>
      <vt:lpstr>Důsledky nedostatku těchto živin</vt:lpstr>
      <vt:lpstr>Módní  redukční diety</vt:lpstr>
      <vt:lpstr>Nejoblíbenější diety</vt:lpstr>
      <vt:lpstr>principy</vt:lpstr>
      <vt:lpstr>Proč diety fungují? </vt:lpstr>
      <vt:lpstr>Jo-jo efekt</vt:lpstr>
      <vt:lpstr>příčiny</vt:lpstr>
      <vt:lpstr>Důsledky rychlého hubnutí </vt:lpstr>
      <vt:lpstr>PALEOLITICKÁ STRAVA</vt:lpstr>
      <vt:lpstr>Prezentácia programu PowerPoint</vt:lpstr>
      <vt:lpstr>zhodnocení</vt:lpstr>
      <vt:lpstr>VÝŽIVA PODLE PH</vt:lpstr>
      <vt:lpstr>Potraviny zvyšující pH</vt:lpstr>
      <vt:lpstr>Potraviny snižující pH</vt:lpstr>
      <vt:lpstr>zhodnocení</vt:lpstr>
      <vt:lpstr>VÝŽIVA DLE  KREVNÍCH SKUPIN</vt:lpstr>
      <vt:lpstr>Princip diety</vt:lpstr>
      <vt:lpstr>zhodnocení</vt:lpstr>
      <vt:lpstr>DĚLENÁ STRAVA</vt:lpstr>
      <vt:lpstr>Princip diety  Literatura se liší v seznamu potravin patřících do jednotlivých skupin </vt:lpstr>
      <vt:lpstr>Princip diety</vt:lpstr>
      <vt:lpstr>zhodnocení</vt:lpstr>
      <vt:lpstr>Prezentácia programu PowerPoint</vt:lpstr>
      <vt:lpstr>Dukanova dieta</vt:lpstr>
      <vt:lpstr>Princip diety</vt:lpstr>
      <vt:lpstr>Princip diety</vt:lpstr>
      <vt:lpstr>4 fáze</vt:lpstr>
      <vt:lpstr>pŘíklad jídelníčku 1. fáze</vt:lpstr>
      <vt:lpstr>Krabičková dieta</vt:lpstr>
      <vt:lpstr>zhodnocení</vt:lpstr>
      <vt:lpstr>Ketogenní dieta</vt:lpstr>
      <vt:lpstr>Princip diety</vt:lpstr>
      <vt:lpstr>Základ jídelníčku</vt:lpstr>
      <vt:lpstr>Prezentácia programu PowerPoint</vt:lpstr>
      <vt:lpstr>zhodnocení</vt:lpstr>
      <vt:lpstr>Mana</vt:lpstr>
      <vt:lpstr>Prezentácia programu PowerPoint</vt:lpstr>
      <vt:lpstr>Prezentácia programu PowerPoint</vt:lpstr>
      <vt:lpstr>zhodnocení</vt:lpstr>
      <vt:lpstr>„Pilulky“ na hubnutí</vt:lpstr>
      <vt:lpstr>Zdravotní rizika</vt:lpstr>
      <vt:lpstr>Detoxikace organismu</vt:lpstr>
      <vt:lpstr>Redukce  tělesné hmotnosti</vt:lpstr>
      <vt:lpstr>Jak na to?</vt:lpstr>
      <vt:lpstr>Zápis jídelníčku</vt:lpstr>
      <vt:lpstr>pravidelnost</vt:lpstr>
      <vt:lpstr>pravidelnost</vt:lpstr>
      <vt:lpstr>pestrost</vt:lpstr>
      <vt:lpstr>přiměřenost</vt:lpstr>
      <vt:lpstr>Prezentácia programu PowerPoint</vt:lpstr>
      <vt:lpstr>Energetická bilance</vt:lpstr>
      <vt:lpstr>Výdej energie musí být vyšší než příjem energie</vt:lpstr>
      <vt:lpstr>Prezentácia programu PowerPoint</vt:lpstr>
      <vt:lpstr>Energetická denzita</vt:lpstr>
      <vt:lpstr>Prezentácia programu PowerPoint</vt:lpstr>
      <vt:lpstr>Prezentácia programu PowerPoint</vt:lpstr>
      <vt:lpstr>bílkoviny</vt:lpstr>
      <vt:lpstr>Maso, masné výrobky, vejce</vt:lpstr>
      <vt:lpstr>Mléko a mléčné výrobky</vt:lpstr>
      <vt:lpstr>tuky</vt:lpstr>
      <vt:lpstr>Prezentácia programu PowerPoint</vt:lpstr>
      <vt:lpstr>sacharidy</vt:lpstr>
      <vt:lpstr>Ovoce a zelenina</vt:lpstr>
      <vt:lpstr>Pitný režim</vt:lpstr>
      <vt:lpstr>Prezentácia programu PowerPoint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Alternativní způsoby stravování   redukční diety</dc:title>
  <dc:creator>Jana Kráľová</dc:creator>
  <cp:lastModifiedBy>Jana Kráľová</cp:lastModifiedBy>
  <cp:revision>52</cp:revision>
  <dcterms:created xsi:type="dcterms:W3CDTF">2020-10-16T12:31:58Z</dcterms:created>
  <dcterms:modified xsi:type="dcterms:W3CDTF">2020-11-02T11:10:26Z</dcterms:modified>
</cp:coreProperties>
</file>