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3" r:id="rId8"/>
    <p:sldId id="269" r:id="rId9"/>
    <p:sldId id="261" r:id="rId10"/>
    <p:sldId id="262" r:id="rId11"/>
    <p:sldId id="273" r:id="rId12"/>
    <p:sldId id="271" r:id="rId13"/>
    <p:sldId id="276" r:id="rId14"/>
    <p:sldId id="278" r:id="rId15"/>
    <p:sldId id="274" r:id="rId16"/>
    <p:sldId id="277" r:id="rId17"/>
    <p:sldId id="275" r:id="rId18"/>
    <p:sldId id="272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90" r:id="rId27"/>
    <p:sldId id="291" r:id="rId28"/>
    <p:sldId id="292" r:id="rId29"/>
    <p:sldId id="287" r:id="rId30"/>
    <p:sldId id="288" r:id="rId31"/>
    <p:sldId id="289" r:id="rId32"/>
  </p:sldIdLst>
  <p:sldSz cx="9144000" cy="6858000" type="screen4x3"/>
  <p:notesSz cx="6858000" cy="9144000"/>
  <p:custDataLst>
    <p:tags r:id="rId34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9CC00"/>
    <a:srgbClr val="FF6699"/>
    <a:srgbClr val="CCFFFF"/>
    <a:srgbClr val="FF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4" autoAdjust="0"/>
    <p:restoredTop sz="94660"/>
  </p:normalViewPr>
  <p:slideViewPr>
    <p:cSldViewPr>
      <p:cViewPr varScale="1">
        <p:scale>
          <a:sx n="62" d="100"/>
          <a:sy n="62" d="100"/>
        </p:scale>
        <p:origin x="140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98ED3829-C288-490E-BE41-DE0C7C07449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76C2B05A-7B63-4326-8D3B-2997F70FD92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BA86724A-1E73-445E-AB03-5F7ED2FEFF4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9" name="Rectangle 5">
            <a:extLst>
              <a:ext uri="{FF2B5EF4-FFF2-40B4-BE49-F238E27FC236}">
                <a16:creationId xmlns:a16="http://schemas.microsoft.com/office/drawing/2014/main" id="{15FB9AC2-FD0D-4776-8537-0B413E1C2DC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9510" name="Rectangle 6">
            <a:extLst>
              <a:ext uri="{FF2B5EF4-FFF2-40B4-BE49-F238E27FC236}">
                <a16:creationId xmlns:a16="http://schemas.microsoft.com/office/drawing/2014/main" id="{6CABFAE2-ED65-434A-AAA4-BE32F1C2816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9511" name="Rectangle 7">
            <a:extLst>
              <a:ext uri="{FF2B5EF4-FFF2-40B4-BE49-F238E27FC236}">
                <a16:creationId xmlns:a16="http://schemas.microsoft.com/office/drawing/2014/main" id="{727D789E-5DB5-4093-B12C-87768D48CA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249C448C-116A-4D14-BE73-2CA5EF50CB2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C52FA3FC-8467-452D-A2F7-BB2E9792A6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BBC7BE-A53A-4CFF-9A17-133F61F0FF5E}" type="slidenum">
              <a:rPr lang="cs-CZ" altLang="cs-CZ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EA0BA4E1-4C8B-478D-A18C-6D360E6EE6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79C57496-C555-426F-87F5-4BD01E9EAB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AF96C1D8-15CF-426D-9654-AC073CADDC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E4FF4F-E44A-4A78-B862-884C86062B15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7CCD9688-F2A7-40F6-A809-EC3AA3142C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56366AEB-576B-4FB3-8ED4-AAE5D84AE8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B484A07B-C138-4018-8202-A5FCC4A964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1B5C87-777A-4A36-AF97-7CD5DEDEA0C2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775FC3AD-C902-4ABC-B08D-66A1A2C7B9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4481B1C5-4D03-4A84-AB04-730504583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BBAF569F-D499-4252-8B37-01D0DA581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4CDCDA-A8CA-415C-BBD6-5286F960AB48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8D4D5C06-1D57-49CE-A4AA-7BAE7AD86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FB3B1136-F77F-4282-8646-E175477E8B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9F5B289D-6046-4840-9696-AF4EB093C0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C94402-3763-4AFA-8E98-CAD0F4BD4E96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AD2BD2AA-B48D-4716-B45A-BBDC8C35AE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AB3F275D-61B4-49FC-B142-F443FCF4F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7A7F8BE9-C6E1-402F-9DC7-F8D11EB1EC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53AFE6-8430-4C2C-B709-F0C19D66DB45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41746C1D-D329-4DFE-8BC4-C4B352919B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58E19784-E6CE-486E-9CC1-2ACC835A5D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B787F4D6-DF4D-4560-A516-6BA0AAC10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B77840-A215-4AB2-95AC-6792432F7D4B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E1B27167-A998-4A49-8D11-C0CAE04FEA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683DFB65-1DFD-41C0-9214-62EDE56395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CFF94F98-D468-4CF8-8559-98A5C63795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4FD612-8EDF-41C7-B9F3-CEE42578C946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E861D955-FE6E-4D5F-A6AB-1B6AF5C025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36AE0EEC-D3B9-49CC-A405-3B1AC17560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393835CD-EFEB-491F-BDF1-EDECCA0127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9397DF-9122-4313-B22C-2703A526C4C0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3262B2E8-DAC0-41D3-8C61-EA019D4FED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15CCF4A9-D7E0-4ED3-A861-7C5029E3B9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62091E64-BE2F-4CC8-9A7D-81EA4B85E9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AA1B5F-4A06-4B33-8F24-55FA401FA4E9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AFC51CD0-CCA3-4AE9-B3D3-D13632FD84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5C301E69-DCF3-4293-812A-237DFBEC9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29992F25-B0A1-4625-A56E-3B2ED00B58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69C170-76D1-44E2-A64A-7AA0359E2E3D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38EC76DA-E7DC-4340-834C-379782A680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EEBD1795-C45D-4191-AF68-257545B505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A505950-E36B-481B-B3C6-3F3754C5CF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3F2522-E9AF-48C9-BB86-6438E8F9B927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9E7DC8F0-FD5A-4F27-AC58-8A5D99E683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0567174A-0456-4FAB-AD01-ED9C74ED5D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C556B605-D0C0-4BE6-A351-B5B6ECBE78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4C0B76-27B6-456B-910F-348733C99664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8E256A70-5180-4639-BC98-86E097F7C2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53294DD6-81DB-4D94-ABB8-A3A5E37A9F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89005A1B-77F8-40E5-AA14-F7F96F22FC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7A5C6C-B0D0-4378-8AB8-90E543388863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2626CAEB-5682-4B4F-BA63-84E3282DD7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42263077-F58B-4279-93FF-CCA7BF95A8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5FD7D861-7EDE-4FB0-85D2-2885F70B47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00A98C-F983-4ED8-A3F4-20BFAECEF9E3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17486997-1E7A-4A74-BE62-338A07DB3D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988041AB-5D80-40A3-844C-85C3806F8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57C70BF7-79AC-4B97-A128-B43102DAFD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EFD128-5905-4C2A-9F46-698B1227A1F1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BAD247AC-BADE-47FF-B4C3-28F2D8A047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F0DF90EA-34AC-4D3A-84F9-57D92F4E1D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CA12BFAA-0B56-4F80-AA7A-F6213A93E0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31B6BF-C67F-4981-90EC-07504F001B1B}" type="slidenum">
              <a:rPr lang="cs-CZ" altLang="cs-CZ"/>
              <a:pPr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DCF94535-6810-4B1C-A12C-9B6A834C37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99E29FA9-C52B-4C02-88D4-4E1F1651B8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95502360-49D9-495D-B9B8-A0A5E036BF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194EA2-23EB-428E-82A5-38D6112A5E47}" type="slidenum">
              <a:rPr lang="cs-CZ" altLang="cs-CZ"/>
              <a:pPr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75A9F17F-5950-47DF-B143-0D23BDD4C0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85E852B1-3FB8-43FF-BE70-2CB50739F7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A20CA91E-1DBE-41E1-A6D1-7A85BC241A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34D8F-8A88-4DE1-B3AA-81CFE7142CBF}" type="slidenum">
              <a:rPr lang="cs-CZ" altLang="cs-CZ"/>
              <a:pPr>
                <a:spcBef>
                  <a:spcPct val="0"/>
                </a:spcBef>
              </a:pPr>
              <a:t>28</a:t>
            </a:fld>
            <a:endParaRPr lang="cs-CZ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7459B6AF-6BD1-4CCA-B137-8049B66C86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917A63DF-3B3B-4095-BE31-075BA83DF1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CF614290-EAC5-410B-A9F0-456D535589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3A9507-BE8F-4795-9584-FBD57A323B0B}" type="slidenum">
              <a:rPr lang="cs-CZ" altLang="cs-CZ"/>
              <a:pPr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979C917B-2CE8-4472-9EAC-386447B0E0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5AFFD0D3-E70A-4469-905F-0D79200377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BC9940A9-E234-481A-A397-3DD78D755C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C9B3F0-69D7-4CF2-953B-0047B90E1114}" type="slidenum">
              <a:rPr lang="cs-CZ" altLang="cs-CZ"/>
              <a:pPr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71DAA931-401C-4CC3-A8D2-D8AAB7A278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59DC2B3F-0B09-4FCE-BF80-225CF201F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CAA07024-C4E9-49A1-91EE-D79D98F4E5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FD6E46-B1B8-4F4A-AB62-D2CCDABFE80F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C8FFA165-5E8D-496D-97D9-4142DAD16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A186FA01-27FB-44E1-BDD4-517209E27C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87ABFA32-243A-46D9-981A-5CA19696F9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65980-59EB-4612-8AD6-D42B168F4287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F4A38278-E6D9-4104-AFA7-61C7ABE5A5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19CF6B36-9703-401F-B076-8248B8B017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7372B867-0751-4F02-B1A6-29D8F01324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BC9C9C-ADDF-4E3D-9A75-A5DF366B5C74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3765CA2-0741-4B19-8017-733BAB6A35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2A41377B-7952-42F6-9783-E40D404990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47EBB7A9-7B2E-41C1-B3A8-1B2E9E311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D7ADA5-8E76-4757-82DE-ADA62BFA51DD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C0A6547E-7465-4EC3-AB68-38FD9FB914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21F03240-7399-4A9B-B74F-55866F3654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925E1B52-448F-4306-8D53-8548520A47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07CD33-968E-48E4-A91B-398F0E2F66C3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A7210073-897D-43F7-BCEB-A0D976C86C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DF0BAFE2-263B-4FD7-BB94-FEF94A5ECB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A9DAAE5D-C86A-479C-93E0-4E3A2F41AA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BF06FE-C39B-47CC-B962-FA8D2F563ACA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AA92D93C-D312-47DE-AFE7-66AAC9BCDA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8CD842D7-ECCF-494C-8CB6-913DFB69DD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A92A0BC-1B6E-4C2A-ADB6-9EC72AE757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0E20DE-CB68-4DE7-895D-D946A65041BC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76130743-2D07-4F29-B419-6391E84C6B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37EC3A1F-94C1-4DFF-9734-83AABB26A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1AC5ABE-1D74-46A0-9BBF-CD14FD9CFDB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C83C6-2490-4AE6-981F-CD9AA9613DC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7861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9D4B086-BD22-4670-B0DB-3EF8E992359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C89C9-C7D2-4D21-94C4-C30BB178505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30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C1C8423-8181-4B3C-99E7-D6DDA86070C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8EB1F-2077-4E89-9731-B0EDB4DFA56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5413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15952E-B6BB-411A-A195-4D6A19A3113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5CD20F-E694-4442-8EE0-58F840EA19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5739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182C4D-581E-44E0-8C6A-871A1041331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F43F6D-50D7-4413-B15C-E78E2CED0C8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0663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E7D4F7-43FC-436F-9E26-81C3FA2BD18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50067D-FEB3-40A9-AF70-18C42AD9FF8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6047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179A2B4-08BC-41F3-958F-2F16B7259B3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086506-7F64-4157-A207-760150DB720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4062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294650-744E-4ED1-9669-DB996B58CDF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7A2E98-D6D5-4ADE-9A7E-D3A59838F7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3144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3BDA7A2-6E5C-40E7-A426-6BDE06112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83C6F-A162-479E-8DF7-FAD266D40FF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6664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FD4A412-DFCE-4A3F-AA9A-D1DD380C82F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CBABC6-21F3-429F-9312-951AFF840B9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9143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40CFF27-9DBD-4789-AD4D-79B30CAD4A3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EA8EC1-C4F2-419F-81FB-3EBDFBF63A6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8962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7A49FD-B715-4233-9D9A-CAC04B1B743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36F592-F814-41B8-9AB4-44CA57F712F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4481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8F9924F-A53D-4DDE-8DF3-E1CB6B555DF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6B6796-A39A-4AB8-AA49-8E91F3B91F1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0618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6222342-5C7A-4821-9200-3A9E66B0ABE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9488E-E64F-47D0-AB6A-F6425DA2934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8383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5080EDA-6991-460A-B423-BB1279B7C75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89D25-EB45-4458-8A04-AC762A0F0B1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0927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04BE542-2183-4019-BD5B-6B1C63DD2B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E2C35-6BCE-4534-8B9D-63BA5012FF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2940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96B87B44-5F15-4D9B-B391-B446BAE4479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44479F-3FB9-4016-9BBF-01773F3069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5314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87BB82-5DC2-4E0A-9503-D39DA63E4FB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FEC2B5-81DF-45AF-A6B8-60D82D8136C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9801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BA4792-E3CD-4A1B-8157-439355E3863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D2A8B-F014-4447-B08D-683CE33F74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4588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7EE4EE3-584B-4925-A474-A0EE1DA4492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6BA8C4-4E15-4188-8964-C2C643BDFA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071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3A91A2-6473-4D26-9F01-6F8E1127D97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BA0B46-E13D-4FB6-B4AF-CDC26887E89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0030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D01D7CE-8136-4B9F-A545-44D4DB09749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FA0145-4F0E-4C81-BF18-AC08C42E71B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579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28FF0008-B745-40B3-BCAC-6EAA222028D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86535-9ADC-4D8D-90C5-F0D41099C5E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6976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4E1C8F0-B933-482E-8858-B815FEE773D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55FD1D-1B6C-4544-97AC-227774AFA6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494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78DF214-2D2B-4F67-9E13-A26AA1A184E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FA535-F505-4DFD-BDD8-5FB79EB9A0D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1884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>
            <a:extLst>
              <a:ext uri="{FF2B5EF4-FFF2-40B4-BE49-F238E27FC236}">
                <a16:creationId xmlns:a16="http://schemas.microsoft.com/office/drawing/2014/main" id="{98D71A21-DE4A-4D2D-A0A2-0A26CF5167F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DE4A95E0-2528-4085-90F8-18FF99DF73E2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1027" name="Picture 10" descr="Bez názvu15 kopie">
            <a:extLst>
              <a:ext uri="{FF2B5EF4-FFF2-40B4-BE49-F238E27FC236}">
                <a16:creationId xmlns:a16="http://schemas.microsoft.com/office/drawing/2014/main" id="{FC0856F6-1A65-4FAE-AC7D-042C396B97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30" name="Rectangle 6">
            <a:extLst>
              <a:ext uri="{FF2B5EF4-FFF2-40B4-BE49-F238E27FC236}">
                <a16:creationId xmlns:a16="http://schemas.microsoft.com/office/drawing/2014/main" id="{1FAA143C-84D7-4B93-A313-8787E63C90C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C119B12E-4E37-49F0-846D-C2C89974F220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2051" name="Picture 7" descr="Bez názvu15 kopie">
            <a:extLst>
              <a:ext uri="{FF2B5EF4-FFF2-40B4-BE49-F238E27FC236}">
                <a16:creationId xmlns:a16="http://schemas.microsoft.com/office/drawing/2014/main" id="{3D15EB7C-2AF2-4D5F-A67D-BA7D9C162C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.m4a"/><Relationship Id="rId7" Type="http://schemas.openxmlformats.org/officeDocument/2006/relationships/image" Target="../media/image3.jpe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audio" Target="../media/media1.m4a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2.m4a"/><Relationship Id="rId7" Type="http://schemas.openxmlformats.org/officeDocument/2006/relationships/image" Target="../media/image1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4.m4a"/><Relationship Id="rId7" Type="http://schemas.openxmlformats.org/officeDocument/2006/relationships/image" Target="../media/image19.png"/><Relationship Id="rId2" Type="http://schemas.microsoft.com/office/2007/relationships/media" Target="../media/media24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7" Type="http://schemas.openxmlformats.org/officeDocument/2006/relationships/image" Target="../media/image5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2.m4a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7" Type="http://schemas.openxmlformats.org/officeDocument/2006/relationships/image" Target="../media/image5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4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5.m4a"/><Relationship Id="rId7" Type="http://schemas.openxmlformats.org/officeDocument/2006/relationships/image" Target="../media/image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5.m4a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8.m4a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eg"/><Relationship Id="rId5" Type="http://schemas.openxmlformats.org/officeDocument/2006/relationships/hyperlink" Target="http://mrsec.wisc.edu/edetc/cineplex/gold/gold4.html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A1CD214B-9A41-49FA-9762-66E494A6903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900113" y="5695950"/>
            <a:ext cx="64008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3600" b="1"/>
              <a:t>Struktura živé hmoty</a:t>
            </a:r>
          </a:p>
        </p:txBody>
      </p:sp>
      <p:pic>
        <p:nvPicPr>
          <p:cNvPr id="4099" name="Picture 23" descr="FG23_11ab">
            <a:extLst>
              <a:ext uri="{FF2B5EF4-FFF2-40B4-BE49-F238E27FC236}">
                <a16:creationId xmlns:a16="http://schemas.microsoft.com/office/drawing/2014/main" id="{E5D45174-AF45-4420-966B-132B1E47B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4313238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4" descr="o3_3">
            <a:extLst>
              <a:ext uri="{FF2B5EF4-FFF2-40B4-BE49-F238E27FC236}">
                <a16:creationId xmlns:a16="http://schemas.microsoft.com/office/drawing/2014/main" id="{F27AA666-DABE-4E65-AA71-3D6F83089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644900"/>
            <a:ext cx="26638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29">
            <a:extLst>
              <a:ext uri="{FF2B5EF4-FFF2-40B4-BE49-F238E27FC236}">
                <a16:creationId xmlns:a16="http://schemas.microsoft.com/office/drawing/2014/main" id="{77E508E3-1307-4C2B-A116-D22C10C50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350"/>
            <a:ext cx="8424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000" b="1">
                <a:solidFill>
                  <a:schemeClr val="tx1"/>
                </a:solidFill>
              </a:rPr>
              <a:t>Přednášky z lékařské biofyziky</a:t>
            </a:r>
            <a:br>
              <a:rPr lang="cs-CZ" altLang="cs-CZ" sz="4000" b="1">
                <a:solidFill>
                  <a:schemeClr val="tx1"/>
                </a:solidFill>
              </a:rPr>
            </a:br>
            <a:r>
              <a:rPr lang="cs-CZ" altLang="cs-CZ">
                <a:solidFill>
                  <a:schemeClr val="tx1"/>
                </a:solidFill>
              </a:rPr>
              <a:t>Biofyzikální ústav Lékařské fakulty </a:t>
            </a:r>
            <a:br>
              <a:rPr lang="cs-CZ" altLang="cs-CZ">
                <a:solidFill>
                  <a:schemeClr val="tx1"/>
                </a:solidFill>
              </a:rPr>
            </a:br>
            <a:r>
              <a:rPr lang="cs-CZ" altLang="cs-CZ">
                <a:solidFill>
                  <a:schemeClr val="tx1"/>
                </a:solidFill>
              </a:rPr>
              <a:t>Masarykovy univerzity, Brno</a:t>
            </a:r>
            <a:br>
              <a:rPr lang="cs-CZ" altLang="cs-CZ">
                <a:solidFill>
                  <a:schemeClr val="tx1"/>
                </a:solidFill>
              </a:rPr>
            </a:br>
            <a:endParaRPr lang="cs-CZ" altLang="cs-CZ">
              <a:solidFill>
                <a:schemeClr val="tx1"/>
              </a:solidFill>
            </a:endParaRPr>
          </a:p>
        </p:txBody>
      </p:sp>
      <p:graphicFrame>
        <p:nvGraphicFramePr>
          <p:cNvPr id="4102" name="Object 30" descr="FG04_28a-b">
            <a:extLst>
              <a:ext uri="{FF2B5EF4-FFF2-40B4-BE49-F238E27FC236}">
                <a16:creationId xmlns:a16="http://schemas.microsoft.com/office/drawing/2014/main" id="{56C25BB1-B772-468D-BA38-932C079AE6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6825" y="2565400"/>
          <a:ext cx="3565525" cy="232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Rastrový obrázek" r:id="rId9" imgW="3761905" imgH="2448267" progId="Paint.Picture">
                  <p:embed/>
                </p:oleObj>
              </mc:Choice>
              <mc:Fallback>
                <p:oleObj name="Rastrový obrázek" r:id="rId9" imgW="3761905" imgH="2448267" progId="Paint.Picture">
                  <p:embed/>
                  <p:pic>
                    <p:nvPicPr>
                      <p:cNvPr id="0" name="Object 30" descr="FG04_28a-b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2565400"/>
                        <a:ext cx="3565525" cy="232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E0917D8-56B5-4817-AA18-9E02E211F3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68344" y="1124744"/>
            <a:ext cx="550416" cy="55041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FD3DA9E7-41BE-474C-A136-8F326E3A6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Chemické složení bílkovin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B689475-928F-46E2-A142-C111580622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7815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/>
              <a:t>Podle výsledku hydrolýzy: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b="1"/>
              <a:t>jednoduché (v hydrolyzátu jen aminokyseliny)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složené (v hydrolyzátu nejen aminokyseliny)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Nukleoproteiny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Hemoproteiny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Flavoproteiny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Metaloproteiny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Lipoproteiny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800"/>
              <a:t>…..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/>
              <a:t>(viz biochemie)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2D93DB-E85D-4A13-BA2D-3C6D1E167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2978" y="642938"/>
            <a:ext cx="553814" cy="553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3865CFDD-960B-498D-A645-E0F255F64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74638"/>
            <a:ext cx="8362950" cy="850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Struktura bílkovin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384882DD-2229-4432-929D-D60A3224A5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569325" cy="52562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Strukturální jednotky bílkovin jsou aminokyseliny (AK), spojené </a:t>
            </a:r>
            <a:r>
              <a:rPr lang="cs-CZ" altLang="cs-CZ" sz="2000" b="1" dirty="0"/>
              <a:t>peptidovou vazbou</a:t>
            </a:r>
            <a:r>
              <a:rPr lang="cs-CZ" altLang="cs-CZ" sz="2000" dirty="0"/>
              <a:t>: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-RCH-NH-CO-RCH-,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která může hydrolyzovat: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-RCH-NH-CO-RCH- + H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O  </a:t>
            </a:r>
            <a:r>
              <a:rPr lang="cs-CZ" altLang="cs-CZ" sz="2000" dirty="0">
                <a:sym typeface="Symbol" panose="05050102010706020507" pitchFamily="18" charset="2"/>
              </a:rPr>
              <a:t> </a:t>
            </a:r>
            <a:r>
              <a:rPr lang="cs-CZ" altLang="cs-CZ" sz="2000" dirty="0"/>
              <a:t> -RCH-NH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   +   -RCH-COOH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Karboxylové skupiny a aminoskupiny mohou </a:t>
            </a:r>
            <a:r>
              <a:rPr lang="cs-CZ" altLang="cs-CZ" sz="2000" b="1" dirty="0"/>
              <a:t>disociovat</a:t>
            </a:r>
            <a:r>
              <a:rPr lang="cs-CZ" altLang="cs-CZ" sz="2000" dirty="0"/>
              <a:t> nebo </a:t>
            </a:r>
            <a:r>
              <a:rPr lang="cs-CZ" altLang="cs-CZ" sz="2000" b="1" dirty="0" err="1"/>
              <a:t>protonizovat</a:t>
            </a:r>
            <a:r>
              <a:rPr lang="cs-CZ" altLang="cs-CZ" sz="2000" dirty="0"/>
              <a:t>. Např. kyselina </a:t>
            </a:r>
            <a:r>
              <a:rPr lang="cs-CZ" altLang="cs-CZ" sz="2000" dirty="0" err="1"/>
              <a:t>glutamová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asparagová</a:t>
            </a:r>
            <a:r>
              <a:rPr lang="cs-CZ" altLang="cs-CZ" sz="2000" dirty="0"/>
              <a:t> mají volnou karboxylovou skupinu: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-COOH   </a:t>
            </a:r>
            <a:r>
              <a:rPr lang="cs-CZ" altLang="cs-CZ" sz="2000" dirty="0">
                <a:sym typeface="Symbol" panose="05050102010706020507" pitchFamily="18" charset="2"/>
              </a:rPr>
              <a:t></a:t>
            </a:r>
            <a:r>
              <a:rPr lang="cs-CZ" altLang="cs-CZ" sz="2000" dirty="0"/>
              <a:t>   -COO</a:t>
            </a:r>
            <a:r>
              <a:rPr lang="cs-CZ" altLang="cs-CZ" sz="2000" baseline="30000" dirty="0"/>
              <a:t>-</a:t>
            </a:r>
            <a:r>
              <a:rPr lang="cs-CZ" altLang="cs-CZ" sz="2000" dirty="0"/>
              <a:t> + H</a:t>
            </a:r>
            <a:r>
              <a:rPr lang="cs-CZ" altLang="cs-CZ" sz="2000" baseline="30000" dirty="0"/>
              <a:t>+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AK lysin a arginin mají volnou aminoskupinu, která může </a:t>
            </a:r>
            <a:r>
              <a:rPr lang="cs-CZ" altLang="cs-CZ" sz="2000" dirty="0" err="1"/>
              <a:t>protonizovat</a:t>
            </a:r>
            <a:r>
              <a:rPr lang="cs-CZ" altLang="cs-CZ" sz="2000" dirty="0"/>
              <a:t>: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-NH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 + H</a:t>
            </a:r>
            <a:r>
              <a:rPr lang="cs-CZ" altLang="cs-CZ" sz="2000" baseline="30000" dirty="0"/>
              <a:t>+</a:t>
            </a:r>
            <a:r>
              <a:rPr lang="cs-CZ" altLang="cs-CZ" sz="2000" dirty="0"/>
              <a:t>    </a:t>
            </a:r>
            <a:r>
              <a:rPr lang="cs-CZ" altLang="cs-CZ" sz="2000" dirty="0">
                <a:sym typeface="Symbol" panose="05050102010706020507" pitchFamily="18" charset="2"/>
              </a:rPr>
              <a:t></a:t>
            </a:r>
            <a:r>
              <a:rPr lang="cs-CZ" altLang="cs-CZ" sz="2000" dirty="0"/>
              <a:t>    -NH</a:t>
            </a:r>
            <a:r>
              <a:rPr lang="cs-CZ" altLang="cs-CZ" sz="2000" baseline="-25000" dirty="0"/>
              <a:t>3</a:t>
            </a:r>
            <a:r>
              <a:rPr lang="cs-CZ" altLang="cs-CZ" sz="2000" baseline="30000" dirty="0"/>
              <a:t>+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V bílkovinách nacházíme 20 různých AK, které rozdělujeme na AK s polárním a nepolárním postranním řetězcem.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AK s aromatickým jádrem nebo heterocyklem (fenylalanin, tyrosin, tryptofan) silně </a:t>
            </a:r>
            <a:r>
              <a:rPr lang="cs-CZ" altLang="cs-CZ" sz="2000" b="1" dirty="0"/>
              <a:t>absorbují UV záření </a:t>
            </a:r>
            <a:r>
              <a:rPr lang="cs-CZ" altLang="cs-CZ" sz="2000" dirty="0"/>
              <a:t>kolem 280 </a:t>
            </a:r>
            <a:r>
              <a:rPr lang="cs-CZ" altLang="cs-CZ" sz="2000" dirty="0" err="1"/>
              <a:t>nm</a:t>
            </a:r>
            <a:r>
              <a:rPr lang="cs-CZ" altLang="cs-CZ" sz="2000" dirty="0"/>
              <a:t>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AK cystein obsahuje </a:t>
            </a:r>
            <a:r>
              <a:rPr lang="cs-CZ" altLang="cs-CZ" sz="2000" dirty="0" err="1"/>
              <a:t>sulfanylovou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sulfhydrylovou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thiolovou</a:t>
            </a:r>
            <a:r>
              <a:rPr lang="cs-CZ" altLang="cs-CZ" sz="2000" dirty="0"/>
              <a:t>) skupinu -SH, která se oxiduje dehydrogenací a spojuje s dehydrogenovanou skupinou jiného cysteinového zbytku kovalentním </a:t>
            </a:r>
            <a:r>
              <a:rPr lang="cs-CZ" altLang="cs-CZ" sz="2000" b="1" dirty="0"/>
              <a:t>disulfidickým můstkem </a:t>
            </a:r>
            <a:r>
              <a:rPr lang="cs-CZ" altLang="cs-CZ" sz="2000" dirty="0"/>
              <a:t>(vazba -S-S-).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1D7A744-F840-4053-9585-C2D38AB87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1">
            <a:extLst>
              <a:ext uri="{FF2B5EF4-FFF2-40B4-BE49-F238E27FC236}">
                <a16:creationId xmlns:a16="http://schemas.microsoft.com/office/drawing/2014/main" id="{350F8758-EFB6-4EDA-B970-D39166FAC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1844675"/>
            <a:ext cx="47879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Disulfidické můstky stabilizují strukturu bílkoviny (hovězí ribonukleáza A)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1600">
                <a:solidFill>
                  <a:schemeClr val="tx1"/>
                </a:solidFill>
              </a:rPr>
              <a:t>http://cwx.prenhall.com/horton/medialib/media_portfolio/text_images/FG04_28a-b.JPG</a:t>
            </a:r>
          </a:p>
        </p:txBody>
      </p:sp>
      <p:sp>
        <p:nvSpPr>
          <p:cNvPr id="26627" name="Text Box 6">
            <a:extLst>
              <a:ext uri="{FF2B5EF4-FFF2-40B4-BE49-F238E27FC236}">
                <a16:creationId xmlns:a16="http://schemas.microsoft.com/office/drawing/2014/main" id="{D8D78721-C8EE-4EC2-AAF6-5A20C7A4C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437063"/>
            <a:ext cx="3313113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Absorpční spektrum volného fenylalaninu, tyrosinu a tryptofanu v UV oblast</a:t>
            </a:r>
            <a:endParaRPr lang="en-GB" altLang="cs-CZ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1600">
                <a:solidFill>
                  <a:schemeClr val="tx1"/>
                </a:solidFill>
              </a:rPr>
              <a:t>Podle:http://www.fst.rdg.ac.uk/courses/fs460/lecture6/lecture6.htm</a:t>
            </a:r>
          </a:p>
        </p:txBody>
      </p:sp>
      <p:graphicFrame>
        <p:nvGraphicFramePr>
          <p:cNvPr id="26628" name="Object 8" descr="FG04_28a-b">
            <a:extLst>
              <a:ext uri="{FF2B5EF4-FFF2-40B4-BE49-F238E27FC236}">
                <a16:creationId xmlns:a16="http://schemas.microsoft.com/office/drawing/2014/main" id="{8106507C-602B-4937-8E4F-81D6819001A6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4427538" y="3492500"/>
          <a:ext cx="4537075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9" name="Rastrový obrázek" r:id="rId6" imgW="3761905" imgH="2448267" progId="Paint.Picture">
                  <p:embed/>
                </p:oleObj>
              </mc:Choice>
              <mc:Fallback>
                <p:oleObj name="Rastrový obrázek" r:id="rId6" imgW="3761905" imgH="2448267" progId="Paint.Picture">
                  <p:embed/>
                  <p:pic>
                    <p:nvPicPr>
                      <p:cNvPr id="0" name="Object 8" descr="FG04_28a-b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3492500"/>
                        <a:ext cx="4537075" cy="295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12">
            <a:extLst>
              <a:ext uri="{FF2B5EF4-FFF2-40B4-BE49-F238E27FC236}">
                <a16:creationId xmlns:a16="http://schemas.microsoft.com/office/drawing/2014/main" id="{B0B7D965-57D0-40B9-8B3D-DED3625687D1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179388" y="404813"/>
          <a:ext cx="4105275" cy="380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0" name="Rastrový obrázek" r:id="rId8" imgW="5180952" imgH="4800000" progId="Paint.Picture">
                  <p:embed/>
                </p:oleObj>
              </mc:Choice>
              <mc:Fallback>
                <p:oleObj name="Rastrový obrázek" r:id="rId8" imgW="5180952" imgH="4800000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04813"/>
                        <a:ext cx="4105275" cy="380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Rectangle 15">
            <a:extLst>
              <a:ext uri="{FF2B5EF4-FFF2-40B4-BE49-F238E27FC236}">
                <a16:creationId xmlns:a16="http://schemas.microsoft.com/office/drawing/2014/main" id="{F6DE471B-E8C8-4356-A4ED-F64D1C711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00563" y="274638"/>
            <a:ext cx="4186237" cy="993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/>
              <a:t>Struktura bílkovin</a:t>
            </a:r>
            <a:endParaRPr lang="en-GB" altLang="cs-CZ" sz="4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9761CD-1C7E-41A6-A241-E33E99962C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56376" y="3802063"/>
            <a:ext cx="622424" cy="622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4D457FAD-93E9-496D-911A-8A264510E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9937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Struktura bílkovin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BB2DD45-2AB8-4FDA-9183-B89DEF6E8A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0688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Primární</a:t>
            </a:r>
            <a:r>
              <a:rPr lang="cs-CZ" altLang="cs-CZ" sz="2400"/>
              <a:t> (sekvence kovalentně vázaných AK zbytků)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Sekundární</a:t>
            </a:r>
            <a:r>
              <a:rPr lang="cs-CZ" altLang="cs-CZ" sz="2400"/>
              <a:t> (vzájemné prostorové uspořádání sousedních článků polypeptidového řetězce – dána především vodíkovými vazbami)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>
                <a:latin typeface="Symbol" panose="05050102010706020507" pitchFamily="18" charset="2"/>
              </a:rPr>
              <a:t>a</a:t>
            </a:r>
            <a:r>
              <a:rPr lang="cs-CZ" altLang="cs-CZ" sz="2400"/>
              <a:t>-šroubovice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>
                <a:latin typeface="Symbol" panose="05050102010706020507" pitchFamily="18" charset="2"/>
              </a:rPr>
              <a:t>b</a:t>
            </a:r>
            <a:r>
              <a:rPr lang="cs-CZ" altLang="cs-CZ" sz="2400"/>
              <a:t>-struktura (skládaný list)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jiná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Terciární</a:t>
            </a:r>
            <a:r>
              <a:rPr lang="cs-CZ" altLang="cs-CZ" sz="2400"/>
              <a:t> (prostorové uspořádání polypeptidového řetězce jako celku – dána hydrofobními a vodíkovými vazbami, stabilizována -S-S- můstky)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Kvartérní </a:t>
            </a:r>
            <a:r>
              <a:rPr lang="cs-CZ" altLang="cs-CZ" sz="2400"/>
              <a:t>(způsob nekovalentního spojování jednotlivých polypeptidových řetězců – podjednotek - do vyšších celků)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Homogenní – všechny podjednotky jsou stejné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Heterogenní – podjednotky dvou nebo více druhů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B378842-0735-4E31-BB5D-00AC27E42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2341" y="568324"/>
            <a:ext cx="556419" cy="556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6">
            <a:extLst>
              <a:ext uri="{FF2B5EF4-FFF2-40B4-BE49-F238E27FC236}">
                <a16:creationId xmlns:a16="http://schemas.microsoft.com/office/drawing/2014/main" id="{6035C3C2-DFDC-4809-875A-7A285A481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308725"/>
            <a:ext cx="8640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GB" altLang="cs-CZ"/>
          </a:p>
        </p:txBody>
      </p:sp>
      <p:sp>
        <p:nvSpPr>
          <p:cNvPr id="30723" name="Text Box 8">
            <a:extLst>
              <a:ext uri="{FF2B5EF4-FFF2-40B4-BE49-F238E27FC236}">
                <a16:creationId xmlns:a16="http://schemas.microsoft.com/office/drawing/2014/main" id="{1E0F2AE4-4ADB-46B7-894A-F3174677B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237288"/>
            <a:ext cx="784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GB" altLang="cs-CZ"/>
          </a:p>
        </p:txBody>
      </p:sp>
      <p:sp>
        <p:nvSpPr>
          <p:cNvPr id="30724" name="Text Box 11">
            <a:extLst>
              <a:ext uri="{FF2B5EF4-FFF2-40B4-BE49-F238E27FC236}">
                <a16:creationId xmlns:a16="http://schemas.microsoft.com/office/drawing/2014/main" id="{D2F3C909-BFD8-4301-8CE7-772939980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308725"/>
            <a:ext cx="8497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1600">
                <a:solidFill>
                  <a:schemeClr val="tx1"/>
                </a:solidFill>
              </a:rPr>
              <a:t>Podle: http://cwx.prenhall.com/horton/medialib/media_portfolio/text_images/FG04_10.JPG</a:t>
            </a:r>
          </a:p>
        </p:txBody>
      </p:sp>
      <p:pic>
        <p:nvPicPr>
          <p:cNvPr id="30725" name="Picture 17" descr="bílksroubovicex">
            <a:extLst>
              <a:ext uri="{FF2B5EF4-FFF2-40B4-BE49-F238E27FC236}">
                <a16:creationId xmlns:a16="http://schemas.microsoft.com/office/drawing/2014/main" id="{C1CE6D38-6191-4DA9-8B43-008BF1CC4E1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66725"/>
            <a:ext cx="6624637" cy="5589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C2071E-52A9-4442-9103-3F932CDB1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829941"/>
            <a:ext cx="550416" cy="550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15A26BA8-71E8-4012-97F0-EE9858D4B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64163" y="274638"/>
            <a:ext cx="3600450" cy="42338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400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cs-CZ" altLang="cs-CZ" sz="4000">
                <a:solidFill>
                  <a:schemeClr val="tx1"/>
                </a:solidFill>
              </a:rPr>
              <a:t>-struktura (skládaný list – antiparalelní model)</a:t>
            </a:r>
            <a:br>
              <a:rPr lang="cs-CZ" altLang="cs-CZ" sz="4000">
                <a:solidFill>
                  <a:schemeClr val="tx1"/>
                </a:solidFill>
              </a:rPr>
            </a:br>
            <a:r>
              <a:rPr lang="cs-CZ" altLang="cs-CZ" sz="1800">
                <a:solidFill>
                  <a:schemeClr val="tx1"/>
                </a:solidFill>
              </a:rPr>
              <a:t>http://www-structure.llnl.gov/Xray/tutorial/protein_structure.htm</a:t>
            </a:r>
          </a:p>
        </p:txBody>
      </p:sp>
      <p:pic>
        <p:nvPicPr>
          <p:cNvPr id="32771" name="Picture 5" descr="betas.gif (5742 bytes)">
            <a:extLst>
              <a:ext uri="{FF2B5EF4-FFF2-40B4-BE49-F238E27FC236}">
                <a16:creationId xmlns:a16="http://schemas.microsoft.com/office/drawing/2014/main" id="{A46E99F8-DE25-45FA-A35A-3982CDA88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506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79584A5-3608-4116-AB1D-DCADA0F16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3717032"/>
            <a:ext cx="550416" cy="550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8294D09-AC68-4744-B36F-063AC18C35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76825" y="2205038"/>
            <a:ext cx="3743325" cy="2663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>
                <a:solidFill>
                  <a:schemeClr val="tx1"/>
                </a:solidFill>
              </a:rPr>
              <a:t>Trojitá šroubovice kolagenu</a:t>
            </a:r>
            <a:br>
              <a:rPr lang="en-GB" altLang="cs-CZ" sz="3600">
                <a:solidFill>
                  <a:schemeClr val="tx1"/>
                </a:solidFill>
              </a:rPr>
            </a:br>
            <a:r>
              <a:rPr lang="en-GB" altLang="cs-CZ" sz="1800">
                <a:solidFill>
                  <a:schemeClr val="tx1"/>
                </a:solidFill>
              </a:rPr>
              <a:t>h</a:t>
            </a:r>
            <a:r>
              <a:rPr lang="cs-CZ" altLang="cs-CZ" sz="1800">
                <a:solidFill>
                  <a:schemeClr val="tx1"/>
                </a:solidFill>
              </a:rPr>
              <a:t>ttp://cwx.prenhall.com/horton/medialib/media_portfolio/text_images/FG04_34.JPG</a:t>
            </a:r>
          </a:p>
        </p:txBody>
      </p:sp>
      <p:pic>
        <p:nvPicPr>
          <p:cNvPr id="34819" name="Picture 5" descr="FG04_34">
            <a:extLst>
              <a:ext uri="{FF2B5EF4-FFF2-40B4-BE49-F238E27FC236}">
                <a16:creationId xmlns:a16="http://schemas.microsoft.com/office/drawing/2014/main" id="{4DAD66E0-055C-4557-AA10-597D4C4ED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038"/>
            <a:ext cx="46101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4F3142-0D65-471A-BBD6-FB3BC944A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548680"/>
            <a:ext cx="719758" cy="719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6">
            <a:extLst>
              <a:ext uri="{FF2B5EF4-FFF2-40B4-BE49-F238E27FC236}">
                <a16:creationId xmlns:a16="http://schemas.microsoft.com/office/drawing/2014/main" id="{F2370571-47BD-43CB-A600-56A399060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521450"/>
            <a:ext cx="8567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1600">
                <a:solidFill>
                  <a:schemeClr val="tx1"/>
                </a:solidFill>
              </a:rPr>
              <a:t>Podle: http://cwx.prenhall.com/horton/medialib/media_portfolio/text_images/FG04_01.JPG</a:t>
            </a:r>
          </a:p>
        </p:txBody>
      </p:sp>
      <p:pic>
        <p:nvPicPr>
          <p:cNvPr id="36867" name="Picture 12" descr="1234struktura">
            <a:extLst>
              <a:ext uri="{FF2B5EF4-FFF2-40B4-BE49-F238E27FC236}">
                <a16:creationId xmlns:a16="http://schemas.microsoft.com/office/drawing/2014/main" id="{FF67F4CA-D0D1-4789-A9DE-0E2E0BD484A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84163"/>
            <a:ext cx="7272338" cy="6102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78D8CEB-7E82-4768-959A-E0E702961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4376" y="2636912"/>
            <a:ext cx="635248" cy="635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D03035C2-F490-4C3C-88D0-E90B5B1C3D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Struktura nukleových kyselin</a:t>
            </a:r>
            <a:r>
              <a:rPr lang="en-GB" altLang="cs-CZ" sz="4000">
                <a:solidFill>
                  <a:schemeClr val="tx1"/>
                </a:solidFill>
              </a:rPr>
              <a:t> (NA)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8573316A-FB26-473D-93FF-B98D05C041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99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Mononukleotidy (strukturní podjednotky NA):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Pyrimidinové (C, U, T) nebo purinové (A, G) dusíkaté báze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Cukr (ribóza nebo deoxyribóza)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Zbytek kyseliny fosforečné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DNA:</a:t>
            </a:r>
            <a:r>
              <a:rPr lang="cs-CZ" altLang="cs-CZ" sz="2400" dirty="0"/>
              <a:t> až stovky tisíc podjednotek. </a:t>
            </a:r>
            <a:r>
              <a:rPr lang="cs-CZ" altLang="cs-CZ" sz="2400" dirty="0" err="1"/>
              <a:t>M.h</a:t>
            </a:r>
            <a:r>
              <a:rPr lang="cs-CZ" altLang="cs-CZ" sz="2400" dirty="0"/>
              <a:t>. 10</a:t>
            </a:r>
            <a:r>
              <a:rPr lang="cs-CZ" altLang="cs-CZ" sz="2400" baseline="30000" dirty="0"/>
              <a:t>7</a:t>
            </a:r>
            <a:r>
              <a:rPr lang="cs-CZ" altLang="cs-CZ" sz="2400" dirty="0"/>
              <a:t> – 10</a:t>
            </a:r>
            <a:r>
              <a:rPr lang="cs-CZ" altLang="cs-CZ" sz="2400" baseline="30000" dirty="0"/>
              <a:t>12</a:t>
            </a:r>
            <a:r>
              <a:rPr lang="cs-CZ" altLang="cs-CZ" sz="2400" dirty="0"/>
              <a:t>. Dva komplementární řetězce (vlákna) tvoří antiparalelní dvoušroubovici.</a:t>
            </a:r>
            <a:endParaRPr lang="cs-CZ" altLang="cs-CZ" sz="2400" baseline="30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RNA: U místo 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m-RNA (mediátorová, messenger)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t-RNA (transferová)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r-RNA (ribosomální)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/>
              <a:t>(virová RNA, </a:t>
            </a:r>
            <a:r>
              <a:rPr lang="cs-CZ" altLang="cs-CZ" sz="2400" dirty="0" err="1"/>
              <a:t>mikroRNA</a:t>
            </a:r>
            <a:r>
              <a:rPr lang="cs-CZ" altLang="cs-CZ" sz="2400" dirty="0"/>
              <a:t> …… ?)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321DCAD-DD27-4260-B4D3-007B4428B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2636912"/>
            <a:ext cx="622424" cy="622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6">
            <a:extLst>
              <a:ext uri="{FF2B5EF4-FFF2-40B4-BE49-F238E27FC236}">
                <a16:creationId xmlns:a16="http://schemas.microsoft.com/office/drawing/2014/main" id="{D5E44126-9BB8-4558-88D0-D4F0946B6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1268413"/>
            <a:ext cx="18351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1600">
                <a:solidFill>
                  <a:schemeClr val="tx1"/>
                </a:solidFill>
              </a:rPr>
              <a:t>http://cwx.prenhall.com/horton/medialib/media_portfolio/text_images/FG19_13_90035.JPG</a:t>
            </a:r>
          </a:p>
        </p:txBody>
      </p:sp>
      <p:pic>
        <p:nvPicPr>
          <p:cNvPr id="40963" name="Picture 13" descr="stacking">
            <a:extLst>
              <a:ext uri="{FF2B5EF4-FFF2-40B4-BE49-F238E27FC236}">
                <a16:creationId xmlns:a16="http://schemas.microsoft.com/office/drawing/2014/main" id="{BF650392-5783-4B64-ABBF-6CEB2F82939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1763"/>
            <a:ext cx="6913563" cy="6411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5605AA9-A543-44C1-8E27-489FC804D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4048" y="476672"/>
            <a:ext cx="766440" cy="76644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EC34AB-F3E0-4717-AAAD-9479D272CE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0152" y="32203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EC269D2-99B8-4419-BCA7-3BEDD08D65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Obsah přednášky</a:t>
            </a:r>
            <a:endParaRPr lang="en-GB" altLang="cs-CZ" sz="3600" b="1">
              <a:solidFill>
                <a:schemeClr val="tx1"/>
              </a:solidFill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A207F44-C1EE-4B44-826F-001FF70F0F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268413"/>
            <a:ext cx="8229600" cy="4681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/>
              <a:t>Voda</a:t>
            </a:r>
            <a:endParaRPr lang="en-GB" altLang="cs-CZ" sz="2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/>
              <a:t>Vlastnosti koloidů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/>
              <a:t>Struktura bílkovin</a:t>
            </a:r>
            <a:endParaRPr lang="en-GB" altLang="cs-CZ" sz="2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/>
              <a:t>Struktura nukleových kyselin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Tato přednáška se zabývá pouze vybranými složkami živé hmoty s význačnými biofyzikálními vlastnostmi. O významu dalších složek, např. elektrolytům je pojednáno podrobněji v přednášce věnované membránovým jevům. Další poučení je třeba hledat v učebnicích biologie a biochemie.</a:t>
            </a:r>
            <a:endParaRPr lang="en-GB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F12A71-4009-44C9-A0A6-8DB654F24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7927" y="7048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2CB0C0BD-08CD-4BCE-8019-792ED3E978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77125" y="620713"/>
            <a:ext cx="1666875" cy="27225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>
                <a:solidFill>
                  <a:schemeClr val="tx1"/>
                </a:solidFill>
              </a:rPr>
              <a:t>B-DNA</a:t>
            </a:r>
            <a:br>
              <a:rPr lang="cs-CZ" altLang="cs-CZ">
                <a:solidFill>
                  <a:schemeClr val="tx1"/>
                </a:solidFill>
              </a:rPr>
            </a:br>
            <a:r>
              <a:rPr lang="cs-CZ" altLang="cs-CZ" sz="1800">
                <a:solidFill>
                  <a:schemeClr val="tx1"/>
                </a:solidFill>
              </a:rPr>
              <a:t>http://cwx.prenhall.com/horton/medialib/media_portfolio/text_images/FG19_15aC.JPG</a:t>
            </a:r>
          </a:p>
        </p:txBody>
      </p:sp>
      <p:pic>
        <p:nvPicPr>
          <p:cNvPr id="43011" name="Picture 5" descr="FG19_15aC">
            <a:extLst>
              <a:ext uri="{FF2B5EF4-FFF2-40B4-BE49-F238E27FC236}">
                <a16:creationId xmlns:a16="http://schemas.microsoft.com/office/drawing/2014/main" id="{269F6075-FB96-45CB-9807-5A2380207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272337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2201DF-6CD6-48F7-8730-394964B2E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5013176"/>
            <a:ext cx="629394" cy="629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>
            <a:extLst>
              <a:ext uri="{FF2B5EF4-FFF2-40B4-BE49-F238E27FC236}">
                <a16:creationId xmlns:a16="http://schemas.microsoft.com/office/drawing/2014/main" id="{D0C2593A-5CEB-4F2A-99BE-CC56507015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498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2800" b="1">
                <a:solidFill>
                  <a:schemeClr val="tx1"/>
                </a:solidFill>
              </a:rPr>
              <a:t>A-DNA</a:t>
            </a:r>
            <a:r>
              <a:rPr lang="cs-CZ" altLang="cs-CZ" sz="2800">
                <a:solidFill>
                  <a:schemeClr val="tx1"/>
                </a:solidFill>
              </a:rPr>
              <a:t> – dehydratovaná, </a:t>
            </a:r>
            <a:r>
              <a:rPr lang="cs-CZ" altLang="cs-CZ" sz="2800" b="1">
                <a:solidFill>
                  <a:schemeClr val="tx1"/>
                </a:solidFill>
              </a:rPr>
              <a:t>B-DNA</a:t>
            </a:r>
            <a:r>
              <a:rPr lang="cs-CZ" altLang="cs-CZ" sz="2800">
                <a:solidFill>
                  <a:schemeClr val="tx1"/>
                </a:solidFill>
              </a:rPr>
              <a:t> – běžně se vyskytuje za fyziologických podmínek, </a:t>
            </a:r>
            <a:r>
              <a:rPr lang="cs-CZ" altLang="cs-CZ" sz="2800" b="1">
                <a:solidFill>
                  <a:schemeClr val="tx1"/>
                </a:solidFill>
              </a:rPr>
              <a:t>Z-DNA</a:t>
            </a:r>
            <a:r>
              <a:rPr lang="cs-CZ" altLang="cs-CZ" sz="2800">
                <a:solidFill>
                  <a:schemeClr val="tx1"/>
                </a:solidFill>
              </a:rPr>
              <a:t> – v sekvencích bohatých na páry CG</a:t>
            </a:r>
          </a:p>
        </p:txBody>
      </p:sp>
      <p:graphicFrame>
        <p:nvGraphicFramePr>
          <p:cNvPr id="45059" name="Object 3">
            <a:extLst>
              <a:ext uri="{FF2B5EF4-FFF2-40B4-BE49-F238E27FC236}">
                <a16:creationId xmlns:a16="http://schemas.microsoft.com/office/drawing/2014/main" id="{4E13C81D-8935-43B6-8BFA-3EFE5EC89AC3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187450" y="2060575"/>
          <a:ext cx="686752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4" name="Rastrový obraz" r:id="rId6" imgW="7602011" imgH="5009524" progId="Obraz programu Malování">
                  <p:embed/>
                </p:oleObj>
              </mc:Choice>
              <mc:Fallback>
                <p:oleObj name="Rastrový obraz" r:id="rId6" imgW="7602011" imgH="5009524" progId="Obraz programu Malování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060575"/>
                        <a:ext cx="6867525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C5ACE4E-05F1-4F78-8983-235D5B2DF8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07BCE051-923E-4EC0-956F-DCCEA3A006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200">
                <a:solidFill>
                  <a:schemeClr val="tx1"/>
                </a:solidFill>
              </a:rPr>
              <a:t>Nadšroubovicová (superhelikální) struktura kruhové </a:t>
            </a:r>
            <a:r>
              <a:rPr lang="en-GB" altLang="cs-CZ" sz="3200">
                <a:solidFill>
                  <a:schemeClr val="tx1"/>
                </a:solidFill>
              </a:rPr>
              <a:t>DNA</a:t>
            </a:r>
            <a:r>
              <a:rPr lang="cs-CZ" altLang="cs-CZ" sz="4000">
                <a:solidFill>
                  <a:srgbClr val="FFFFCC"/>
                </a:solidFill>
              </a:rPr>
              <a:t> </a:t>
            </a:r>
          </a:p>
        </p:txBody>
      </p:sp>
      <p:sp>
        <p:nvSpPr>
          <p:cNvPr id="47107" name="Text Box 6">
            <a:extLst>
              <a:ext uri="{FF2B5EF4-FFF2-40B4-BE49-F238E27FC236}">
                <a16:creationId xmlns:a16="http://schemas.microsoft.com/office/drawing/2014/main" id="{3CFBC381-DD41-45BF-BF9F-BE5CA070F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05488"/>
            <a:ext cx="8569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1600">
                <a:solidFill>
                  <a:schemeClr val="tx1"/>
                </a:solidFill>
              </a:rPr>
              <a:t>Podle http://cwx.prenhall.com/horton/medialib/media_portfolio/text_images/FG19_191C.JPG</a:t>
            </a:r>
          </a:p>
        </p:txBody>
      </p:sp>
      <p:pic>
        <p:nvPicPr>
          <p:cNvPr id="47108" name="Picture 12" descr="superhelix">
            <a:extLst>
              <a:ext uri="{FF2B5EF4-FFF2-40B4-BE49-F238E27FC236}">
                <a16:creationId xmlns:a16="http://schemas.microsoft.com/office/drawing/2014/main" id="{BBE6B9D7-63E6-47FC-909C-8B6399AD72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1800"/>
            <a:ext cx="8820150" cy="3846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0A781E7-4CAA-4C88-909E-EA509A173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1464" y="3225800"/>
            <a:ext cx="563240" cy="563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52965471-17B4-4A53-99BC-55C50D865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435600" y="274638"/>
            <a:ext cx="3708400" cy="18589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200">
                <a:solidFill>
                  <a:schemeClr val="tx1"/>
                </a:solidFill>
              </a:rPr>
              <a:t>Struktura chromatinu</a:t>
            </a:r>
            <a:br>
              <a:rPr lang="cs-CZ" altLang="cs-CZ">
                <a:solidFill>
                  <a:schemeClr val="tx1"/>
                </a:solidFill>
              </a:rPr>
            </a:br>
            <a:r>
              <a:rPr lang="cs-CZ" altLang="cs-CZ" sz="1000">
                <a:solidFill>
                  <a:schemeClr val="tx1"/>
                </a:solidFill>
              </a:rPr>
              <a:t>http://cwx.prenhall.com/horton/medialib/media_portfolio/text_images/FG19_23_00742.JPG, http://cwx.prenhall.com/horton/medialib/media_portfolio/text_images/FG19_25_00744.JPG</a:t>
            </a:r>
          </a:p>
        </p:txBody>
      </p:sp>
      <p:pic>
        <p:nvPicPr>
          <p:cNvPr id="49155" name="Picture 5" descr="FG19_23_00742">
            <a:extLst>
              <a:ext uri="{FF2B5EF4-FFF2-40B4-BE49-F238E27FC236}">
                <a16:creationId xmlns:a16="http://schemas.microsoft.com/office/drawing/2014/main" id="{71133AB7-DE4E-407A-8845-EA387249D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2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7" descr="FG19_25_00744">
            <a:extLst>
              <a:ext uri="{FF2B5EF4-FFF2-40B4-BE49-F238E27FC236}">
                <a16:creationId xmlns:a16="http://schemas.microsoft.com/office/drawing/2014/main" id="{051FF647-AE0E-4D88-B4AE-C24A3F427D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32038"/>
            <a:ext cx="2006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87D402-D6B7-467B-8744-0D83C5548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9952" y="2996952"/>
            <a:ext cx="635248" cy="635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>
            <a:extLst>
              <a:ext uri="{FF2B5EF4-FFF2-40B4-BE49-F238E27FC236}">
                <a16:creationId xmlns:a16="http://schemas.microsoft.com/office/drawing/2014/main" id="{C4DA4276-03BA-4C2A-9967-64A4E12A8F0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4787900" y="188913"/>
            <a:ext cx="4176713" cy="23764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20638" eaLnBrk="1" hangingPunct="1"/>
            <a:r>
              <a:rPr lang="cs-CZ" altLang="cs-CZ" sz="2800"/>
              <a:t>Transferová RNA pro valin – schematicky</a:t>
            </a:r>
            <a:r>
              <a:rPr lang="cs-CZ" altLang="cs-CZ"/>
              <a:t> </a:t>
            </a:r>
          </a:p>
          <a:p>
            <a:pPr marL="0" indent="20638" eaLnBrk="1" hangingPunct="1"/>
            <a:r>
              <a:rPr lang="cs-CZ" altLang="cs-CZ" sz="2800"/>
              <a:t>t-RNA z kvasnic </a:t>
            </a:r>
            <a:r>
              <a:rPr lang="cs-CZ" altLang="cs-CZ" sz="2800" b="1">
                <a:cs typeface="Arial" panose="020B0604020202020204" pitchFamily="34" charset="0"/>
              </a:rPr>
              <a:t>↓</a:t>
            </a:r>
          </a:p>
          <a:p>
            <a:pPr marL="0" indent="20638" eaLnBrk="1" hangingPunct="1">
              <a:buFontTx/>
              <a:buNone/>
            </a:pPr>
            <a:r>
              <a:rPr lang="cs-CZ" altLang="cs-CZ" sz="1400"/>
              <a:t>http://cwx.prenhall.com/bookbind/pubbooks/hillchem3/medialib/media_portfolio/text_images/CH23/FG23_14.JPG, http://www.imb-jena.de/cgi-bin/ImgLib.pl?CODE=4tra</a:t>
            </a:r>
          </a:p>
        </p:txBody>
      </p:sp>
      <p:pic>
        <p:nvPicPr>
          <p:cNvPr id="51203" name="Picture 7" descr="IMB Jena Image Library Thumb Nail: 4TRA">
            <a:extLst>
              <a:ext uri="{FF2B5EF4-FFF2-40B4-BE49-F238E27FC236}">
                <a16:creationId xmlns:a16="http://schemas.microsoft.com/office/drawing/2014/main" id="{A2439625-271B-4F19-8CE9-31897065E8E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708275"/>
            <a:ext cx="3832225" cy="391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10" descr="trna">
            <a:extLst>
              <a:ext uri="{FF2B5EF4-FFF2-40B4-BE49-F238E27FC236}">
                <a16:creationId xmlns:a16="http://schemas.microsoft.com/office/drawing/2014/main" id="{83408A6C-52FD-4A7B-BB16-E432937ED1F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448175" cy="6308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C428F67-9961-489F-BAD9-FA96ABFA0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9614" y="669132"/>
            <a:ext cx="708024" cy="708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7208D893-57D0-44CE-8D6F-3E330C5729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Ribosomální RNA</a:t>
            </a:r>
          </a:p>
        </p:txBody>
      </p:sp>
      <p:sp>
        <p:nvSpPr>
          <p:cNvPr id="53251" name="Zástupný symbol pro obsah 3">
            <a:extLst>
              <a:ext uri="{FF2B5EF4-FFF2-40B4-BE49-F238E27FC236}">
                <a16:creationId xmlns:a16="http://schemas.microsoft.com/office/drawing/2014/main" id="{26C0B2FC-573E-475D-BE21-DE5183E3D844}"/>
              </a:ext>
            </a:extLst>
          </p:cNvPr>
          <p:cNvSpPr>
            <a:spLocks noGrp="1"/>
          </p:cNvSpPr>
          <p:nvPr>
            <p:ph sz="quarter" idx="2"/>
          </p:nvPr>
        </p:nvSpPr>
        <p:spPr bwMode="auto">
          <a:xfrm>
            <a:off x="323850" y="1196975"/>
            <a:ext cx="8569325" cy="172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z="2000"/>
              <a:t>Následující obrázek byl publikován v:</a:t>
            </a:r>
            <a:br>
              <a:rPr lang="cs-CZ" altLang="cs-CZ" sz="2000"/>
            </a:br>
            <a:r>
              <a:rPr lang="cs-CZ" altLang="cs-CZ" sz="2000"/>
              <a:t>Science 11 February 2011: Vol. 331 no. 6018 pp. 730-736 </a:t>
            </a:r>
            <a:br>
              <a:rPr lang="cs-CZ" altLang="cs-CZ" sz="2000"/>
            </a:br>
            <a:r>
              <a:rPr lang="cs-CZ" altLang="cs-CZ" sz="2000" b="1"/>
              <a:t>Crystal Structure of the Eukaryotic 40</a:t>
            </a:r>
            <a:r>
              <a:rPr lang="cs-CZ" altLang="cs-CZ" sz="2000" b="1" i="1"/>
              <a:t>S</a:t>
            </a:r>
            <a:r>
              <a:rPr lang="cs-CZ" altLang="cs-CZ" sz="2000" b="1"/>
              <a:t> Ribosomal Subunit in Complex with Initiation Factor 1 (</a:t>
            </a:r>
            <a:r>
              <a:rPr lang="cs-CZ" altLang="cs-CZ" sz="2000">
                <a:solidFill>
                  <a:schemeClr val="tx2"/>
                </a:solidFill>
              </a:rPr>
              <a:t>Julius Rabl, Marc Leibundgut, Sandro F. Ataide, Andrea Haag, Nenad Ban)</a:t>
            </a:r>
          </a:p>
          <a:p>
            <a:endParaRPr lang="cs-CZ" altLang="cs-CZ" sz="2000"/>
          </a:p>
        </p:txBody>
      </p:sp>
      <p:sp>
        <p:nvSpPr>
          <p:cNvPr id="53252" name="Zástupný symbol pro obsah 4">
            <a:extLst>
              <a:ext uri="{FF2B5EF4-FFF2-40B4-BE49-F238E27FC236}">
                <a16:creationId xmlns:a16="http://schemas.microsoft.com/office/drawing/2014/main" id="{7212AF51-3FAF-4164-9166-FF1BC39A3466}"/>
              </a:ext>
            </a:extLst>
          </p:cNvPr>
          <p:cNvSpPr>
            <a:spLocks noGrp="1"/>
          </p:cNvSpPr>
          <p:nvPr>
            <p:ph sz="quarter" idx="3"/>
          </p:nvPr>
        </p:nvSpPr>
        <p:spPr bwMode="auto">
          <a:xfrm>
            <a:off x="250825" y="3068638"/>
            <a:ext cx="8713788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cs-CZ" altLang="cs-CZ" sz="2000"/>
              <a:t>Popis pro případné zájemce:</a:t>
            </a:r>
          </a:p>
          <a:p>
            <a:pPr>
              <a:buFontTx/>
              <a:buNone/>
            </a:pPr>
            <a:r>
              <a:rPr lang="en-US" altLang="cs-CZ" sz="1600"/>
              <a:t>Architecture of the 40</a:t>
            </a:r>
            <a:r>
              <a:rPr lang="en-US" altLang="cs-CZ" sz="1600" i="1"/>
              <a:t>S</a:t>
            </a:r>
            <a:r>
              <a:rPr lang="en-US" altLang="cs-CZ" sz="1600"/>
              <a:t>. (</a:t>
            </a:r>
            <a:r>
              <a:rPr lang="en-US" altLang="cs-CZ" sz="1600" b="1"/>
              <a:t>A</a:t>
            </a:r>
            <a:r>
              <a:rPr lang="en-US" altLang="cs-CZ" sz="1600"/>
              <a:t>) Front and back views of the tertiary structure of the 40</a:t>
            </a:r>
            <a:r>
              <a:rPr lang="en-US" altLang="cs-CZ" sz="1600" i="1"/>
              <a:t>S</a:t>
            </a:r>
            <a:r>
              <a:rPr lang="en-US" altLang="cs-CZ" sz="1600"/>
              <a:t> showing the 18</a:t>
            </a:r>
            <a:r>
              <a:rPr lang="en-US" altLang="cs-CZ" sz="1600" i="1"/>
              <a:t>S</a:t>
            </a:r>
            <a:r>
              <a:rPr lang="en-US" altLang="cs-CZ" sz="1600"/>
              <a:t> rRNA as spheres and colored according to each domain (5′ domain, red; central domain, green; 3′ major domain, yellow; 3′ minor domain, blue; ESs, magenta), and the proteins as gray cartoons (abbreviations: H, head; Be, beak; N, neck; P, platform; Sh, shoulder; Bo, body; RF, right foot; LF, left foot). (</a:t>
            </a:r>
            <a:r>
              <a:rPr lang="en-US" altLang="cs-CZ" sz="1600" b="1"/>
              <a:t>B</a:t>
            </a:r>
            <a:r>
              <a:rPr lang="en-US" altLang="cs-CZ" sz="1600"/>
              <a:t>) Secondary structure diagram of the </a:t>
            </a:r>
            <a:r>
              <a:rPr lang="en-US" altLang="cs-CZ" sz="1600" i="1"/>
              <a:t>T</a:t>
            </a:r>
            <a:r>
              <a:rPr lang="cs-CZ" altLang="cs-CZ" sz="1600" i="1"/>
              <a:t>etrahymena</a:t>
            </a:r>
            <a:r>
              <a:rPr lang="en-US" altLang="cs-CZ" sz="1600" i="1"/>
              <a:t> thermophila</a:t>
            </a:r>
            <a:r>
              <a:rPr lang="en-US" altLang="cs-CZ" sz="1600"/>
              <a:t> </a:t>
            </a:r>
            <a:r>
              <a:rPr lang="cs-CZ" altLang="cs-CZ" sz="1600"/>
              <a:t>(a protist)</a:t>
            </a:r>
            <a:r>
              <a:rPr lang="en-US" altLang="cs-CZ" sz="1600"/>
              <a:t>18</a:t>
            </a:r>
            <a:r>
              <a:rPr lang="en-US" altLang="cs-CZ" sz="1600" i="1"/>
              <a:t>S</a:t>
            </a:r>
            <a:r>
              <a:rPr lang="en-US" altLang="cs-CZ" sz="1600"/>
              <a:t> RNA </a:t>
            </a:r>
            <a:r>
              <a:rPr lang="cs-CZ" altLang="cs-CZ" sz="1600"/>
              <a:t>…</a:t>
            </a:r>
            <a:r>
              <a:rPr lang="en-US" altLang="cs-CZ" sz="1600"/>
              <a:t>showing the rRNA domains and the locations of the ESs. (</a:t>
            </a:r>
            <a:r>
              <a:rPr lang="en-US" altLang="cs-CZ" sz="1600" b="1"/>
              <a:t>C</a:t>
            </a:r>
            <a:r>
              <a:rPr lang="en-US" altLang="cs-CZ" sz="1600"/>
              <a:t>) Ribosomal proteins of the 40</a:t>
            </a:r>
            <a:r>
              <a:rPr lang="en-US" altLang="cs-CZ" sz="1600" i="1"/>
              <a:t>S</a:t>
            </a:r>
            <a:r>
              <a:rPr lang="en-US" altLang="cs-CZ" sz="1600"/>
              <a:t> are shown as cartoons in individual colors; rRNA is shown as gray surface. The 40</a:t>
            </a:r>
            <a:r>
              <a:rPr lang="en-US" altLang="cs-CZ" sz="1600" i="1"/>
              <a:t>S</a:t>
            </a:r>
            <a:r>
              <a:rPr lang="en-US" altLang="cs-CZ" sz="1600"/>
              <a:t> is shown as in (A). (</a:t>
            </a:r>
            <a:r>
              <a:rPr lang="en-US" altLang="cs-CZ" sz="1600" b="1"/>
              <a:t>D</a:t>
            </a:r>
            <a:r>
              <a:rPr lang="en-US" altLang="cs-CZ" sz="1600"/>
              <a:t>) View of the quaternary interactions between ES6 and ES3 at the back of the 40</a:t>
            </a:r>
            <a:r>
              <a:rPr lang="en-US" altLang="cs-CZ" sz="1600" i="1"/>
              <a:t>S</a:t>
            </a:r>
            <a:r>
              <a:rPr lang="en-US" altLang="cs-CZ" sz="1600"/>
              <a:t>. The RNA is displayed as a cartoon with the proteins omitted for clarity. ES6 helices are colored in a gradient from light to dark magenta and labeled from A to E</a:t>
            </a:r>
            <a:r>
              <a:rPr lang="cs-CZ" altLang="cs-CZ" sz="1600"/>
              <a:t>..</a:t>
            </a:r>
            <a:r>
              <a:rPr lang="en-US" altLang="cs-CZ" sz="1600"/>
              <a:t>. ES3 is highlighted in pink, and the rest of the 18</a:t>
            </a:r>
            <a:r>
              <a:rPr lang="en-US" altLang="cs-CZ" sz="1600" i="1"/>
              <a:t>S</a:t>
            </a:r>
            <a:r>
              <a:rPr lang="en-US" altLang="cs-CZ" sz="1600"/>
              <a:t> rRNA is colored in gray. (</a:t>
            </a:r>
            <a:r>
              <a:rPr lang="en-US" altLang="cs-CZ" sz="1600" b="1"/>
              <a:t>E</a:t>
            </a:r>
            <a:r>
              <a:rPr lang="en-US" altLang="cs-CZ" sz="1600"/>
              <a:t>) The position of helix h16 in bacterial 30</a:t>
            </a:r>
            <a:r>
              <a:rPr lang="en-US" altLang="cs-CZ" sz="1600" i="1"/>
              <a:t>S</a:t>
            </a:r>
            <a:r>
              <a:rPr lang="en-US" altLang="cs-CZ" sz="1600"/>
              <a:t> [left</a:t>
            </a:r>
            <a:r>
              <a:rPr lang="cs-CZ" altLang="cs-CZ" sz="1600"/>
              <a:t>…</a:t>
            </a:r>
            <a:r>
              <a:rPr lang="en-US" altLang="cs-CZ" sz="1600"/>
              <a:t>] and in 40</a:t>
            </a:r>
            <a:r>
              <a:rPr lang="en-US" altLang="cs-CZ" sz="1600" i="1"/>
              <a:t>S</a:t>
            </a:r>
            <a:r>
              <a:rPr lang="en-US" altLang="cs-CZ" sz="1600"/>
              <a:t>.</a:t>
            </a:r>
            <a:endParaRPr lang="cs-CZ" altLang="cs-CZ" sz="16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AC5E5F-ACD6-40AD-8C95-3C6DBDF57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http://www.sciencemag.org/content/331/6018/730/F1.large.jpg">
            <a:extLst>
              <a:ext uri="{FF2B5EF4-FFF2-40B4-BE49-F238E27FC236}">
                <a16:creationId xmlns:a16="http://schemas.microsoft.com/office/drawing/2014/main" id="{1795E54C-667C-4BE5-95EF-EAB5DDB7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63"/>
            <a:ext cx="9144000" cy="696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000917F-8568-4052-8B32-48733F328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8064" y="2708920"/>
            <a:ext cx="622424" cy="622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>
            <a:extLst>
              <a:ext uri="{FF2B5EF4-FFF2-40B4-BE49-F238E27FC236}">
                <a16:creationId xmlns:a16="http://schemas.microsoft.com/office/drawing/2014/main" id="{80802912-1132-423A-A238-8404B794A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MikroRNA </a:t>
            </a:r>
            <a:r>
              <a:rPr lang="cs-CZ" altLang="cs-CZ" sz="1800"/>
              <a:t>(dle wikipedie)</a:t>
            </a:r>
          </a:p>
        </p:txBody>
      </p:sp>
      <p:sp>
        <p:nvSpPr>
          <p:cNvPr id="56323" name="Zástupný symbol pro obsah 2">
            <a:extLst>
              <a:ext uri="{FF2B5EF4-FFF2-40B4-BE49-F238E27FC236}">
                <a16:creationId xmlns:a16="http://schemas.microsoft.com/office/drawing/2014/main" id="{4087D6B5-5FFE-4492-8A86-2B7CC85E04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79388" y="1322388"/>
            <a:ext cx="5040312" cy="311467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cs-CZ" altLang="cs-CZ" sz="2400"/>
              <a:t>Též</a:t>
            </a:r>
            <a:r>
              <a:rPr lang="cs-CZ" altLang="cs-CZ" sz="2400" b="1"/>
              <a:t> miRNA</a:t>
            </a:r>
            <a:r>
              <a:rPr lang="cs-CZ" altLang="cs-CZ" sz="2400"/>
              <a:t> neboli </a:t>
            </a:r>
            <a:r>
              <a:rPr lang="cs-CZ" altLang="cs-CZ" sz="2400" b="1"/>
              <a:t>microRNA</a:t>
            </a:r>
            <a:r>
              <a:rPr lang="cs-CZ" altLang="cs-CZ" sz="2400"/>
              <a:t> jsou jednovláknové řetězce nekódující RNA o délce 21-23 nukleotidů, které se podílejí na regulaci genové exprese. miRNA vznikají transkripcí z genův DNA, ale následně nedochází k jejich translaci v protein. </a:t>
            </a:r>
          </a:p>
        </p:txBody>
      </p:sp>
      <p:pic>
        <p:nvPicPr>
          <p:cNvPr id="56324" name="Picture 2" descr="https://upload.wikimedia.org/wikipedia/commons/thumb/c/c4/MiRNA_processing.svg/250px-MiRNA_processing.svg.png">
            <a:extLst>
              <a:ext uri="{FF2B5EF4-FFF2-40B4-BE49-F238E27FC236}">
                <a16:creationId xmlns:a16="http://schemas.microsoft.com/office/drawing/2014/main" id="{AD50E25B-C65B-4D1B-A8E8-31EE41507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1354138"/>
            <a:ext cx="2944813" cy="5256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Obdélník 3">
            <a:extLst>
              <a:ext uri="{FF2B5EF4-FFF2-40B4-BE49-F238E27FC236}">
                <a16:creationId xmlns:a16="http://schemas.microsoft.com/office/drawing/2014/main" id="{2D4B9851-C5D5-484D-9034-672B2BE7B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4652963"/>
            <a:ext cx="4572000" cy="1816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>
                <a:solidFill>
                  <a:srgbClr val="222222"/>
                </a:solidFill>
              </a:rPr>
              <a:t>Po úpravách nukleázami Drosha a Pasha pre-miRNA vstupuje do cytoplazmy, kde interaguje s endonukleázou jménem </a:t>
            </a:r>
            <a:r>
              <a:rPr lang="cs-CZ" altLang="cs-CZ" sz="1600">
                <a:solidFill>
                  <a:srgbClr val="0B0080"/>
                </a:solidFill>
              </a:rPr>
              <a:t>Dicer</a:t>
            </a:r>
            <a:r>
              <a:rPr lang="cs-CZ" altLang="cs-CZ" sz="1600">
                <a:solidFill>
                  <a:srgbClr val="222222"/>
                </a:solidFill>
              </a:rPr>
              <a:t> za vzniku miRNA, jenž se váže do komplexu </a:t>
            </a:r>
            <a:r>
              <a:rPr lang="cs-CZ" altLang="cs-CZ" sz="1600">
                <a:solidFill>
                  <a:srgbClr val="0B0080"/>
                </a:solidFill>
              </a:rPr>
              <a:t>RISC</a:t>
            </a:r>
            <a:r>
              <a:rPr lang="cs-CZ" altLang="cs-CZ" sz="1600">
                <a:solidFill>
                  <a:srgbClr val="222222"/>
                </a:solidFill>
              </a:rPr>
              <a:t> (RNA-induced silencing complex).</a:t>
            </a:r>
            <a:r>
              <a:rPr lang="cs-CZ" altLang="cs-CZ" sz="1600" baseline="30000">
                <a:solidFill>
                  <a:srgbClr val="0B0080"/>
                </a:solidFill>
              </a:rPr>
              <a:t> </a:t>
            </a:r>
            <a:r>
              <a:rPr lang="cs-CZ" altLang="cs-CZ" sz="1600">
                <a:solidFill>
                  <a:srgbClr val="222222"/>
                </a:solidFill>
              </a:rPr>
              <a:t>Právě RISC je schopen utlumovat expresi genů, jev známý jako </a:t>
            </a:r>
            <a:r>
              <a:rPr lang="cs-CZ" altLang="cs-CZ" sz="1600">
                <a:solidFill>
                  <a:srgbClr val="0B0080"/>
                </a:solidFill>
              </a:rPr>
              <a:t>RNA interference</a:t>
            </a:r>
            <a:r>
              <a:rPr lang="cs-CZ" altLang="cs-CZ" sz="1600">
                <a:solidFill>
                  <a:srgbClr val="222222"/>
                </a:solidFill>
              </a:rPr>
              <a:t>. </a:t>
            </a:r>
            <a:endParaRPr lang="cs-CZ" altLang="cs-CZ" sz="16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2651DD-5DE0-4926-9E08-EA5C15E56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77797"/>
            <a:ext cx="621780" cy="621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DFBDB3D-635A-44DC-8976-44257ACA6F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2827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Konformační změny a denaturace biopolymerů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1FD91E50-8DD9-4851-965B-E296919F16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773238"/>
            <a:ext cx="8229600" cy="39163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dirty="0"/>
              <a:t>Změny sekundární, terciární a kvartérní struktury biopolymerů označujeme jako </a:t>
            </a:r>
            <a:r>
              <a:rPr lang="cs-CZ" altLang="cs-CZ" b="1" dirty="0"/>
              <a:t>konformační změny</a:t>
            </a:r>
            <a:r>
              <a:rPr lang="cs-CZ" altLang="cs-CZ" dirty="0"/>
              <a:t>.</a:t>
            </a:r>
          </a:p>
          <a:p>
            <a:pPr eaLnBrk="1" hangingPunct="1"/>
            <a:r>
              <a:rPr lang="cs-CZ" altLang="cs-CZ" dirty="0"/>
              <a:t>Mohou být jak reverzibilní tak ireverzibilní.</a:t>
            </a:r>
          </a:p>
          <a:p>
            <a:pPr eaLnBrk="1" hangingPunct="1"/>
            <a:r>
              <a:rPr lang="cs-CZ" altLang="cs-CZ" b="1" dirty="0"/>
              <a:t>nativní </a:t>
            </a:r>
            <a:r>
              <a:rPr lang="cs-CZ" altLang="cs-CZ" dirty="0"/>
              <a:t>stav biopolymeru = </a:t>
            </a:r>
            <a:r>
              <a:rPr lang="cs-CZ" altLang="cs-CZ" b="1" dirty="0"/>
              <a:t>funkční </a:t>
            </a:r>
            <a:r>
              <a:rPr lang="cs-CZ" altLang="cs-CZ" dirty="0"/>
              <a:t>stav biopolymeru. Jinak se biopolymer nachází v </a:t>
            </a:r>
            <a:r>
              <a:rPr lang="cs-CZ" altLang="cs-CZ" b="1" dirty="0"/>
              <a:t>denaturovaném</a:t>
            </a:r>
            <a:r>
              <a:rPr lang="cs-CZ" altLang="cs-CZ" dirty="0"/>
              <a:t> stavu.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629F95-6802-4D4B-A79C-30C6418B0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6176" y="2852936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11CDA1F-6769-41F0-910A-8A83D358AE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48" y="285293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9F131116-53E7-4AFB-A89C-1FB7DD70ED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cs-CZ" sz="4000">
                <a:solidFill>
                  <a:schemeClr val="tx1"/>
                </a:solidFill>
              </a:rPr>
              <a:t>Denatura</a:t>
            </a:r>
            <a:r>
              <a:rPr lang="cs-CZ" altLang="cs-CZ" sz="4000">
                <a:solidFill>
                  <a:schemeClr val="tx1"/>
                </a:solidFill>
              </a:rPr>
              <a:t>ční faktory</a:t>
            </a:r>
            <a:endParaRPr lang="en-GB" altLang="cs-CZ" sz="4000">
              <a:solidFill>
                <a:schemeClr val="tx1"/>
              </a:solidFill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02D5A075-0FC6-4DC9-A9D2-BF16C07893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529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Fyzikální: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Zvýšená teplota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Ionizující záření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Ultrazvuk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…..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Chemické: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Změny pH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Změny v koncentraci elektrolytů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Těžké kovy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Denaturační činidla rozrušující vodíkové vazby - močovina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…..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Kombinace těchto faktorů: ionizující záření nebo ultrazvuk působí přímo a/nebo nepřímo (chemicky prostřednictvím volných radikálů)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F83394-61CD-49D1-9691-A70462B2E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4128" y="2060848"/>
            <a:ext cx="550416" cy="550416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038E7D0-036B-4AE5-957B-C39DB98A37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22443" y="213285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F9F778F-EFE0-491F-8392-89615EA40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Voda</a:t>
            </a:r>
          </a:p>
        </p:txBody>
      </p:sp>
      <p:pic>
        <p:nvPicPr>
          <p:cNvPr id="8195" name="Picture 4" descr="o3_3">
            <a:extLst>
              <a:ext uri="{FF2B5EF4-FFF2-40B4-BE49-F238E27FC236}">
                <a16:creationId xmlns:a16="http://schemas.microsoft.com/office/drawing/2014/main" id="{0196E182-4B96-49CD-AC08-BDA30E67DF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196975"/>
            <a:ext cx="5181600" cy="3789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6">
            <a:extLst>
              <a:ext uri="{FF2B5EF4-FFF2-40B4-BE49-F238E27FC236}">
                <a16:creationId xmlns:a16="http://schemas.microsoft.com/office/drawing/2014/main" id="{853AD247-6CD5-4B67-9409-40DED5AB6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373688"/>
            <a:ext cx="85693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Molekuly vody jsou silně polární</a:t>
            </a:r>
            <a:r>
              <a:rPr lang="en-GB" altLang="cs-CZ">
                <a:solidFill>
                  <a:schemeClr val="tx1"/>
                </a:solidFill>
              </a:rPr>
              <a:t>. </a:t>
            </a:r>
            <a:r>
              <a:rPr lang="cs-CZ" altLang="cs-CZ">
                <a:solidFill>
                  <a:schemeClr val="tx1"/>
                </a:solidFill>
              </a:rPr>
              <a:t>Mezi kyslíkem a vodíkem sousedních molekul navíc vznikají </a:t>
            </a:r>
            <a:r>
              <a:rPr lang="cs-CZ" altLang="cs-CZ" b="1">
                <a:solidFill>
                  <a:schemeClr val="tx1"/>
                </a:solidFill>
              </a:rPr>
              <a:t>vodíkové vazby</a:t>
            </a:r>
            <a:r>
              <a:rPr lang="en-GB" altLang="cs-CZ">
                <a:solidFill>
                  <a:schemeClr val="tx1"/>
                </a:solidFill>
              </a:rPr>
              <a:t>. </a:t>
            </a:r>
            <a:r>
              <a:rPr lang="cs-CZ" altLang="cs-CZ">
                <a:solidFill>
                  <a:schemeClr val="tx1"/>
                </a:solidFill>
              </a:rPr>
              <a:t> Spojují molekuly vody do shluků - klastrů</a:t>
            </a:r>
            <a:r>
              <a:rPr lang="en-GB" altLang="cs-CZ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A44BD3-BF6D-49CB-80E1-F6FC08A7B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4208" y="1484784"/>
            <a:ext cx="576064" cy="576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A8785BD8-B5C7-4B32-A3B8-91758ACD1D1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39750" y="836613"/>
            <a:ext cx="8135938" cy="49688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2800" dirty="0"/>
              <a:t>Autor: </a:t>
            </a:r>
            <a:br>
              <a:rPr lang="cs-CZ" altLang="cs-CZ" sz="2800" dirty="0"/>
            </a:br>
            <a:r>
              <a:rPr lang="cs-CZ" altLang="cs-CZ" sz="2800" b="1" dirty="0"/>
              <a:t>Vojtěch Mornstein</a:t>
            </a:r>
            <a:br>
              <a:rPr lang="cs-CZ" altLang="cs-CZ" sz="2800" dirty="0"/>
            </a:br>
            <a:br>
              <a:rPr lang="cs-CZ" altLang="cs-CZ" sz="2800" dirty="0"/>
            </a:br>
            <a:r>
              <a:rPr lang="cs-CZ" altLang="cs-CZ" sz="2800" dirty="0"/>
              <a:t>Obsahová spolupráce: </a:t>
            </a:r>
            <a:br>
              <a:rPr lang="cs-CZ" altLang="cs-CZ" sz="2800" dirty="0"/>
            </a:br>
            <a:r>
              <a:rPr lang="cs-CZ" altLang="cs-CZ" sz="2800" b="1" dirty="0"/>
              <a:t>Carmel J. Caruana, Viktor Brabec</a:t>
            </a:r>
            <a:br>
              <a:rPr lang="cs-CZ" altLang="cs-CZ" sz="2800" dirty="0"/>
            </a:br>
            <a:br>
              <a:rPr lang="cs-CZ" altLang="cs-CZ" sz="2800" dirty="0"/>
            </a:br>
            <a:r>
              <a:rPr lang="cs-CZ" altLang="cs-CZ" sz="2800" dirty="0"/>
              <a:t>Grafika: </a:t>
            </a:r>
            <a:br>
              <a:rPr lang="cs-CZ" altLang="cs-CZ" sz="2800" dirty="0"/>
            </a:br>
            <a:r>
              <a:rPr lang="cs-CZ" altLang="cs-CZ" sz="2800" b="1" dirty="0"/>
              <a:t>Lucie Mornsteinová</a:t>
            </a:r>
            <a:br>
              <a:rPr lang="cs-CZ" altLang="cs-CZ" sz="2800" dirty="0"/>
            </a:br>
            <a:br>
              <a:rPr lang="cs-CZ" altLang="cs-CZ" sz="2800" dirty="0"/>
            </a:br>
            <a:r>
              <a:rPr lang="cs-CZ" altLang="cs-CZ" sz="2800" dirty="0"/>
              <a:t>Poslední revize a ozvučení: říjen 2020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95EB39E-83F0-413D-A32C-6799B4495F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209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Vodíková vazba mezi molekulami vody</a:t>
            </a:r>
          </a:p>
        </p:txBody>
      </p:sp>
      <p:pic>
        <p:nvPicPr>
          <p:cNvPr id="10243" name="Picture 5" descr="FG11_20ab">
            <a:extLst>
              <a:ext uri="{FF2B5EF4-FFF2-40B4-BE49-F238E27FC236}">
                <a16:creationId xmlns:a16="http://schemas.microsoft.com/office/drawing/2014/main" id="{4B6C2986-A60D-42B1-9619-D26C6BDE5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4751388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7" descr="FG11_21">
            <a:extLst>
              <a:ext uri="{FF2B5EF4-FFF2-40B4-BE49-F238E27FC236}">
                <a16:creationId xmlns:a16="http://schemas.microsoft.com/office/drawing/2014/main" id="{0C76E6E9-CE1C-4B1D-81CC-FB00158600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860800"/>
            <a:ext cx="5689600" cy="2468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9">
            <a:extLst>
              <a:ext uri="{FF2B5EF4-FFF2-40B4-BE49-F238E27FC236}">
                <a16:creationId xmlns:a16="http://schemas.microsoft.com/office/drawing/2014/main" id="{C4292F6D-1DA6-48CB-82D8-17B46DE4A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1557338"/>
            <a:ext cx="2808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Kapalná voda</a:t>
            </a:r>
          </a:p>
        </p:txBody>
      </p:sp>
      <p:sp>
        <p:nvSpPr>
          <p:cNvPr id="10246" name="Text Box 10">
            <a:extLst>
              <a:ext uri="{FF2B5EF4-FFF2-40B4-BE49-F238E27FC236}">
                <a16:creationId xmlns:a16="http://schemas.microsoft.com/office/drawing/2014/main" id="{8CA1C570-BE40-4075-8EAE-58D21FBD3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38" y="6583363"/>
            <a:ext cx="69135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200">
                <a:solidFill>
                  <a:schemeClr val="tx1"/>
                </a:solidFill>
              </a:rPr>
              <a:t>Obrázky: http://cwx.prenhall.com/bookbind/pubbooks/hillchem3/medialib/media_portfolio/11.html</a:t>
            </a:r>
          </a:p>
        </p:txBody>
      </p:sp>
      <p:sp>
        <p:nvSpPr>
          <p:cNvPr id="10247" name="Text Box 11">
            <a:extLst>
              <a:ext uri="{FF2B5EF4-FFF2-40B4-BE49-F238E27FC236}">
                <a16:creationId xmlns:a16="http://schemas.microsoft.com/office/drawing/2014/main" id="{DD664497-EB88-40A0-BCDB-2120DE87D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013325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Led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966722-00AA-4B24-A0DC-64D961316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69250" y="536343"/>
            <a:ext cx="563190" cy="56319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DD2D0F-D9BB-4FD9-930D-A40974560E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3352" y="1349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1A5D00C-90A6-49BA-984A-65634B360A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cs-CZ" altLang="cs-CZ" sz="3600" b="1">
                <a:solidFill>
                  <a:schemeClr val="tx1"/>
                </a:solidFill>
              </a:rPr>
              <a:t>Koloidy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C981E6C-7940-4F5B-92E0-2CFBB65A8B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916113"/>
            <a:ext cx="8569325" cy="413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7313" indent="296863"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Koloidy, označované též jako nepravé roztoky, jsou tvořeny v rozpouštědle dispergovanými částicemi o velikosti 10 – 1000 nm.</a:t>
            </a:r>
          </a:p>
          <a:p>
            <a:pPr marL="87313" indent="296863"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Podle druhu vazebných sil můžeme rozlišit dva druhy koloidů:</a:t>
            </a:r>
          </a:p>
          <a:p>
            <a:pPr marL="87313" indent="296863" eaLnBrk="1" hangingPunct="1">
              <a:lnSpc>
                <a:spcPct val="90000"/>
              </a:lnSpc>
              <a:buFontTx/>
              <a:buNone/>
            </a:pPr>
            <a:endParaRPr lang="cs-CZ" altLang="cs-CZ" sz="2400"/>
          </a:p>
          <a:p>
            <a:pPr marL="87313" indent="296863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Micelární (též asociativní, malé částice jsou spojeny do větších </a:t>
            </a:r>
            <a:r>
              <a:rPr lang="cs-CZ" altLang="cs-CZ" sz="2400" i="1"/>
              <a:t>van der Waalsovými vazbami</a:t>
            </a:r>
            <a:r>
              <a:rPr lang="cs-CZ" altLang="cs-CZ" sz="2400"/>
              <a:t>).</a:t>
            </a:r>
          </a:p>
          <a:p>
            <a:pPr marL="87313" indent="296863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400"/>
          </a:p>
          <a:p>
            <a:pPr marL="87313" indent="296863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Molekulární koloidy (částice jsou makromolekulami, jejichž podjednotky jsou spojeny </a:t>
            </a:r>
            <a:r>
              <a:rPr lang="cs-CZ" altLang="cs-CZ" sz="2400" i="1"/>
              <a:t>kovalentními vazbami</a:t>
            </a:r>
            <a:r>
              <a:rPr lang="cs-CZ" altLang="cs-CZ" sz="2400"/>
              <a:t>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BFF69C-854C-4C1B-B4DB-688D58E03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743824"/>
            <a:ext cx="550416" cy="550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 descr="o3_1">
            <a:extLst>
              <a:ext uri="{FF2B5EF4-FFF2-40B4-BE49-F238E27FC236}">
                <a16:creationId xmlns:a16="http://schemas.microsoft.com/office/drawing/2014/main" id="{9DD2676D-E1F7-4EE4-ADA1-F1B1E3C8311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160588"/>
            <a:ext cx="5976937" cy="4048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>
            <a:extLst>
              <a:ext uri="{FF2B5EF4-FFF2-40B4-BE49-F238E27FC236}">
                <a16:creationId xmlns:a16="http://schemas.microsoft.com/office/drawing/2014/main" id="{25AA37E3-6219-4EE8-85D8-F9510EF60B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Slabé chemické vazby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64158063-9BD3-4C1E-8DB7-0051A5B6C75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250825" y="2276475"/>
            <a:ext cx="2449513" cy="3744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2800"/>
              <a:t>Vodíková vazba</a:t>
            </a:r>
          </a:p>
          <a:p>
            <a:pPr eaLnBrk="1" hangingPunct="1"/>
            <a:r>
              <a:rPr lang="cs-CZ" altLang="cs-CZ" sz="2800"/>
              <a:t>Hydrofobní interakce</a:t>
            </a:r>
          </a:p>
          <a:p>
            <a:pPr eaLnBrk="1" hangingPunct="1"/>
            <a:r>
              <a:rPr lang="cs-CZ" altLang="cs-CZ" sz="2800"/>
              <a:t>van der Waalsovy vazby</a:t>
            </a:r>
          </a:p>
        </p:txBody>
      </p:sp>
      <p:sp>
        <p:nvSpPr>
          <p:cNvPr id="14341" name="Oval 9">
            <a:extLst>
              <a:ext uri="{FF2B5EF4-FFF2-40B4-BE49-F238E27FC236}">
                <a16:creationId xmlns:a16="http://schemas.microsoft.com/office/drawing/2014/main" id="{8EF8CF36-A39F-4763-82B2-CF6928B4F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221163"/>
            <a:ext cx="2663825" cy="136842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endParaRPr lang="cs-CZ" altLang="cs-CZ"/>
          </a:p>
        </p:txBody>
      </p:sp>
      <p:sp>
        <p:nvSpPr>
          <p:cNvPr id="14342" name="Line 10">
            <a:extLst>
              <a:ext uri="{FF2B5EF4-FFF2-40B4-BE49-F238E27FC236}">
                <a16:creationId xmlns:a16="http://schemas.microsoft.com/office/drawing/2014/main" id="{C8E8872B-5F22-4096-9C57-D85AD837C4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68538" y="4292600"/>
            <a:ext cx="935037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4343" name="TextovéPole 6">
            <a:extLst>
              <a:ext uri="{FF2B5EF4-FFF2-40B4-BE49-F238E27FC236}">
                <a16:creationId xmlns:a16="http://schemas.microsoft.com/office/drawing/2014/main" id="{F588C942-C7B0-4E3F-96B5-7F7661B0A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237288"/>
            <a:ext cx="8101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>
                <a:solidFill>
                  <a:srgbClr val="FF0000"/>
                </a:solidFill>
              </a:rPr>
              <a:t>Též Londonovy síly, někdy nejsou považovány za van der Waalsovy vazby. Terminologie v této oblasti kolísá.</a:t>
            </a:r>
          </a:p>
        </p:txBody>
      </p:sp>
      <p:cxnSp>
        <p:nvCxnSpPr>
          <p:cNvPr id="14344" name="Zakřivená spojovací čára 8">
            <a:extLst>
              <a:ext uri="{FF2B5EF4-FFF2-40B4-BE49-F238E27FC236}">
                <a16:creationId xmlns:a16="http://schemas.microsoft.com/office/drawing/2014/main" id="{C50A7AA7-3C38-42DF-AB78-64A075463AB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6011863" y="6021388"/>
            <a:ext cx="936625" cy="287337"/>
          </a:xfrm>
          <a:prstGeom prst="curvedConnector3">
            <a:avLst>
              <a:gd name="adj1" fmla="val 50000"/>
            </a:avLst>
          </a:prstGeom>
          <a:noFill/>
          <a:ln w="31750" algn="ctr">
            <a:solidFill>
              <a:srgbClr val="FF00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617CAC-FCA2-43CB-9409-6B0947A98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37461" y="509089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4662EB2-68CE-4760-BD48-0B05F51A14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00" y="82232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3D25B0B-AEFC-43F7-A30B-51F673B875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476250"/>
            <a:ext cx="8229600" cy="7921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Vlastnosti koloidů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6913111-D897-4CDD-A819-C3D86EDCD83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84213" y="1557338"/>
            <a:ext cx="8075612" cy="4751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17463" eaLnBrk="1" hangingPunct="1">
              <a:lnSpc>
                <a:spcPct val="80000"/>
              </a:lnSpc>
              <a:buFontTx/>
              <a:buNone/>
            </a:pPr>
            <a:r>
              <a:rPr lang="cs-CZ" altLang="cs-CZ" sz="2400" b="1"/>
              <a:t>Mechanické:</a:t>
            </a:r>
            <a:r>
              <a:rPr lang="cs-CZ" altLang="cs-CZ" sz="2400"/>
              <a:t> pevnost, pružnost, viskozita – podmíněny kovalentními i slabými chemickými vazbami</a:t>
            </a:r>
          </a:p>
          <a:p>
            <a:pPr marL="0" indent="17463"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Tyto vlastnosti závisejí na formě koloidu:</a:t>
            </a:r>
          </a:p>
          <a:p>
            <a:pPr marL="0" indent="17463" eaLnBrk="1" hangingPunct="1">
              <a:lnSpc>
                <a:spcPct val="80000"/>
              </a:lnSpc>
              <a:buFontTx/>
              <a:buNone/>
            </a:pPr>
            <a:r>
              <a:rPr lang="cs-CZ" altLang="cs-CZ" sz="2400" b="1"/>
              <a:t>sol</a:t>
            </a:r>
            <a:r>
              <a:rPr lang="cs-CZ" altLang="cs-CZ" sz="2400"/>
              <a:t> (tekutý) nebo </a:t>
            </a:r>
            <a:r>
              <a:rPr lang="cs-CZ" altLang="cs-CZ" sz="2400" b="1"/>
              <a:t>gel</a:t>
            </a:r>
            <a:r>
              <a:rPr lang="cs-CZ" altLang="cs-CZ" sz="2400"/>
              <a:t> (pevný). Tvorba gelu = gelatinizace</a:t>
            </a:r>
          </a:p>
          <a:p>
            <a:pPr marL="0" indent="17463" eaLnBrk="1" hangingPunct="1">
              <a:lnSpc>
                <a:spcPct val="80000"/>
              </a:lnSpc>
              <a:buFontTx/>
              <a:buNone/>
            </a:pPr>
            <a:r>
              <a:rPr lang="cs-CZ" altLang="cs-CZ" sz="2400" b="1"/>
              <a:t>Optické:</a:t>
            </a:r>
            <a:r>
              <a:rPr lang="cs-CZ" altLang="cs-CZ" sz="2400"/>
              <a:t> </a:t>
            </a:r>
          </a:p>
          <a:p>
            <a:pPr marL="825500" lvl="1" eaLnBrk="1" hangingPunct="1">
              <a:lnSpc>
                <a:spcPct val="80000"/>
              </a:lnSpc>
            </a:pPr>
            <a:r>
              <a:rPr lang="cs-CZ" altLang="cs-CZ" sz="2000"/>
              <a:t>Rozptyl světla: Tyndallův jev (opalescence). Světlo se může na koloidních částicích rozptylovat. Stopa světelného paprsku procházejícího koloidem je zviditelněna světlem rozptýleným na koloidních částicích.</a:t>
            </a:r>
            <a:r>
              <a:rPr lang="cs-CZ" altLang="cs-CZ" sz="2000" i="1"/>
              <a:t> </a:t>
            </a:r>
          </a:p>
          <a:p>
            <a:pPr marL="825500" lvl="1" eaLnBrk="1" hangingPunct="1">
              <a:lnSpc>
                <a:spcPct val="80000"/>
              </a:lnSpc>
            </a:pPr>
            <a:r>
              <a:rPr lang="cs-CZ" altLang="cs-CZ" sz="2000"/>
              <a:t>Optická aktivita: Některé koloidy mohou stáčet rovinu procházejícího polarizovaného světla</a:t>
            </a:r>
          </a:p>
          <a:p>
            <a:pPr marL="0" indent="17463" eaLnBrk="1" hangingPunct="1">
              <a:lnSpc>
                <a:spcPct val="80000"/>
              </a:lnSpc>
              <a:buFontTx/>
              <a:buNone/>
            </a:pPr>
            <a:r>
              <a:rPr lang="cs-CZ" altLang="cs-CZ" sz="2400" b="1"/>
              <a:t>Elektrické:</a:t>
            </a:r>
            <a:r>
              <a:rPr lang="cs-CZ" altLang="cs-CZ" sz="2400"/>
              <a:t> viz přednáška o přístrojových metodách v molekulární biofyzice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87590C-C4D5-41E6-B538-035074670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669131"/>
            <a:ext cx="550416" cy="550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>
            <a:extLst>
              <a:ext uri="{FF2B5EF4-FFF2-40B4-BE49-F238E27FC236}">
                <a16:creationId xmlns:a16="http://schemas.microsoft.com/office/drawing/2014/main" id="{0F08B598-20B8-4D35-81A6-9CC1CDDA49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209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Tyndallův jev v micelárním a molekulárním koloidu</a:t>
            </a:r>
          </a:p>
        </p:txBody>
      </p:sp>
      <p:pic>
        <p:nvPicPr>
          <p:cNvPr id="18435" name="Picture 5" descr="gold4">
            <a:hlinkClick r:id="rId5"/>
            <a:extLst>
              <a:ext uri="{FF2B5EF4-FFF2-40B4-BE49-F238E27FC236}">
                <a16:creationId xmlns:a16="http://schemas.microsoft.com/office/drawing/2014/main" id="{5F3A9884-EC8B-4CEE-9EE1-F5D8E6893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63725"/>
            <a:ext cx="41052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620095mb_image002">
            <a:extLst>
              <a:ext uri="{FF2B5EF4-FFF2-40B4-BE49-F238E27FC236}">
                <a16:creationId xmlns:a16="http://schemas.microsoft.com/office/drawing/2014/main" id="{55A30E59-8D83-4C0D-9173-46336F7129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36738"/>
            <a:ext cx="4140200" cy="3105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10">
            <a:extLst>
              <a:ext uri="{FF2B5EF4-FFF2-40B4-BE49-F238E27FC236}">
                <a16:creationId xmlns:a16="http://schemas.microsoft.com/office/drawing/2014/main" id="{CEAF2FF3-B61B-4BF0-9F54-977A37839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229225"/>
            <a:ext cx="3889375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- V roztoku želatiny</a:t>
            </a:r>
            <a:r>
              <a:rPr lang="en-US" altLang="cs-CZ">
                <a:solidFill>
                  <a:schemeClr val="tx1"/>
                </a:solidFill>
              </a:rPr>
              <a:t> (</a:t>
            </a:r>
            <a:r>
              <a:rPr lang="cs-CZ" altLang="cs-CZ">
                <a:solidFill>
                  <a:schemeClr val="tx1"/>
                </a:solidFill>
              </a:rPr>
              <a:t>bílkovina</a:t>
            </a:r>
            <a:r>
              <a:rPr lang="en-US" altLang="cs-CZ">
                <a:solidFill>
                  <a:schemeClr val="tx1"/>
                </a:solidFill>
              </a:rPr>
              <a:t>)</a:t>
            </a:r>
            <a:endParaRPr lang="cs-CZ" altLang="cs-CZ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http://link.springer-ny.com/link/service/journals/00897/papers/0006002/620095mb.htm</a:t>
            </a:r>
          </a:p>
        </p:txBody>
      </p:sp>
      <p:sp>
        <p:nvSpPr>
          <p:cNvPr id="18438" name="Text Box 11">
            <a:extLst>
              <a:ext uri="{FF2B5EF4-FFF2-40B4-BE49-F238E27FC236}">
                <a16:creationId xmlns:a16="http://schemas.microsoft.com/office/drawing/2014/main" id="{75F3E7A5-5006-42F6-B492-D3E5D3C9B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229225"/>
            <a:ext cx="352901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C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1"/>
                </a:solidFill>
              </a:rPr>
              <a:t>- V roztoku koloidního zlata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http://mrsec.wisc.edu/edetc/cineplex/gold/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53AD85-97E6-4B9E-96BF-9A4ED7E97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8384" y="676275"/>
            <a:ext cx="550416" cy="550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72BFF8D-1079-48DE-A6B5-16445D1426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Druhy koloidů - biopolymerů</a:t>
            </a:r>
          </a:p>
        </p:txBody>
      </p:sp>
      <p:sp>
        <p:nvSpPr>
          <p:cNvPr id="20483" name="Rectangle 4">
            <a:extLst>
              <a:ext uri="{FF2B5EF4-FFF2-40B4-BE49-F238E27FC236}">
                <a16:creationId xmlns:a16="http://schemas.microsoft.com/office/drawing/2014/main" id="{1F338A78-48D9-4B0C-8F80-354D4BC29B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2400"/>
              <a:t>Podle afinity biopolymeru k rozpouštědlu (vodě)</a:t>
            </a:r>
          </a:p>
          <a:p>
            <a:pPr lvl="1" eaLnBrk="1" hangingPunct="1"/>
            <a:r>
              <a:rPr lang="cs-CZ" altLang="cs-CZ" sz="2400"/>
              <a:t>Lyofilní (hydrofilní) – tvoří stabilní roztoky</a:t>
            </a:r>
          </a:p>
          <a:p>
            <a:pPr lvl="1" eaLnBrk="1" hangingPunct="1"/>
            <a:r>
              <a:rPr lang="cs-CZ" altLang="cs-CZ" sz="2400"/>
              <a:t>Lyofobní (hydrofobní) – tvoří nestabilní roztoky</a:t>
            </a:r>
          </a:p>
          <a:p>
            <a:pPr eaLnBrk="1" hangingPunct="1"/>
            <a:r>
              <a:rPr lang="cs-CZ" altLang="cs-CZ" sz="2400"/>
              <a:t>Podle tvaru biopolymeru (tvar je též ovlivňován rozpouštědlem!)</a:t>
            </a:r>
          </a:p>
          <a:p>
            <a:pPr lvl="1" eaLnBrk="1" hangingPunct="1"/>
            <a:r>
              <a:rPr lang="cs-CZ" altLang="cs-CZ" sz="2400"/>
              <a:t>Lineární (fibrilární – DNA, myosin, syntetické polymery….. též skleroproteiny, většinou nerozpustné v čisté vodě) </a:t>
            </a:r>
          </a:p>
          <a:p>
            <a:pPr lvl="1" eaLnBrk="1" hangingPunct="1"/>
            <a:r>
              <a:rPr lang="cs-CZ" altLang="cs-CZ" sz="2400"/>
              <a:t>Sférické (globulární – hemoglobin, glykogen … též sféroproteiny, většinou rozpustné v čisté vodě)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023904-B369-4565-9851-D45E6CB8F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6429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166d9816-9ab2-4540-a785-a5d1b0bdff3c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3884</TotalTime>
  <Words>1727</Words>
  <Application>Microsoft Office PowerPoint</Application>
  <PresentationFormat>Předvádění na obrazovce (4:3)</PresentationFormat>
  <Paragraphs>164</Paragraphs>
  <Slides>30</Slides>
  <Notes>28</Notes>
  <HiddenSlides>0</HiddenSlides>
  <MMClips>34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Symbol</vt:lpstr>
      <vt:lpstr>Wingdings</vt:lpstr>
      <vt:lpstr>Výchozí návrh</vt:lpstr>
      <vt:lpstr>Vlastní návrh</vt:lpstr>
      <vt:lpstr>Rastrový obrázek</vt:lpstr>
      <vt:lpstr>Rastrový obraz</vt:lpstr>
      <vt:lpstr>Prezentace aplikace PowerPoint</vt:lpstr>
      <vt:lpstr>Obsah přednášky</vt:lpstr>
      <vt:lpstr>Voda</vt:lpstr>
      <vt:lpstr>Vodíková vazba mezi molekulami vody</vt:lpstr>
      <vt:lpstr>Koloidy</vt:lpstr>
      <vt:lpstr>Slabé chemické vazby</vt:lpstr>
      <vt:lpstr>Vlastnosti koloidů</vt:lpstr>
      <vt:lpstr>Tyndallův jev v micelárním a molekulárním koloidu</vt:lpstr>
      <vt:lpstr>Druhy koloidů - biopolymerů</vt:lpstr>
      <vt:lpstr>Chemické složení bílkovin</vt:lpstr>
      <vt:lpstr>Struktura bílkovin</vt:lpstr>
      <vt:lpstr>Struktura bílkovin</vt:lpstr>
      <vt:lpstr>Struktura bílkovin</vt:lpstr>
      <vt:lpstr>Prezentace aplikace PowerPoint</vt:lpstr>
      <vt:lpstr>b-struktura (skládaný list – antiparalelní model) http://www-structure.llnl.gov/Xray/tutorial/protein_structure.htm</vt:lpstr>
      <vt:lpstr>Trojitá šroubovice kolagenu http://cwx.prenhall.com/horton/medialib/media_portfolio/text_images/FG04_34.JPG</vt:lpstr>
      <vt:lpstr>Prezentace aplikace PowerPoint</vt:lpstr>
      <vt:lpstr>Struktura nukleových kyselin (NA)</vt:lpstr>
      <vt:lpstr>Prezentace aplikace PowerPoint</vt:lpstr>
      <vt:lpstr>B-DNA http://cwx.prenhall.com/horton/medialib/media_portfolio/text_images/FG19_15aC.JPG</vt:lpstr>
      <vt:lpstr>A-DNA – dehydratovaná, B-DNA – běžně se vyskytuje za fyziologických podmínek, Z-DNA – v sekvencích bohatých na páry CG</vt:lpstr>
      <vt:lpstr>Nadšroubovicová (superhelikální) struktura kruhové DNA </vt:lpstr>
      <vt:lpstr>Struktura chromatinu http://cwx.prenhall.com/horton/medialib/media_portfolio/text_images/FG19_23_00742.JPG, http://cwx.prenhall.com/horton/medialib/media_portfolio/text_images/FG19_25_00744.JPG</vt:lpstr>
      <vt:lpstr>Prezentace aplikace PowerPoint</vt:lpstr>
      <vt:lpstr>Ribosomální RNA</vt:lpstr>
      <vt:lpstr>Prezentace aplikace PowerPoint</vt:lpstr>
      <vt:lpstr>MikroRNA (dle wikipedie)</vt:lpstr>
      <vt:lpstr>Konformační změny a denaturace biopolymerů</vt:lpstr>
      <vt:lpstr>Denaturační faktory</vt:lpstr>
      <vt:lpstr>Autor:  Vojtěch Mornstein  Obsahová spolupráce:  Carmel J. Caruana, Viktor Brabec  Grafika:  Lucie Mornsteinová  Poslední revize a ozvučení: říjen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 Masarykova univerzita v Brně</dc:title>
  <dc:creator>doc. Mornstein</dc:creator>
  <cp:lastModifiedBy>Vojtěch Mornstein</cp:lastModifiedBy>
  <cp:revision>106</cp:revision>
  <dcterms:created xsi:type="dcterms:W3CDTF">2002-09-11T06:40:40Z</dcterms:created>
  <dcterms:modified xsi:type="dcterms:W3CDTF">2020-10-04T15:13:56Z</dcterms:modified>
</cp:coreProperties>
</file>