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4"/>
  </p:sldMasterIdLst>
  <p:sldIdLst>
    <p:sldId id="256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CC"/>
    <a:srgbClr val="FFFF00"/>
    <a:srgbClr val="FFCC00"/>
    <a:srgbClr val="336699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91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Veselá" userId="e7428b7e-5e61-4cd9-aada-5d24650e5088" providerId="ADAL" clId="{2DFFF8A1-37A6-4688-A02D-63874C6C1B92}"/>
    <pc:docChg chg="custSel addSld modSld">
      <pc:chgData name="Lenka Veselá" userId="e7428b7e-5e61-4cd9-aada-5d24650e5088" providerId="ADAL" clId="{2DFFF8A1-37A6-4688-A02D-63874C6C1B92}" dt="2020-12-10T06:48:22.434" v="1343" actId="20577"/>
      <pc:docMkLst>
        <pc:docMk/>
      </pc:docMkLst>
      <pc:sldChg chg="modSp add">
        <pc:chgData name="Lenka Veselá" userId="e7428b7e-5e61-4cd9-aada-5d24650e5088" providerId="ADAL" clId="{2DFFF8A1-37A6-4688-A02D-63874C6C1B92}" dt="2020-12-10T06:20:52.242" v="164" actId="5793"/>
        <pc:sldMkLst>
          <pc:docMk/>
          <pc:sldMk cId="3804151570" sldId="272"/>
        </pc:sldMkLst>
        <pc:spChg chg="mod">
          <ac:chgData name="Lenka Veselá" userId="e7428b7e-5e61-4cd9-aada-5d24650e5088" providerId="ADAL" clId="{2DFFF8A1-37A6-4688-A02D-63874C6C1B92}" dt="2020-12-10T06:19:13.204" v="48" actId="20577"/>
          <ac:spMkLst>
            <pc:docMk/>
            <pc:sldMk cId="3804151570" sldId="272"/>
            <ac:spMk id="2" creationId="{BD857997-19C4-4F4C-BA56-1EEBC30505FE}"/>
          </ac:spMkLst>
        </pc:spChg>
        <pc:spChg chg="mod">
          <ac:chgData name="Lenka Veselá" userId="e7428b7e-5e61-4cd9-aada-5d24650e5088" providerId="ADAL" clId="{2DFFF8A1-37A6-4688-A02D-63874C6C1B92}" dt="2020-12-10T06:20:52.242" v="164" actId="5793"/>
          <ac:spMkLst>
            <pc:docMk/>
            <pc:sldMk cId="3804151570" sldId="272"/>
            <ac:spMk id="3" creationId="{970C7C28-7FD7-4474-B203-F2B7A53F69F0}"/>
          </ac:spMkLst>
        </pc:spChg>
      </pc:sldChg>
      <pc:sldChg chg="modSp add">
        <pc:chgData name="Lenka Veselá" userId="e7428b7e-5e61-4cd9-aada-5d24650e5088" providerId="ADAL" clId="{2DFFF8A1-37A6-4688-A02D-63874C6C1B92}" dt="2020-12-10T06:22:32.884" v="282" actId="20577"/>
        <pc:sldMkLst>
          <pc:docMk/>
          <pc:sldMk cId="2367818263" sldId="273"/>
        </pc:sldMkLst>
        <pc:spChg chg="mod">
          <ac:chgData name="Lenka Veselá" userId="e7428b7e-5e61-4cd9-aada-5d24650e5088" providerId="ADAL" clId="{2DFFF8A1-37A6-4688-A02D-63874C6C1B92}" dt="2020-12-10T06:21:18.344" v="185" actId="20577"/>
          <ac:spMkLst>
            <pc:docMk/>
            <pc:sldMk cId="2367818263" sldId="273"/>
            <ac:spMk id="2" creationId="{180088B2-5414-4FF6-865C-1E279A6BE541}"/>
          </ac:spMkLst>
        </pc:spChg>
        <pc:spChg chg="mod">
          <ac:chgData name="Lenka Veselá" userId="e7428b7e-5e61-4cd9-aada-5d24650e5088" providerId="ADAL" clId="{2DFFF8A1-37A6-4688-A02D-63874C6C1B92}" dt="2020-12-10T06:22:32.884" v="282" actId="20577"/>
          <ac:spMkLst>
            <pc:docMk/>
            <pc:sldMk cId="2367818263" sldId="273"/>
            <ac:spMk id="3" creationId="{79AEEE5C-9963-4603-8159-E85064FE176D}"/>
          </ac:spMkLst>
        </pc:spChg>
      </pc:sldChg>
      <pc:sldChg chg="modSp add">
        <pc:chgData name="Lenka Veselá" userId="e7428b7e-5e61-4cd9-aada-5d24650e5088" providerId="ADAL" clId="{2DFFF8A1-37A6-4688-A02D-63874C6C1B92}" dt="2020-12-10T06:25:46.854" v="502" actId="20577"/>
        <pc:sldMkLst>
          <pc:docMk/>
          <pc:sldMk cId="2885924720" sldId="274"/>
        </pc:sldMkLst>
        <pc:spChg chg="mod">
          <ac:chgData name="Lenka Veselá" userId="e7428b7e-5e61-4cd9-aada-5d24650e5088" providerId="ADAL" clId="{2DFFF8A1-37A6-4688-A02D-63874C6C1B92}" dt="2020-12-10T06:23:35.538" v="304" actId="20577"/>
          <ac:spMkLst>
            <pc:docMk/>
            <pc:sldMk cId="2885924720" sldId="274"/>
            <ac:spMk id="2" creationId="{47B6D7C3-2011-4255-859E-A850EB28CEB2}"/>
          </ac:spMkLst>
        </pc:spChg>
        <pc:spChg chg="mod">
          <ac:chgData name="Lenka Veselá" userId="e7428b7e-5e61-4cd9-aada-5d24650e5088" providerId="ADAL" clId="{2DFFF8A1-37A6-4688-A02D-63874C6C1B92}" dt="2020-12-10T06:25:46.854" v="502" actId="20577"/>
          <ac:spMkLst>
            <pc:docMk/>
            <pc:sldMk cId="2885924720" sldId="274"/>
            <ac:spMk id="3" creationId="{9F24C83C-A691-4333-AC09-06AD1BE0328C}"/>
          </ac:spMkLst>
        </pc:spChg>
      </pc:sldChg>
      <pc:sldChg chg="modSp add">
        <pc:chgData name="Lenka Veselá" userId="e7428b7e-5e61-4cd9-aada-5d24650e5088" providerId="ADAL" clId="{2DFFF8A1-37A6-4688-A02D-63874C6C1B92}" dt="2020-12-10T06:29:27.344" v="776" actId="20577"/>
        <pc:sldMkLst>
          <pc:docMk/>
          <pc:sldMk cId="1914602783" sldId="275"/>
        </pc:sldMkLst>
        <pc:spChg chg="mod">
          <ac:chgData name="Lenka Veselá" userId="e7428b7e-5e61-4cd9-aada-5d24650e5088" providerId="ADAL" clId="{2DFFF8A1-37A6-4688-A02D-63874C6C1B92}" dt="2020-12-10T06:26:43.895" v="532" actId="20577"/>
          <ac:spMkLst>
            <pc:docMk/>
            <pc:sldMk cId="1914602783" sldId="275"/>
            <ac:spMk id="2" creationId="{F26735E1-C892-414B-8B1D-F4B8E02156B6}"/>
          </ac:spMkLst>
        </pc:spChg>
        <pc:spChg chg="mod">
          <ac:chgData name="Lenka Veselá" userId="e7428b7e-5e61-4cd9-aada-5d24650e5088" providerId="ADAL" clId="{2DFFF8A1-37A6-4688-A02D-63874C6C1B92}" dt="2020-12-10T06:29:27.344" v="776" actId="20577"/>
          <ac:spMkLst>
            <pc:docMk/>
            <pc:sldMk cId="1914602783" sldId="275"/>
            <ac:spMk id="3" creationId="{1ABF06C3-AC26-404A-AA74-4A7D479825D1}"/>
          </ac:spMkLst>
        </pc:spChg>
      </pc:sldChg>
      <pc:sldChg chg="modSp add">
        <pc:chgData name="Lenka Veselá" userId="e7428b7e-5e61-4cd9-aada-5d24650e5088" providerId="ADAL" clId="{2DFFF8A1-37A6-4688-A02D-63874C6C1B92}" dt="2020-12-10T06:45:00.148" v="1138" actId="20577"/>
        <pc:sldMkLst>
          <pc:docMk/>
          <pc:sldMk cId="2013636819" sldId="276"/>
        </pc:sldMkLst>
        <pc:spChg chg="mod">
          <ac:chgData name="Lenka Veselá" userId="e7428b7e-5e61-4cd9-aada-5d24650e5088" providerId="ADAL" clId="{2DFFF8A1-37A6-4688-A02D-63874C6C1B92}" dt="2020-12-10T06:37:48.677" v="797" actId="20577"/>
          <ac:spMkLst>
            <pc:docMk/>
            <pc:sldMk cId="2013636819" sldId="276"/>
            <ac:spMk id="2" creationId="{0CCC568E-EA56-419A-A682-247A9629305E}"/>
          </ac:spMkLst>
        </pc:spChg>
        <pc:spChg chg="mod">
          <ac:chgData name="Lenka Veselá" userId="e7428b7e-5e61-4cd9-aada-5d24650e5088" providerId="ADAL" clId="{2DFFF8A1-37A6-4688-A02D-63874C6C1B92}" dt="2020-12-10T06:45:00.148" v="1138" actId="20577"/>
          <ac:spMkLst>
            <pc:docMk/>
            <pc:sldMk cId="2013636819" sldId="276"/>
            <ac:spMk id="3" creationId="{9DF134DD-7214-4F95-90A5-980CD9046634}"/>
          </ac:spMkLst>
        </pc:spChg>
      </pc:sldChg>
      <pc:sldChg chg="modSp add">
        <pc:chgData name="Lenka Veselá" userId="e7428b7e-5e61-4cd9-aada-5d24650e5088" providerId="ADAL" clId="{2DFFF8A1-37A6-4688-A02D-63874C6C1B92}" dt="2020-12-10T06:48:22.434" v="1343" actId="20577"/>
        <pc:sldMkLst>
          <pc:docMk/>
          <pc:sldMk cId="2108851558" sldId="277"/>
        </pc:sldMkLst>
        <pc:spChg chg="mod">
          <ac:chgData name="Lenka Veselá" userId="e7428b7e-5e61-4cd9-aada-5d24650e5088" providerId="ADAL" clId="{2DFFF8A1-37A6-4688-A02D-63874C6C1B92}" dt="2020-12-10T06:45:20.398" v="1141"/>
          <ac:spMkLst>
            <pc:docMk/>
            <pc:sldMk cId="2108851558" sldId="277"/>
            <ac:spMk id="2" creationId="{0CC8E23B-A301-42C2-A9CA-5E917C69CF3C}"/>
          </ac:spMkLst>
        </pc:spChg>
        <pc:spChg chg="mod">
          <ac:chgData name="Lenka Veselá" userId="e7428b7e-5e61-4cd9-aada-5d24650e5088" providerId="ADAL" clId="{2DFFF8A1-37A6-4688-A02D-63874C6C1B92}" dt="2020-12-10T06:48:22.434" v="1343" actId="20577"/>
          <ac:spMkLst>
            <pc:docMk/>
            <pc:sldMk cId="2108851558" sldId="277"/>
            <ac:spMk id="3" creationId="{EFB9C6A1-8ACF-4EBD-8CDF-159DD39389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7FA39-4CE3-46D0-9AE8-0914788DC1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585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4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3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27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3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2A23-53E4-479A-9291-B278516CAA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79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2pPr>
            <a:lvl3pPr marL="1199967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6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603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513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07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870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982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882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5558E8-9966-4E36-8248-3BFA4D59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dirty="0"/>
              <a:t>Rozhodování, komunikace v týmu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5CB44-424B-4F7C-BBA0-FCE0710A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Manažerská role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9E1D60-88D5-4953-808B-BEFD9D9E3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20% konkrétní práce, 80% její prosazování – komunikování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komunikační kompetence!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úroveň řízení je přímo úměrná úrovni komunikace</a:t>
            </a:r>
          </a:p>
        </p:txBody>
      </p:sp>
    </p:spTree>
    <p:extLst>
      <p:ext uri="{BB962C8B-B14F-4D97-AF65-F5344CB8AC3E}">
        <p14:creationId xmlns:p14="http://schemas.microsoft.com/office/powerpoint/2010/main" val="196050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1868A-3918-44A6-B20C-58181D5C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Dovednosti v komunikaci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C1CF9-DEBD-48D5-AADC-125457C7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naslouchání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mluvení a psaní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neverbální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obchodní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3917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7245B-39A3-4EF1-ACD5-163A5F74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Naslouchání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D36C25-7047-4DB6-BC35-9771A45C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přestaňte mluvit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nechte mluvit druhého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buďte pozorní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snažte se pochopit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trpěliví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kroťe</a:t>
            </a:r>
            <a:r>
              <a:rPr lang="cs-CZ" sz="2400" dirty="0"/>
              <a:t> svůj temperament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 kritiku a argumenty reagujte klidně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klaďte otázky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0885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57997-19C4-4F4C-BA56-1EEBC305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Předávání informací – musí být rozuměno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C7C28-7FD7-4474-B203-F2B7A53F6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Prověřování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Regulace informačních toků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Využití zpětné vazby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Empatie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Zjednodušování jazyka – KISS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Šuškanda</a:t>
            </a:r>
            <a:endParaRPr lang="cs-CZ" sz="2400" dirty="0"/>
          </a:p>
          <a:p>
            <a:pPr marL="71986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415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088B2-5414-4FF6-865C-1E279A6B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Komunikační kanály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EEE5C-9963-4603-8159-E85064FE1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Ústní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Psaná či tištěná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Vizuální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Elektronická komunikace</a:t>
            </a:r>
          </a:p>
        </p:txBody>
      </p:sp>
    </p:spTree>
    <p:extLst>
      <p:ext uri="{BB962C8B-B14F-4D97-AF65-F5344CB8AC3E}">
        <p14:creationId xmlns:p14="http://schemas.microsoft.com/office/powerpoint/2010/main" val="2367818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6D7C3-2011-4255-859E-A850EB28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Komunikační bariéry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24C83C-A691-4333-AC09-06AD1BE03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Odlišné postoje, názory, zkušenosti, znalosti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Selektivní vnímání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Hodnocení sděleného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Věrohodnost zdroje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Sémantické problémy </a:t>
            </a:r>
            <a:r>
              <a:rPr lang="cs-CZ" sz="1600" dirty="0"/>
              <a:t>– slova = symboly, dekódování dle znalostí tématu, různý význam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5924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735E1-C892-414B-8B1D-F4B8E021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Základní komunikační styly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BF06C3-AC26-404A-AA74-4A7D47982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Pasivní</a:t>
            </a:r>
          </a:p>
          <a:p>
            <a:pPr marL="71986" indent="0">
              <a:buNone/>
            </a:pPr>
            <a:r>
              <a:rPr lang="cs-CZ" sz="2400" i="1" dirty="0"/>
              <a:t>„Ty jsi hodný a já za nic nestojím.“</a:t>
            </a:r>
          </a:p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Agresivní</a:t>
            </a:r>
          </a:p>
          <a:p>
            <a:pPr marL="71986" indent="0">
              <a:buNone/>
            </a:pPr>
            <a:r>
              <a:rPr lang="cs-CZ" sz="2400" i="1" dirty="0"/>
              <a:t>„Já mám svoji hodnotu – to ty jsi bez ceny.“</a:t>
            </a:r>
          </a:p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Manipulativní</a:t>
            </a:r>
          </a:p>
          <a:p>
            <a:pPr marL="71986" indent="0">
              <a:buNone/>
            </a:pPr>
            <a:r>
              <a:rPr lang="cs-CZ" sz="2400" i="1" dirty="0"/>
              <a:t>„Mohl bys mít hodnotu, kdybys…“</a:t>
            </a:r>
          </a:p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Asertivní</a:t>
            </a:r>
          </a:p>
          <a:p>
            <a:pPr marL="71986" indent="0">
              <a:buNone/>
            </a:pPr>
            <a:r>
              <a:rPr lang="cs-CZ" sz="2400" i="1" dirty="0"/>
              <a:t>„Já mám svoji hodnotu, i ty máš svoji hodnotu.“</a:t>
            </a:r>
          </a:p>
        </p:txBody>
      </p:sp>
    </p:spTree>
    <p:extLst>
      <p:ext uri="{BB962C8B-B14F-4D97-AF65-F5344CB8AC3E}">
        <p14:creationId xmlns:p14="http://schemas.microsoft.com/office/powerpoint/2010/main" val="191460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568E-EA56-419A-A682-247A9629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Asertivní desatero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F134DD-7214-4F95-90A5-980CD9046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556792"/>
            <a:ext cx="8064900" cy="4176464"/>
          </a:xfrm>
        </p:spPr>
        <p:txBody>
          <a:bodyPr/>
          <a:lstStyle/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sami posuzovat své chování, myšlenky, emoce a nést za ně a jejich důsledky odpovědnost.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nenabízet žádné výmluvy či omluvy ospravedlňující vaše chování.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sami posoudit, zda a nakolik jste odpovědní za problémy druhých lidí.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změnit svůj názor.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dělat chyby a být za ně odpovědní.</a:t>
            </a:r>
          </a:p>
        </p:txBody>
      </p:sp>
    </p:spTree>
    <p:extLst>
      <p:ext uri="{BB962C8B-B14F-4D97-AF65-F5344CB8AC3E}">
        <p14:creationId xmlns:p14="http://schemas.microsoft.com/office/powerpoint/2010/main" val="2013636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8E23B-A301-42C2-A9CA-5E917C69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>
                <a:solidFill>
                  <a:srgbClr val="0000DC"/>
                </a:solidFill>
              </a:rPr>
              <a:t>Asertivní desatero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B9C6A1-8ACF-4EBD-8CDF-159DD393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říct „já nevím“.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být nezávislí na dobré vůli ostatních.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dělat nelogická rozhodnutí.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říct „nerozumím ti“.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říct „je mi to jedno“.</a:t>
            </a:r>
          </a:p>
        </p:txBody>
      </p:sp>
    </p:spTree>
    <p:extLst>
      <p:ext uri="{BB962C8B-B14F-4D97-AF65-F5344CB8AC3E}">
        <p14:creationId xmlns:p14="http://schemas.microsoft.com/office/powerpoint/2010/main" val="210885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030E4-7340-47D0-A5A9-00523935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Rozhodování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EF8ED0-DABE-49F4-97A5-72BC9BE3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Máme-li k dispozici možnost volby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Výběr alternativního způsobu řešení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Klíčový prvek 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Zasahuje do všech fází řídícího procesu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Dovednost správně se rozhodovat na všech úrovních hierarchie</a:t>
            </a:r>
          </a:p>
        </p:txBody>
      </p:sp>
    </p:spTree>
    <p:extLst>
      <p:ext uri="{BB962C8B-B14F-4D97-AF65-F5344CB8AC3E}">
        <p14:creationId xmlns:p14="http://schemas.microsoft.com/office/powerpoint/2010/main" val="315454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0033CC"/>
                </a:solidFill>
              </a:rPr>
              <a:t>Problémy týkající se řízení ZZ</a:t>
            </a:r>
            <a:endParaRPr lang="en-US" sz="3600" b="0" dirty="0">
              <a:solidFill>
                <a:srgbClr val="0033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Rozhodnutí regulačního charakteru – udržet systém ve stavu, aby plnil své funkce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Rozhodnutí směřující k uskutečnění změn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Rozhodnutí informačního charakteru (např. sestavování prognóz)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7005-469B-4194-BE31-D7418199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Typy manažerských rozhodnutí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489EAA-9BD1-4E5A-B900-04336C74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Rutinní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1" dirty="0"/>
              <a:t>jednoduché, dobře strukturované problémy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1" dirty="0"/>
              <a:t>Obsazení služeb, odměny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Specifická</a:t>
            </a:r>
          </a:p>
          <a:p>
            <a:pPr lvl="1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601" dirty="0">
                <a:solidFill>
                  <a:srgbClr val="000000"/>
                </a:solidFill>
              </a:rPr>
              <a:t>Tvůrčí přístup, rozsáhlé znalosti a zkušenosti</a:t>
            </a:r>
          </a:p>
          <a:p>
            <a:pPr lvl="1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601" dirty="0">
                <a:solidFill>
                  <a:srgbClr val="000000"/>
                </a:solidFill>
              </a:rPr>
              <a:t>Uvedení výrobku na trh</a:t>
            </a:r>
          </a:p>
          <a:p>
            <a:pPr lvl="1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601" dirty="0">
                <a:solidFill>
                  <a:srgbClr val="000000"/>
                </a:solidFill>
              </a:rPr>
              <a:t>Strategie ZZ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</p:txBody>
      </p:sp>
    </p:spTree>
    <p:extLst>
      <p:ext uri="{BB962C8B-B14F-4D97-AF65-F5344CB8AC3E}">
        <p14:creationId xmlns:p14="http://schemas.microsoft.com/office/powerpoint/2010/main" val="304213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B3D36-506D-4737-8FA7-38681642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Proces rozhodování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B857E8-6F9E-49E4-BACE-7FCE25393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Identifikace, specifikace a definice problému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Analýza problému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Tvorba variant, zhodnocení alternativ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Stanovení </a:t>
            </a:r>
            <a:r>
              <a:rPr lang="cs-CZ" sz="2400" dirty="0" err="1"/>
              <a:t>kriterií</a:t>
            </a:r>
            <a:r>
              <a:rPr lang="cs-CZ" sz="2400" dirty="0"/>
              <a:t> pro hodnocení a zhodnocení variant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Výběr vhodné alternativy (zkušenost, experiment, výzkum a vývoj)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Realizace rozhodnutí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Kontrola splnění a vyhodnocení výsledku</a:t>
            </a:r>
          </a:p>
        </p:txBody>
      </p:sp>
    </p:spTree>
    <p:extLst>
      <p:ext uri="{BB962C8B-B14F-4D97-AF65-F5344CB8AC3E}">
        <p14:creationId xmlns:p14="http://schemas.microsoft.com/office/powerpoint/2010/main" val="158709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4A76E-07A4-4242-BAF6-EEFA9D69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Rozdílné podmínky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9B632B-EEB3-4E87-84FA-23895F443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484784"/>
            <a:ext cx="8064900" cy="5040560"/>
          </a:xfrm>
        </p:spPr>
        <p:txBody>
          <a:bodyPr/>
          <a:lstStyle/>
          <a:p>
            <a:pPr marL="71986" indent="0">
              <a:lnSpc>
                <a:spcPct val="100000"/>
              </a:lnSpc>
              <a:buNone/>
            </a:pPr>
            <a:r>
              <a:rPr lang="cs-CZ" sz="2400" i="1" u="sng" dirty="0"/>
              <a:t>Rozhodování za jistoty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Máme k dispozici úplné informace o možných důsledcích jednotlivých variant, např. pořizování </a:t>
            </a:r>
            <a:r>
              <a:rPr lang="cs-CZ" sz="2400" dirty="0" err="1"/>
              <a:t>zdr</a:t>
            </a:r>
            <a:r>
              <a:rPr lang="cs-CZ" sz="2400" dirty="0"/>
              <a:t>. Techniky,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Často pouze předpoklad – počet porodů či výjezdů za rok, apod.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marL="71986" indent="0">
              <a:lnSpc>
                <a:spcPct val="100000"/>
              </a:lnSpc>
              <a:buNone/>
            </a:pPr>
            <a:r>
              <a:rPr lang="cs-CZ" sz="2400" i="1" u="sng" dirty="0"/>
              <a:t>Rozhodování za rizika</a:t>
            </a:r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Objektivní vs. Subjektivní pravděpodobnost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marL="71986" indent="0">
              <a:lnSpc>
                <a:spcPct val="100000"/>
              </a:lnSpc>
              <a:buNone/>
            </a:pPr>
            <a:r>
              <a:rPr lang="cs-CZ" sz="2400" i="1" u="sng" dirty="0"/>
              <a:t>Rozhodování za neurčitosti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sz="2400" dirty="0"/>
              <a:t>- Nejsou k dispozici žádné informace</a:t>
            </a:r>
          </a:p>
        </p:txBody>
      </p:sp>
    </p:spTree>
    <p:extLst>
      <p:ext uri="{BB962C8B-B14F-4D97-AF65-F5344CB8AC3E}">
        <p14:creationId xmlns:p14="http://schemas.microsoft.com/office/powerpoint/2010/main" val="75745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2BDEA-B75B-4992-9718-F316CB31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Dobrá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36C1F8-48B6-4CD1-8B72-A682164F1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důležitá z hlediska účelu využití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přiměřená účelu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kompletní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 důvěryhodného zdroje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zaslaná správné osobě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zaslaná vhodným komunikačním kanálem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sdělená ve správném čase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správná úroveň detailů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srozumitelná uživateli</a:t>
            </a:r>
          </a:p>
        </p:txBody>
      </p:sp>
    </p:spTree>
    <p:extLst>
      <p:ext uri="{BB962C8B-B14F-4D97-AF65-F5344CB8AC3E}">
        <p14:creationId xmlns:p14="http://schemas.microsoft.com/office/powerpoint/2010/main" val="136653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09DDF-8D80-402E-84E2-A09C9E7C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Předávání informací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616E7A-9063-4684-881F-970871B28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K</a:t>
            </a:r>
            <a:r>
              <a:rPr lang="cs-CZ" dirty="0" err="1"/>
              <a:t>eep</a:t>
            </a:r>
            <a:endParaRPr lang="cs-CZ" dirty="0"/>
          </a:p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I</a:t>
            </a:r>
            <a:r>
              <a:rPr lang="cs-CZ" dirty="0" err="1"/>
              <a:t>t</a:t>
            </a:r>
            <a:endParaRPr lang="cs-CZ" dirty="0"/>
          </a:p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S</a:t>
            </a:r>
            <a:r>
              <a:rPr lang="cs-CZ" dirty="0" err="1"/>
              <a:t>hort</a:t>
            </a:r>
            <a:endParaRPr lang="cs-CZ" dirty="0"/>
          </a:p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S</a:t>
            </a:r>
            <a:r>
              <a:rPr lang="cs-CZ" dirty="0" err="1"/>
              <a:t>imple</a:t>
            </a:r>
            <a:r>
              <a:rPr lang="cs-CZ" dirty="0"/>
              <a:t> </a:t>
            </a:r>
          </a:p>
          <a:p>
            <a:pPr marL="7198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19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7ABAF-71B5-40EA-ADF0-1A77E109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Rozhodování v PA/ose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8CD49F-D4D9-4060-A620-6B45D8234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dělání správných rozhodnutí = klíčové dovednosti zdravotníků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podmínky pro efektivní rozhodování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VŠ vzdělání, dostatek času, proces péče, samostatnost, podíl na výzkumné činnosti, finanční ohodnocení, partnerský přístup v multidisciplinárním týmu</a:t>
            </a:r>
          </a:p>
        </p:txBody>
      </p:sp>
    </p:spTree>
    <p:extLst>
      <p:ext uri="{BB962C8B-B14F-4D97-AF65-F5344CB8AC3E}">
        <p14:creationId xmlns:p14="http://schemas.microsoft.com/office/powerpoint/2010/main" val="32000853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22EE6-4F7F-4755-A072-589A217A3BBF}">
  <ds:schemaRefs>
    <ds:schemaRef ds:uri="http://www.w3.org/XML/1998/namespace"/>
    <ds:schemaRef ds:uri="http://purl.org/dc/dcmitype/"/>
    <ds:schemaRef ds:uri="1be74145-1369-4350-a552-f90e39977260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567f2e8e-f82b-4e20-adde-3167ac8dcb2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E09329E-F185-4843-A218-D011FB45B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310723-FB98-4595-BD9D-04904CF1ED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984</TotalTime>
  <Words>530</Words>
  <Application>Microsoft Office PowerPoint</Application>
  <PresentationFormat>Předvádění na obrazovce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Rozhodování, komunikace v týmu</vt:lpstr>
      <vt:lpstr>Rozhodování</vt:lpstr>
      <vt:lpstr>Problémy týkající se řízení ZZ</vt:lpstr>
      <vt:lpstr>Typy manažerských rozhodnutí</vt:lpstr>
      <vt:lpstr>Proces rozhodování</vt:lpstr>
      <vt:lpstr>Rozdílné podmínky</vt:lpstr>
      <vt:lpstr>Dobrá informace</vt:lpstr>
      <vt:lpstr>Předávání informací</vt:lpstr>
      <vt:lpstr>Rozhodování v PA/ose</vt:lpstr>
      <vt:lpstr>Manažerská role</vt:lpstr>
      <vt:lpstr>Dovednosti v komunikaci</vt:lpstr>
      <vt:lpstr>Naslouchání</vt:lpstr>
      <vt:lpstr>Předávání informací – musí být rozuměno</vt:lpstr>
      <vt:lpstr>Komunikační kanály</vt:lpstr>
      <vt:lpstr>Komunikační bariéry</vt:lpstr>
      <vt:lpstr>Základní komunikační styly</vt:lpstr>
      <vt:lpstr>Asertivní desatero</vt:lpstr>
      <vt:lpstr>Asertivní desatero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33</cp:revision>
  <dcterms:created xsi:type="dcterms:W3CDTF">2008-09-14T17:29:12Z</dcterms:created>
  <dcterms:modified xsi:type="dcterms:W3CDTF">2020-12-10T06:48:37Z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