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63" r:id="rId9"/>
    <p:sldId id="259" r:id="rId10"/>
    <p:sldId id="264" r:id="rId11"/>
    <p:sldId id="296" r:id="rId12"/>
    <p:sldId id="289" r:id="rId13"/>
    <p:sldId id="265" r:id="rId14"/>
    <p:sldId id="266" r:id="rId15"/>
    <p:sldId id="267" r:id="rId16"/>
    <p:sldId id="288" r:id="rId17"/>
    <p:sldId id="268" r:id="rId18"/>
    <p:sldId id="269" r:id="rId19"/>
    <p:sldId id="270" r:id="rId20"/>
    <p:sldId id="271" r:id="rId21"/>
    <p:sldId id="284" r:id="rId22"/>
    <p:sldId id="272" r:id="rId23"/>
    <p:sldId id="273" r:id="rId24"/>
    <p:sldId id="287" r:id="rId25"/>
    <p:sldId id="297" r:id="rId26"/>
    <p:sldId id="274" r:id="rId27"/>
    <p:sldId id="286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5" r:id="rId36"/>
    <p:sldId id="298" r:id="rId37"/>
    <p:sldId id="282" r:id="rId38"/>
    <p:sldId id="283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2" autoAdjust="0"/>
  </p:normalViewPr>
  <p:slideViewPr>
    <p:cSldViewPr>
      <p:cViewPr varScale="1">
        <p:scale>
          <a:sx n="115" d="100"/>
          <a:sy n="115" d="100"/>
        </p:scale>
        <p:origin x="-40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22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EB76-4231-4E4C-8C6A-BCF59AEC93D7}" type="datetimeFigureOut">
              <a:rPr lang="cs-CZ" smtClean="0"/>
              <a:t>9.3.2020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9CD10-30AE-4FD9-8B25-DFA9F74116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6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18C2E-B5FA-4A1A-83EF-1BE9BD4EA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F0F02-0B57-4E5B-A873-39832479DF5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BED14-9EF4-42AA-924B-C2A34CF5E361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EFEB4-2F07-471A-AE28-130C0A8BAD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B3AA-45B0-4848-934D-4CC643150BE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E2914-1F28-431F-9B52-399E51EDC8C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9F91-0C16-4BED-8177-858CCA5AC9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BD97-ADD5-43C4-AD70-0C103CF4B0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345CC-D53A-40C3-BC7E-C5039C24A32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C0924-6E4F-4AEA-B439-F65A8A6FE5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ED9BB-0BCE-44B4-91D6-8464455A26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DE9C86-25A6-4407-8956-91C0FE1DFD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7772400" cy="1470025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Onemocnění srdce III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284538"/>
            <a:ext cx="6400800" cy="2711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Záněty srdce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Kardiomyopatie 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Získané srdeční vady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Vrozené srdeční vady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Onemocnění aorty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poškozena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systolická i diastolická funkce komory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komora dilatovaná, možnost trombů v LK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- selhávání LK, poruchy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rytmu,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deviace osy srdeční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srdečního stínu, městnání v malém oběhu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 – dilatace komory, snížení EF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klidový režim, diuretika,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vazodilatancia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antikoagulace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transplantace srdce - recidivy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Dilatační kardiomyopatie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630363"/>
            <a:ext cx="4968875" cy="4968875"/>
          </a:xfrm>
          <a:noFill/>
          <a:ln/>
        </p:spPr>
      </p:pic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hrudníku při dilatační kardiomyopatii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cardiomyopat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268413"/>
            <a:ext cx="5218112" cy="5256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Kardiomyopatie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60575"/>
            <a:ext cx="8229600" cy="4525963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hypertrofie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zejména mezikomorové přepážky, uzavírá výtokový trakt LK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– synkopy při námaze, chová se jako stenóza aortálního ústí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diagnóza – echokardiograficky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Ca blokátory, betablokátory, vyloučen digoxin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Hypertrofická kardiomyopatie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infiltrace myokardu a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subendokardu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vazivem, omezení roztažnosti komor v diastole, poruchy převodního systému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- pokles výkonnosti, zadýchávání, příznaky levostranného selhání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– velmi obtížná, i echo-nález je chudý 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neznámá, transplantace srdce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Restriktivní kardiomyopatie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zánět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srdeční nitroblány - bakteriální,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abakteriální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akutní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endokarditida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prudká sepse, nejčastěji zlatý stafylokok a hemolytický streptokok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 – invazivní zákroky – trhání zubu, tonzilektomie, tonzilitida – tvoří se vegetace na endokardu chlopní složené z fibrinu, leukocytů, destruují chlopně, ulamují se do krevního proudu – septické emboly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Endokarditida I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valve_inf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Endokarditida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horečky septického charakteru, petechie, septické emboly na kůži, kůže barvy bílé kávy, akutně vzniklý šelest (chlopňová vada), třískové hematomy na nehtech</a:t>
            </a:r>
          </a:p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poruchy koagulace, pozitivní hemokultury, echokardiografie</a:t>
            </a:r>
          </a:p>
          <a:p>
            <a:pPr marL="0" indent="0">
              <a:lnSpc>
                <a:spcPct val="90000"/>
              </a:lnSpc>
              <a:buNone/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Léčba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 antibiotika ve velké dávce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6 týdnů, dále profylaxe před invazivními výkony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Endokarditida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původce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streptokok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viridující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nepyogenní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snadněji vzniká na změněných chlopních, vegetace i větší, ale bez nekróz, úlomky vegetací „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blandní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infarkty“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Lohleinova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nefritida,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Oslerovy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uzlíky, ale ne abscesy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– prakticky bez symptomů – únavnost, slabost, bledost – kůže barvy bílé kávy, bolesti v kloubech, nový šelest – nová srdeční vada, splenomegalie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Endokarditis lenta 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Laboratorně – hematurie, zvýšená sedimentace, leukocytóza, pozitivní hemokultury zřídka, nutno odebírat stěry z podezřelých míst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!! hemokultury je nutno odebírat při vzestupu teploty!!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antibiotika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i.v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., dlouhodobě, profylaxe při zákrocích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Endokarditis lenta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akutní perikarditida</a:t>
            </a:r>
          </a:p>
          <a:p>
            <a:pPr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 výpotku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sicca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 výpotkem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exsudativa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sangvinolentní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serózní, hemoragický, hnisavý)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 – idiopatická, virová,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poinfarktová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při infekci, uremická, nádorová,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postperkardiotomický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syndrom,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hydroperikard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hemoperikard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Záněty srdce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5257800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mitrální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stenóza – nejčastější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porevmatická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– poslechový nález (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opening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snap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diastolický šelest) fibrilace síní, hemoptýza, vznik plicní hypertenze, embolizace při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síní do velkého oběhu, kašel při námaze, plicní edém, facies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mitralis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– zvětšení LS na RTG, plicní hyperémie, echokardiografie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komisurotomie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náhrada chlopně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Získané srdeční vady 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Mistenoz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41400"/>
            <a:ext cx="6840538" cy="558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Mitrální stenóza - RTG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Mitrální insuficience</a:t>
            </a: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nejčastěji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 příčinou dilatace srdce, prolaps mitrální chlopně,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ruptura </a:t>
            </a:r>
            <a:r>
              <a:rPr lang="cs-CZ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šlašinek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IM, perforace chlopně při endokarditidě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– RTG zvětšení LS i LK, echokardiograficky také</a:t>
            </a: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prolaps mitrální chlopně – u astenických osob, neohrožuje, doprovázen ES, lidé vnímají citlivě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Získané srdeční vady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Získané srdeční vady III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312863"/>
            <a:ext cx="8820472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Aortální stenóza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omezení výtoku z LK, přetížení LK, za stenózou menší tlak, snížené plnění koronárních arterií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námaze kolapsové stavy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TK – malý rozdíl mezi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TKs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TKd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LK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 – přetížení a hypertrofie LK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chirurgicky – náhrada chlopně s bypassem, indikace podle gradientu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senile_aortic_sten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08088"/>
            <a:ext cx="5545137" cy="5378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Senilní aortální stenóza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2" y="2674938"/>
            <a:ext cx="5666474" cy="3451225"/>
          </a:xfrm>
          <a:noFill/>
          <a:ln/>
        </p:spPr>
      </p:pic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 při aortální stenóze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661025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Aortální insuficience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návrat části tepového objemu do komory, velký vypuzovaný objem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Mussetův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příznak – kývání hlavou současně s pulsem,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Marfanův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syndrom – pavoukovité prsty, diastolický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foukavý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šelest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velký rozdíl mezi TK s a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TKd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Corriganův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puls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magnus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celer,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altus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diagnostika – zvětšená LK, zvětšená pulsující aorta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náhrada aortální chlopně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Získané srdeční vady IV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aortic_regurgi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485900"/>
            <a:ext cx="5113338" cy="511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Aortální insuficience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0,3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% živě narozených dětí má srdeční vadu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 </a:t>
            </a:r>
          </a:p>
          <a:p>
            <a:pPr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 s noxou 20.-50. den po ovulaci</a:t>
            </a:r>
          </a:p>
          <a:p>
            <a:pPr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anemie matky</a:t>
            </a:r>
          </a:p>
          <a:p>
            <a:pPr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intoxikace CO</a:t>
            </a:r>
          </a:p>
          <a:p>
            <a:pPr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vysokohorské prostředí</a:t>
            </a:r>
          </a:p>
          <a:p>
            <a:pPr>
              <a:buClr>
                <a:srgbClr val="FF66CC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dědičnost</a:t>
            </a:r>
          </a:p>
          <a:p>
            <a:pPr>
              <a:buClr>
                <a:schemeClr val="bg1"/>
              </a:buClr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vývoj – intrauterinně pouze výživný oběh, nikoli funkční – zkrat mezi předsíněmi, komorami, mezi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Ao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plicnicí, po porodu se velký a malý oběh oddělí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Vrozené srdeční vady 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32038"/>
            <a:ext cx="8676456" cy="452596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ady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zkratové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zvýšená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cirkulace plicním řečištěm, může vést k plicní hypertenzi a obrácení zkratu na pravolevý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ady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vytvářející překážku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stenózy ústí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ady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neovlivňující průtok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dextrokardie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Vrozené srdeční vady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616575"/>
          </a:xfrm>
        </p:spPr>
        <p:txBody>
          <a:bodyPr/>
          <a:lstStyle/>
          <a:p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Příznaky: 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klidová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bolest,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bodavá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propagace do krku, mění se s polohou, horší při nádechu, při lehu na zádech, menší vsedě,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rozvoji výpotku bolest menší, pokud je výpotku hodně, bolest z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rozepětí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perikardu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fyzikální nález</a:t>
            </a:r>
          </a:p>
          <a:p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perikardiální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třecí šelest – jemný škrabavý, šustivý zvuk vázaný na ozvy, při výpotku tlumené ozvy, příznaky tamponády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pulsus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paradoxus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škytavka z podráždění bránice, polykací obtíže z útlaku jícnu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Akutní perikarditida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Defekt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síňového septa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krev přechází z levé síně do pravé síně, malý oběh je přetížený (fixovaný rozštěp II. Ozvy, tanec hilů), až plicní hypertenze, systolický šelest ve 2. a 3.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mž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Defekt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komorového septa (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M.Roger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krev prochází z levé komory do pravé komory, hlučný systolický šelest, čím menší otvor, tím hlučnější šelest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Vady zkratové 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Ductus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Botalli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apertus</a:t>
            </a: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komunikace mezi aortou a plicnicí, opět přetížení malého oběhu, vývoj plicní hypertenze a obrácení proudu – cyanóza, lokomotivový šelest pod levou klíční kostí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společné znaky 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malá výkonnost, dušnost, přetížení malého oběhu, postupně vývoj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plidní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hypertenze, obrácení proudu na pravolevý, vznik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cynózy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Eisenmengerův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syndrom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Vady zkratové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Stenóza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plicnice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PK překonává překážku, tlak vzrůstá až na 60-100mmHg, EKG - přetížení PK, RTG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dřevákovité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srdce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Fallotova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tetralogie</a:t>
            </a: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defekt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komorového septa, transpozice velkých tepen, stenóza plicnice, hypertrofie PK – brzy pravolevý zkrat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cynotizující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děti sedají na bobek, tím může téci více krve do plic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Další vrozené vady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9138"/>
            <a:ext cx="8229600" cy="4525962"/>
          </a:xfrm>
        </p:spPr>
        <p:txBody>
          <a:bodyPr/>
          <a:lstStyle/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zúžení až za odstupem a.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subclavia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sin.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hypertenze horní poloviny těla, hypotenze dolní poloviny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hypertenze vzniká pravděpodobně v ledvinách při nižším prokrvení renin-angiotensin - aldosteronovým systémem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postupně rozvoj hypertrofie LK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Koarktace aorty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Aneuryzma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hrudní aorty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útlak mediastina a procházejících struktur, i eroze skeletu – příčina bolestí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Syndrom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aortálního oblouku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Takayasuova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bezpulsová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choroba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vaskulitida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postihující intimu velkých cév, uzavírá odstupy větví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Aneuryzma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břišní aorty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většinou hmatné při palpaci břicha, eroze těl obratlů, kalcifikace na RTG, nad 5,5cm hrozí ruptura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Onemocnění aorty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oaneurys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981075"/>
            <a:ext cx="6842125" cy="558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Aneuryzma hrudní aorty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ruptura A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7704137" cy="5127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Ruptura aortálního aneurysmatu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205288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porušení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intimy, průnik krve do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stěny,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DIC 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bolesti až IM charakteru, ale EKG normální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 dle umístění – synkopa, renální selhání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řešení – chirurgické dle naléhavosti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Dissekující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aneuryzma aorty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SCF01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23975"/>
            <a:ext cx="6840537" cy="513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Děkuji za pozornost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EKG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difuzně elevace ST – neodpovídá lokalizaci při ICHS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srdečního stínu při výpotku nad 300ml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 – suverénní metoda –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echovolný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prostor okolo srdce</a:t>
            </a:r>
          </a:p>
          <a:p>
            <a:pPr>
              <a:lnSpc>
                <a:spcPct val="90000"/>
              </a:lnSpc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podle etiologie – antiflogistika, antibiotika, kortikoidy</a:t>
            </a:r>
          </a:p>
          <a:p>
            <a:pPr>
              <a:lnSpc>
                <a:spcPct val="90000"/>
              </a:lnSpc>
            </a:pP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pericarditis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constrictiva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ztluštělý nebo zvápenatělý osrdečník – kamenné srdce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Akutní perikarditida III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630363"/>
            <a:ext cx="4895850" cy="4895850"/>
          </a:xfrm>
          <a:noFill/>
          <a:ln/>
        </p:spPr>
      </p:pic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hrudníku </a:t>
            </a:r>
            <a:b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při </a:t>
            </a:r>
            <a:r>
              <a:rPr lang="cs-CZ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perikardiálním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výpotku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zánět srdečního svalu, obvykle pozdě a obtížně diagnostikovaný</a:t>
            </a:r>
          </a:p>
          <a:p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myolýza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svalových vláken, infiltrace lymfocyty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 – mikrobiální toxin (difterie, streptokoky,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mykoplazmata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tyfus, klostridia, leptospiry), viry, imunologické děje</a:t>
            </a:r>
          </a:p>
          <a:p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Myokarditida 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Příznaky: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únava,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nevýkonnost, dušnost, bušení srdce, nepravidelnost chodu srdce, u dětí nevolnost, zvracení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fyzikální nález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teploty, arytmie, oslabený úder, temné – gumové srdeční ozvy, někdy cval, nižší TK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Myokarditida 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113"/>
            <a:ext cx="8229600" cy="4525962"/>
          </a:xfrm>
        </p:spPr>
        <p:txBody>
          <a:bodyPr/>
          <a:lstStyle/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RTG – zvětšení srdečního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stínu (nemusí být)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EKG – snížení voltáže QRS, někdy a-v-blokáda, změny ST-T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ECHO – snížení EF, edém myokardu, někdy segmentální poruchy kinetiky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myokardiální biopsie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léčba – klid na lůžku, dále dle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etiololgie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Myokarditida III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nespecifické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postižení myokardu snižující výkonnost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srdce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degenerace, nekróza, fibróza myokardiálních buněk</a:t>
            </a:r>
          </a:p>
          <a:p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etiologie – infekční, toxické, endokrinní, metabolické, při chronických chorobách</a:t>
            </a:r>
          </a:p>
          <a:p>
            <a:r>
              <a:rPr lang="cs-CZ" sz="1800" dirty="0">
                <a:solidFill>
                  <a:srgbClr val="FF0000"/>
                </a:solidFill>
              </a:rPr>
              <a:t>podle druhu postižení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dilatační, hypertrofická, restrikční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Kardiomyopatie 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294</TotalTime>
  <Words>1374</Words>
  <Application>Microsoft Office PowerPoint</Application>
  <PresentationFormat>Předvádění na obrazovce (4:3)</PresentationFormat>
  <Paragraphs>198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Wingdings</vt:lpstr>
      <vt:lpstr>Times New Roman</vt:lpstr>
      <vt:lpstr>Vlnění</vt:lpstr>
      <vt:lpstr>Onemocnění srdce III</vt:lpstr>
      <vt:lpstr>Záněty srdce</vt:lpstr>
      <vt:lpstr>Akutní perikarditida II</vt:lpstr>
      <vt:lpstr>Akutní perikarditida III</vt:lpstr>
      <vt:lpstr>RTG hrudníku  při perikardiálním výpotku</vt:lpstr>
      <vt:lpstr>Myokarditida I</vt:lpstr>
      <vt:lpstr>Myokarditida II</vt:lpstr>
      <vt:lpstr>Myokarditida III</vt:lpstr>
      <vt:lpstr>Kardiomyopatie I</vt:lpstr>
      <vt:lpstr>Dilatační kardiomyopatie</vt:lpstr>
      <vt:lpstr>RTG hrudníku při dilatační kardiomyopatii</vt:lpstr>
      <vt:lpstr>Kardiomyopatie</vt:lpstr>
      <vt:lpstr>Hypertrofická kardiomyopatie</vt:lpstr>
      <vt:lpstr>Restriktivní kardiomyopatie</vt:lpstr>
      <vt:lpstr>Endokarditida I </vt:lpstr>
      <vt:lpstr>Endokarditida</vt:lpstr>
      <vt:lpstr>Endokarditida II</vt:lpstr>
      <vt:lpstr>Endokarditis lenta I</vt:lpstr>
      <vt:lpstr>Endokarditis lenta II</vt:lpstr>
      <vt:lpstr>Získané srdeční vady I</vt:lpstr>
      <vt:lpstr>Mitrální stenóza - RTG</vt:lpstr>
      <vt:lpstr>Získané srdeční vady II</vt:lpstr>
      <vt:lpstr>Získané srdeční vady III</vt:lpstr>
      <vt:lpstr>Senilní aortální stenóza</vt:lpstr>
      <vt:lpstr>EKG při aortální stenóze</vt:lpstr>
      <vt:lpstr>Získané srdeční vady IV</vt:lpstr>
      <vt:lpstr>Aortální insuficience</vt:lpstr>
      <vt:lpstr>Vrozené srdeční vady I</vt:lpstr>
      <vt:lpstr>Vrozené srdeční vady II</vt:lpstr>
      <vt:lpstr>Vady zkratové I</vt:lpstr>
      <vt:lpstr>Vady zkratové II</vt:lpstr>
      <vt:lpstr>Další vrozené vady</vt:lpstr>
      <vt:lpstr>Koarktace aorty</vt:lpstr>
      <vt:lpstr>Onemocnění aorty</vt:lpstr>
      <vt:lpstr>Aneuryzma hrudní aorty</vt:lpstr>
      <vt:lpstr>Ruptura aortálního aneurysmatu</vt:lpstr>
      <vt:lpstr>Dissekující aneuryzma aorty</vt:lpstr>
      <vt:lpstr>Děkuji za pozornost</vt:lpstr>
    </vt:vector>
  </TitlesOfParts>
  <Company>Klinika geriatrie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Onemocnění srdce III</dc:title>
  <dc:creator>Hana Kubešová</dc:creator>
  <cp:lastModifiedBy>Nakládal Jiří</cp:lastModifiedBy>
  <cp:revision>17</cp:revision>
  <dcterms:created xsi:type="dcterms:W3CDTF">2003-05-18T04:20:53Z</dcterms:created>
  <dcterms:modified xsi:type="dcterms:W3CDTF">2020-03-09T15:37:05Z</dcterms:modified>
</cp:coreProperties>
</file>