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73" r:id="rId3"/>
    <p:sldId id="266" r:id="rId4"/>
    <p:sldId id="257" r:id="rId5"/>
    <p:sldId id="260" r:id="rId6"/>
    <p:sldId id="262" r:id="rId7"/>
    <p:sldId id="263" r:id="rId8"/>
    <p:sldId id="258" r:id="rId9"/>
    <p:sldId id="259" r:id="rId10"/>
    <p:sldId id="264" r:id="rId11"/>
    <p:sldId id="265" r:id="rId12"/>
    <p:sldId id="280" r:id="rId13"/>
    <p:sldId id="267" r:id="rId14"/>
    <p:sldId id="274" r:id="rId15"/>
    <p:sldId id="268" r:id="rId16"/>
    <p:sldId id="279" r:id="rId17"/>
    <p:sldId id="270" r:id="rId18"/>
    <p:sldId id="271" r:id="rId19"/>
    <p:sldId id="281" r:id="rId20"/>
    <p:sldId id="269" r:id="rId21"/>
    <p:sldId id="277" r:id="rId22"/>
    <p:sldId id="276" r:id="rId23"/>
    <p:sldId id="282" r:id="rId24"/>
    <p:sldId id="275" r:id="rId25"/>
    <p:sldId id="283" r:id="rId26"/>
    <p:sldId id="284" r:id="rId27"/>
    <p:sldId id="285" r:id="rId28"/>
    <p:sldId id="287" r:id="rId29"/>
    <p:sldId id="286" r:id="rId30"/>
    <p:sldId id="278" r:id="rId3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910" autoAdjust="0"/>
  </p:normalViewPr>
  <p:slideViewPr>
    <p:cSldViewPr snapToGrid="0">
      <p:cViewPr varScale="1">
        <p:scale>
          <a:sx n="65" d="100"/>
          <a:sy n="65" d="100"/>
        </p:scale>
        <p:origin x="23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5F79D-C64F-473E-AC25-C68237F7E40B}"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6563A693-B0A6-43D4-9795-3BF382DB1C51}">
      <dgm:prSet/>
      <dgm:spPr/>
      <dgm:t>
        <a:bodyPr/>
        <a:lstStyle/>
        <a:p>
          <a:r>
            <a:rPr lang="cs-CZ"/>
            <a:t>Nenechá Vás v tom samotné. Naslouchejte pozorně, ptejte se kdykoli si nebudete jisti, odpovídejte stručně na stručné otázky – někdy se vám budou zdát repetitivní – má to svůj význam.</a:t>
          </a:r>
          <a:endParaRPr lang="en-US"/>
        </a:p>
      </dgm:t>
    </dgm:pt>
    <dgm:pt modelId="{622C527A-3E70-4EDD-8037-CFFF73345019}" type="parTrans" cxnId="{E9FC4337-C89E-4E68-BE9D-B7B4A5043A7B}">
      <dgm:prSet/>
      <dgm:spPr/>
      <dgm:t>
        <a:bodyPr/>
        <a:lstStyle/>
        <a:p>
          <a:endParaRPr lang="en-US"/>
        </a:p>
      </dgm:t>
    </dgm:pt>
    <dgm:pt modelId="{CD2FD23E-77F2-4532-A5AB-C168913BA909}" type="sibTrans" cxnId="{E9FC4337-C89E-4E68-BE9D-B7B4A5043A7B}">
      <dgm:prSet/>
      <dgm:spPr/>
      <dgm:t>
        <a:bodyPr/>
        <a:lstStyle/>
        <a:p>
          <a:endParaRPr lang="en-US"/>
        </a:p>
      </dgm:t>
    </dgm:pt>
    <dgm:pt modelId="{EE25325D-C445-4EDE-90AB-DBD2B26359D1}">
      <dgm:prSet/>
      <dgm:spPr/>
      <dgm:t>
        <a:bodyPr/>
        <a:lstStyle/>
        <a:p>
          <a:r>
            <a:rPr lang="cs-CZ"/>
            <a:t>Nikdy nepokládáte hovor jako první.</a:t>
          </a:r>
          <a:endParaRPr lang="en-US"/>
        </a:p>
      </dgm:t>
    </dgm:pt>
    <dgm:pt modelId="{ADB083DC-11A7-4966-85FB-463979023877}" type="parTrans" cxnId="{0053515E-C99E-4A53-AD6B-B3EC5990D93E}">
      <dgm:prSet/>
      <dgm:spPr/>
      <dgm:t>
        <a:bodyPr/>
        <a:lstStyle/>
        <a:p>
          <a:endParaRPr lang="en-US"/>
        </a:p>
      </dgm:t>
    </dgm:pt>
    <dgm:pt modelId="{E2491BE7-3E43-4BC4-B87C-B7DF0124B431}" type="sibTrans" cxnId="{0053515E-C99E-4A53-AD6B-B3EC5990D93E}">
      <dgm:prSet/>
      <dgm:spPr/>
      <dgm:t>
        <a:bodyPr/>
        <a:lstStyle/>
        <a:p>
          <a:endParaRPr lang="en-US"/>
        </a:p>
      </dgm:t>
    </dgm:pt>
    <dgm:pt modelId="{024418B7-83F3-445F-9946-F2D2DF163DD9}">
      <dgm:prSet/>
      <dgm:spPr/>
      <dgm:t>
        <a:bodyPr/>
        <a:lstStyle/>
        <a:p>
          <a:r>
            <a:rPr lang="cs-CZ"/>
            <a:t>Nahrávka – nehoda na dálnici</a:t>
          </a:r>
          <a:endParaRPr lang="en-US"/>
        </a:p>
      </dgm:t>
    </dgm:pt>
    <dgm:pt modelId="{10A73FD9-51FB-49A4-B038-331E7DF94E08}" type="parTrans" cxnId="{28947EF4-4ABF-4934-82F1-C5E36460169C}">
      <dgm:prSet/>
      <dgm:spPr/>
      <dgm:t>
        <a:bodyPr/>
        <a:lstStyle/>
        <a:p>
          <a:endParaRPr lang="en-US"/>
        </a:p>
      </dgm:t>
    </dgm:pt>
    <dgm:pt modelId="{CEF855AC-9D6F-451E-A1E2-C6F8AE8822D4}" type="sibTrans" cxnId="{28947EF4-4ABF-4934-82F1-C5E36460169C}">
      <dgm:prSet/>
      <dgm:spPr/>
      <dgm:t>
        <a:bodyPr/>
        <a:lstStyle/>
        <a:p>
          <a:endParaRPr lang="en-US"/>
        </a:p>
      </dgm:t>
    </dgm:pt>
    <dgm:pt modelId="{7FD7794C-80EE-48A4-AFA5-70574886C885}">
      <dgm:prSet/>
      <dgm:spPr/>
      <dgm:t>
        <a:bodyPr/>
        <a:lstStyle/>
        <a:p>
          <a:r>
            <a:rPr lang="cs-CZ" dirty="0"/>
            <a:t>Hledejte orientační body (další slide)</a:t>
          </a:r>
          <a:endParaRPr lang="en-US" dirty="0"/>
        </a:p>
      </dgm:t>
    </dgm:pt>
    <dgm:pt modelId="{CB93513A-6AE8-4F3A-A788-DCEFEBAB1C30}" type="sibTrans" cxnId="{22FEC18B-A2A5-44C4-ADCC-76194EA87941}">
      <dgm:prSet/>
      <dgm:spPr/>
      <dgm:t>
        <a:bodyPr/>
        <a:lstStyle/>
        <a:p>
          <a:endParaRPr lang="en-US"/>
        </a:p>
      </dgm:t>
    </dgm:pt>
    <dgm:pt modelId="{0423497F-A6B5-4343-B5BE-004BBBF6BE32}" type="parTrans" cxnId="{22FEC18B-A2A5-44C4-ADCC-76194EA87941}">
      <dgm:prSet/>
      <dgm:spPr/>
      <dgm:t>
        <a:bodyPr/>
        <a:lstStyle/>
        <a:p>
          <a:endParaRPr lang="en-US"/>
        </a:p>
      </dgm:t>
    </dgm:pt>
    <dgm:pt modelId="{733C025B-B608-48C8-9013-A5D57C0A180A}" type="pres">
      <dgm:prSet presAssocID="{ED35F79D-C64F-473E-AC25-C68237F7E40B}" presName="Name0" presStyleCnt="0">
        <dgm:presLayoutVars>
          <dgm:dir/>
          <dgm:animLvl val="lvl"/>
          <dgm:resizeHandles val="exact"/>
        </dgm:presLayoutVars>
      </dgm:prSet>
      <dgm:spPr/>
    </dgm:pt>
    <dgm:pt modelId="{9623989B-9C60-41DB-8CD6-5D65D62BA8AE}" type="pres">
      <dgm:prSet presAssocID="{024418B7-83F3-445F-9946-F2D2DF163DD9}" presName="boxAndChildren" presStyleCnt="0"/>
      <dgm:spPr/>
    </dgm:pt>
    <dgm:pt modelId="{4395989F-87C7-4B39-BB06-0565B8C858CD}" type="pres">
      <dgm:prSet presAssocID="{024418B7-83F3-445F-9946-F2D2DF163DD9}" presName="parentTextBox" presStyleLbl="node1" presStyleIdx="0" presStyleCnt="4"/>
      <dgm:spPr/>
    </dgm:pt>
    <dgm:pt modelId="{25837D99-B104-46E5-A320-17FD61EC7EE1}" type="pres">
      <dgm:prSet presAssocID="{E2491BE7-3E43-4BC4-B87C-B7DF0124B431}" presName="sp" presStyleCnt="0"/>
      <dgm:spPr/>
    </dgm:pt>
    <dgm:pt modelId="{D685346D-FB27-4E5E-9B63-E40CB5BC0ECC}" type="pres">
      <dgm:prSet presAssocID="{EE25325D-C445-4EDE-90AB-DBD2B26359D1}" presName="arrowAndChildren" presStyleCnt="0"/>
      <dgm:spPr/>
    </dgm:pt>
    <dgm:pt modelId="{AC046283-3A4A-47B9-B1A4-21A39238DF6E}" type="pres">
      <dgm:prSet presAssocID="{EE25325D-C445-4EDE-90AB-DBD2B26359D1}" presName="parentTextArrow" presStyleLbl="node1" presStyleIdx="1" presStyleCnt="4"/>
      <dgm:spPr/>
    </dgm:pt>
    <dgm:pt modelId="{02EB5F2A-2161-4965-9990-05BF4B3FCFEB}" type="pres">
      <dgm:prSet presAssocID="{CB93513A-6AE8-4F3A-A788-DCEFEBAB1C30}" presName="sp" presStyleCnt="0"/>
      <dgm:spPr/>
    </dgm:pt>
    <dgm:pt modelId="{AC50F594-8E9E-4E4D-828D-A55ACB84BD2F}" type="pres">
      <dgm:prSet presAssocID="{7FD7794C-80EE-48A4-AFA5-70574886C885}" presName="arrowAndChildren" presStyleCnt="0"/>
      <dgm:spPr/>
    </dgm:pt>
    <dgm:pt modelId="{479CBF94-95BB-42BB-9607-4DF6662896ED}" type="pres">
      <dgm:prSet presAssocID="{7FD7794C-80EE-48A4-AFA5-70574886C885}" presName="parentTextArrow" presStyleLbl="node1" presStyleIdx="2" presStyleCnt="4"/>
      <dgm:spPr/>
    </dgm:pt>
    <dgm:pt modelId="{E3949C37-8A29-4E8C-A10E-1E5827AEBB53}" type="pres">
      <dgm:prSet presAssocID="{CD2FD23E-77F2-4532-A5AB-C168913BA909}" presName="sp" presStyleCnt="0"/>
      <dgm:spPr/>
    </dgm:pt>
    <dgm:pt modelId="{E073DC8A-00D5-433A-A22C-0CFB181C2B11}" type="pres">
      <dgm:prSet presAssocID="{6563A693-B0A6-43D4-9795-3BF382DB1C51}" presName="arrowAndChildren" presStyleCnt="0"/>
      <dgm:spPr/>
    </dgm:pt>
    <dgm:pt modelId="{B7B00D53-4AA4-4C9A-A52A-1177DF819C9B}" type="pres">
      <dgm:prSet presAssocID="{6563A693-B0A6-43D4-9795-3BF382DB1C51}" presName="parentTextArrow" presStyleLbl="node1" presStyleIdx="3" presStyleCnt="4"/>
      <dgm:spPr/>
    </dgm:pt>
  </dgm:ptLst>
  <dgm:cxnLst>
    <dgm:cxn modelId="{E9FC4337-C89E-4E68-BE9D-B7B4A5043A7B}" srcId="{ED35F79D-C64F-473E-AC25-C68237F7E40B}" destId="{6563A693-B0A6-43D4-9795-3BF382DB1C51}" srcOrd="0" destOrd="0" parTransId="{622C527A-3E70-4EDD-8037-CFFF73345019}" sibTransId="{CD2FD23E-77F2-4532-A5AB-C168913BA909}"/>
    <dgm:cxn modelId="{E991BF5C-5849-449E-875D-960782B0615B}" type="presOf" srcId="{6563A693-B0A6-43D4-9795-3BF382DB1C51}" destId="{B7B00D53-4AA4-4C9A-A52A-1177DF819C9B}" srcOrd="0" destOrd="0" presId="urn:microsoft.com/office/officeart/2005/8/layout/process4"/>
    <dgm:cxn modelId="{0053515E-C99E-4A53-AD6B-B3EC5990D93E}" srcId="{ED35F79D-C64F-473E-AC25-C68237F7E40B}" destId="{EE25325D-C445-4EDE-90AB-DBD2B26359D1}" srcOrd="2" destOrd="0" parTransId="{ADB083DC-11A7-4966-85FB-463979023877}" sibTransId="{E2491BE7-3E43-4BC4-B87C-B7DF0124B431}"/>
    <dgm:cxn modelId="{4D6A6163-70FD-4C2E-96D9-F2BC86EAE7B3}" type="presOf" srcId="{EE25325D-C445-4EDE-90AB-DBD2B26359D1}" destId="{AC046283-3A4A-47B9-B1A4-21A39238DF6E}" srcOrd="0" destOrd="0" presId="urn:microsoft.com/office/officeart/2005/8/layout/process4"/>
    <dgm:cxn modelId="{159F134C-42BB-486D-B612-806D1D535B0A}" type="presOf" srcId="{024418B7-83F3-445F-9946-F2D2DF163DD9}" destId="{4395989F-87C7-4B39-BB06-0565B8C858CD}" srcOrd="0" destOrd="0" presId="urn:microsoft.com/office/officeart/2005/8/layout/process4"/>
    <dgm:cxn modelId="{C51BED8A-8996-49CC-ACFF-CD3644091A3E}" type="presOf" srcId="{ED35F79D-C64F-473E-AC25-C68237F7E40B}" destId="{733C025B-B608-48C8-9013-A5D57C0A180A}" srcOrd="0" destOrd="0" presId="urn:microsoft.com/office/officeart/2005/8/layout/process4"/>
    <dgm:cxn modelId="{22FEC18B-A2A5-44C4-ADCC-76194EA87941}" srcId="{ED35F79D-C64F-473E-AC25-C68237F7E40B}" destId="{7FD7794C-80EE-48A4-AFA5-70574886C885}" srcOrd="1" destOrd="0" parTransId="{0423497F-A6B5-4343-B5BE-004BBBF6BE32}" sibTransId="{CB93513A-6AE8-4F3A-A788-DCEFEBAB1C30}"/>
    <dgm:cxn modelId="{FB011A99-EF78-4E68-91FF-A5092C9582F1}" type="presOf" srcId="{7FD7794C-80EE-48A4-AFA5-70574886C885}" destId="{479CBF94-95BB-42BB-9607-4DF6662896ED}" srcOrd="0" destOrd="0" presId="urn:microsoft.com/office/officeart/2005/8/layout/process4"/>
    <dgm:cxn modelId="{28947EF4-4ABF-4934-82F1-C5E36460169C}" srcId="{ED35F79D-C64F-473E-AC25-C68237F7E40B}" destId="{024418B7-83F3-445F-9946-F2D2DF163DD9}" srcOrd="3" destOrd="0" parTransId="{10A73FD9-51FB-49A4-B038-331E7DF94E08}" sibTransId="{CEF855AC-9D6F-451E-A1E2-C6F8AE8822D4}"/>
    <dgm:cxn modelId="{DA6871B4-FFDB-4952-A5C0-45F9447B2CCD}" type="presParOf" srcId="{733C025B-B608-48C8-9013-A5D57C0A180A}" destId="{9623989B-9C60-41DB-8CD6-5D65D62BA8AE}" srcOrd="0" destOrd="0" presId="urn:microsoft.com/office/officeart/2005/8/layout/process4"/>
    <dgm:cxn modelId="{C49C6264-1E83-49FC-910A-A59A27E85ECC}" type="presParOf" srcId="{9623989B-9C60-41DB-8CD6-5D65D62BA8AE}" destId="{4395989F-87C7-4B39-BB06-0565B8C858CD}" srcOrd="0" destOrd="0" presId="urn:microsoft.com/office/officeart/2005/8/layout/process4"/>
    <dgm:cxn modelId="{2863C598-B350-42B7-A317-61088B4AB18C}" type="presParOf" srcId="{733C025B-B608-48C8-9013-A5D57C0A180A}" destId="{25837D99-B104-46E5-A320-17FD61EC7EE1}" srcOrd="1" destOrd="0" presId="urn:microsoft.com/office/officeart/2005/8/layout/process4"/>
    <dgm:cxn modelId="{BC0E6D79-C6EA-42A5-85CF-496923BC56F9}" type="presParOf" srcId="{733C025B-B608-48C8-9013-A5D57C0A180A}" destId="{D685346D-FB27-4E5E-9B63-E40CB5BC0ECC}" srcOrd="2" destOrd="0" presId="urn:microsoft.com/office/officeart/2005/8/layout/process4"/>
    <dgm:cxn modelId="{25692B29-86B4-42CC-AAB3-0E9D1A113A10}" type="presParOf" srcId="{D685346D-FB27-4E5E-9B63-E40CB5BC0ECC}" destId="{AC046283-3A4A-47B9-B1A4-21A39238DF6E}" srcOrd="0" destOrd="0" presId="urn:microsoft.com/office/officeart/2005/8/layout/process4"/>
    <dgm:cxn modelId="{FE7BCC77-9EC9-4C55-A0BD-504795CD5074}" type="presParOf" srcId="{733C025B-B608-48C8-9013-A5D57C0A180A}" destId="{02EB5F2A-2161-4965-9990-05BF4B3FCFEB}" srcOrd="3" destOrd="0" presId="urn:microsoft.com/office/officeart/2005/8/layout/process4"/>
    <dgm:cxn modelId="{FD1FB92D-9B02-41D7-BDF1-43FDFB165E7D}" type="presParOf" srcId="{733C025B-B608-48C8-9013-A5D57C0A180A}" destId="{AC50F594-8E9E-4E4D-828D-A55ACB84BD2F}" srcOrd="4" destOrd="0" presId="urn:microsoft.com/office/officeart/2005/8/layout/process4"/>
    <dgm:cxn modelId="{B9F16CF7-6537-4F29-84F8-AB4C41CEE0D3}" type="presParOf" srcId="{AC50F594-8E9E-4E4D-828D-A55ACB84BD2F}" destId="{479CBF94-95BB-42BB-9607-4DF6662896ED}" srcOrd="0" destOrd="0" presId="urn:microsoft.com/office/officeart/2005/8/layout/process4"/>
    <dgm:cxn modelId="{6DBCDE61-6597-4535-A2DB-A2BD8538C9DC}" type="presParOf" srcId="{733C025B-B608-48C8-9013-A5D57C0A180A}" destId="{E3949C37-8A29-4E8C-A10E-1E5827AEBB53}" srcOrd="5" destOrd="0" presId="urn:microsoft.com/office/officeart/2005/8/layout/process4"/>
    <dgm:cxn modelId="{14635001-BF40-487E-B5E6-10E4F0551688}" type="presParOf" srcId="{733C025B-B608-48C8-9013-A5D57C0A180A}" destId="{E073DC8A-00D5-433A-A22C-0CFB181C2B11}" srcOrd="6" destOrd="0" presId="urn:microsoft.com/office/officeart/2005/8/layout/process4"/>
    <dgm:cxn modelId="{268D2D23-8A21-4B32-9E0B-21E9FD7B0724}" type="presParOf" srcId="{E073DC8A-00D5-433A-A22C-0CFB181C2B11}" destId="{B7B00D53-4AA4-4C9A-A52A-1177DF819C9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5989F-87C7-4B39-BB06-0565B8C858CD}">
      <dsp:nvSpPr>
        <dsp:cNvPr id="0" name=""/>
        <dsp:cNvSpPr/>
      </dsp:nvSpPr>
      <dsp:spPr>
        <a:xfrm>
          <a:off x="0" y="3395695"/>
          <a:ext cx="10753201" cy="742895"/>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s-CZ" sz="1800" kern="1200"/>
            <a:t>Nahrávka – nehoda na dálnici</a:t>
          </a:r>
          <a:endParaRPr lang="en-US" sz="1800" kern="1200"/>
        </a:p>
      </dsp:txBody>
      <dsp:txXfrm>
        <a:off x="0" y="3395695"/>
        <a:ext cx="10753201" cy="742895"/>
      </dsp:txXfrm>
    </dsp:sp>
    <dsp:sp modelId="{AC046283-3A4A-47B9-B1A4-21A39238DF6E}">
      <dsp:nvSpPr>
        <dsp:cNvPr id="0" name=""/>
        <dsp:cNvSpPr/>
      </dsp:nvSpPr>
      <dsp:spPr>
        <a:xfrm rot="10800000">
          <a:off x="0" y="2264266"/>
          <a:ext cx="10753201" cy="1142572"/>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s-CZ" sz="1800" kern="1200"/>
            <a:t>Nikdy nepokládáte hovor jako první.</a:t>
          </a:r>
          <a:endParaRPr lang="en-US" sz="1800" kern="1200"/>
        </a:p>
      </dsp:txBody>
      <dsp:txXfrm rot="10800000">
        <a:off x="0" y="2264266"/>
        <a:ext cx="10753201" cy="742409"/>
      </dsp:txXfrm>
    </dsp:sp>
    <dsp:sp modelId="{479CBF94-95BB-42BB-9607-4DF6662896ED}">
      <dsp:nvSpPr>
        <dsp:cNvPr id="0" name=""/>
        <dsp:cNvSpPr/>
      </dsp:nvSpPr>
      <dsp:spPr>
        <a:xfrm rot="10800000">
          <a:off x="0" y="1132836"/>
          <a:ext cx="10753201" cy="1142572"/>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s-CZ" sz="1800" kern="1200" dirty="0"/>
            <a:t>Hledejte orientační body (další slide)</a:t>
          </a:r>
          <a:endParaRPr lang="en-US" sz="1800" kern="1200" dirty="0"/>
        </a:p>
      </dsp:txBody>
      <dsp:txXfrm rot="10800000">
        <a:off x="0" y="1132836"/>
        <a:ext cx="10753201" cy="742409"/>
      </dsp:txXfrm>
    </dsp:sp>
    <dsp:sp modelId="{B7B00D53-4AA4-4C9A-A52A-1177DF819C9B}">
      <dsp:nvSpPr>
        <dsp:cNvPr id="0" name=""/>
        <dsp:cNvSpPr/>
      </dsp:nvSpPr>
      <dsp:spPr>
        <a:xfrm rot="10800000">
          <a:off x="0" y="1407"/>
          <a:ext cx="10753201" cy="1142572"/>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s-CZ" sz="1800" kern="1200"/>
            <a:t>Nenechá Vás v tom samotné. Naslouchejte pozorně, ptejte se kdykoli si nebudete jisti, odpovídejte stručně na stručné otázky – někdy se vám budou zdát repetitivní – má to svůj význam.</a:t>
          </a:r>
          <a:endParaRPr lang="en-US" sz="1800" kern="1200"/>
        </a:p>
      </dsp:txBody>
      <dsp:txXfrm rot="10800000">
        <a:off x="0" y="1407"/>
        <a:ext cx="10753201" cy="7424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CBA3CA-5D4D-4AF2-A0C2-3A66315D186A}" type="datetimeFigureOut">
              <a:rPr lang="cs-CZ" smtClean="0"/>
              <a:t>12.10.2020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C31F7-C6CF-4DF9-9C59-56B86E2DDCC4}" type="slidenum">
              <a:rPr lang="cs-CZ" smtClean="0"/>
              <a:t>‹#›</a:t>
            </a:fld>
            <a:endParaRPr lang="cs-CZ"/>
          </a:p>
        </p:txBody>
      </p:sp>
    </p:spTree>
    <p:extLst>
      <p:ext uri="{BB962C8B-B14F-4D97-AF65-F5344CB8AC3E}">
        <p14:creationId xmlns:p14="http://schemas.microsoft.com/office/powerpoint/2010/main" val="3349820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1</a:t>
            </a:fld>
            <a:endParaRPr lang="cs-CZ"/>
          </a:p>
        </p:txBody>
      </p:sp>
    </p:spTree>
    <p:extLst>
      <p:ext uri="{BB962C8B-B14F-4D97-AF65-F5344CB8AC3E}">
        <p14:creationId xmlns:p14="http://schemas.microsoft.com/office/powerpoint/2010/main" val="552036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13</a:t>
            </a:fld>
            <a:endParaRPr lang="cs-CZ"/>
          </a:p>
        </p:txBody>
      </p:sp>
    </p:spTree>
    <p:extLst>
      <p:ext uri="{BB962C8B-B14F-4D97-AF65-F5344CB8AC3E}">
        <p14:creationId xmlns:p14="http://schemas.microsoft.com/office/powerpoint/2010/main" val="675487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B7C31F7-C6CF-4DF9-9C59-56B86E2DDCC4}" type="slidenum">
              <a:rPr lang="cs-CZ" smtClean="0"/>
              <a:t>14</a:t>
            </a:fld>
            <a:endParaRPr lang="cs-CZ"/>
          </a:p>
        </p:txBody>
      </p:sp>
    </p:spTree>
    <p:extLst>
      <p:ext uri="{BB962C8B-B14F-4D97-AF65-F5344CB8AC3E}">
        <p14:creationId xmlns:p14="http://schemas.microsoft.com/office/powerpoint/2010/main" val="4194398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Zastavení –</a:t>
            </a:r>
            <a:r>
              <a:rPr lang="cs-CZ" baseline="0" dirty="0"/>
              <a:t> </a:t>
            </a:r>
            <a:r>
              <a:rPr lang="cs-CZ" dirty="0"/>
              <a:t>stopka - výstražný - brzda – nádech a výdech</a:t>
            </a:r>
          </a:p>
          <a:p>
            <a:endParaRPr lang="cs-CZ" dirty="0"/>
          </a:p>
          <a:p>
            <a:r>
              <a:rPr lang="cs-CZ" dirty="0"/>
              <a:t>Mobil-vesta-</a:t>
            </a:r>
            <a:r>
              <a:rPr lang="cs-CZ" dirty="0" err="1"/>
              <a:t>lekarniča</a:t>
            </a:r>
            <a:r>
              <a:rPr lang="cs-CZ" dirty="0"/>
              <a:t> +</a:t>
            </a:r>
            <a:r>
              <a:rPr lang="cs-CZ" dirty="0" err="1"/>
              <a:t>trojuhelník</a:t>
            </a:r>
            <a:r>
              <a:rPr lang="cs-CZ" dirty="0"/>
              <a:t> (</a:t>
            </a:r>
            <a:r>
              <a:rPr lang="cs-CZ" dirty="0" err="1"/>
              <a:t>trojuhelnik</a:t>
            </a:r>
            <a:r>
              <a:rPr lang="cs-CZ" dirty="0"/>
              <a:t> kdesi dole pod </a:t>
            </a:r>
            <a:r>
              <a:rPr lang="cs-CZ" dirty="0" err="1"/>
              <a:t>báglama</a:t>
            </a:r>
            <a:r>
              <a:rPr lang="cs-CZ" dirty="0"/>
              <a:t>)</a:t>
            </a:r>
          </a:p>
          <a:p>
            <a:endParaRPr lang="cs-CZ" dirty="0"/>
          </a:p>
          <a:p>
            <a:r>
              <a:rPr lang="cs-CZ" dirty="0"/>
              <a:t>Vyhláška něco o metrech trojúhelník (50 a 100 na dálnici)</a:t>
            </a:r>
          </a:p>
          <a:p>
            <a:endParaRPr lang="cs-CZ" dirty="0"/>
          </a:p>
          <a:p>
            <a:r>
              <a:rPr lang="cs-CZ" dirty="0"/>
              <a:t>3 u auta</a:t>
            </a:r>
            <a:r>
              <a:rPr lang="cs-CZ" baseline="0" dirty="0"/>
              <a:t> – (brzdy – výstražný – klíče)</a:t>
            </a:r>
            <a:endParaRPr lang="cs-CZ" dirty="0"/>
          </a:p>
          <a:p>
            <a:endParaRPr lang="cs-CZ" dirty="0"/>
          </a:p>
          <a:p>
            <a:r>
              <a:rPr lang="cs-CZ" dirty="0"/>
              <a:t>Kdy vytahuju pacienta ? -&gt; hrozí nebezpečí-necítím se bezpečně, neošetřím to v autě? – Bezvědomí a nedýchá – nejsem si tím jistý.</a:t>
            </a:r>
          </a:p>
          <a:p>
            <a:endParaRPr lang="cs-CZ" dirty="0"/>
          </a:p>
          <a:p>
            <a:r>
              <a:rPr lang="cs-CZ" dirty="0"/>
              <a:t>Sloupy – veřejné osvětlení – jména zastávek </a:t>
            </a:r>
            <a:r>
              <a:rPr lang="cs-CZ" dirty="0" err="1"/>
              <a:t>mhd</a:t>
            </a:r>
            <a:r>
              <a:rPr lang="cs-CZ" dirty="0"/>
              <a:t> – kilometráž žlutá cedulka (směr) – přejezdy – turistické značení</a:t>
            </a:r>
          </a:p>
          <a:p>
            <a:endParaRPr lang="cs-CZ" dirty="0"/>
          </a:p>
          <a:p>
            <a:r>
              <a:rPr lang="cs-CZ" dirty="0"/>
              <a:t>HZS – 1210 (ČR) +421-18300 (SK), Záchranka funguje u nás i na Slovensku</a:t>
            </a:r>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15</a:t>
            </a:fld>
            <a:endParaRPr lang="cs-CZ"/>
          </a:p>
        </p:txBody>
      </p:sp>
    </p:spTree>
    <p:extLst>
      <p:ext uri="{BB962C8B-B14F-4D97-AF65-F5344CB8AC3E}">
        <p14:creationId xmlns:p14="http://schemas.microsoft.com/office/powerpoint/2010/main" val="557322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Asi jen 5 % lajků to ví</a:t>
            </a:r>
          </a:p>
          <a:p>
            <a:r>
              <a:rPr lang="cs-CZ" dirty="0"/>
              <a:t>! Pytlík k vysypání</a:t>
            </a:r>
          </a:p>
          <a:p>
            <a:r>
              <a:rPr lang="cs-CZ" dirty="0"/>
              <a:t>Termofolie – použít správně</a:t>
            </a:r>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17</a:t>
            </a:fld>
            <a:endParaRPr lang="cs-CZ"/>
          </a:p>
        </p:txBody>
      </p:sp>
    </p:spTree>
    <p:extLst>
      <p:ext uri="{BB962C8B-B14F-4D97-AF65-F5344CB8AC3E}">
        <p14:creationId xmlns:p14="http://schemas.microsoft.com/office/powerpoint/2010/main" val="3571649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 co hasicí přístroj?</a:t>
            </a:r>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18</a:t>
            </a:fld>
            <a:endParaRPr lang="cs-CZ"/>
          </a:p>
        </p:txBody>
      </p:sp>
    </p:spTree>
    <p:extLst>
      <p:ext uri="{BB962C8B-B14F-4D97-AF65-F5344CB8AC3E}">
        <p14:creationId xmlns:p14="http://schemas.microsoft.com/office/powerpoint/2010/main" val="1599121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19</a:t>
            </a:fld>
            <a:endParaRPr lang="cs-CZ"/>
          </a:p>
        </p:txBody>
      </p:sp>
    </p:spTree>
    <p:extLst>
      <p:ext uri="{BB962C8B-B14F-4D97-AF65-F5344CB8AC3E}">
        <p14:creationId xmlns:p14="http://schemas.microsoft.com/office/powerpoint/2010/main" val="3153803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Kdy volat co?</a:t>
            </a:r>
          </a:p>
          <a:p>
            <a:endParaRPr lang="cs-CZ" dirty="0"/>
          </a:p>
          <a:p>
            <a:r>
              <a:rPr lang="cs-CZ" dirty="0"/>
              <a:t>112 – když není signál – berou to hasiči + řeší jazykovou bariéru</a:t>
            </a:r>
          </a:p>
          <a:p>
            <a:r>
              <a:rPr lang="cs-CZ" dirty="0"/>
              <a:t>158 – radí s PP rovnou</a:t>
            </a:r>
          </a:p>
          <a:p>
            <a:endParaRPr lang="cs-CZ" dirty="0"/>
          </a:p>
          <a:p>
            <a:r>
              <a:rPr lang="cs-CZ" dirty="0"/>
              <a:t>Výjezd dohledán vždy dle adresy -  proto hlaste stejnou</a:t>
            </a:r>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20</a:t>
            </a:fld>
            <a:endParaRPr lang="cs-CZ"/>
          </a:p>
        </p:txBody>
      </p:sp>
    </p:spTree>
    <p:extLst>
      <p:ext uri="{BB962C8B-B14F-4D97-AF65-F5344CB8AC3E}">
        <p14:creationId xmlns:p14="http://schemas.microsoft.com/office/powerpoint/2010/main" val="2475789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23</a:t>
            </a:fld>
            <a:endParaRPr lang="cs-CZ"/>
          </a:p>
        </p:txBody>
      </p:sp>
    </p:spTree>
    <p:extLst>
      <p:ext uri="{BB962C8B-B14F-4D97-AF65-F5344CB8AC3E}">
        <p14:creationId xmlns:p14="http://schemas.microsoft.com/office/powerpoint/2010/main" val="2430611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24</a:t>
            </a:fld>
            <a:endParaRPr lang="cs-CZ"/>
          </a:p>
        </p:txBody>
      </p:sp>
    </p:spTree>
    <p:extLst>
      <p:ext uri="{BB962C8B-B14F-4D97-AF65-F5344CB8AC3E}">
        <p14:creationId xmlns:p14="http://schemas.microsoft.com/office/powerpoint/2010/main" val="1753374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28</a:t>
            </a:fld>
            <a:endParaRPr lang="cs-CZ"/>
          </a:p>
        </p:txBody>
      </p:sp>
    </p:spTree>
    <p:extLst>
      <p:ext uri="{BB962C8B-B14F-4D97-AF65-F5344CB8AC3E}">
        <p14:creationId xmlns:p14="http://schemas.microsoft.com/office/powerpoint/2010/main" val="375912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Kdy jste poskytovali první pomoc</a:t>
            </a:r>
            <a:r>
              <a:rPr lang="cs-CZ" baseline="0" dirty="0"/>
              <a:t>. Jaké to bylo. V čem byste chtěli mít jistotu?</a:t>
            </a:r>
            <a:endParaRPr lang="cs-CZ" dirty="0"/>
          </a:p>
        </p:txBody>
      </p:sp>
      <p:sp>
        <p:nvSpPr>
          <p:cNvPr id="4" name="Zástupný symbol pro číslo snímku 3"/>
          <p:cNvSpPr>
            <a:spLocks noGrp="1"/>
          </p:cNvSpPr>
          <p:nvPr>
            <p:ph type="sldNum" sz="quarter" idx="10"/>
          </p:nvPr>
        </p:nvSpPr>
        <p:spPr/>
        <p:txBody>
          <a:bodyPr/>
          <a:lstStyle/>
          <a:p>
            <a:fld id="{BB7C31F7-C6CF-4DF9-9C59-56B86E2DDCC4}" type="slidenum">
              <a:rPr lang="cs-CZ" smtClean="0"/>
              <a:t>2</a:t>
            </a:fld>
            <a:endParaRPr lang="cs-CZ"/>
          </a:p>
        </p:txBody>
      </p:sp>
    </p:spTree>
    <p:extLst>
      <p:ext uri="{BB962C8B-B14F-4D97-AF65-F5344CB8AC3E}">
        <p14:creationId xmlns:p14="http://schemas.microsoft.com/office/powerpoint/2010/main" val="1226731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29</a:t>
            </a:fld>
            <a:endParaRPr lang="cs-CZ"/>
          </a:p>
        </p:txBody>
      </p:sp>
    </p:spTree>
    <p:extLst>
      <p:ext uri="{BB962C8B-B14F-4D97-AF65-F5344CB8AC3E}">
        <p14:creationId xmlns:p14="http://schemas.microsoft.com/office/powerpoint/2010/main" val="2725363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Většina lidí není na poskytnutí první pomoci připravena – připravit se ale dá už teoretickými znalostmi o funkčnosti záchranného systému (správné volání pomoci) a především praktickými nácviky záchranných manévrů, které vykonáváte do příjezdu/příletu profesionální pomoci.</a:t>
            </a:r>
          </a:p>
          <a:p>
            <a:endParaRPr lang="cs-CZ" dirty="0"/>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3</a:t>
            </a:fld>
            <a:endParaRPr lang="cs-CZ"/>
          </a:p>
        </p:txBody>
      </p:sp>
    </p:spTree>
    <p:extLst>
      <p:ext uri="{BB962C8B-B14F-4D97-AF65-F5344CB8AC3E}">
        <p14:creationId xmlns:p14="http://schemas.microsoft.com/office/powerpoint/2010/main" val="1097733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Jasné instrukce – po domluvě s vyučujícím,</a:t>
            </a:r>
            <a:r>
              <a:rPr lang="cs-CZ" baseline="0" dirty="0"/>
              <a:t> lze tolerovat dvě hodiny absence (85% účast)</a:t>
            </a:r>
            <a:endParaRPr lang="cs-CZ" dirty="0"/>
          </a:p>
        </p:txBody>
      </p:sp>
      <p:sp>
        <p:nvSpPr>
          <p:cNvPr id="4" name="Zástupný symbol pro číslo snímku 3"/>
          <p:cNvSpPr>
            <a:spLocks noGrp="1"/>
          </p:cNvSpPr>
          <p:nvPr>
            <p:ph type="sldNum" sz="quarter" idx="10"/>
          </p:nvPr>
        </p:nvSpPr>
        <p:spPr/>
        <p:txBody>
          <a:bodyPr/>
          <a:lstStyle/>
          <a:p>
            <a:fld id="{BB7C31F7-C6CF-4DF9-9C59-56B86E2DDCC4}" type="slidenum">
              <a:rPr lang="cs-CZ" smtClean="0"/>
              <a:t>4</a:t>
            </a:fld>
            <a:endParaRPr lang="cs-CZ"/>
          </a:p>
        </p:txBody>
      </p:sp>
    </p:spTree>
    <p:extLst>
      <p:ext uri="{BB962C8B-B14F-4D97-AF65-F5344CB8AC3E}">
        <p14:creationId xmlns:p14="http://schemas.microsoft.com/office/powerpoint/2010/main" val="2584827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Neděláme </a:t>
            </a:r>
            <a:r>
              <a:rPr lang="cs-CZ" dirty="0" err="1"/>
              <a:t>diff</a:t>
            </a:r>
            <a:r>
              <a:rPr lang="cs-CZ" dirty="0"/>
              <a:t>. Diagnostiku, potřebujeme vědět co je život ohrožující. Umíme se správně zachovat i v případech, kde není signál, nebo došla baterie (obecně na toto kurzy PP nepřipravují)</a:t>
            </a:r>
          </a:p>
          <a:p>
            <a:endParaRPr lang="cs-CZ" dirty="0"/>
          </a:p>
          <a:p>
            <a:r>
              <a:rPr lang="cs-CZ" dirty="0"/>
              <a:t>Je nutné neplést laickou PP s tou prováděnou v nemocnici (plete se to, zdravotníci v tom mají guláš)</a:t>
            </a:r>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5</a:t>
            </a:fld>
            <a:endParaRPr lang="cs-CZ"/>
          </a:p>
        </p:txBody>
      </p:sp>
    </p:spTree>
    <p:extLst>
      <p:ext uri="{BB962C8B-B14F-4D97-AF65-F5344CB8AC3E}">
        <p14:creationId xmlns:p14="http://schemas.microsoft.com/office/powerpoint/2010/main" val="830544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fr-FR" sz="1200" b="1" i="0" kern="1200" dirty="0">
                <a:solidFill>
                  <a:schemeClr val="tx1"/>
                </a:solidFill>
                <a:effectLst/>
                <a:latin typeface="+mn-lt"/>
                <a:ea typeface="+mn-ea"/>
                <a:cs typeface="+mn-cs"/>
              </a:rPr>
              <a:t>International Liaison Committee on Resuscitation</a:t>
            </a:r>
            <a:endParaRPr lang="cs-CZ" dirty="0"/>
          </a:p>
        </p:txBody>
      </p:sp>
      <p:sp>
        <p:nvSpPr>
          <p:cNvPr id="4" name="Zástupný symbol pro číslo snímku 3"/>
          <p:cNvSpPr>
            <a:spLocks noGrp="1"/>
          </p:cNvSpPr>
          <p:nvPr>
            <p:ph type="sldNum" sz="quarter" idx="10"/>
          </p:nvPr>
        </p:nvSpPr>
        <p:spPr/>
        <p:txBody>
          <a:bodyPr/>
          <a:lstStyle/>
          <a:p>
            <a:fld id="{BB7C31F7-C6CF-4DF9-9C59-56B86E2DDCC4}" type="slidenum">
              <a:rPr lang="cs-CZ" smtClean="0"/>
              <a:t>8</a:t>
            </a:fld>
            <a:endParaRPr lang="cs-CZ"/>
          </a:p>
        </p:txBody>
      </p:sp>
    </p:spTree>
    <p:extLst>
      <p:ext uri="{BB962C8B-B14F-4D97-AF65-F5344CB8AC3E}">
        <p14:creationId xmlns:p14="http://schemas.microsoft.com/office/powerpoint/2010/main" val="360747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9</a:t>
            </a:fld>
            <a:endParaRPr lang="cs-CZ"/>
          </a:p>
        </p:txBody>
      </p:sp>
    </p:spTree>
    <p:extLst>
      <p:ext uri="{BB962C8B-B14F-4D97-AF65-F5344CB8AC3E}">
        <p14:creationId xmlns:p14="http://schemas.microsoft.com/office/powerpoint/2010/main" val="1903688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10</a:t>
            </a:fld>
            <a:endParaRPr lang="cs-CZ"/>
          </a:p>
        </p:txBody>
      </p:sp>
    </p:spTree>
    <p:extLst>
      <p:ext uri="{BB962C8B-B14F-4D97-AF65-F5344CB8AC3E}">
        <p14:creationId xmlns:p14="http://schemas.microsoft.com/office/powerpoint/2010/main" val="2156084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12</a:t>
            </a:fld>
            <a:endParaRPr lang="cs-CZ"/>
          </a:p>
        </p:txBody>
      </p:sp>
    </p:spTree>
    <p:extLst>
      <p:ext uri="{BB962C8B-B14F-4D97-AF65-F5344CB8AC3E}">
        <p14:creationId xmlns:p14="http://schemas.microsoft.com/office/powerpoint/2010/main" val="822967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FDFCF6B6-08E6-440B-AF29-75498BD251B1}" type="slidenum">
              <a:rPr lang="cs-CZ" smtClean="0"/>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4"/>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99" y="414000"/>
            <a:ext cx="2062233" cy="1067390"/>
          </a:xfrm>
          <a:prstGeom prst="rect">
            <a:avLst/>
          </a:prstGeom>
        </p:spPr>
      </p:pic>
    </p:spTree>
    <p:extLst>
      <p:ext uri="{BB962C8B-B14F-4D97-AF65-F5344CB8AC3E}">
        <p14:creationId xmlns:p14="http://schemas.microsoft.com/office/powerpoint/2010/main" val="4100282703"/>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9" y="718714"/>
            <a:ext cx="5220001" cy="320400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FDFCF6B6-08E6-440B-AF29-75498BD251B1}" type="slidenum">
              <a:rPr lang="cs-CZ" smtClean="0"/>
              <a:t>‹#›</a:t>
            </a:fld>
            <a:endParaRPr lang="cs-CZ"/>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Po kliknutí můžete upravovat styly textu v předloze.</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4" y="4068000"/>
            <a:ext cx="5220000" cy="360000"/>
          </a:xfrm>
        </p:spPr>
        <p:txBody>
          <a:bodyPr/>
          <a:lstStyle>
            <a:lvl1pPr>
              <a:lnSpc>
                <a:spcPts val="1100"/>
              </a:lnSpc>
              <a:defRPr sz="900" b="1"/>
            </a:lvl1pPr>
          </a:lstStyle>
          <a:p>
            <a:pPr lvl="0"/>
            <a:r>
              <a:rPr lang="cs-CZ"/>
              <a:t>Po kliknutí můžete upravovat styly textu v předloze.</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9" y="718714"/>
            <a:ext cx="5220001" cy="3204001"/>
          </a:xfrm>
        </p:spPr>
        <p:txBody>
          <a:bodyPr/>
          <a:lstStyle/>
          <a:p>
            <a:pPr lvl="0"/>
            <a:r>
              <a:rPr lang="cs-CZ"/>
              <a:t>Po kliknutí můžete upravovat styly textu v předloze.</a:t>
            </a:r>
          </a:p>
        </p:txBody>
      </p:sp>
      <p:pic>
        <p:nvPicPr>
          <p:cNvPr id="14" name="Obrázek 13">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363" y="6048048"/>
            <a:ext cx="1156255" cy="598465"/>
          </a:xfrm>
          <a:prstGeom prst="rect">
            <a:avLst/>
          </a:prstGeom>
        </p:spPr>
      </p:pic>
    </p:spTree>
    <p:extLst>
      <p:ext uri="{BB962C8B-B14F-4D97-AF65-F5344CB8AC3E}">
        <p14:creationId xmlns:p14="http://schemas.microsoft.com/office/powerpoint/2010/main" val="301652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FDFCF6B6-08E6-440B-AF29-75498BD251B1}" type="slidenum">
              <a:rPr lang="cs-CZ" smtClean="0"/>
              <a:t>‹#›</a:t>
            </a:fld>
            <a:endParaRPr lang="cs-CZ"/>
          </a:p>
        </p:txBody>
      </p:sp>
      <p:pic>
        <p:nvPicPr>
          <p:cNvPr id="6" name="Obrázek 5">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363" y="6048048"/>
            <a:ext cx="1156255" cy="598465"/>
          </a:xfrm>
          <a:prstGeom prst="rect">
            <a:avLst/>
          </a:prstGeom>
        </p:spPr>
      </p:pic>
    </p:spTree>
    <p:extLst>
      <p:ext uri="{BB962C8B-B14F-4D97-AF65-F5344CB8AC3E}">
        <p14:creationId xmlns:p14="http://schemas.microsoft.com/office/powerpoint/2010/main" val="283267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1" cy="252000"/>
          </a:xfrm>
        </p:spPr>
        <p:txBody>
          <a:bodyPr/>
          <a:lstStyle>
            <a:lvl1pPr>
              <a:defRPr>
                <a:solidFill>
                  <a:schemeClr val="bg1"/>
                </a:solidFill>
              </a:defRPr>
            </a:lvl1pPr>
          </a:lstStyle>
          <a:p>
            <a:endParaRPr lang="cs-CZ"/>
          </a:p>
        </p:txBody>
      </p:sp>
      <p:sp>
        <p:nvSpPr>
          <p:cNvPr id="5" name="Zástupný symbol pro číslo snímku 2"/>
          <p:cNvSpPr>
            <a:spLocks noGrp="1"/>
          </p:cNvSpPr>
          <p:nvPr>
            <p:ph type="sldNum" sz="quarter" idx="11"/>
          </p:nvPr>
        </p:nvSpPr>
        <p:spPr>
          <a:xfrm>
            <a:off x="414001" y="6228000"/>
            <a:ext cx="252000" cy="252000"/>
          </a:xfrm>
        </p:spPr>
        <p:txBody>
          <a:bodyPr/>
          <a:lstStyle>
            <a:lvl1pPr>
              <a:defRPr>
                <a:solidFill>
                  <a:schemeClr val="bg1"/>
                </a:solidFill>
              </a:defRPr>
            </a:lvl1pPr>
          </a:lstStyle>
          <a:p>
            <a:fld id="{FDFCF6B6-08E6-440B-AF29-75498BD251B1}" type="slidenum">
              <a:rPr lang="cs-CZ" smtClean="0"/>
              <a:t>‹#›</a:t>
            </a:fld>
            <a:endParaRPr lang="cs-CZ"/>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3005" y="6048047"/>
            <a:ext cx="1153692" cy="597600"/>
          </a:xfrm>
          <a:prstGeom prst="rect">
            <a:avLst/>
          </a:prstGeom>
        </p:spPr>
      </p:pic>
    </p:spTree>
    <p:extLst>
      <p:ext uri="{BB962C8B-B14F-4D97-AF65-F5344CB8AC3E}">
        <p14:creationId xmlns:p14="http://schemas.microsoft.com/office/powerpoint/2010/main" val="101489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nímek MUNI MED">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1" cy="252000"/>
          </a:xfrm>
        </p:spPr>
        <p:txBody>
          <a:bodyPr/>
          <a:lstStyle>
            <a:lvl1pPr>
              <a:defRPr>
                <a:solidFill>
                  <a:srgbClr val="F01928"/>
                </a:solidFill>
              </a:defRPr>
            </a:lvl1pPr>
          </a:lstStyle>
          <a:p>
            <a:endParaRPr lang="cs-CZ"/>
          </a:p>
        </p:txBody>
      </p:sp>
      <p:sp>
        <p:nvSpPr>
          <p:cNvPr id="5" name="Zástupný symbol pro číslo snímku 2"/>
          <p:cNvSpPr>
            <a:spLocks noGrp="1"/>
          </p:cNvSpPr>
          <p:nvPr>
            <p:ph type="sldNum" sz="quarter" idx="11"/>
          </p:nvPr>
        </p:nvSpPr>
        <p:spPr>
          <a:xfrm>
            <a:off x="414001" y="6228000"/>
            <a:ext cx="252000" cy="252000"/>
          </a:xfrm>
        </p:spPr>
        <p:txBody>
          <a:bodyPr/>
          <a:lstStyle>
            <a:lvl1pPr>
              <a:defRPr>
                <a:solidFill>
                  <a:srgbClr val="F01928"/>
                </a:solidFill>
              </a:defRPr>
            </a:lvl1pPr>
          </a:lstStyle>
          <a:p>
            <a:fld id="{FDFCF6B6-08E6-440B-AF29-75498BD251B1}" type="slidenum">
              <a:rPr lang="cs-CZ" smtClean="0"/>
              <a:t>‹#›</a:t>
            </a:fld>
            <a:endParaRPr lang="cs-CZ"/>
          </a:p>
        </p:txBody>
      </p:sp>
      <p:pic>
        <p:nvPicPr>
          <p:cNvPr id="6" name="Obrázek 5">
            <a:extLst>
              <a:ext uri="{FF2B5EF4-FFF2-40B4-BE49-F238E27FC236}">
                <a16:creationId xmlns:a16="http://schemas.microsoft.com/office/drawing/2014/main" id="{9D114D9D-A2CF-4840-9721-521117432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907" y="2019301"/>
            <a:ext cx="5474056" cy="2833315"/>
          </a:xfrm>
          <a:prstGeom prst="rect">
            <a:avLst/>
          </a:prstGeom>
        </p:spPr>
      </p:pic>
    </p:spTree>
    <p:extLst>
      <p:ext uri="{BB962C8B-B14F-4D97-AF65-F5344CB8AC3E}">
        <p14:creationId xmlns:p14="http://schemas.microsoft.com/office/powerpoint/2010/main" val="906770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nímek MUNI">
    <p:bg>
      <p:bgRef idx="1001">
        <a:schemeClr val="bg2"/>
      </p:bgRef>
    </p:bg>
    <p:spTree>
      <p:nvGrpSpPr>
        <p:cNvPr id="1" name=""/>
        <p:cNvGrpSpPr/>
        <p:nvPr/>
      </p:nvGrpSpPr>
      <p:grpSpPr>
        <a:xfrm>
          <a:off x="0" y="0"/>
          <a:ext cx="0" cy="0"/>
          <a:chOff x="0" y="0"/>
          <a:chExt cx="0" cy="0"/>
        </a:xfrm>
      </p:grpSpPr>
      <p:sp>
        <p:nvSpPr>
          <p:cNvPr id="3" name="Zástupný symbol pro zápatí 1">
            <a:extLst>
              <a:ext uri="{FF2B5EF4-FFF2-40B4-BE49-F238E27FC236}">
                <a16:creationId xmlns:a16="http://schemas.microsoft.com/office/drawing/2014/main" id="{82330877-15CC-4407-8FF1-75EB5074EA35}"/>
              </a:ext>
            </a:extLst>
          </p:cNvPr>
          <p:cNvSpPr>
            <a:spLocks noGrp="1"/>
          </p:cNvSpPr>
          <p:nvPr>
            <p:ph type="ftr" sz="quarter" idx="10"/>
          </p:nvPr>
        </p:nvSpPr>
        <p:spPr>
          <a:xfrm>
            <a:off x="720000" y="6228000"/>
            <a:ext cx="7920001" cy="252000"/>
          </a:xfrm>
        </p:spPr>
        <p:txBody>
          <a:bodyPr/>
          <a:lstStyle>
            <a:lvl1pPr>
              <a:defRPr>
                <a:solidFill>
                  <a:srgbClr val="0000DC"/>
                </a:solidFill>
              </a:defRPr>
            </a:lvl1pPr>
          </a:lstStyle>
          <a:p>
            <a:endParaRPr lang="cs-CZ"/>
          </a:p>
        </p:txBody>
      </p:sp>
      <p:sp>
        <p:nvSpPr>
          <p:cNvPr id="5" name="Zástupný symbol pro číslo snímku 2">
            <a:extLst>
              <a:ext uri="{FF2B5EF4-FFF2-40B4-BE49-F238E27FC236}">
                <a16:creationId xmlns:a16="http://schemas.microsoft.com/office/drawing/2014/main" id="{5225ADAA-BAB5-47B6-A5E0-6A14E2AE709E}"/>
              </a:ext>
            </a:extLst>
          </p:cNvPr>
          <p:cNvSpPr>
            <a:spLocks noGrp="1"/>
          </p:cNvSpPr>
          <p:nvPr>
            <p:ph type="sldNum" sz="quarter" idx="11"/>
          </p:nvPr>
        </p:nvSpPr>
        <p:spPr>
          <a:xfrm>
            <a:off x="414001" y="6228000"/>
            <a:ext cx="252000" cy="252000"/>
          </a:xfrm>
        </p:spPr>
        <p:txBody>
          <a:bodyPr/>
          <a:lstStyle>
            <a:lvl1pPr>
              <a:defRPr>
                <a:solidFill>
                  <a:srgbClr val="0000DC"/>
                </a:solidFill>
              </a:defRPr>
            </a:lvl1pPr>
          </a:lstStyle>
          <a:p>
            <a:fld id="{FDFCF6B6-08E6-440B-AF29-75498BD251B1}" type="slidenum">
              <a:rPr lang="cs-CZ" smtClean="0"/>
              <a:t>‹#›</a:t>
            </a:fld>
            <a:endParaRPr lang="cs-CZ"/>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766" y="2434289"/>
            <a:ext cx="9582328" cy="1863554"/>
          </a:xfrm>
          <a:prstGeom prst="rect">
            <a:avLst/>
          </a:prstGeom>
        </p:spPr>
      </p:pic>
    </p:spTree>
    <p:extLst>
      <p:ext uri="{BB962C8B-B14F-4D97-AF65-F5344CB8AC3E}">
        <p14:creationId xmlns:p14="http://schemas.microsoft.com/office/powerpoint/2010/main" val="163442757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1" cy="252000"/>
          </a:xfrm>
        </p:spPr>
        <p:txBody>
          <a:bodyPr/>
          <a:lstStyle>
            <a:lvl1pPr>
              <a:defRPr sz="1200"/>
            </a:lvl1pPr>
          </a:lstStyle>
          <a:p>
            <a:endParaRPr lang="cs-CZ"/>
          </a:p>
        </p:txBody>
      </p:sp>
      <p:sp>
        <p:nvSpPr>
          <p:cNvPr id="5" name="Zástupný symbol pro číslo snímku 4"/>
          <p:cNvSpPr>
            <a:spLocks noGrp="1"/>
          </p:cNvSpPr>
          <p:nvPr>
            <p:ph type="sldNum" sz="quarter" idx="11"/>
          </p:nvPr>
        </p:nvSpPr>
        <p:spPr/>
        <p:txBody>
          <a:bodyPr/>
          <a:lstStyle>
            <a:lvl1pPr>
              <a:defRPr/>
            </a:lvl1pPr>
          </a:lstStyle>
          <a:p>
            <a:fld id="{FDFCF6B6-08E6-440B-AF29-75498BD251B1}" type="slidenum">
              <a:rPr lang="cs-CZ" smtClean="0"/>
              <a:t>‹#›</a:t>
            </a:fld>
            <a:endParaRPr lang="cs-CZ"/>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1" y="1692002"/>
            <a:ext cx="107532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363" y="6048048"/>
            <a:ext cx="1156255" cy="598465"/>
          </a:xfrm>
          <a:prstGeom prst="rect">
            <a:avLst/>
          </a:prstGeom>
        </p:spPr>
      </p:pic>
    </p:spTree>
    <p:extLst>
      <p:ext uri="{BB962C8B-B14F-4D97-AF65-F5344CB8AC3E}">
        <p14:creationId xmlns:p14="http://schemas.microsoft.com/office/powerpoint/2010/main" val="1066123840"/>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FDFCF6B6-08E6-440B-AF29-75498BD251B1}" type="slidenum">
              <a:rPr lang="cs-CZ" smtClean="0"/>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4"/>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9D114D9D-A2CF-4840-9721-521117432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99" y="414000"/>
            <a:ext cx="2065729" cy="1069200"/>
          </a:xfrm>
          <a:prstGeom prst="rect">
            <a:avLst/>
          </a:prstGeom>
        </p:spPr>
      </p:pic>
    </p:spTree>
    <p:extLst>
      <p:ext uri="{BB962C8B-B14F-4D97-AF65-F5344CB8AC3E}">
        <p14:creationId xmlns:p14="http://schemas.microsoft.com/office/powerpoint/2010/main" val="69245352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1" y="1692002"/>
            <a:ext cx="107532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endParaRPr lang="cs-CZ"/>
          </a:p>
        </p:txBody>
      </p:sp>
      <p:sp>
        <p:nvSpPr>
          <p:cNvPr id="5" name="Zástupný symbol pro číslo snímku 4"/>
          <p:cNvSpPr>
            <a:spLocks noGrp="1"/>
          </p:cNvSpPr>
          <p:nvPr>
            <p:ph type="sldNum" sz="quarter" idx="11"/>
          </p:nvPr>
        </p:nvSpPr>
        <p:spPr/>
        <p:txBody>
          <a:bodyPr/>
          <a:lstStyle>
            <a:lvl1pPr>
              <a:defRPr/>
            </a:lvl1pPr>
          </a:lstStyle>
          <a:p>
            <a:fld id="{FDFCF6B6-08E6-440B-AF29-75498BD251B1}" type="slidenum">
              <a:rPr lang="cs-CZ" smtClean="0"/>
              <a:t>‹#›</a:t>
            </a:fld>
            <a:endParaRPr lang="cs-CZ"/>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6"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363" y="6048048"/>
            <a:ext cx="1156255" cy="598465"/>
          </a:xfrm>
          <a:prstGeom prst="rect">
            <a:avLst/>
          </a:prstGeom>
        </p:spPr>
      </p:pic>
    </p:spTree>
    <p:extLst>
      <p:ext uri="{BB962C8B-B14F-4D97-AF65-F5344CB8AC3E}">
        <p14:creationId xmlns:p14="http://schemas.microsoft.com/office/powerpoint/2010/main" val="75103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FDFCF6B6-08E6-440B-AF29-75498BD251B1}" type="slidenum">
              <a:rPr lang="cs-CZ" smtClean="0"/>
              <a:t>‹#›</a:t>
            </a:fld>
            <a:endParaRPr lang="cs-CZ"/>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6" y="1296001"/>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1" y="720000"/>
            <a:ext cx="10753201"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2" name="Zástupný symbol pro obsah 2"/>
          <p:cNvSpPr>
            <a:spLocks noGrp="1"/>
          </p:cNvSpPr>
          <p:nvPr>
            <p:ph idx="1"/>
          </p:nvPr>
        </p:nvSpPr>
        <p:spPr>
          <a:xfrm>
            <a:off x="720001" y="1692001"/>
            <a:ext cx="5219997"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7"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1" name="Obrázek 10">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363" y="6048048"/>
            <a:ext cx="1156255" cy="598465"/>
          </a:xfrm>
          <a:prstGeom prst="rect">
            <a:avLst/>
          </a:prstGeom>
        </p:spPr>
      </p:pic>
    </p:spTree>
    <p:extLst>
      <p:ext uri="{BB962C8B-B14F-4D97-AF65-F5344CB8AC3E}">
        <p14:creationId xmlns:p14="http://schemas.microsoft.com/office/powerpoint/2010/main" val="3686071346"/>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9" y="1695076"/>
            <a:ext cx="5218412" cy="3896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FDFCF6B6-08E6-440B-AF29-75498BD251B1}" type="slidenum">
              <a:rPr lang="cs-CZ" smtClean="0"/>
              <a:t>‹#›</a:t>
            </a:fld>
            <a:endParaRPr lang="cs-CZ"/>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sp>
        <p:nvSpPr>
          <p:cNvPr id="12" name="Zástupný symbol pro obsah 2"/>
          <p:cNvSpPr>
            <a:spLocks noGrp="1"/>
          </p:cNvSpPr>
          <p:nvPr>
            <p:ph idx="28"/>
          </p:nvPr>
        </p:nvSpPr>
        <p:spPr>
          <a:xfrm>
            <a:off x="6251280" y="1667024"/>
            <a:ext cx="5219997"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363" y="6048048"/>
            <a:ext cx="1156255" cy="598465"/>
          </a:xfrm>
          <a:prstGeom prst="rect">
            <a:avLst/>
          </a:prstGeom>
        </p:spPr>
      </p:pic>
    </p:spTree>
    <p:extLst>
      <p:ext uri="{BB962C8B-B14F-4D97-AF65-F5344CB8AC3E}">
        <p14:creationId xmlns:p14="http://schemas.microsoft.com/office/powerpoint/2010/main" val="3266436883"/>
      </p:ext>
    </p:extLst>
  </p:cSld>
  <p:clrMapOvr>
    <a:masterClrMapping/>
  </p:clrMapOvr>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2" y="1692004"/>
            <a:ext cx="3311525" cy="2230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FDFCF6B6-08E6-440B-AF29-75498BD251B1}" type="slidenum">
              <a:rPr lang="cs-CZ" smtClean="0"/>
              <a:t>‹#›</a:t>
            </a:fld>
            <a:endParaRPr lang="cs-CZ"/>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20000" y="4414271"/>
            <a:ext cx="3311999"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2" y="4414271"/>
            <a:ext cx="3311999"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1" y="4414270"/>
            <a:ext cx="3311999"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7"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20000" y="1692004"/>
            <a:ext cx="3311525" cy="2230711"/>
          </a:xfrm>
        </p:spPr>
        <p:txBody>
          <a:bodyPr/>
          <a:lstStyle/>
          <a:p>
            <a:pPr lvl="0"/>
            <a:r>
              <a:rPr lang="cs-CZ"/>
              <a:t>Po kliknutí můžete upravovat styly textu v předloze.</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2" y="1692004"/>
            <a:ext cx="3311525" cy="2230711"/>
          </a:xfrm>
        </p:spPr>
        <p:txBody>
          <a:bodyPr/>
          <a:lstStyle/>
          <a:p>
            <a:pPr lvl="0"/>
            <a:r>
              <a:rPr lang="cs-CZ"/>
              <a:t>Po kliknutí můžete upravovat styly textu v předloze.</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6"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1" y="720000"/>
            <a:ext cx="10753201" cy="451576"/>
          </a:xfrm>
        </p:spPr>
        <p:txBody>
          <a:bodyPr/>
          <a:lstStyle/>
          <a:p>
            <a:r>
              <a:rPr lang="cs-CZ"/>
              <a:t>Kliknutím lze upravit styl.</a:t>
            </a:r>
          </a:p>
        </p:txBody>
      </p:sp>
      <p:pic>
        <p:nvPicPr>
          <p:cNvPr id="17" name="Obrázek 16">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363" y="6048048"/>
            <a:ext cx="1156255" cy="598465"/>
          </a:xfrm>
          <a:prstGeom prst="rect">
            <a:avLst/>
          </a:prstGeom>
        </p:spPr>
      </p:pic>
    </p:spTree>
    <p:extLst>
      <p:ext uri="{BB962C8B-B14F-4D97-AF65-F5344CB8AC3E}">
        <p14:creationId xmlns:p14="http://schemas.microsoft.com/office/powerpoint/2010/main" val="3278604910"/>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FDFCF6B6-08E6-440B-AF29-75498BD251B1}" type="slidenum">
              <a:rPr lang="cs-CZ" smtClean="0"/>
              <a:t>‹#›</a:t>
            </a:fld>
            <a:endParaRPr lang="cs-CZ"/>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9" y="692152"/>
            <a:ext cx="5218412" cy="4899635"/>
          </a:xfrm>
        </p:spPr>
        <p:txBody>
          <a:bodyPr/>
          <a:lstStyle/>
          <a:p>
            <a:pPr lvl="0"/>
            <a:r>
              <a:rPr lang="cs-CZ"/>
              <a:t>Po kliknutí můžete upravovat styly textu v předloze.</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pic>
        <p:nvPicPr>
          <p:cNvPr id="11" name="Obrázek 10">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363" y="6048048"/>
            <a:ext cx="1156255" cy="598465"/>
          </a:xfrm>
          <a:prstGeom prst="rect">
            <a:avLst/>
          </a:prstGeom>
        </p:spPr>
      </p:pic>
    </p:spTree>
    <p:extLst>
      <p:ext uri="{BB962C8B-B14F-4D97-AF65-F5344CB8AC3E}">
        <p14:creationId xmlns:p14="http://schemas.microsoft.com/office/powerpoint/2010/main" val="62671160"/>
      </p:ext>
    </p:extLst>
  </p:cSld>
  <p:clrMapOvr>
    <a:masterClrMapping/>
  </p:clrMapOvr>
  <p:extLst>
    <p:ext uri="{DCECCB84-F9BA-43D5-87BE-67443E8EF086}">
      <p15:sldGuideLst xmlns:p15="http://schemas.microsoft.com/office/powerpoint/2012/main">
        <p15:guide id="1" orient="horz" pos="3158">
          <p15:clr>
            <a:srgbClr val="FBAE40"/>
          </p15:clr>
        </p15:guide>
        <p15:guide id="2"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FDFCF6B6-08E6-440B-AF29-75498BD251B1}" type="slidenum">
              <a:rPr lang="cs-CZ" smtClean="0"/>
              <a:t>‹#›</a:t>
            </a:fld>
            <a:endParaRPr lang="cs-CZ"/>
          </a:p>
        </p:txBody>
      </p:sp>
      <p:sp>
        <p:nvSpPr>
          <p:cNvPr id="10" name="Zástupný symbol pro obsah 2"/>
          <p:cNvSpPr>
            <a:spLocks noGrp="1"/>
          </p:cNvSpPr>
          <p:nvPr>
            <p:ph idx="1"/>
          </p:nvPr>
        </p:nvSpPr>
        <p:spPr>
          <a:xfrm>
            <a:off x="720001" y="692150"/>
            <a:ext cx="10753201"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363" y="6048048"/>
            <a:ext cx="1156255" cy="598465"/>
          </a:xfrm>
          <a:prstGeom prst="rect">
            <a:avLst/>
          </a:prstGeom>
        </p:spPr>
      </p:pic>
    </p:spTree>
    <p:extLst>
      <p:ext uri="{BB962C8B-B14F-4D97-AF65-F5344CB8AC3E}">
        <p14:creationId xmlns:p14="http://schemas.microsoft.com/office/powerpoint/2010/main" val="2844728134"/>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1"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endParaRPr lang="cs-CZ"/>
          </a:p>
        </p:txBody>
      </p:sp>
      <p:sp>
        <p:nvSpPr>
          <p:cNvPr id="64530" name="Rectangle 18"/>
          <p:cNvSpPr>
            <a:spLocks noGrp="1" noChangeArrowheads="1"/>
          </p:cNvSpPr>
          <p:nvPr>
            <p:ph type="sldNum" sz="quarter" idx="4"/>
          </p:nvPr>
        </p:nvSpPr>
        <p:spPr bwMode="auto">
          <a:xfrm>
            <a:off x="414001"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FDFCF6B6-08E6-440B-AF29-75498BD251B1}" type="slidenum">
              <a:rPr lang="cs-CZ" smtClean="0"/>
              <a:t>‹#›</a:t>
            </a:fld>
            <a:endParaRPr lang="cs-CZ"/>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1" y="720000"/>
            <a:ext cx="10753201"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1" cy="3960000"/>
          </a:xfrm>
          <a:prstGeom prst="rect">
            <a:avLst/>
          </a:prstGeom>
        </p:spPr>
        <p:txBody>
          <a:bodyPr vert="horz" lIns="0" tIns="0" rIns="0" bIns="0" rtlCol="0">
            <a:noAutofit/>
          </a:bodyPr>
          <a:lstStyle/>
          <a:p>
            <a:pPr lvl="0"/>
            <a:r>
              <a:rPr lang="cs-CZ" dirty="0"/>
              <a:t>Upravte styly předlohy textu</a:t>
            </a:r>
          </a:p>
        </p:txBody>
      </p:sp>
    </p:spTree>
    <p:extLst>
      <p:ext uri="{BB962C8B-B14F-4D97-AF65-F5344CB8AC3E}">
        <p14:creationId xmlns:p14="http://schemas.microsoft.com/office/powerpoint/2010/main" val="851204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o5Qy0JSqESc&amp;ab_channel=Z%C3%A1chrann%C3%BDkruh"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youtube.com/watch?v=yz7y9AiJ_FM&amp;list=RDCMUCvDJksmk_q-l7AMUArulQxg&amp;ab_channel=VR360Exper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zakonyprolidi.cz/cs/2011-374/zneni-2017070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chwarz.blog.idnes.cz/c/59055/Zakon-o-ZZS-a-jeho-zakladni-chyby.html" TargetMode="External"/><Relationship Id="rId4" Type="http://schemas.openxmlformats.org/officeDocument/2006/relationships/hyperlink" Target="https://www.zakonyprolidi.cz/cs/2017-18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15200" y="2944824"/>
            <a:ext cx="11361600" cy="1171580"/>
          </a:xfrm>
        </p:spPr>
        <p:txBody>
          <a:bodyPr/>
          <a:lstStyle/>
          <a:p>
            <a:r>
              <a:rPr lang="cs-CZ" dirty="0"/>
              <a:t>Úvod do První pomoci</a:t>
            </a:r>
          </a:p>
        </p:txBody>
      </p:sp>
      <p:sp>
        <p:nvSpPr>
          <p:cNvPr id="3" name="Podnadpis 2"/>
          <p:cNvSpPr>
            <a:spLocks noGrp="1"/>
          </p:cNvSpPr>
          <p:nvPr>
            <p:ph type="subTitle" idx="1"/>
          </p:nvPr>
        </p:nvSpPr>
        <p:spPr/>
        <p:txBody>
          <a:bodyPr/>
          <a:lstStyle/>
          <a:p>
            <a:r>
              <a:rPr lang="cs-CZ" dirty="0"/>
              <a:t>Michal Pospíšil</a:t>
            </a:r>
          </a:p>
        </p:txBody>
      </p:sp>
    </p:spTree>
    <p:extLst>
      <p:ext uri="{BB962C8B-B14F-4D97-AF65-F5344CB8AC3E}">
        <p14:creationId xmlns:p14="http://schemas.microsoft.com/office/powerpoint/2010/main" val="1838368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3"/>
          <a:srcRect b="12034"/>
          <a:stretch/>
        </p:blipFill>
        <p:spPr>
          <a:xfrm>
            <a:off x="1427984" y="1171576"/>
            <a:ext cx="9013874" cy="4347554"/>
          </a:xfrm>
          <a:prstGeom prst="rect">
            <a:avLst/>
          </a:prstGeom>
        </p:spPr>
      </p:pic>
    </p:spTree>
    <p:extLst>
      <p:ext uri="{BB962C8B-B14F-4D97-AF65-F5344CB8AC3E}">
        <p14:creationId xmlns:p14="http://schemas.microsoft.com/office/powerpoint/2010/main" val="2154075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3179236" y="1812987"/>
            <a:ext cx="7572584" cy="3194783"/>
          </a:xfrm>
          <a:prstGeom prst="rect">
            <a:avLst/>
          </a:prstGeom>
        </p:spPr>
      </p:pic>
      <p:pic>
        <p:nvPicPr>
          <p:cNvPr id="5" name="Obrázek 4"/>
          <p:cNvPicPr>
            <a:picLocks noChangeAspect="1"/>
          </p:cNvPicPr>
          <p:nvPr/>
        </p:nvPicPr>
        <p:blipFill>
          <a:blip r:embed="rId3"/>
          <a:stretch>
            <a:fillRect/>
          </a:stretch>
        </p:blipFill>
        <p:spPr>
          <a:xfrm>
            <a:off x="1095795" y="2999561"/>
            <a:ext cx="2492985" cy="23076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4632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7860BAB5-C8FB-433B-85A4-0ADB7D920181}"/>
              </a:ext>
            </a:extLst>
          </p:cNvPr>
          <p:cNvPicPr>
            <a:picLocks noGrp="1" noChangeAspect="1"/>
          </p:cNvPicPr>
          <p:nvPr>
            <p:ph idx="1"/>
          </p:nvPr>
        </p:nvPicPr>
        <p:blipFill>
          <a:blip r:embed="rId3"/>
          <a:stretch>
            <a:fillRect/>
          </a:stretch>
        </p:blipFill>
        <p:spPr>
          <a:xfrm>
            <a:off x="720001" y="2014606"/>
            <a:ext cx="10753201" cy="3494790"/>
          </a:xfrm>
          <a:noFill/>
        </p:spPr>
      </p:pic>
      <p:sp>
        <p:nvSpPr>
          <p:cNvPr id="10" name="Text Placeholder 2">
            <a:extLst>
              <a:ext uri="{FF2B5EF4-FFF2-40B4-BE49-F238E27FC236}">
                <a16:creationId xmlns:a16="http://schemas.microsoft.com/office/drawing/2014/main" id="{7F463CE3-90D5-46E4-B2CD-55617D4D8036}"/>
              </a:ext>
            </a:extLst>
          </p:cNvPr>
          <p:cNvSpPr>
            <a:spLocks noGrp="1"/>
          </p:cNvSpPr>
          <p:nvPr>
            <p:ph type="body" sz="quarter" idx="13"/>
          </p:nvPr>
        </p:nvSpPr>
        <p:spPr>
          <a:xfrm>
            <a:off x="720726" y="1296001"/>
            <a:ext cx="10752138" cy="271576"/>
          </a:xfrm>
        </p:spPr>
        <p:txBody>
          <a:bodyPr/>
          <a:lstStyle/>
          <a:p>
            <a:r>
              <a:rPr lang="cs-CZ" dirty="0"/>
              <a:t>Co na to ČČK</a:t>
            </a:r>
            <a:endParaRPr lang="en-US" dirty="0"/>
          </a:p>
        </p:txBody>
      </p:sp>
      <p:sp>
        <p:nvSpPr>
          <p:cNvPr id="2" name="Nadpis 1">
            <a:extLst>
              <a:ext uri="{FF2B5EF4-FFF2-40B4-BE49-F238E27FC236}">
                <a16:creationId xmlns:a16="http://schemas.microsoft.com/office/drawing/2014/main" id="{BC08933F-D20E-498B-B77C-F3C3BD4BF36C}"/>
              </a:ext>
            </a:extLst>
          </p:cNvPr>
          <p:cNvSpPr>
            <a:spLocks noGrp="1"/>
          </p:cNvSpPr>
          <p:nvPr>
            <p:ph type="title"/>
          </p:nvPr>
        </p:nvSpPr>
        <p:spPr>
          <a:xfrm>
            <a:off x="720001" y="720000"/>
            <a:ext cx="10753201" cy="451576"/>
          </a:xfrm>
        </p:spPr>
        <p:txBody>
          <a:bodyPr anchor="t">
            <a:normAutofit/>
          </a:bodyPr>
          <a:lstStyle/>
          <a:p>
            <a:r>
              <a:rPr lang="cs-CZ" sz="2200"/>
              <a:t>První pomoc? Vždy myslet na bezpečí</a:t>
            </a:r>
          </a:p>
        </p:txBody>
      </p:sp>
    </p:spTree>
    <p:extLst>
      <p:ext uri="{BB962C8B-B14F-4D97-AF65-F5344CB8AC3E}">
        <p14:creationId xmlns:p14="http://schemas.microsoft.com/office/powerpoint/2010/main" val="2884206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7B71E9-75FA-4B7D-8204-E910B750F99D}"/>
              </a:ext>
            </a:extLst>
          </p:cNvPr>
          <p:cNvSpPr>
            <a:spLocks noGrp="1"/>
          </p:cNvSpPr>
          <p:nvPr>
            <p:ph type="title"/>
          </p:nvPr>
        </p:nvSpPr>
        <p:spPr>
          <a:xfrm>
            <a:off x="719399" y="667189"/>
            <a:ext cx="10753201" cy="451576"/>
          </a:xfrm>
        </p:spPr>
        <p:txBody>
          <a:bodyPr>
            <a:normAutofit fontScale="90000"/>
          </a:bodyPr>
          <a:lstStyle/>
          <a:p>
            <a:r>
              <a:rPr lang="cs-CZ" dirty="0"/>
              <a:t>DOPRAVNÍ NEHODY A ORIENTACE V SYSTÉMU IZS</a:t>
            </a:r>
          </a:p>
        </p:txBody>
      </p:sp>
      <p:sp>
        <p:nvSpPr>
          <p:cNvPr id="3" name="Zástupný obsah 2">
            <a:extLst>
              <a:ext uri="{FF2B5EF4-FFF2-40B4-BE49-F238E27FC236}">
                <a16:creationId xmlns:a16="http://schemas.microsoft.com/office/drawing/2014/main" id="{3142FB19-3BCE-49AE-B190-C29F0A0F873C}"/>
              </a:ext>
            </a:extLst>
          </p:cNvPr>
          <p:cNvSpPr>
            <a:spLocks noGrp="1"/>
          </p:cNvSpPr>
          <p:nvPr>
            <p:ph idx="1"/>
          </p:nvPr>
        </p:nvSpPr>
        <p:spPr>
          <a:xfrm>
            <a:off x="892820" y="2343993"/>
            <a:ext cx="10753201" cy="3846818"/>
          </a:xfrm>
        </p:spPr>
        <p:txBody>
          <a:bodyPr>
            <a:normAutofit fontScale="92500" lnSpcReduction="20000"/>
          </a:bodyPr>
          <a:lstStyle/>
          <a:p>
            <a:r>
              <a:rPr lang="cs-CZ" dirty="0"/>
              <a:t>Diskuze nad modelovou autonehodou</a:t>
            </a:r>
          </a:p>
          <a:p>
            <a:endParaRPr lang="cs-CZ" dirty="0"/>
          </a:p>
          <a:p>
            <a:r>
              <a:rPr lang="cs-CZ" dirty="0"/>
              <a:t>Zásady prvních okamžiků</a:t>
            </a:r>
          </a:p>
          <a:p>
            <a:endParaRPr lang="cs-CZ" dirty="0"/>
          </a:p>
          <a:p>
            <a:r>
              <a:rPr lang="cs-CZ" dirty="0"/>
              <a:t>Komunikace s dispečerem, orientační body</a:t>
            </a:r>
          </a:p>
          <a:p>
            <a:endParaRPr lang="cs-CZ" dirty="0"/>
          </a:p>
          <a:p>
            <a:r>
              <a:rPr lang="cs-CZ" dirty="0"/>
              <a:t>Složky a kontakty IZS</a:t>
            </a:r>
          </a:p>
          <a:p>
            <a:endParaRPr lang="cs-CZ" dirty="0"/>
          </a:p>
          <a:p>
            <a:endParaRPr lang="cs-CZ" dirty="0"/>
          </a:p>
        </p:txBody>
      </p:sp>
    </p:spTree>
    <p:extLst>
      <p:ext uri="{BB962C8B-B14F-4D97-AF65-F5344CB8AC3E}">
        <p14:creationId xmlns:p14="http://schemas.microsoft.com/office/powerpoint/2010/main" val="249724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Pojďme kreslit</a:t>
            </a:r>
          </a:p>
        </p:txBody>
      </p:sp>
      <p:pic>
        <p:nvPicPr>
          <p:cNvPr id="4" name="Zástupný symbol pro obsah 3"/>
          <p:cNvPicPr>
            <a:picLocks noGrp="1" noChangeAspect="1"/>
          </p:cNvPicPr>
          <p:nvPr>
            <p:ph idx="1"/>
          </p:nvPr>
        </p:nvPicPr>
        <p:blipFill>
          <a:blip r:embed="rId3"/>
          <a:stretch>
            <a:fillRect/>
          </a:stretch>
        </p:blipFill>
        <p:spPr>
          <a:xfrm>
            <a:off x="6722771" y="1119974"/>
            <a:ext cx="5033591" cy="4637998"/>
          </a:xfrm>
          <a:prstGeom prst="rect">
            <a:avLst/>
          </a:prstGeom>
        </p:spPr>
      </p:pic>
      <p:pic>
        <p:nvPicPr>
          <p:cNvPr id="5" name="Obrázek 4"/>
          <p:cNvPicPr>
            <a:picLocks noChangeAspect="1"/>
          </p:cNvPicPr>
          <p:nvPr/>
        </p:nvPicPr>
        <p:blipFill>
          <a:blip r:embed="rId4"/>
          <a:stretch>
            <a:fillRect/>
          </a:stretch>
        </p:blipFill>
        <p:spPr>
          <a:xfrm>
            <a:off x="1121007" y="2221728"/>
            <a:ext cx="5200758" cy="2486092"/>
          </a:xfrm>
          <a:prstGeom prst="rect">
            <a:avLst/>
          </a:prstGeom>
          <a:ln>
            <a:noFill/>
          </a:ln>
          <a:effectLst>
            <a:outerShdw blurRad="190500" algn="tl" rotWithShape="0">
              <a:srgbClr val="000000">
                <a:alpha val="70000"/>
              </a:srgbClr>
            </a:outerShdw>
          </a:effectLst>
        </p:spPr>
      </p:pic>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8948" y="720000"/>
            <a:ext cx="4621235" cy="5197044"/>
          </a:xfrm>
          <a:prstGeom prst="rect">
            <a:avLst/>
          </a:prstGeom>
          <a:ln>
            <a:noFill/>
          </a:ln>
          <a:effectLst>
            <a:softEdge rad="112500"/>
          </a:effectLst>
        </p:spPr>
      </p:pic>
    </p:spTree>
    <p:extLst>
      <p:ext uri="{BB962C8B-B14F-4D97-AF65-F5344CB8AC3E}">
        <p14:creationId xmlns:p14="http://schemas.microsoft.com/office/powerpoint/2010/main" val="39089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auto, exteriér&#10;&#10;Popis byl vytvořen automaticky">
            <a:extLst>
              <a:ext uri="{FF2B5EF4-FFF2-40B4-BE49-F238E27FC236}">
                <a16:creationId xmlns:a16="http://schemas.microsoft.com/office/drawing/2014/main" id="{16910419-D431-4936-902E-19129324FA3F}"/>
              </a:ext>
            </a:extLst>
          </p:cNvPr>
          <p:cNvPicPr>
            <a:picLocks noChangeAspect="1"/>
          </p:cNvPicPr>
          <p:nvPr/>
        </p:nvPicPr>
        <p:blipFill rotWithShape="1">
          <a:blip r:embed="rId3">
            <a:extLst>
              <a:ext uri="{28A0092B-C50C-407E-A947-70E740481C1C}">
                <a14:useLocalDpi xmlns:a14="http://schemas.microsoft.com/office/drawing/2010/main" val="0"/>
              </a:ext>
            </a:extLst>
          </a:blip>
          <a:srcRect l="1937" r="8670" b="-3"/>
          <a:stretch/>
        </p:blipFill>
        <p:spPr>
          <a:xfrm>
            <a:off x="719139" y="1695076"/>
            <a:ext cx="5218412" cy="3896711"/>
          </a:xfrm>
          <a:prstGeom prst="rect">
            <a:avLst/>
          </a:prstGeom>
          <a:noFill/>
          <a:ln>
            <a:noFill/>
          </a:ln>
          <a:effectLst>
            <a:softEdge rad="112500"/>
          </a:effectLst>
        </p:spPr>
      </p:pic>
      <p:sp>
        <p:nvSpPr>
          <p:cNvPr id="10" name="Title 2">
            <a:extLst>
              <a:ext uri="{FF2B5EF4-FFF2-40B4-BE49-F238E27FC236}">
                <a16:creationId xmlns:a16="http://schemas.microsoft.com/office/drawing/2014/main" id="{34988740-E41C-453F-A38F-5BB4164314BB}"/>
              </a:ext>
            </a:extLst>
          </p:cNvPr>
          <p:cNvSpPr>
            <a:spLocks noGrp="1"/>
          </p:cNvSpPr>
          <p:nvPr>
            <p:ph type="title"/>
          </p:nvPr>
        </p:nvSpPr>
        <p:spPr>
          <a:xfrm>
            <a:off x="720001" y="720000"/>
            <a:ext cx="10753201" cy="451576"/>
          </a:xfrm>
        </p:spPr>
        <p:txBody>
          <a:bodyPr/>
          <a:lstStyle/>
          <a:p>
            <a:r>
              <a:rPr lang="cs-CZ" dirty="0"/>
              <a:t>Ještě než vylezu z auta, vše promyslím!</a:t>
            </a:r>
            <a:endParaRPr lang="en-US" dirty="0"/>
          </a:p>
        </p:txBody>
      </p:sp>
      <p:sp>
        <p:nvSpPr>
          <p:cNvPr id="12" name="Text Placeholder 3">
            <a:extLst>
              <a:ext uri="{FF2B5EF4-FFF2-40B4-BE49-F238E27FC236}">
                <a16:creationId xmlns:a16="http://schemas.microsoft.com/office/drawing/2014/main" id="{AD6ECF5E-1E55-449B-8CF3-BBDB01478758}"/>
              </a:ext>
            </a:extLst>
          </p:cNvPr>
          <p:cNvSpPr>
            <a:spLocks noGrp="1"/>
          </p:cNvSpPr>
          <p:nvPr>
            <p:ph type="body" sz="quarter" idx="19"/>
          </p:nvPr>
        </p:nvSpPr>
        <p:spPr>
          <a:xfrm>
            <a:off x="720725" y="5599670"/>
            <a:ext cx="5218412" cy="216000"/>
          </a:xfrm>
        </p:spPr>
        <p:txBody>
          <a:bodyPr/>
          <a:lstStyle/>
          <a:p>
            <a:endParaRPr lang="en-US"/>
          </a:p>
        </p:txBody>
      </p:sp>
      <p:sp>
        <p:nvSpPr>
          <p:cNvPr id="3" name="Zástupný obsah 2">
            <a:extLst>
              <a:ext uri="{FF2B5EF4-FFF2-40B4-BE49-F238E27FC236}">
                <a16:creationId xmlns:a16="http://schemas.microsoft.com/office/drawing/2014/main" id="{41A67B2C-9957-4420-B066-F21D82CEFB83}"/>
              </a:ext>
            </a:extLst>
          </p:cNvPr>
          <p:cNvSpPr>
            <a:spLocks noGrp="1"/>
          </p:cNvSpPr>
          <p:nvPr>
            <p:ph idx="28"/>
          </p:nvPr>
        </p:nvSpPr>
        <p:spPr>
          <a:xfrm>
            <a:off x="6251280" y="1667024"/>
            <a:ext cx="5219997" cy="4140000"/>
          </a:xfrm>
        </p:spPr>
        <p:txBody>
          <a:bodyPr>
            <a:normAutofit/>
          </a:bodyPr>
          <a:lstStyle/>
          <a:p>
            <a:pPr>
              <a:spcAft>
                <a:spcPts val="600"/>
              </a:spcAft>
            </a:pPr>
            <a:r>
              <a:rPr lang="cs-CZ" dirty="0"/>
              <a:t>STOP</a:t>
            </a:r>
          </a:p>
          <a:p>
            <a:pPr>
              <a:spcAft>
                <a:spcPts val="600"/>
              </a:spcAft>
            </a:pPr>
            <a:r>
              <a:rPr lang="cs-CZ" dirty="0"/>
              <a:t>3+1</a:t>
            </a:r>
          </a:p>
          <a:p>
            <a:pPr>
              <a:spcAft>
                <a:spcPts val="600"/>
              </a:spcAft>
            </a:pPr>
            <a:r>
              <a:rPr lang="cs-CZ" dirty="0"/>
              <a:t>Technická PP</a:t>
            </a:r>
          </a:p>
          <a:p>
            <a:pPr>
              <a:spcAft>
                <a:spcPts val="600"/>
              </a:spcAft>
            </a:pPr>
            <a:r>
              <a:rPr lang="cs-CZ" dirty="0"/>
              <a:t>Samotná pomoc</a:t>
            </a:r>
          </a:p>
        </p:txBody>
      </p:sp>
    </p:spTree>
    <p:extLst>
      <p:ext uri="{BB962C8B-B14F-4D97-AF65-F5344CB8AC3E}">
        <p14:creationId xmlns:p14="http://schemas.microsoft.com/office/powerpoint/2010/main" val="110742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7E9935-266C-4EF2-982C-C3C6AF7C27F1}"/>
              </a:ext>
            </a:extLst>
          </p:cNvPr>
          <p:cNvSpPr>
            <a:spLocks noGrp="1"/>
          </p:cNvSpPr>
          <p:nvPr>
            <p:ph type="title"/>
          </p:nvPr>
        </p:nvSpPr>
        <p:spPr>
          <a:xfrm>
            <a:off x="918783" y="720000"/>
            <a:ext cx="10753201" cy="451576"/>
          </a:xfrm>
        </p:spPr>
        <p:txBody>
          <a:bodyPr anchor="t">
            <a:normAutofit/>
          </a:bodyPr>
          <a:lstStyle/>
          <a:p>
            <a:r>
              <a:rPr lang="cs-CZ" sz="2200" dirty="0"/>
              <a:t>Co říká ČČK</a:t>
            </a:r>
          </a:p>
        </p:txBody>
      </p:sp>
      <p:pic>
        <p:nvPicPr>
          <p:cNvPr id="5" name="Zástupný obsah 4">
            <a:extLst>
              <a:ext uri="{FF2B5EF4-FFF2-40B4-BE49-F238E27FC236}">
                <a16:creationId xmlns:a16="http://schemas.microsoft.com/office/drawing/2014/main" id="{508BD572-BC23-4A3D-BA87-777C403B2F60}"/>
              </a:ext>
            </a:extLst>
          </p:cNvPr>
          <p:cNvPicPr>
            <a:picLocks noGrp="1" noChangeAspect="1"/>
          </p:cNvPicPr>
          <p:nvPr>
            <p:ph idx="1"/>
          </p:nvPr>
        </p:nvPicPr>
        <p:blipFill>
          <a:blip r:embed="rId2"/>
          <a:stretch>
            <a:fillRect/>
          </a:stretch>
        </p:blipFill>
        <p:spPr>
          <a:xfrm>
            <a:off x="719399" y="1941720"/>
            <a:ext cx="10753201" cy="2553884"/>
          </a:xfrm>
          <a:noFill/>
        </p:spPr>
      </p:pic>
    </p:spTree>
    <p:extLst>
      <p:ext uri="{BB962C8B-B14F-4D97-AF65-F5344CB8AC3E}">
        <p14:creationId xmlns:p14="http://schemas.microsoft.com/office/powerpoint/2010/main" val="669161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DCB449-9352-4E6E-8F24-BEA69A841AE4}"/>
              </a:ext>
            </a:extLst>
          </p:cNvPr>
          <p:cNvSpPr>
            <a:spLocks noGrp="1"/>
          </p:cNvSpPr>
          <p:nvPr>
            <p:ph type="title"/>
          </p:nvPr>
        </p:nvSpPr>
        <p:spPr/>
        <p:txBody>
          <a:bodyPr/>
          <a:lstStyle/>
          <a:p>
            <a:r>
              <a:rPr lang="cs-CZ" dirty="0"/>
              <a:t>Autolékárnička</a:t>
            </a:r>
          </a:p>
        </p:txBody>
      </p:sp>
      <p:sp>
        <p:nvSpPr>
          <p:cNvPr id="3" name="Zástupný obsah 2">
            <a:extLst>
              <a:ext uri="{FF2B5EF4-FFF2-40B4-BE49-F238E27FC236}">
                <a16:creationId xmlns:a16="http://schemas.microsoft.com/office/drawing/2014/main" id="{9CC1BFE5-D688-4546-A2EB-5790E0F6C308}"/>
              </a:ext>
            </a:extLst>
          </p:cNvPr>
          <p:cNvSpPr>
            <a:spLocks noGrp="1"/>
          </p:cNvSpPr>
          <p:nvPr>
            <p:ph idx="1"/>
          </p:nvPr>
        </p:nvSpPr>
        <p:spPr>
          <a:xfrm>
            <a:off x="720001" y="1851028"/>
            <a:ext cx="10753201" cy="4139998"/>
          </a:xfrm>
        </p:spPr>
        <p:txBody>
          <a:bodyPr/>
          <a:lstStyle/>
          <a:p>
            <a:r>
              <a:rPr lang="cs-CZ" dirty="0"/>
              <a:t>Co v ní máte ?</a:t>
            </a:r>
          </a:p>
          <a:p>
            <a:endParaRPr lang="cs-CZ" dirty="0"/>
          </a:p>
          <a:p>
            <a:r>
              <a:rPr lang="cs-CZ" dirty="0"/>
              <a:t>Ví to asi jen 5 % laiků, patříte mezi ně?</a:t>
            </a:r>
          </a:p>
        </p:txBody>
      </p:sp>
    </p:spTree>
    <p:extLst>
      <p:ext uri="{BB962C8B-B14F-4D97-AF65-F5344CB8AC3E}">
        <p14:creationId xmlns:p14="http://schemas.microsoft.com/office/powerpoint/2010/main" val="275979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4">
            <a:extLst>
              <a:ext uri="{FF2B5EF4-FFF2-40B4-BE49-F238E27FC236}">
                <a16:creationId xmlns:a16="http://schemas.microsoft.com/office/drawing/2014/main" id="{D9EFDCC0-AB01-4772-B9FF-7EF1E1A37058}"/>
              </a:ext>
            </a:extLst>
          </p:cNvPr>
          <p:cNvGraphicFramePr>
            <a:graphicFrameLocks noGrp="1"/>
          </p:cNvGraphicFramePr>
          <p:nvPr>
            <p:extLst>
              <p:ext uri="{D42A27DB-BD31-4B8C-83A1-F6EECF244321}">
                <p14:modId xmlns:p14="http://schemas.microsoft.com/office/powerpoint/2010/main" val="879812170"/>
              </p:ext>
            </p:extLst>
          </p:nvPr>
        </p:nvGraphicFramePr>
        <p:xfrm>
          <a:off x="378372" y="3580938"/>
          <a:ext cx="9722883" cy="2992838"/>
        </p:xfrm>
        <a:graphic>
          <a:graphicData uri="http://schemas.openxmlformats.org/drawingml/2006/table">
            <a:tbl>
              <a:tblPr/>
              <a:tblGrid>
                <a:gridCol w="8046522">
                  <a:extLst>
                    <a:ext uri="{9D8B030D-6E8A-4147-A177-3AD203B41FA5}">
                      <a16:colId xmlns:a16="http://schemas.microsoft.com/office/drawing/2014/main" val="388141078"/>
                    </a:ext>
                  </a:extLst>
                </a:gridCol>
                <a:gridCol w="558787">
                  <a:extLst>
                    <a:ext uri="{9D8B030D-6E8A-4147-A177-3AD203B41FA5}">
                      <a16:colId xmlns:a16="http://schemas.microsoft.com/office/drawing/2014/main" val="658502729"/>
                    </a:ext>
                  </a:extLst>
                </a:gridCol>
                <a:gridCol w="558787">
                  <a:extLst>
                    <a:ext uri="{9D8B030D-6E8A-4147-A177-3AD203B41FA5}">
                      <a16:colId xmlns:a16="http://schemas.microsoft.com/office/drawing/2014/main" val="437638001"/>
                    </a:ext>
                  </a:extLst>
                </a:gridCol>
                <a:gridCol w="558787">
                  <a:extLst>
                    <a:ext uri="{9D8B030D-6E8A-4147-A177-3AD203B41FA5}">
                      <a16:colId xmlns:a16="http://schemas.microsoft.com/office/drawing/2014/main" val="3101502054"/>
                    </a:ext>
                  </a:extLst>
                </a:gridCol>
              </a:tblGrid>
              <a:tr h="748210">
                <a:tc rowSpan="2">
                  <a:txBody>
                    <a:bodyPr/>
                    <a:lstStyle/>
                    <a:p>
                      <a:r>
                        <a:rPr lang="cs-CZ" sz="1500" b="1" dirty="0">
                          <a:effectLst/>
                        </a:rPr>
                        <a:t>Auto</a:t>
                      </a:r>
                    </a:p>
                  </a:txBody>
                  <a:tcPr marL="0" marR="0" marT="0" marB="0" anchor="ctr">
                    <a:lnL>
                      <a:noFill/>
                    </a:lnL>
                    <a:lnR>
                      <a:noFill/>
                    </a:lnR>
                    <a:lnT>
                      <a:noFill/>
                    </a:lnT>
                    <a:lnB>
                      <a:noFill/>
                    </a:lnB>
                  </a:tcPr>
                </a:tc>
                <a:tc gridSpan="3">
                  <a:txBody>
                    <a:bodyPr/>
                    <a:lstStyle/>
                    <a:p>
                      <a:pPr algn="ctr"/>
                      <a:r>
                        <a:rPr lang="cs-CZ" sz="1500" b="1" dirty="0">
                          <a:effectLst/>
                        </a:rPr>
                        <a:t>množství (ks)</a:t>
                      </a:r>
                      <a:endParaRPr lang="cs-CZ" sz="1500" dirty="0">
                        <a:effectLst/>
                      </a:endParaRPr>
                    </a:p>
                    <a:p>
                      <a:pPr algn="ctr"/>
                      <a:r>
                        <a:rPr lang="cs-CZ" sz="1500" b="1" dirty="0">
                          <a:effectLst/>
                        </a:rPr>
                        <a:t>Velikost lékárničky</a:t>
                      </a:r>
                      <a:endParaRPr lang="cs-CZ" sz="1500" dirty="0">
                        <a:effectLst/>
                      </a:endParaRPr>
                    </a:p>
                  </a:txBody>
                  <a:tcPr marL="0" marR="0" marT="0" marB="0" anchor="ctr">
                    <a:lnL>
                      <a:noFill/>
                    </a:lnL>
                    <a:lnR>
                      <a:noFill/>
                    </a:lnR>
                    <a:lnT>
                      <a:noFill/>
                    </a:lnT>
                    <a:lnB>
                      <a:noFill/>
                    </a:lnB>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13503197"/>
                  </a:ext>
                </a:extLst>
              </a:tr>
              <a:tr h="249403">
                <a:tc vMerge="1">
                  <a:txBody>
                    <a:bodyPr/>
                    <a:lstStyle/>
                    <a:p>
                      <a:endParaRPr lang="cs-CZ"/>
                    </a:p>
                  </a:txBody>
                  <a:tcPr/>
                </a:tc>
                <a:tc>
                  <a:txBody>
                    <a:bodyPr/>
                    <a:lstStyle/>
                    <a:p>
                      <a:pPr algn="ctr"/>
                      <a:r>
                        <a:rPr lang="cs-CZ" sz="1500" b="1">
                          <a:effectLst/>
                        </a:rPr>
                        <a:t>I.</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II.</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III.</a:t>
                      </a:r>
                      <a:endParaRPr lang="cs-CZ" sz="1500">
                        <a:effectLst/>
                      </a:endParaRPr>
                    </a:p>
                  </a:txBody>
                  <a:tcPr marL="0" marR="0" marT="0" marB="0" anchor="ctr">
                    <a:lnL>
                      <a:noFill/>
                    </a:lnL>
                    <a:lnR>
                      <a:noFill/>
                    </a:lnR>
                    <a:lnT>
                      <a:noFill/>
                    </a:lnT>
                    <a:lnB>
                      <a:noFill/>
                    </a:lnB>
                  </a:tcPr>
                </a:tc>
                <a:extLst>
                  <a:ext uri="{0D108BD9-81ED-4DB2-BD59-A6C34878D82A}">
                    <a16:rowId xmlns:a16="http://schemas.microsoft.com/office/drawing/2014/main" val="3725309080"/>
                  </a:ext>
                </a:extLst>
              </a:tr>
              <a:tr h="249403">
                <a:tc>
                  <a:txBody>
                    <a:bodyPr/>
                    <a:lstStyle/>
                    <a:p>
                      <a:r>
                        <a:rPr lang="cs-CZ" sz="1500" b="1" dirty="0">
                          <a:effectLst/>
                        </a:rPr>
                        <a:t>Obvaz hotový s 1 polštářkem (šíře nejméně 8cm, savost nejméně 800g/m</a:t>
                      </a:r>
                      <a:r>
                        <a:rPr lang="cs-CZ" sz="1500" b="1" baseline="30000" dirty="0">
                          <a:effectLst/>
                        </a:rPr>
                        <a:t>2</a:t>
                      </a:r>
                      <a:r>
                        <a:rPr lang="cs-CZ" sz="1500" b="1" dirty="0">
                          <a:effectLst/>
                        </a:rPr>
                        <a:t>)</a:t>
                      </a:r>
                      <a:endParaRPr lang="cs-CZ" sz="1500" dirty="0">
                        <a:effectLst/>
                      </a:endParaRPr>
                    </a:p>
                  </a:txBody>
                  <a:tcPr marL="0" marR="0" marT="0" marB="0" anchor="ctr">
                    <a:lnL>
                      <a:noFill/>
                    </a:lnL>
                    <a:lnR>
                      <a:noFill/>
                    </a:lnR>
                    <a:lnT>
                      <a:noFill/>
                    </a:lnT>
                    <a:lnB>
                      <a:noFill/>
                    </a:lnB>
                  </a:tcPr>
                </a:tc>
                <a:tc>
                  <a:txBody>
                    <a:bodyPr/>
                    <a:lstStyle/>
                    <a:p>
                      <a:pPr algn="ctr"/>
                      <a:r>
                        <a:rPr lang="cs-CZ" sz="1500" b="1">
                          <a:effectLst/>
                        </a:rPr>
                        <a:t>3</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5</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10</a:t>
                      </a:r>
                      <a:endParaRPr lang="cs-CZ" sz="1500">
                        <a:effectLst/>
                      </a:endParaRPr>
                    </a:p>
                  </a:txBody>
                  <a:tcPr marL="0" marR="0" marT="0" marB="0" anchor="ctr">
                    <a:lnL>
                      <a:noFill/>
                    </a:lnL>
                    <a:lnR>
                      <a:noFill/>
                    </a:lnR>
                    <a:lnT>
                      <a:noFill/>
                    </a:lnT>
                    <a:lnB>
                      <a:noFill/>
                    </a:lnB>
                  </a:tcPr>
                </a:tc>
                <a:extLst>
                  <a:ext uri="{0D108BD9-81ED-4DB2-BD59-A6C34878D82A}">
                    <a16:rowId xmlns:a16="http://schemas.microsoft.com/office/drawing/2014/main" val="3905127699"/>
                  </a:ext>
                </a:extLst>
              </a:tr>
              <a:tr h="249403">
                <a:tc>
                  <a:txBody>
                    <a:bodyPr/>
                    <a:lstStyle/>
                    <a:p>
                      <a:r>
                        <a:rPr lang="cs-CZ" sz="1500" b="1" dirty="0">
                          <a:effectLst/>
                        </a:rPr>
                        <a:t>Obvaz hotový s 2 polštářky (šíře nejméně 8cm, savost nejméně 800g/m2)</a:t>
                      </a:r>
                      <a:endParaRPr lang="cs-CZ" sz="1500" dirty="0">
                        <a:effectLst/>
                      </a:endParaRPr>
                    </a:p>
                  </a:txBody>
                  <a:tcPr marL="0" marR="0" marT="0" marB="0" anchor="ctr">
                    <a:lnL>
                      <a:noFill/>
                    </a:lnL>
                    <a:lnR>
                      <a:noFill/>
                    </a:lnR>
                    <a:lnT>
                      <a:noFill/>
                    </a:lnT>
                    <a:lnB>
                      <a:noFill/>
                    </a:lnB>
                  </a:tcPr>
                </a:tc>
                <a:tc>
                  <a:txBody>
                    <a:bodyPr/>
                    <a:lstStyle/>
                    <a:p>
                      <a:pPr algn="ctr"/>
                      <a:r>
                        <a:rPr lang="cs-CZ" sz="1500" b="1">
                          <a:effectLst/>
                        </a:rPr>
                        <a:t>3</a:t>
                      </a:r>
                      <a:endParaRPr lang="cs-CZ" sz="1500">
                        <a:effectLst/>
                      </a:endParaRPr>
                    </a:p>
                  </a:txBody>
                  <a:tcPr marL="0" marR="0" marT="0" marB="0" anchor="ctr">
                    <a:lnL>
                      <a:noFill/>
                    </a:lnL>
                    <a:lnR>
                      <a:noFill/>
                    </a:lnR>
                    <a:lnT>
                      <a:noFill/>
                    </a:lnT>
                    <a:lnB>
                      <a:noFill/>
                    </a:lnB>
                  </a:tcPr>
                </a:tc>
                <a:tc>
                  <a:txBody>
                    <a:bodyPr/>
                    <a:lstStyle/>
                    <a:p>
                      <a:pPr algn="ctr"/>
                      <a:r>
                        <a:rPr lang="cs-CZ" sz="1500" b="1" dirty="0">
                          <a:effectLst/>
                        </a:rPr>
                        <a:t>5</a:t>
                      </a:r>
                      <a:endParaRPr lang="cs-CZ" sz="1500" dirty="0">
                        <a:effectLst/>
                      </a:endParaRPr>
                    </a:p>
                  </a:txBody>
                  <a:tcPr marL="0" marR="0" marT="0" marB="0" anchor="ctr">
                    <a:lnL>
                      <a:noFill/>
                    </a:lnL>
                    <a:lnR>
                      <a:noFill/>
                    </a:lnR>
                    <a:lnT>
                      <a:noFill/>
                    </a:lnT>
                    <a:lnB>
                      <a:noFill/>
                    </a:lnB>
                  </a:tcPr>
                </a:tc>
                <a:tc>
                  <a:txBody>
                    <a:bodyPr/>
                    <a:lstStyle/>
                    <a:p>
                      <a:pPr algn="ctr"/>
                      <a:r>
                        <a:rPr lang="cs-CZ" sz="1500" b="1">
                          <a:effectLst/>
                        </a:rPr>
                        <a:t>10</a:t>
                      </a:r>
                      <a:endParaRPr lang="cs-CZ" sz="1500">
                        <a:effectLst/>
                      </a:endParaRPr>
                    </a:p>
                  </a:txBody>
                  <a:tcPr marL="0" marR="0" marT="0" marB="0" anchor="ctr">
                    <a:lnL>
                      <a:noFill/>
                    </a:lnL>
                    <a:lnR>
                      <a:noFill/>
                    </a:lnR>
                    <a:lnT>
                      <a:noFill/>
                    </a:lnT>
                    <a:lnB>
                      <a:noFill/>
                    </a:lnB>
                  </a:tcPr>
                </a:tc>
                <a:extLst>
                  <a:ext uri="{0D108BD9-81ED-4DB2-BD59-A6C34878D82A}">
                    <a16:rowId xmlns:a16="http://schemas.microsoft.com/office/drawing/2014/main" val="3565374066"/>
                  </a:ext>
                </a:extLst>
              </a:tr>
              <a:tr h="249403">
                <a:tc>
                  <a:txBody>
                    <a:bodyPr/>
                    <a:lstStyle/>
                    <a:p>
                      <a:r>
                        <a:rPr lang="cs-CZ" sz="1500" b="1" dirty="0">
                          <a:effectLst/>
                        </a:rPr>
                        <a:t>Náplast hladká cívka (velikost 2,5 cm x 5 m, min. lepivost 7 N/25 mm</a:t>
                      </a:r>
                      <a:endParaRPr lang="cs-CZ" sz="1500" dirty="0">
                        <a:effectLst/>
                      </a:endParaRPr>
                    </a:p>
                  </a:txBody>
                  <a:tcPr marL="0" marR="0" marT="0" marB="0" anchor="ctr">
                    <a:lnL>
                      <a:noFill/>
                    </a:lnL>
                    <a:lnR>
                      <a:noFill/>
                    </a:lnR>
                    <a:lnT>
                      <a:noFill/>
                    </a:lnT>
                    <a:lnB>
                      <a:noFill/>
                    </a:lnB>
                  </a:tcPr>
                </a:tc>
                <a:tc>
                  <a:txBody>
                    <a:bodyPr/>
                    <a:lstStyle/>
                    <a:p>
                      <a:pPr algn="ctr"/>
                      <a:r>
                        <a:rPr lang="cs-CZ" sz="1500" b="1">
                          <a:effectLst/>
                        </a:rPr>
                        <a:t>1</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2</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4</a:t>
                      </a:r>
                      <a:endParaRPr lang="cs-CZ" sz="1500">
                        <a:effectLst/>
                      </a:endParaRPr>
                    </a:p>
                  </a:txBody>
                  <a:tcPr marL="0" marR="0" marT="0" marB="0" anchor="ctr">
                    <a:lnL>
                      <a:noFill/>
                    </a:lnL>
                    <a:lnR>
                      <a:noFill/>
                    </a:lnR>
                    <a:lnT>
                      <a:noFill/>
                    </a:lnT>
                    <a:lnB>
                      <a:noFill/>
                    </a:lnB>
                  </a:tcPr>
                </a:tc>
                <a:extLst>
                  <a:ext uri="{0D108BD9-81ED-4DB2-BD59-A6C34878D82A}">
                    <a16:rowId xmlns:a16="http://schemas.microsoft.com/office/drawing/2014/main" val="1897632667"/>
                  </a:ext>
                </a:extLst>
              </a:tr>
              <a:tr h="249403">
                <a:tc>
                  <a:txBody>
                    <a:bodyPr/>
                    <a:lstStyle/>
                    <a:p>
                      <a:r>
                        <a:rPr lang="cs-CZ" sz="1500" b="1" dirty="0">
                          <a:effectLst/>
                        </a:rPr>
                        <a:t>Obinadlo škrtící pryžové (60x1250 mm)</a:t>
                      </a:r>
                      <a:endParaRPr lang="cs-CZ" sz="1500" dirty="0">
                        <a:effectLst/>
                      </a:endParaRPr>
                    </a:p>
                  </a:txBody>
                  <a:tcPr marL="0" marR="0" marT="0" marB="0" anchor="ctr">
                    <a:lnL>
                      <a:noFill/>
                    </a:lnL>
                    <a:lnR>
                      <a:noFill/>
                    </a:lnR>
                    <a:lnT>
                      <a:noFill/>
                    </a:lnT>
                    <a:lnB>
                      <a:noFill/>
                    </a:lnB>
                  </a:tcPr>
                </a:tc>
                <a:tc>
                  <a:txBody>
                    <a:bodyPr/>
                    <a:lstStyle/>
                    <a:p>
                      <a:pPr algn="ctr"/>
                      <a:r>
                        <a:rPr lang="cs-CZ" sz="1500" b="1">
                          <a:effectLst/>
                        </a:rPr>
                        <a:t>1</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3</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5</a:t>
                      </a:r>
                      <a:endParaRPr lang="cs-CZ" sz="1500">
                        <a:effectLst/>
                      </a:endParaRPr>
                    </a:p>
                  </a:txBody>
                  <a:tcPr marL="0" marR="0" marT="0" marB="0" anchor="ctr">
                    <a:lnL>
                      <a:noFill/>
                    </a:lnL>
                    <a:lnR>
                      <a:noFill/>
                    </a:lnR>
                    <a:lnT>
                      <a:noFill/>
                    </a:lnT>
                    <a:lnB>
                      <a:noFill/>
                    </a:lnB>
                  </a:tcPr>
                </a:tc>
                <a:extLst>
                  <a:ext uri="{0D108BD9-81ED-4DB2-BD59-A6C34878D82A}">
                    <a16:rowId xmlns:a16="http://schemas.microsoft.com/office/drawing/2014/main" val="3998022689"/>
                  </a:ext>
                </a:extLst>
              </a:tr>
              <a:tr h="249403">
                <a:tc>
                  <a:txBody>
                    <a:bodyPr/>
                    <a:lstStyle/>
                    <a:p>
                      <a:r>
                        <a:rPr lang="cs-CZ" sz="1500" b="1">
                          <a:effectLst/>
                        </a:rPr>
                        <a:t>Rukavice pryžové (latexové) chirurgické v obalu</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1</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2</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4</a:t>
                      </a:r>
                      <a:endParaRPr lang="cs-CZ" sz="1500">
                        <a:effectLst/>
                      </a:endParaRPr>
                    </a:p>
                  </a:txBody>
                  <a:tcPr marL="0" marR="0" marT="0" marB="0" anchor="ctr">
                    <a:lnL>
                      <a:noFill/>
                    </a:lnL>
                    <a:lnR>
                      <a:noFill/>
                    </a:lnR>
                    <a:lnT>
                      <a:noFill/>
                    </a:lnT>
                    <a:lnB>
                      <a:noFill/>
                    </a:lnB>
                  </a:tcPr>
                </a:tc>
                <a:extLst>
                  <a:ext uri="{0D108BD9-81ED-4DB2-BD59-A6C34878D82A}">
                    <a16:rowId xmlns:a16="http://schemas.microsoft.com/office/drawing/2014/main" val="3038632601"/>
                  </a:ext>
                </a:extLst>
              </a:tr>
              <a:tr h="498807">
                <a:tc>
                  <a:txBody>
                    <a:bodyPr/>
                    <a:lstStyle/>
                    <a:p>
                      <a:r>
                        <a:rPr lang="cs-CZ" sz="1500" b="1" dirty="0">
                          <a:effectLst/>
                        </a:rPr>
                        <a:t>Nůžky zahnuté (se sklonem) v antikorozní úpravě se zaoblenými hroty - délka nejméně 14 cm</a:t>
                      </a:r>
                      <a:endParaRPr lang="cs-CZ" sz="1500" dirty="0">
                        <a:effectLst/>
                      </a:endParaRPr>
                    </a:p>
                  </a:txBody>
                  <a:tcPr marL="0" marR="0" marT="0" marB="0" anchor="ctr">
                    <a:lnL>
                      <a:noFill/>
                    </a:lnL>
                    <a:lnR>
                      <a:noFill/>
                    </a:lnR>
                    <a:lnT>
                      <a:noFill/>
                    </a:lnT>
                    <a:lnB>
                      <a:noFill/>
                    </a:lnB>
                  </a:tcPr>
                </a:tc>
                <a:tc>
                  <a:txBody>
                    <a:bodyPr/>
                    <a:lstStyle/>
                    <a:p>
                      <a:pPr algn="ctr"/>
                      <a:r>
                        <a:rPr lang="cs-CZ" sz="1500" b="1">
                          <a:effectLst/>
                        </a:rPr>
                        <a:t>1</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1</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1</a:t>
                      </a:r>
                      <a:endParaRPr lang="cs-CZ" sz="1500">
                        <a:effectLst/>
                      </a:endParaRPr>
                    </a:p>
                  </a:txBody>
                  <a:tcPr marL="0" marR="0" marT="0" marB="0" anchor="ctr">
                    <a:lnL>
                      <a:noFill/>
                    </a:lnL>
                    <a:lnR>
                      <a:noFill/>
                    </a:lnR>
                    <a:lnT>
                      <a:noFill/>
                    </a:lnT>
                    <a:lnB>
                      <a:noFill/>
                    </a:lnB>
                  </a:tcPr>
                </a:tc>
                <a:extLst>
                  <a:ext uri="{0D108BD9-81ED-4DB2-BD59-A6C34878D82A}">
                    <a16:rowId xmlns:a16="http://schemas.microsoft.com/office/drawing/2014/main" val="2489381021"/>
                  </a:ext>
                </a:extLst>
              </a:tr>
              <a:tr h="249403">
                <a:tc>
                  <a:txBody>
                    <a:bodyPr/>
                    <a:lstStyle/>
                    <a:p>
                      <a:r>
                        <a:rPr lang="cs-CZ" sz="1500" b="1">
                          <a:effectLst/>
                        </a:rPr>
                        <a:t>Isotermická fólie o rozměrech nejméně 200 x 140 cm</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1</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1</a:t>
                      </a:r>
                      <a:endParaRPr lang="cs-CZ" sz="1500">
                        <a:effectLst/>
                      </a:endParaRPr>
                    </a:p>
                  </a:txBody>
                  <a:tcPr marL="0" marR="0" marT="0" marB="0" anchor="ctr">
                    <a:lnL>
                      <a:noFill/>
                    </a:lnL>
                    <a:lnR>
                      <a:noFill/>
                    </a:lnR>
                    <a:lnT>
                      <a:noFill/>
                    </a:lnT>
                    <a:lnB>
                      <a:noFill/>
                    </a:lnB>
                  </a:tcPr>
                </a:tc>
                <a:tc>
                  <a:txBody>
                    <a:bodyPr/>
                    <a:lstStyle/>
                    <a:p>
                      <a:pPr algn="ctr"/>
                      <a:r>
                        <a:rPr lang="cs-CZ" sz="1500" b="1" dirty="0">
                          <a:effectLst/>
                        </a:rPr>
                        <a:t>1</a:t>
                      </a:r>
                      <a:endParaRPr lang="cs-CZ" sz="1500" dirty="0">
                        <a:effectLst/>
                      </a:endParaRPr>
                    </a:p>
                  </a:txBody>
                  <a:tcPr marL="0" marR="0" marT="0" marB="0" anchor="ctr">
                    <a:lnL>
                      <a:noFill/>
                    </a:lnL>
                    <a:lnR>
                      <a:noFill/>
                    </a:lnR>
                    <a:lnT>
                      <a:noFill/>
                    </a:lnT>
                    <a:lnB>
                      <a:noFill/>
                    </a:lnB>
                  </a:tcPr>
                </a:tc>
                <a:extLst>
                  <a:ext uri="{0D108BD9-81ED-4DB2-BD59-A6C34878D82A}">
                    <a16:rowId xmlns:a16="http://schemas.microsoft.com/office/drawing/2014/main" val="4275305993"/>
                  </a:ext>
                </a:extLst>
              </a:tr>
            </a:tbl>
          </a:graphicData>
        </a:graphic>
      </p:graphicFrame>
      <p:graphicFrame>
        <p:nvGraphicFramePr>
          <p:cNvPr id="8" name="Zástupný obsah 3">
            <a:extLst>
              <a:ext uri="{FF2B5EF4-FFF2-40B4-BE49-F238E27FC236}">
                <a16:creationId xmlns:a16="http://schemas.microsoft.com/office/drawing/2014/main" id="{286EC1A2-BE67-45C8-B24A-34AD49E0CBCB}"/>
              </a:ext>
            </a:extLst>
          </p:cNvPr>
          <p:cNvGraphicFramePr>
            <a:graphicFrameLocks/>
          </p:cNvGraphicFramePr>
          <p:nvPr>
            <p:extLst>
              <p:ext uri="{D42A27DB-BD31-4B8C-83A1-F6EECF244321}">
                <p14:modId xmlns:p14="http://schemas.microsoft.com/office/powerpoint/2010/main" val="4026451095"/>
              </p:ext>
            </p:extLst>
          </p:nvPr>
        </p:nvGraphicFramePr>
        <p:xfrm>
          <a:off x="720001" y="1421217"/>
          <a:ext cx="11200302" cy="1910080"/>
        </p:xfrm>
        <a:graphic>
          <a:graphicData uri="http://schemas.openxmlformats.org/drawingml/2006/table">
            <a:tbl>
              <a:tblPr/>
              <a:tblGrid>
                <a:gridCol w="5600151">
                  <a:extLst>
                    <a:ext uri="{9D8B030D-6E8A-4147-A177-3AD203B41FA5}">
                      <a16:colId xmlns:a16="http://schemas.microsoft.com/office/drawing/2014/main" val="1357224945"/>
                    </a:ext>
                  </a:extLst>
                </a:gridCol>
                <a:gridCol w="5600151">
                  <a:extLst>
                    <a:ext uri="{9D8B030D-6E8A-4147-A177-3AD203B41FA5}">
                      <a16:colId xmlns:a16="http://schemas.microsoft.com/office/drawing/2014/main" val="857827289"/>
                    </a:ext>
                  </a:extLst>
                </a:gridCol>
              </a:tblGrid>
              <a:tr h="294640">
                <a:tc>
                  <a:txBody>
                    <a:bodyPr/>
                    <a:lstStyle/>
                    <a:p>
                      <a:pPr algn="l"/>
                      <a:r>
                        <a:rPr lang="cs-CZ" b="1" dirty="0">
                          <a:effectLst/>
                        </a:rPr>
                        <a:t>Moto</a:t>
                      </a:r>
                      <a:br>
                        <a:rPr lang="cs-CZ" b="1" dirty="0">
                          <a:effectLst/>
                        </a:rPr>
                      </a:br>
                      <a:endParaRPr lang="cs-CZ" dirty="0">
                        <a:effectLst/>
                      </a:endParaRPr>
                    </a:p>
                  </a:txBody>
                  <a:tcPr marL="0" marR="0" marT="0" marB="0" anchor="ctr">
                    <a:lnL>
                      <a:noFill/>
                    </a:lnL>
                    <a:lnR>
                      <a:noFill/>
                    </a:lnR>
                    <a:lnT>
                      <a:noFill/>
                    </a:lnT>
                    <a:lnB>
                      <a:noFill/>
                    </a:lnB>
                  </a:tcPr>
                </a:tc>
                <a:tc>
                  <a:txBody>
                    <a:bodyPr/>
                    <a:lstStyle/>
                    <a:p>
                      <a:pPr algn="ctr"/>
                      <a:r>
                        <a:rPr lang="cs-CZ" b="1">
                          <a:effectLst/>
                        </a:rPr>
                        <a:t>množství (ks)</a:t>
                      </a:r>
                      <a:endParaRPr lang="cs-CZ">
                        <a:effectLst/>
                      </a:endParaRPr>
                    </a:p>
                  </a:txBody>
                  <a:tcPr marL="0" marR="0" marT="0" marB="0" anchor="ctr">
                    <a:lnL>
                      <a:noFill/>
                    </a:lnL>
                    <a:lnR>
                      <a:noFill/>
                    </a:lnR>
                    <a:lnT>
                      <a:noFill/>
                    </a:lnT>
                    <a:lnB>
                      <a:noFill/>
                    </a:lnB>
                  </a:tcPr>
                </a:tc>
                <a:extLst>
                  <a:ext uri="{0D108BD9-81ED-4DB2-BD59-A6C34878D82A}">
                    <a16:rowId xmlns:a16="http://schemas.microsoft.com/office/drawing/2014/main" val="136257527"/>
                  </a:ext>
                </a:extLst>
              </a:tr>
              <a:tr h="341168">
                <a:tc>
                  <a:txBody>
                    <a:bodyPr/>
                    <a:lstStyle/>
                    <a:p>
                      <a:pPr algn="l"/>
                      <a:r>
                        <a:rPr lang="cs-CZ" sz="1400" b="1" dirty="0">
                          <a:effectLst/>
                        </a:rPr>
                        <a:t>Obvaz hotový s 1 polštářkem (šíře nejméně 8 cm, savost nejméně 800g/m</a:t>
                      </a:r>
                      <a:r>
                        <a:rPr lang="cs-CZ" sz="1400" b="1" baseline="30000" dirty="0">
                          <a:effectLst/>
                        </a:rPr>
                        <a:t>2</a:t>
                      </a:r>
                      <a:r>
                        <a:rPr lang="cs-CZ" sz="1400" b="1" dirty="0">
                          <a:effectLst/>
                        </a:rPr>
                        <a:t>)</a:t>
                      </a:r>
                      <a:endParaRPr lang="cs-CZ" sz="1400" dirty="0">
                        <a:effectLst/>
                      </a:endParaRPr>
                    </a:p>
                  </a:txBody>
                  <a:tcPr marL="0" marR="0" marT="0" marB="0" anchor="ctr">
                    <a:lnL>
                      <a:noFill/>
                    </a:lnL>
                    <a:lnR>
                      <a:noFill/>
                    </a:lnR>
                    <a:lnT>
                      <a:noFill/>
                    </a:lnT>
                    <a:lnB>
                      <a:noFill/>
                    </a:lnB>
                  </a:tcPr>
                </a:tc>
                <a:tc>
                  <a:txBody>
                    <a:bodyPr/>
                    <a:lstStyle/>
                    <a:p>
                      <a:pPr algn="ctr"/>
                      <a:r>
                        <a:rPr lang="cs-CZ" sz="1400" b="1">
                          <a:effectLst/>
                        </a:rPr>
                        <a:t>1</a:t>
                      </a:r>
                      <a:endParaRPr lang="cs-CZ" sz="1400">
                        <a:effectLst/>
                      </a:endParaRPr>
                    </a:p>
                  </a:txBody>
                  <a:tcPr marL="0" marR="0" marT="0" marB="0" anchor="ctr">
                    <a:lnL>
                      <a:noFill/>
                    </a:lnL>
                    <a:lnR>
                      <a:noFill/>
                    </a:lnR>
                    <a:lnT>
                      <a:noFill/>
                    </a:lnT>
                    <a:lnB>
                      <a:noFill/>
                    </a:lnB>
                  </a:tcPr>
                </a:tc>
                <a:extLst>
                  <a:ext uri="{0D108BD9-81ED-4DB2-BD59-A6C34878D82A}">
                    <a16:rowId xmlns:a16="http://schemas.microsoft.com/office/drawing/2014/main" val="1690580736"/>
                  </a:ext>
                </a:extLst>
              </a:tr>
              <a:tr h="294640">
                <a:tc>
                  <a:txBody>
                    <a:bodyPr/>
                    <a:lstStyle/>
                    <a:p>
                      <a:pPr algn="l"/>
                      <a:r>
                        <a:rPr lang="cs-CZ" sz="1400" b="1" dirty="0">
                          <a:effectLst/>
                        </a:rPr>
                        <a:t>Obvaz hotový s 2 polštářky (šíře nejméně 8 cm, savost nejméně 800g/m</a:t>
                      </a:r>
                      <a:r>
                        <a:rPr lang="cs-CZ" sz="1400" b="1" baseline="30000" dirty="0">
                          <a:effectLst/>
                        </a:rPr>
                        <a:t>2</a:t>
                      </a:r>
                      <a:r>
                        <a:rPr lang="cs-CZ" sz="1400" b="1" dirty="0">
                          <a:effectLst/>
                        </a:rPr>
                        <a:t>)</a:t>
                      </a:r>
                      <a:endParaRPr lang="cs-CZ" sz="1400" dirty="0">
                        <a:effectLst/>
                      </a:endParaRPr>
                    </a:p>
                  </a:txBody>
                  <a:tcPr marL="0" marR="0" marT="0" marB="0" anchor="ctr">
                    <a:lnL>
                      <a:noFill/>
                    </a:lnL>
                    <a:lnR>
                      <a:noFill/>
                    </a:lnR>
                    <a:lnT>
                      <a:noFill/>
                    </a:lnT>
                    <a:lnB>
                      <a:noFill/>
                    </a:lnB>
                  </a:tcPr>
                </a:tc>
                <a:tc>
                  <a:txBody>
                    <a:bodyPr/>
                    <a:lstStyle/>
                    <a:p>
                      <a:pPr algn="ctr"/>
                      <a:r>
                        <a:rPr lang="cs-CZ" sz="1400" b="1">
                          <a:effectLst/>
                        </a:rPr>
                        <a:t>1</a:t>
                      </a:r>
                      <a:endParaRPr lang="cs-CZ" sz="1400">
                        <a:effectLst/>
                      </a:endParaRPr>
                    </a:p>
                  </a:txBody>
                  <a:tcPr marL="0" marR="0" marT="0" marB="0" anchor="ctr">
                    <a:lnL>
                      <a:noFill/>
                    </a:lnL>
                    <a:lnR>
                      <a:noFill/>
                    </a:lnR>
                    <a:lnT>
                      <a:noFill/>
                    </a:lnT>
                    <a:lnB>
                      <a:noFill/>
                    </a:lnB>
                  </a:tcPr>
                </a:tc>
                <a:extLst>
                  <a:ext uri="{0D108BD9-81ED-4DB2-BD59-A6C34878D82A}">
                    <a16:rowId xmlns:a16="http://schemas.microsoft.com/office/drawing/2014/main" val="3430377398"/>
                  </a:ext>
                </a:extLst>
              </a:tr>
              <a:tr h="147320">
                <a:tc>
                  <a:txBody>
                    <a:bodyPr/>
                    <a:lstStyle/>
                    <a:p>
                      <a:pPr algn="l"/>
                      <a:r>
                        <a:rPr lang="cs-CZ" sz="1400" b="1" dirty="0">
                          <a:effectLst/>
                        </a:rPr>
                        <a:t>Obinadlo škrtící pryžové (60 x 1250 mm)</a:t>
                      </a:r>
                      <a:endParaRPr lang="cs-CZ" sz="1400" dirty="0">
                        <a:effectLst/>
                      </a:endParaRPr>
                    </a:p>
                  </a:txBody>
                  <a:tcPr marL="0" marR="0" marT="0" marB="0" anchor="ctr">
                    <a:lnL>
                      <a:noFill/>
                    </a:lnL>
                    <a:lnR>
                      <a:noFill/>
                    </a:lnR>
                    <a:lnT>
                      <a:noFill/>
                    </a:lnT>
                    <a:lnB>
                      <a:noFill/>
                    </a:lnB>
                  </a:tcPr>
                </a:tc>
                <a:tc>
                  <a:txBody>
                    <a:bodyPr/>
                    <a:lstStyle/>
                    <a:p>
                      <a:pPr algn="ctr"/>
                      <a:r>
                        <a:rPr lang="cs-CZ" sz="1400" b="1">
                          <a:effectLst/>
                        </a:rPr>
                        <a:t>1</a:t>
                      </a:r>
                      <a:endParaRPr lang="cs-CZ" sz="1400">
                        <a:effectLst/>
                      </a:endParaRPr>
                    </a:p>
                  </a:txBody>
                  <a:tcPr marL="0" marR="0" marT="0" marB="0" anchor="ctr">
                    <a:lnL>
                      <a:noFill/>
                    </a:lnL>
                    <a:lnR>
                      <a:noFill/>
                    </a:lnR>
                    <a:lnT>
                      <a:noFill/>
                    </a:lnT>
                    <a:lnB>
                      <a:noFill/>
                    </a:lnB>
                  </a:tcPr>
                </a:tc>
                <a:extLst>
                  <a:ext uri="{0D108BD9-81ED-4DB2-BD59-A6C34878D82A}">
                    <a16:rowId xmlns:a16="http://schemas.microsoft.com/office/drawing/2014/main" val="1334782000"/>
                  </a:ext>
                </a:extLst>
              </a:tr>
              <a:tr h="294640">
                <a:tc>
                  <a:txBody>
                    <a:bodyPr/>
                    <a:lstStyle/>
                    <a:p>
                      <a:pPr algn="l"/>
                      <a:r>
                        <a:rPr lang="cs-CZ" sz="1400" b="1" dirty="0">
                          <a:effectLst/>
                        </a:rPr>
                        <a:t>Rukavice pryžové (latexové) chirurgické v obalu</a:t>
                      </a:r>
                      <a:endParaRPr lang="cs-CZ" sz="1400" dirty="0">
                        <a:effectLst/>
                      </a:endParaRPr>
                    </a:p>
                  </a:txBody>
                  <a:tcPr marL="0" marR="0" marT="0" marB="0" anchor="ctr">
                    <a:lnL>
                      <a:noFill/>
                    </a:lnL>
                    <a:lnR>
                      <a:noFill/>
                    </a:lnR>
                    <a:lnT>
                      <a:noFill/>
                    </a:lnT>
                    <a:lnB>
                      <a:noFill/>
                    </a:lnB>
                  </a:tcPr>
                </a:tc>
                <a:tc>
                  <a:txBody>
                    <a:bodyPr/>
                    <a:lstStyle/>
                    <a:p>
                      <a:pPr algn="ctr"/>
                      <a:r>
                        <a:rPr lang="cs-CZ" sz="1400" b="1" dirty="0">
                          <a:effectLst/>
                        </a:rPr>
                        <a:t>1</a:t>
                      </a:r>
                      <a:endParaRPr lang="cs-CZ" sz="1400" dirty="0">
                        <a:effectLst/>
                      </a:endParaRPr>
                    </a:p>
                  </a:txBody>
                  <a:tcPr marL="0" marR="0" marT="0" marB="0" anchor="ctr">
                    <a:lnL>
                      <a:noFill/>
                    </a:lnL>
                    <a:lnR>
                      <a:noFill/>
                    </a:lnR>
                    <a:lnT>
                      <a:noFill/>
                    </a:lnT>
                    <a:lnB>
                      <a:noFill/>
                    </a:lnB>
                  </a:tcPr>
                </a:tc>
                <a:extLst>
                  <a:ext uri="{0D108BD9-81ED-4DB2-BD59-A6C34878D82A}">
                    <a16:rowId xmlns:a16="http://schemas.microsoft.com/office/drawing/2014/main" val="3550815541"/>
                  </a:ext>
                </a:extLst>
              </a:tr>
            </a:tbl>
          </a:graphicData>
        </a:graphic>
      </p:graphicFrame>
      <p:sp>
        <p:nvSpPr>
          <p:cNvPr id="9" name="Nadpis 8">
            <a:extLst>
              <a:ext uri="{FF2B5EF4-FFF2-40B4-BE49-F238E27FC236}">
                <a16:creationId xmlns:a16="http://schemas.microsoft.com/office/drawing/2014/main" id="{31FE54B8-854E-45A0-84CB-84F265268D77}"/>
              </a:ext>
            </a:extLst>
          </p:cNvPr>
          <p:cNvSpPr>
            <a:spLocks noGrp="1"/>
          </p:cNvSpPr>
          <p:nvPr>
            <p:ph type="title"/>
          </p:nvPr>
        </p:nvSpPr>
        <p:spPr/>
        <p:txBody>
          <a:bodyPr/>
          <a:lstStyle/>
          <a:p>
            <a:r>
              <a:rPr lang="cs-CZ" dirty="0"/>
              <a:t>Auto vs. motolékárnička</a:t>
            </a:r>
          </a:p>
        </p:txBody>
      </p:sp>
    </p:spTree>
    <p:extLst>
      <p:ext uri="{BB962C8B-B14F-4D97-AF65-F5344CB8AC3E}">
        <p14:creationId xmlns:p14="http://schemas.microsoft.com/office/powerpoint/2010/main" val="2318856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descr="Obsah obrázku text&#10;&#10;Popis byl vytvořen automaticky">
            <a:extLst>
              <a:ext uri="{FF2B5EF4-FFF2-40B4-BE49-F238E27FC236}">
                <a16:creationId xmlns:a16="http://schemas.microsoft.com/office/drawing/2014/main" id="{72A2D11F-FA3D-4293-866E-431564211E1B}"/>
              </a:ext>
            </a:extLst>
          </p:cNvPr>
          <p:cNvPicPr>
            <a:picLocks noGrp="1" noChangeAspect="1"/>
          </p:cNvPicPr>
          <p:nvPr>
            <p:ph idx="1"/>
          </p:nvPr>
        </p:nvPicPr>
        <p:blipFill>
          <a:blip r:embed="rId3"/>
          <a:stretch>
            <a:fillRect/>
          </a:stretch>
        </p:blipFill>
        <p:spPr>
          <a:xfrm>
            <a:off x="914401" y="2231008"/>
            <a:ext cx="9865119" cy="3387644"/>
          </a:xfrm>
          <a:noFill/>
        </p:spPr>
      </p:pic>
      <p:sp>
        <p:nvSpPr>
          <p:cNvPr id="2" name="Nadpis 1">
            <a:extLst>
              <a:ext uri="{FF2B5EF4-FFF2-40B4-BE49-F238E27FC236}">
                <a16:creationId xmlns:a16="http://schemas.microsoft.com/office/drawing/2014/main" id="{877E31C4-9AB5-40A9-A590-549ECFE2F154}"/>
              </a:ext>
            </a:extLst>
          </p:cNvPr>
          <p:cNvSpPr>
            <a:spLocks noGrp="1"/>
          </p:cNvSpPr>
          <p:nvPr>
            <p:ph type="title"/>
          </p:nvPr>
        </p:nvSpPr>
        <p:spPr>
          <a:xfrm>
            <a:off x="720001" y="677918"/>
            <a:ext cx="10753201" cy="451576"/>
          </a:xfrm>
        </p:spPr>
        <p:txBody>
          <a:bodyPr anchor="t">
            <a:normAutofit fontScale="90000"/>
          </a:bodyPr>
          <a:lstStyle/>
          <a:p>
            <a:r>
              <a:rPr lang="cs-CZ" sz="2200" dirty="0"/>
              <a:t>Brainstorming – Co nedělat při komunikaci s dispečinkem 155 a bezprostředně před příjezdem ZZS ?</a:t>
            </a:r>
          </a:p>
        </p:txBody>
      </p:sp>
    </p:spTree>
    <p:extLst>
      <p:ext uri="{BB962C8B-B14F-4D97-AF65-F5344CB8AC3E}">
        <p14:creationId xmlns:p14="http://schemas.microsoft.com/office/powerpoint/2010/main" val="399658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Rozehřátí vzpomínkami</a:t>
            </a:r>
          </a:p>
        </p:txBody>
      </p:sp>
      <p:sp>
        <p:nvSpPr>
          <p:cNvPr id="5" name="Zástupný symbol pro obsah 4"/>
          <p:cNvSpPr>
            <a:spLocks noGrp="1"/>
          </p:cNvSpPr>
          <p:nvPr>
            <p:ph idx="1"/>
          </p:nvPr>
        </p:nvSpPr>
        <p:spPr/>
        <p:txBody>
          <a:bodyPr>
            <a:normAutofit fontScale="40000" lnSpcReduction="20000"/>
          </a:bodyPr>
          <a:lstStyle/>
          <a:p>
            <a:r>
              <a:rPr lang="cs-CZ" dirty="0"/>
              <a:t>Interní stavy v první pomoci, Bezvědomí - dýchá (polohování), Šokové stavy - optimální poloha, Kyslík v PP?, Využití </a:t>
            </a:r>
            <a:r>
              <a:rPr lang="cs-CZ" dirty="0" err="1"/>
              <a:t>bronchodilatátorů</a:t>
            </a:r>
            <a:r>
              <a:rPr lang="cs-CZ" dirty="0"/>
              <a:t>, Rozpoznání CMP (FAST), Bolesti na hrudi a aspirin, Aplikace adrenalinu a druhá dávka adrenalinu  u anafylaxe, PP hypoglykémie,  Dehydratace u vyčerpání a rehydratační terapie, Poranění oka chemikálií, křečové stavy…</a:t>
            </a:r>
          </a:p>
          <a:p>
            <a:r>
              <a:rPr lang="cs-CZ" dirty="0"/>
              <a:t>Traumatické stavy v první pomoci, Stavění krvácení, hemostatické obvazy, využití turniketu, repozice fraktur v terénu. Otevřené/uzavřené poranění hrudníku. Diagnostika komoce mozkové. Popáleniny - chlazení, krytí, Vyražený zub, znehybnění páteře…</a:t>
            </a:r>
          </a:p>
          <a:p>
            <a:r>
              <a:rPr lang="cs-CZ" dirty="0"/>
              <a:t>Monitorace vitálních funkcí v PP, Diagnostika v PP bez přístrojové techniky</a:t>
            </a:r>
          </a:p>
          <a:p>
            <a:r>
              <a:rPr lang="cs-CZ" dirty="0"/>
              <a:t>Resuscitace dospělého	Zásady KPR, algoritmus BLS, </a:t>
            </a:r>
            <a:r>
              <a:rPr lang="cs-CZ" dirty="0" err="1"/>
              <a:t>First</a:t>
            </a:r>
            <a:r>
              <a:rPr lang="cs-CZ" dirty="0"/>
              <a:t> </a:t>
            </a:r>
            <a:r>
              <a:rPr lang="cs-CZ" dirty="0" err="1"/>
              <a:t>responder</a:t>
            </a:r>
            <a:r>
              <a:rPr lang="cs-CZ" dirty="0"/>
              <a:t> a ALS</a:t>
            </a:r>
          </a:p>
          <a:p>
            <a:r>
              <a:rPr lang="cs-CZ" dirty="0"/>
              <a:t>Resuscitace dítěte, Junior a novorozenec BLS</a:t>
            </a:r>
          </a:p>
          <a:p>
            <a:r>
              <a:rPr lang="cs-CZ" dirty="0"/>
              <a:t>Vyprošťování - polohování raněných	Typy transportu</a:t>
            </a:r>
          </a:p>
          <a:p>
            <a:r>
              <a:rPr lang="cs-CZ" dirty="0"/>
              <a:t>Úraz elektrickým proudem, dušení - tonutí, strangulace	Algoritmy specifických stavů</a:t>
            </a:r>
          </a:p>
          <a:p>
            <a:r>
              <a:rPr lang="cs-CZ" dirty="0"/>
              <a:t>PP v gynekologii, překotný porod	</a:t>
            </a:r>
          </a:p>
          <a:p>
            <a:r>
              <a:rPr lang="cs-CZ" dirty="0"/>
              <a:t>Resuscitace novorozence v algoritmu ALS	</a:t>
            </a:r>
          </a:p>
          <a:p>
            <a:r>
              <a:rPr lang="cs-CZ" dirty="0"/>
              <a:t>Intoxikace	</a:t>
            </a:r>
          </a:p>
          <a:p>
            <a:r>
              <a:rPr lang="cs-CZ" dirty="0"/>
              <a:t>PP v pediatrii	</a:t>
            </a:r>
          </a:p>
          <a:p>
            <a:r>
              <a:rPr lang="cs-CZ" dirty="0"/>
              <a:t>PP v cestovní medicíně	</a:t>
            </a:r>
          </a:p>
          <a:p>
            <a:r>
              <a:rPr lang="cs-CZ" dirty="0"/>
              <a:t>Srdeční zástava - základy EKG	</a:t>
            </a:r>
          </a:p>
          <a:p>
            <a:r>
              <a:rPr lang="cs-CZ" dirty="0"/>
              <a:t>Poranění končetin a kloubů, poranění hlavy	</a:t>
            </a:r>
          </a:p>
          <a:p>
            <a:r>
              <a:rPr lang="cs-CZ" dirty="0"/>
              <a:t>Prevence v PP - Lidé a akce s predispozicemi, aktivní  a pasivní prevence úrazu (věk – pohlaví - prostředí - </a:t>
            </a:r>
            <a:r>
              <a:rPr lang="cs-CZ" dirty="0" err="1"/>
              <a:t>situace+typ</a:t>
            </a:r>
            <a:r>
              <a:rPr lang="cs-CZ" dirty="0"/>
              <a:t> úrazu)</a:t>
            </a:r>
          </a:p>
          <a:p>
            <a:endParaRPr lang="cs-CZ" dirty="0"/>
          </a:p>
        </p:txBody>
      </p:sp>
    </p:spTree>
    <p:extLst>
      <p:ext uri="{BB962C8B-B14F-4D97-AF65-F5344CB8AC3E}">
        <p14:creationId xmlns:p14="http://schemas.microsoft.com/office/powerpoint/2010/main" val="127496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10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10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10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10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10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10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10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10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10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10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10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10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10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10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10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100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100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100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4" dur="100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xEl>
                                              <p:pRg st="12" end="12"/>
                                            </p:txEl>
                                          </p:spTgt>
                                        </p:tgtEl>
                                        <p:attrNameLst>
                                          <p:attrName>style.visibility</p:attrName>
                                        </p:attrNameLst>
                                      </p:cBhvr>
                                      <p:to>
                                        <p:strVal val="visible"/>
                                      </p:to>
                                    </p:set>
                                    <p:anim calcmode="lin" valueType="num">
                                      <p:cBhvr additive="base">
                                        <p:cTn id="79" dur="100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80" dur="100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
                                            <p:txEl>
                                              <p:pRg st="13" end="13"/>
                                            </p:txEl>
                                          </p:spTgt>
                                        </p:tgtEl>
                                        <p:attrNameLst>
                                          <p:attrName>style.visibility</p:attrName>
                                        </p:attrNameLst>
                                      </p:cBhvr>
                                      <p:to>
                                        <p:strVal val="visible"/>
                                      </p:to>
                                    </p:set>
                                    <p:anim calcmode="lin" valueType="num">
                                      <p:cBhvr additive="base">
                                        <p:cTn id="85" dur="100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86" dur="100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
                                            <p:txEl>
                                              <p:pRg st="14" end="14"/>
                                            </p:txEl>
                                          </p:spTgt>
                                        </p:tgtEl>
                                        <p:attrNameLst>
                                          <p:attrName>style.visibility</p:attrName>
                                        </p:attrNameLst>
                                      </p:cBhvr>
                                      <p:to>
                                        <p:strVal val="visible"/>
                                      </p:to>
                                    </p:set>
                                    <p:anim calcmode="lin" valueType="num">
                                      <p:cBhvr additive="base">
                                        <p:cTn id="91" dur="100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92" dur="100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E90A9E-B266-4E52-9F65-F2C28165A8FE}"/>
              </a:ext>
            </a:extLst>
          </p:cNvPr>
          <p:cNvSpPr>
            <a:spLocks noGrp="1"/>
          </p:cNvSpPr>
          <p:nvPr>
            <p:ph type="title"/>
          </p:nvPr>
        </p:nvSpPr>
        <p:spPr>
          <a:xfrm>
            <a:off x="720001" y="720000"/>
            <a:ext cx="10753201" cy="451576"/>
          </a:xfrm>
        </p:spPr>
        <p:txBody>
          <a:bodyPr anchor="t">
            <a:normAutofit/>
          </a:bodyPr>
          <a:lstStyle/>
          <a:p>
            <a:r>
              <a:rPr lang="cs-CZ" sz="2200"/>
              <a:t>Dispečer</a:t>
            </a:r>
          </a:p>
        </p:txBody>
      </p:sp>
      <p:graphicFrame>
        <p:nvGraphicFramePr>
          <p:cNvPr id="5" name="Zástupný obsah 2">
            <a:extLst>
              <a:ext uri="{FF2B5EF4-FFF2-40B4-BE49-F238E27FC236}">
                <a16:creationId xmlns:a16="http://schemas.microsoft.com/office/drawing/2014/main" id="{9EE38B2D-2C7B-42F8-B111-8FA32F120581}"/>
              </a:ext>
            </a:extLst>
          </p:cNvPr>
          <p:cNvGraphicFramePr>
            <a:graphicFrameLocks noGrp="1"/>
          </p:cNvGraphicFramePr>
          <p:nvPr>
            <p:ph idx="1"/>
            <p:extLst>
              <p:ext uri="{D42A27DB-BD31-4B8C-83A1-F6EECF244321}">
                <p14:modId xmlns:p14="http://schemas.microsoft.com/office/powerpoint/2010/main" val="3507217199"/>
              </p:ext>
            </p:extLst>
          </p:nvPr>
        </p:nvGraphicFramePr>
        <p:xfrm>
          <a:off x="720001" y="1692002"/>
          <a:ext cx="10753201"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4741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Civilizace</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746" y="1885087"/>
            <a:ext cx="5520266" cy="4140200"/>
          </a:xfrm>
          <a:prstGeom prst="rect">
            <a:avLst/>
          </a:prstGeom>
        </p:spPr>
      </p:pic>
      <p:pic>
        <p:nvPicPr>
          <p:cNvPr id="5"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049" y="233754"/>
            <a:ext cx="4032742" cy="2681773"/>
          </a:xfrm>
          <a:prstGeom prst="rect">
            <a:avLst/>
          </a:prstGeom>
        </p:spPr>
      </p:pic>
      <p:pic>
        <p:nvPicPr>
          <p:cNvPr id="6" name="Obrázek 5"/>
          <p:cNvPicPr>
            <a:picLocks noChangeAspect="1"/>
          </p:cNvPicPr>
          <p:nvPr/>
        </p:nvPicPr>
        <p:blipFill>
          <a:blip r:embed="rId4"/>
          <a:stretch>
            <a:fillRect/>
          </a:stretch>
        </p:blipFill>
        <p:spPr>
          <a:xfrm>
            <a:off x="6592850" y="3551717"/>
            <a:ext cx="4582801" cy="2310464"/>
          </a:xfrm>
          <a:prstGeom prst="rect">
            <a:avLst/>
          </a:prstGeom>
        </p:spPr>
      </p:pic>
    </p:spTree>
    <p:extLst>
      <p:ext uri="{BB962C8B-B14F-4D97-AF65-F5344CB8AC3E}">
        <p14:creationId xmlns:p14="http://schemas.microsoft.com/office/powerpoint/2010/main" val="2518666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Příroda</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61" y="2530257"/>
            <a:ext cx="6835297" cy="3478542"/>
          </a:xfrm>
          <a:prstGeom prst="rect">
            <a:avLst/>
          </a:prstGeom>
          <a:ln>
            <a:noFill/>
          </a:ln>
          <a:effectLst>
            <a:softEdge rad="112500"/>
          </a:effectLst>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539" y="720000"/>
            <a:ext cx="3003896" cy="4010056"/>
          </a:xfrm>
          <a:prstGeom prst="rect">
            <a:avLst/>
          </a:prstGeom>
          <a:ln>
            <a:noFill/>
          </a:ln>
          <a:effectLst>
            <a:softEdge rad="112500"/>
          </a:effectLst>
        </p:spPr>
      </p:pic>
    </p:spTree>
    <p:extLst>
      <p:ext uri="{BB962C8B-B14F-4D97-AF65-F5344CB8AC3E}">
        <p14:creationId xmlns:p14="http://schemas.microsoft.com/office/powerpoint/2010/main" val="1695847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A9BA26-C15A-470B-8D15-964546D79285}"/>
              </a:ext>
            </a:extLst>
          </p:cNvPr>
          <p:cNvSpPr>
            <a:spLocks noGrp="1"/>
          </p:cNvSpPr>
          <p:nvPr>
            <p:ph type="title"/>
          </p:nvPr>
        </p:nvSpPr>
        <p:spPr/>
        <p:txBody>
          <a:bodyPr/>
          <a:lstStyle/>
          <a:p>
            <a:r>
              <a:rPr lang="cs-CZ" dirty="0"/>
              <a:t>Aplikace záchranka a rukavice do kapsy </a:t>
            </a:r>
            <a:r>
              <a:rPr lang="cs-CZ" dirty="0">
                <a:sym typeface="Wingdings" panose="05000000000000000000" pitchFamily="2" charset="2"/>
              </a:rPr>
              <a:t></a:t>
            </a:r>
            <a:endParaRPr lang="cs-CZ" dirty="0"/>
          </a:p>
        </p:txBody>
      </p:sp>
      <p:pic>
        <p:nvPicPr>
          <p:cNvPr id="5" name="Zástupný obsah 4">
            <a:extLst>
              <a:ext uri="{FF2B5EF4-FFF2-40B4-BE49-F238E27FC236}">
                <a16:creationId xmlns:a16="http://schemas.microsoft.com/office/drawing/2014/main" id="{5C3E1FB9-3089-49C1-8659-6501D8CA57FB}"/>
              </a:ext>
            </a:extLst>
          </p:cNvPr>
          <p:cNvPicPr>
            <a:picLocks noGrp="1" noChangeAspect="1"/>
          </p:cNvPicPr>
          <p:nvPr>
            <p:ph idx="1"/>
          </p:nvPr>
        </p:nvPicPr>
        <p:blipFill>
          <a:blip r:embed="rId3"/>
          <a:stretch>
            <a:fillRect/>
          </a:stretch>
        </p:blipFill>
        <p:spPr>
          <a:xfrm>
            <a:off x="1514612" y="1773128"/>
            <a:ext cx="8439150" cy="4010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76298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192" y="507058"/>
            <a:ext cx="10753201" cy="451576"/>
          </a:xfrm>
        </p:spPr>
        <p:txBody>
          <a:bodyPr/>
          <a:lstStyle/>
          <a:p>
            <a:r>
              <a:rPr lang="cs-CZ" dirty="0"/>
              <a:t>Moc lidí – aneb, po základním popisu situace probíhá </a:t>
            </a:r>
            <a:r>
              <a:rPr lang="cs-CZ" dirty="0" err="1"/>
              <a:t>triage</a:t>
            </a:r>
            <a:endParaRPr lang="cs-CZ" dirty="0"/>
          </a:p>
        </p:txBody>
      </p:sp>
      <p:pic>
        <p:nvPicPr>
          <p:cNvPr id="4" name="Zástupný symbol pro obsah 3"/>
          <p:cNvPicPr>
            <a:picLocks noGrp="1" noChangeAspect="1"/>
          </p:cNvPicPr>
          <p:nvPr>
            <p:ph idx="1"/>
          </p:nvPr>
        </p:nvPicPr>
        <p:blipFill>
          <a:blip r:embed="rId3"/>
          <a:stretch>
            <a:fillRect/>
          </a:stretch>
        </p:blipFill>
        <p:spPr>
          <a:xfrm>
            <a:off x="3279228" y="1692274"/>
            <a:ext cx="4766105" cy="5063441"/>
          </a:xfrm>
          <a:prstGeom prst="rect">
            <a:avLst/>
          </a:prstGeom>
        </p:spPr>
      </p:pic>
    </p:spTree>
    <p:extLst>
      <p:ext uri="{BB962C8B-B14F-4D97-AF65-F5344CB8AC3E}">
        <p14:creationId xmlns:p14="http://schemas.microsoft.com/office/powerpoint/2010/main" val="1737356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id="{7E21F866-C799-47A9-833E-EB4BDD5AA00A}"/>
              </a:ext>
            </a:extLst>
          </p:cNvPr>
          <p:cNvSpPr>
            <a:spLocks noGrp="1"/>
          </p:cNvSpPr>
          <p:nvPr>
            <p:ph type="title"/>
          </p:nvPr>
        </p:nvSpPr>
        <p:spPr/>
        <p:txBody>
          <a:bodyPr/>
          <a:lstStyle/>
          <a:p>
            <a:pPr eaLnBrk="1" hangingPunct="1"/>
            <a:r>
              <a:rPr lang="cs-CZ" altLang="cs-CZ" dirty="0"/>
              <a:t>5. 5T</a:t>
            </a:r>
          </a:p>
        </p:txBody>
      </p:sp>
      <p:sp>
        <p:nvSpPr>
          <p:cNvPr id="15363" name="Zástupný symbol pro obsah 2">
            <a:extLst>
              <a:ext uri="{FF2B5EF4-FFF2-40B4-BE49-F238E27FC236}">
                <a16:creationId xmlns:a16="http://schemas.microsoft.com/office/drawing/2014/main" id="{6CA064C8-A2A4-42C6-9786-C50CF5327241}"/>
              </a:ext>
            </a:extLst>
          </p:cNvPr>
          <p:cNvSpPr>
            <a:spLocks noGrp="1"/>
          </p:cNvSpPr>
          <p:nvPr>
            <p:ph sz="quarter" idx="1"/>
          </p:nvPr>
        </p:nvSpPr>
        <p:spPr>
          <a:xfrm>
            <a:off x="720001" y="1586693"/>
            <a:ext cx="7772400" cy="4572000"/>
          </a:xfrm>
        </p:spPr>
        <p:txBody>
          <a:bodyPr/>
          <a:lstStyle/>
          <a:p>
            <a:pPr eaLnBrk="1" hangingPunct="1">
              <a:buFont typeface="Wingdings 2" panose="05020102010507070707" pitchFamily="18" charset="2"/>
              <a:buNone/>
            </a:pPr>
            <a:r>
              <a:rPr lang="cs-CZ" altLang="cs-CZ" dirty="0"/>
              <a:t>Zajistíme protišoková opatření – 5T</a:t>
            </a:r>
          </a:p>
          <a:p>
            <a:pPr eaLnBrk="1" hangingPunct="1"/>
            <a:r>
              <a:rPr lang="cs-CZ" altLang="cs-CZ" dirty="0"/>
              <a:t>Teplo </a:t>
            </a:r>
          </a:p>
          <a:p>
            <a:pPr eaLnBrk="1" hangingPunct="1"/>
            <a:r>
              <a:rPr lang="cs-CZ" altLang="cs-CZ" dirty="0"/>
              <a:t>Ticho </a:t>
            </a:r>
          </a:p>
          <a:p>
            <a:pPr eaLnBrk="1" hangingPunct="1"/>
            <a:r>
              <a:rPr lang="cs-CZ" altLang="cs-CZ" dirty="0"/>
              <a:t>Tekutiny</a:t>
            </a:r>
          </a:p>
          <a:p>
            <a:pPr eaLnBrk="1" hangingPunct="1"/>
            <a:r>
              <a:rPr lang="cs-CZ" altLang="cs-CZ" dirty="0"/>
              <a:t>Transport </a:t>
            </a:r>
          </a:p>
          <a:p>
            <a:pPr eaLnBrk="1" hangingPunct="1"/>
            <a:r>
              <a:rPr lang="cs-CZ" altLang="cs-CZ" dirty="0"/>
              <a:t>Tišení bolesti </a:t>
            </a:r>
          </a:p>
          <a:p>
            <a:pPr eaLnBrk="1" hangingPunct="1"/>
            <a:endParaRPr lang="cs-CZ" altLang="cs-CZ" dirty="0"/>
          </a:p>
        </p:txBody>
      </p:sp>
      <p:sp>
        <p:nvSpPr>
          <p:cNvPr id="5" name="Nadpis 1">
            <a:extLst>
              <a:ext uri="{FF2B5EF4-FFF2-40B4-BE49-F238E27FC236}">
                <a16:creationId xmlns:a16="http://schemas.microsoft.com/office/drawing/2014/main" id="{0D4EF384-B484-43A6-B66A-0A41BBD57252}"/>
              </a:ext>
            </a:extLst>
          </p:cNvPr>
          <p:cNvSpPr txBox="1">
            <a:spLocks/>
          </p:cNvSpPr>
          <p:nvPr/>
        </p:nvSpPr>
        <p:spPr bwMode="auto">
          <a:xfrm>
            <a:off x="2424113" y="5300663"/>
            <a:ext cx="7772400" cy="1143000"/>
          </a:xfrm>
          <a:prstGeom prst="rect">
            <a:avLst/>
          </a:prstGeom>
          <a:noFill/>
          <a:ln w="9525">
            <a:noFill/>
            <a:miter lim="800000"/>
            <a:headEnd/>
            <a:tailEnd/>
          </a:ln>
        </p:spPr>
        <p:txBody>
          <a:bodyPr bIns="91440" anchor="b"/>
          <a:lstStyle/>
          <a:p>
            <a:pPr>
              <a:defRPr/>
            </a:pPr>
            <a:endParaRPr lang="cs-CZ" dirty="0">
              <a:solidFill>
                <a:schemeClr val="tx2"/>
              </a:solidFill>
              <a:latin typeface="+mj-lt"/>
              <a:ea typeface="+mj-ea"/>
              <a:cs typeface="+mj-cs"/>
            </a:endParaRPr>
          </a:p>
        </p:txBody>
      </p:sp>
      <p:pic>
        <p:nvPicPr>
          <p:cNvPr id="2" name="Picture 17" descr="http://skola.szsdecin.cz/UserFiles/Image/akt2013/13-03-19/zzs-v07.jpg">
            <a:extLst>
              <a:ext uri="{FF2B5EF4-FFF2-40B4-BE49-F238E27FC236}">
                <a16:creationId xmlns:a16="http://schemas.microsoft.com/office/drawing/2014/main" id="{5AEE13DC-874C-49B1-AE73-2D70F9E937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0028" y="4404673"/>
            <a:ext cx="3168650" cy="2374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ttp://www.atache.cz/public/products/big/9.jpg">
            <a:extLst>
              <a:ext uri="{FF2B5EF4-FFF2-40B4-BE49-F238E27FC236}">
                <a16:creationId xmlns:a16="http://schemas.microsoft.com/office/drawing/2014/main" id="{C931A59F-64E3-406F-B81B-9ED4BA11D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781" y="2246416"/>
            <a:ext cx="2666892" cy="1812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a:extLst>
              <a:ext uri="{FF2B5EF4-FFF2-40B4-BE49-F238E27FC236}">
                <a16:creationId xmlns:a16="http://schemas.microsoft.com/office/drawing/2014/main" id="{54C87690-167C-46F7-8739-43577F176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734" y="290904"/>
            <a:ext cx="3770312" cy="2406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http://www.fsps.muni.cz/sdetmivpohode/fotogalerie/nataceni_urgentni_prijem/IMG_1235.JPG">
            <a:extLst>
              <a:ext uri="{FF2B5EF4-FFF2-40B4-BE49-F238E27FC236}">
                <a16:creationId xmlns:a16="http://schemas.microsoft.com/office/drawing/2014/main" id="{FACF0E1D-DE8F-4A52-9F8A-45FEE3CD85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0734" y="3112671"/>
            <a:ext cx="3679825" cy="2451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B1E2B0-3751-4552-8BC6-2F3D9071B9AD}"/>
              </a:ext>
            </a:extLst>
          </p:cNvPr>
          <p:cNvSpPr>
            <a:spLocks noGrp="1"/>
          </p:cNvSpPr>
          <p:nvPr>
            <p:ph type="title"/>
          </p:nvPr>
        </p:nvSpPr>
        <p:spPr/>
        <p:txBody>
          <a:bodyPr/>
          <a:lstStyle/>
          <a:p>
            <a:r>
              <a:rPr lang="cs-CZ" dirty="0"/>
              <a:t>Kam uhnout před sanitkou?</a:t>
            </a:r>
          </a:p>
        </p:txBody>
      </p:sp>
      <p:sp>
        <p:nvSpPr>
          <p:cNvPr id="3" name="Zástupný obsah 2">
            <a:extLst>
              <a:ext uri="{FF2B5EF4-FFF2-40B4-BE49-F238E27FC236}">
                <a16:creationId xmlns:a16="http://schemas.microsoft.com/office/drawing/2014/main" id="{0ED578D3-A00A-4C4C-BB1E-F04C61339E9C}"/>
              </a:ext>
            </a:extLst>
          </p:cNvPr>
          <p:cNvSpPr>
            <a:spLocks noGrp="1"/>
          </p:cNvSpPr>
          <p:nvPr>
            <p:ph idx="1"/>
          </p:nvPr>
        </p:nvSpPr>
        <p:spPr>
          <a:xfrm>
            <a:off x="465024" y="1357895"/>
            <a:ext cx="10753201" cy="4139998"/>
          </a:xfrm>
        </p:spPr>
        <p:txBody>
          <a:bodyPr/>
          <a:lstStyle/>
          <a:p>
            <a:r>
              <a:rPr lang="cs-CZ" dirty="0"/>
              <a:t>Pravidlo natažené ruky.</a:t>
            </a:r>
          </a:p>
        </p:txBody>
      </p:sp>
      <p:pic>
        <p:nvPicPr>
          <p:cNvPr id="4" name="Obrázek 3"/>
          <p:cNvPicPr>
            <a:picLocks noChangeAspect="1"/>
          </p:cNvPicPr>
          <p:nvPr/>
        </p:nvPicPr>
        <p:blipFill>
          <a:blip r:embed="rId2"/>
          <a:stretch>
            <a:fillRect/>
          </a:stretch>
        </p:blipFill>
        <p:spPr>
          <a:xfrm>
            <a:off x="2567588" y="2130302"/>
            <a:ext cx="7058025" cy="4162425"/>
          </a:xfrm>
          <a:prstGeom prst="rect">
            <a:avLst/>
          </a:prstGeom>
          <a:ln>
            <a:noFill/>
          </a:ln>
          <a:effectLst>
            <a:softEdge rad="112500"/>
          </a:effectLst>
        </p:spPr>
      </p:pic>
    </p:spTree>
    <p:extLst>
      <p:ext uri="{BB962C8B-B14F-4D97-AF65-F5344CB8AC3E}">
        <p14:creationId xmlns:p14="http://schemas.microsoft.com/office/powerpoint/2010/main" val="849936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C343C5-62D7-4692-888E-988BED359765}"/>
              </a:ext>
            </a:extLst>
          </p:cNvPr>
          <p:cNvSpPr>
            <a:spLocks noGrp="1"/>
          </p:cNvSpPr>
          <p:nvPr>
            <p:ph type="title"/>
          </p:nvPr>
        </p:nvSpPr>
        <p:spPr/>
        <p:txBody>
          <a:bodyPr/>
          <a:lstStyle/>
          <a:p>
            <a:r>
              <a:rPr lang="cs-CZ" dirty="0"/>
              <a:t>Těhotná za volantem</a:t>
            </a:r>
          </a:p>
        </p:txBody>
      </p:sp>
      <p:sp>
        <p:nvSpPr>
          <p:cNvPr id="3" name="Zástupný obsah 2">
            <a:extLst>
              <a:ext uri="{FF2B5EF4-FFF2-40B4-BE49-F238E27FC236}">
                <a16:creationId xmlns:a16="http://schemas.microsoft.com/office/drawing/2014/main" id="{88867F1E-D48C-4334-9B1C-5698949037E1}"/>
              </a:ext>
            </a:extLst>
          </p:cNvPr>
          <p:cNvSpPr>
            <a:spLocks noGrp="1"/>
          </p:cNvSpPr>
          <p:nvPr>
            <p:ph idx="1"/>
          </p:nvPr>
        </p:nvSpPr>
        <p:spPr/>
        <p:txBody>
          <a:bodyPr/>
          <a:lstStyle/>
          <a:p>
            <a:r>
              <a:rPr lang="cs-CZ" dirty="0"/>
              <a:t>Co jim říct?</a:t>
            </a:r>
          </a:p>
          <a:p>
            <a:endParaRPr lang="cs-CZ" dirty="0"/>
          </a:p>
        </p:txBody>
      </p:sp>
      <p:pic>
        <p:nvPicPr>
          <p:cNvPr id="4" name="Obrázek 3"/>
          <p:cNvPicPr>
            <a:picLocks noChangeAspect="1"/>
          </p:cNvPicPr>
          <p:nvPr/>
        </p:nvPicPr>
        <p:blipFill>
          <a:blip r:embed="rId2"/>
          <a:stretch>
            <a:fillRect/>
          </a:stretch>
        </p:blipFill>
        <p:spPr>
          <a:xfrm>
            <a:off x="5761159" y="1541584"/>
            <a:ext cx="4362450" cy="3124200"/>
          </a:xfrm>
          <a:prstGeom prst="rect">
            <a:avLst/>
          </a:prstGeom>
        </p:spPr>
      </p:pic>
      <p:pic>
        <p:nvPicPr>
          <p:cNvPr id="5" name="Obrázek 4"/>
          <p:cNvPicPr>
            <a:picLocks noChangeAspect="1"/>
          </p:cNvPicPr>
          <p:nvPr/>
        </p:nvPicPr>
        <p:blipFill>
          <a:blip r:embed="rId3"/>
          <a:stretch>
            <a:fillRect/>
          </a:stretch>
        </p:blipFill>
        <p:spPr>
          <a:xfrm>
            <a:off x="2116015" y="3103684"/>
            <a:ext cx="2209800" cy="2162175"/>
          </a:xfrm>
          <a:prstGeom prst="rect">
            <a:avLst/>
          </a:prstGeom>
          <a:ln>
            <a:noFill/>
          </a:ln>
          <a:effectLst>
            <a:softEdge rad="112500"/>
          </a:effectLst>
        </p:spPr>
      </p:pic>
    </p:spTree>
    <p:extLst>
      <p:ext uri="{BB962C8B-B14F-4D97-AF65-F5344CB8AC3E}">
        <p14:creationId xmlns:p14="http://schemas.microsoft.com/office/powerpoint/2010/main" val="1502362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6DC3A2-FAB0-4BCF-8FC8-91D0A212D69F}"/>
              </a:ext>
            </a:extLst>
          </p:cNvPr>
          <p:cNvSpPr>
            <a:spLocks noGrp="1"/>
          </p:cNvSpPr>
          <p:nvPr>
            <p:ph type="title"/>
          </p:nvPr>
        </p:nvSpPr>
        <p:spPr/>
        <p:txBody>
          <a:bodyPr/>
          <a:lstStyle/>
          <a:p>
            <a:r>
              <a:rPr lang="cs-CZ" dirty="0"/>
              <a:t>Záchranný kruh</a:t>
            </a:r>
          </a:p>
        </p:txBody>
      </p:sp>
      <p:sp>
        <p:nvSpPr>
          <p:cNvPr id="3" name="Zástupný symbol pro obsah 2">
            <a:extLst>
              <a:ext uri="{FF2B5EF4-FFF2-40B4-BE49-F238E27FC236}">
                <a16:creationId xmlns:a16="http://schemas.microsoft.com/office/drawing/2014/main" id="{4D9E4AF8-2485-4F0E-ADF1-90E2EB2C7E71}"/>
              </a:ext>
            </a:extLst>
          </p:cNvPr>
          <p:cNvSpPr>
            <a:spLocks noGrp="1"/>
          </p:cNvSpPr>
          <p:nvPr>
            <p:ph idx="1"/>
          </p:nvPr>
        </p:nvSpPr>
        <p:spPr/>
        <p:txBody>
          <a:bodyPr/>
          <a:lstStyle/>
          <a:p>
            <a:r>
              <a:rPr lang="cs-CZ" dirty="0">
                <a:hlinkClick r:id="rId3"/>
              </a:rPr>
              <a:t>https://www.youtube.com/watch?v=o5Qy0JSqESc&amp;ab_channel=Z%C3%A1chrann%C3%BDkruh</a:t>
            </a:r>
            <a:endParaRPr lang="cs-CZ" dirty="0"/>
          </a:p>
          <a:p>
            <a:pPr marL="72000" indent="0">
              <a:buNone/>
            </a:pPr>
            <a:r>
              <a:rPr lang="cs-CZ" dirty="0"/>
              <a:t>VR</a:t>
            </a:r>
          </a:p>
          <a:p>
            <a:r>
              <a:rPr lang="cs-CZ" dirty="0">
                <a:hlinkClick r:id="rId4"/>
              </a:rPr>
              <a:t>https://www.youtube.com/watch?v=yz7y9AiJ_FM&amp;list=RDCMUCvDJksmk_q-l7AMUArulQxg&amp;ab_channel=VR360Expert</a:t>
            </a:r>
            <a:endParaRPr lang="cs-CZ" dirty="0"/>
          </a:p>
        </p:txBody>
      </p:sp>
    </p:spTree>
    <p:extLst>
      <p:ext uri="{BB962C8B-B14F-4D97-AF65-F5344CB8AC3E}">
        <p14:creationId xmlns:p14="http://schemas.microsoft.com/office/powerpoint/2010/main" val="673309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F02F1F-27D9-4ED8-AAE7-21BD1EEC8AF2}"/>
              </a:ext>
            </a:extLst>
          </p:cNvPr>
          <p:cNvSpPr>
            <a:spLocks noGrp="1"/>
          </p:cNvSpPr>
          <p:nvPr>
            <p:ph type="title"/>
          </p:nvPr>
        </p:nvSpPr>
        <p:spPr/>
        <p:txBody>
          <a:bodyPr/>
          <a:lstStyle/>
          <a:p>
            <a:r>
              <a:rPr lang="cs-CZ" dirty="0"/>
              <a:t>Zdroje</a:t>
            </a:r>
          </a:p>
        </p:txBody>
      </p:sp>
      <p:sp>
        <p:nvSpPr>
          <p:cNvPr id="3" name="Zástupný symbol pro obsah 2">
            <a:extLst>
              <a:ext uri="{FF2B5EF4-FFF2-40B4-BE49-F238E27FC236}">
                <a16:creationId xmlns:a16="http://schemas.microsoft.com/office/drawing/2014/main" id="{B2F3C0BA-BADF-4B96-9206-0EB79959ED7D}"/>
              </a:ext>
            </a:extLst>
          </p:cNvPr>
          <p:cNvSpPr>
            <a:spLocks noGrp="1"/>
          </p:cNvSpPr>
          <p:nvPr>
            <p:ph idx="1"/>
          </p:nvPr>
        </p:nvSpPr>
        <p:spPr/>
        <p:txBody>
          <a:bodyPr>
            <a:normAutofit fontScale="62500" lnSpcReduction="20000"/>
          </a:bodyPr>
          <a:lstStyle/>
          <a:p>
            <a:r>
              <a:rPr lang="cs-CZ" dirty="0"/>
              <a:t>374/2011 Sb. Zákon o zdravotnické záchranné službě. </a:t>
            </a:r>
            <a:r>
              <a:rPr lang="cs-CZ" i="1" dirty="0"/>
              <a:t>Zákony pro lidi – Sbírka zákonů ČR v aktuálním konsolidovaném znění </a:t>
            </a:r>
            <a:r>
              <a:rPr lang="cs-CZ" dirty="0"/>
              <a:t>[online]. [cit. 31.03.2018]. Dostupné z: </a:t>
            </a:r>
            <a:r>
              <a:rPr lang="cs-CZ" dirty="0">
                <a:hlinkClick r:id="rId3"/>
              </a:rPr>
              <a:t>https://www.zakonyprolidi.cz/cs/2011-374/zneni-20170701</a:t>
            </a:r>
            <a:endParaRPr lang="cs-CZ" dirty="0"/>
          </a:p>
          <a:p>
            <a:r>
              <a:rPr lang="cs-CZ" dirty="0"/>
              <a:t>183/2017 Sb. Zákon, kterým se mění některé zákony v souvislosti s přijetím zákona o odpovědnosti za přestupky…. </a:t>
            </a:r>
            <a:r>
              <a:rPr lang="cs-CZ" i="1" dirty="0"/>
              <a:t>Zákony pro lidi – Sbírka zákonů ČR v aktuálním konsolidovaném znění</a:t>
            </a:r>
            <a:r>
              <a:rPr lang="cs-CZ" dirty="0"/>
              <a:t> [online]. [cit. 31.03.2018]. Dostupné z: </a:t>
            </a:r>
            <a:r>
              <a:rPr lang="cs-CZ" dirty="0">
                <a:hlinkClick r:id="rId4"/>
              </a:rPr>
              <a:t>https://www.zakonyprolidi.cz/cs/2017-183</a:t>
            </a:r>
            <a:endParaRPr lang="cs-CZ" dirty="0"/>
          </a:p>
          <a:p>
            <a:r>
              <a:rPr lang="cs-CZ" dirty="0"/>
              <a:t>Schwarz, Zdeněk. Zákon o ZZS a jeho základní chyby. blog.iDnes.cz. [Online] 24. listopad 2008. [Citace: 13. září 2014.] </a:t>
            </a:r>
            <a:r>
              <a:rPr lang="cs-CZ" dirty="0">
                <a:hlinkClick r:id="rId5"/>
              </a:rPr>
              <a:t>http://schwarz.blog.idnes.cz/c/59055/Zakon-o-ZZS-a-jeho-zakladni-chyby.html</a:t>
            </a:r>
            <a:r>
              <a:rPr lang="cs-CZ" dirty="0"/>
              <a:t>.</a:t>
            </a:r>
          </a:p>
          <a:p>
            <a:r>
              <a:rPr lang="cs-CZ" dirty="0"/>
              <a:t>HASÍK, </a:t>
            </a:r>
            <a:r>
              <a:rPr lang="cs-CZ" dirty="0" err="1"/>
              <a:t>Juljo</a:t>
            </a:r>
            <a:r>
              <a:rPr lang="cs-CZ" dirty="0"/>
              <a:t> a Pavel SRNSKÝ. </a:t>
            </a:r>
            <a:r>
              <a:rPr lang="cs-CZ" i="1" dirty="0"/>
              <a:t>Standardy první pomoci</a:t>
            </a:r>
            <a:r>
              <a:rPr lang="cs-CZ" dirty="0"/>
              <a:t>. 2., </a:t>
            </a:r>
            <a:r>
              <a:rPr lang="cs-CZ" dirty="0" err="1"/>
              <a:t>přeprac</a:t>
            </a:r>
            <a:r>
              <a:rPr lang="cs-CZ" dirty="0"/>
              <a:t>. vyd. Praha: Český červený kříž, 2016. ISBN 978-80-87729-17-5</a:t>
            </a:r>
          </a:p>
          <a:p>
            <a:endParaRPr lang="cs-CZ" dirty="0"/>
          </a:p>
          <a:p>
            <a:endParaRPr lang="cs-CZ" dirty="0"/>
          </a:p>
        </p:txBody>
      </p:sp>
    </p:spTree>
    <p:extLst>
      <p:ext uri="{BB962C8B-B14F-4D97-AF65-F5344CB8AC3E}">
        <p14:creationId xmlns:p14="http://schemas.microsoft.com/office/powerpoint/2010/main" val="734722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83B40F-76EF-4714-A254-C1D233D7B6EB}"/>
              </a:ext>
            </a:extLst>
          </p:cNvPr>
          <p:cNvSpPr>
            <a:spLocks noGrp="1"/>
          </p:cNvSpPr>
          <p:nvPr>
            <p:ph type="title"/>
          </p:nvPr>
        </p:nvSpPr>
        <p:spPr/>
        <p:txBody>
          <a:bodyPr/>
          <a:lstStyle/>
          <a:p>
            <a:r>
              <a:rPr lang="cs-CZ" b="1" dirty="0"/>
              <a:t>Trestní zákon a neposkytnutí první pomoci (40/2009)</a:t>
            </a:r>
            <a:br>
              <a:rPr lang="cs-CZ" b="1" dirty="0"/>
            </a:br>
            <a:br>
              <a:rPr lang="cs-CZ" dirty="0"/>
            </a:br>
            <a:br>
              <a:rPr lang="cs-CZ" dirty="0"/>
            </a:br>
            <a:endParaRPr lang="cs-CZ" dirty="0"/>
          </a:p>
        </p:txBody>
      </p:sp>
      <p:sp>
        <p:nvSpPr>
          <p:cNvPr id="3" name="Zástupný obsah 2">
            <a:extLst>
              <a:ext uri="{FF2B5EF4-FFF2-40B4-BE49-F238E27FC236}">
                <a16:creationId xmlns:a16="http://schemas.microsoft.com/office/drawing/2014/main" id="{26AFFD40-99ED-4AA0-9581-5C2F42E94E10}"/>
              </a:ext>
            </a:extLst>
          </p:cNvPr>
          <p:cNvSpPr>
            <a:spLocks noGrp="1"/>
          </p:cNvSpPr>
          <p:nvPr>
            <p:ph idx="1"/>
          </p:nvPr>
        </p:nvSpPr>
        <p:spPr>
          <a:xfrm>
            <a:off x="720000" y="2215165"/>
            <a:ext cx="10753201" cy="3578197"/>
          </a:xfrm>
        </p:spPr>
        <p:txBody>
          <a:bodyPr>
            <a:normAutofit fontScale="62500" lnSpcReduction="20000"/>
          </a:bodyPr>
          <a:lstStyle/>
          <a:p>
            <a:r>
              <a:rPr lang="cs-CZ" dirty="0"/>
              <a:t>§ 150</a:t>
            </a:r>
          </a:p>
          <a:p>
            <a:r>
              <a:rPr lang="cs-CZ" b="1" dirty="0"/>
              <a:t>Neposkytnutí pomoci</a:t>
            </a:r>
          </a:p>
          <a:p>
            <a:pPr marL="586350" indent="-514350">
              <a:buAutoNum type="arabicParenBoth"/>
            </a:pPr>
            <a:r>
              <a:rPr lang="cs-CZ" dirty="0"/>
              <a:t>Kdo osobě, která je v nebezpečí smrti nebo jeví známky vážné poruchy zdraví nebo jiného vážného onemocnění, neposkytne potřebnou pomoc, ač tak může učinit bez nebezpečí pro sebe nebo jiného, bude potrestán odnětím svobody až na dvě léta.</a:t>
            </a:r>
          </a:p>
          <a:p>
            <a:pPr marL="586350" indent="-514350">
              <a:buAutoNum type="arabicParenBoth"/>
            </a:pPr>
            <a:endParaRPr lang="cs-CZ" dirty="0"/>
          </a:p>
          <a:p>
            <a:pPr marL="72000" indent="0">
              <a:buNone/>
            </a:pPr>
            <a:r>
              <a:rPr lang="cs-CZ" dirty="0">
                <a:solidFill>
                  <a:schemeClr val="tx2">
                    <a:lumMod val="75000"/>
                  </a:schemeClr>
                </a:solidFill>
              </a:rPr>
              <a:t>(2) </a:t>
            </a:r>
            <a:r>
              <a:rPr lang="cs-CZ" dirty="0"/>
              <a:t>Kdo osobě, která je v nebezpečí smrti nebo jeví známky vážné poruchy zdraví nebo vážného onemocnění, neposkytne potřebnou pomoc, ač je </a:t>
            </a:r>
            <a:r>
              <a:rPr lang="cs-CZ" b="1" dirty="0"/>
              <a:t>podle povahy svého zaměstnání</a:t>
            </a:r>
            <a:r>
              <a:rPr lang="cs-CZ" dirty="0"/>
              <a:t> povinen takovou pomoc poskytnout, bude potrestán odnětím svobody až na tři léta nebo zákazem činnosti.</a:t>
            </a:r>
          </a:p>
          <a:p>
            <a:endParaRPr lang="cs-CZ" dirty="0"/>
          </a:p>
        </p:txBody>
      </p:sp>
    </p:spTree>
    <p:extLst>
      <p:ext uri="{BB962C8B-B14F-4D97-AF65-F5344CB8AC3E}">
        <p14:creationId xmlns:p14="http://schemas.microsoft.com/office/powerpoint/2010/main" val="3894873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366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Podmínky ukončení předmětu</a:t>
            </a:r>
          </a:p>
        </p:txBody>
      </p:sp>
      <p:sp>
        <p:nvSpPr>
          <p:cNvPr id="3" name="Zástupný symbol pro obsah 2"/>
          <p:cNvSpPr>
            <a:spLocks noGrp="1"/>
          </p:cNvSpPr>
          <p:nvPr>
            <p:ph idx="1"/>
          </p:nvPr>
        </p:nvSpPr>
        <p:spPr>
          <a:xfrm>
            <a:off x="720001" y="1910943"/>
            <a:ext cx="10753201" cy="4139998"/>
          </a:xfrm>
        </p:spPr>
        <p:txBody>
          <a:bodyPr/>
          <a:lstStyle/>
          <a:p>
            <a:r>
              <a:rPr lang="cs-CZ" dirty="0"/>
              <a:t>Teoretická část a praktická část dohromady</a:t>
            </a:r>
          </a:p>
          <a:p>
            <a:endParaRPr lang="cs-CZ" dirty="0"/>
          </a:p>
          <a:p>
            <a:r>
              <a:rPr lang="cs-CZ" dirty="0"/>
              <a:t>Ukončení zápočtem – 100% účast na cvičení, průběžné testy, praktická demonstrace některé z metod první pomoci.</a:t>
            </a:r>
          </a:p>
          <a:p>
            <a:endParaRPr lang="cs-CZ" dirty="0"/>
          </a:p>
          <a:p>
            <a:endParaRPr lang="cs-CZ" dirty="0"/>
          </a:p>
        </p:txBody>
      </p:sp>
    </p:spTree>
    <p:extLst>
      <p:ext uri="{BB962C8B-B14F-4D97-AF65-F5344CB8AC3E}">
        <p14:creationId xmlns:p14="http://schemas.microsoft.com/office/powerpoint/2010/main" val="418589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Cíle obecně</a:t>
            </a:r>
          </a:p>
        </p:txBody>
      </p:sp>
      <p:sp>
        <p:nvSpPr>
          <p:cNvPr id="3" name="Zástupný symbol pro obsah 2"/>
          <p:cNvSpPr>
            <a:spLocks noGrp="1"/>
          </p:cNvSpPr>
          <p:nvPr>
            <p:ph idx="1"/>
          </p:nvPr>
        </p:nvSpPr>
        <p:spPr>
          <a:xfrm>
            <a:off x="720001" y="1562909"/>
            <a:ext cx="10753201" cy="4915163"/>
          </a:xfrm>
        </p:spPr>
        <p:txBody>
          <a:bodyPr>
            <a:normAutofit fontScale="92500" lnSpcReduction="20000"/>
          </a:bodyPr>
          <a:lstStyle/>
          <a:p>
            <a:r>
              <a:rPr lang="cs-CZ" dirty="0"/>
              <a:t>Dodržování zásad bezpečnosti</a:t>
            </a:r>
          </a:p>
          <a:p>
            <a:endParaRPr lang="cs-CZ" dirty="0"/>
          </a:p>
          <a:p>
            <a:r>
              <a:rPr lang="cs-CZ" dirty="0"/>
              <a:t>Schopnost správného vyhodnocení situace, identifikovat kritické onemocnění a úraz a volba postupu</a:t>
            </a:r>
          </a:p>
          <a:p>
            <a:endParaRPr lang="cs-CZ" dirty="0"/>
          </a:p>
          <a:p>
            <a:r>
              <a:rPr lang="cs-CZ" dirty="0"/>
              <a:t>Komunikace s operátorem KOS</a:t>
            </a:r>
          </a:p>
          <a:p>
            <a:endParaRPr lang="cs-CZ" dirty="0"/>
          </a:p>
          <a:p>
            <a:r>
              <a:rPr lang="cs-CZ" dirty="0"/>
              <a:t>Rozlišení první pomoci od pomoci rozšířené – umět se přizpůsobit podmínkám a prostředí, ve kterém se nacházím</a:t>
            </a:r>
          </a:p>
        </p:txBody>
      </p:sp>
    </p:spTree>
    <p:extLst>
      <p:ext uri="{BB962C8B-B14F-4D97-AF65-F5344CB8AC3E}">
        <p14:creationId xmlns:p14="http://schemas.microsoft.com/office/powerpoint/2010/main" val="2080717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7225" y="255798"/>
            <a:ext cx="10515600" cy="991115"/>
          </a:xfrm>
        </p:spPr>
        <p:txBody>
          <a:bodyPr/>
          <a:lstStyle/>
          <a:p>
            <a:r>
              <a:rPr lang="cs-CZ" dirty="0"/>
              <a:t>Základní informační zdroje</a:t>
            </a:r>
            <a:endParaRPr lang="en-US"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800911"/>
            <a:ext cx="9482097" cy="4351338"/>
          </a:xfrm>
          <a:prstGeom prst="rect">
            <a:avLst/>
          </a:prstGeom>
          <a:ln>
            <a:noFill/>
          </a:ln>
          <a:effectLst>
            <a:softEdge rad="112500"/>
          </a:effectLst>
        </p:spPr>
      </p:pic>
      <p:sp>
        <p:nvSpPr>
          <p:cNvPr id="5" name="TextovéPole 4"/>
          <p:cNvSpPr txBox="1"/>
          <p:nvPr/>
        </p:nvSpPr>
        <p:spPr>
          <a:xfrm>
            <a:off x="2392280" y="1016080"/>
            <a:ext cx="704549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https://</a:t>
            </a:r>
            <a:r>
              <a:rPr lang="en-US" dirty="0">
                <a:ln w="0"/>
                <a:solidFill>
                  <a:schemeClr val="accent1"/>
                </a:solidFill>
                <a:effectLst>
                  <a:outerShdw blurRad="38100" dist="25400" dir="5400000" algn="ctr" rotWithShape="0">
                    <a:srgbClr val="6E747A">
                      <a:alpha val="43000"/>
                    </a:srgbClr>
                  </a:outerShdw>
                </a:effectLst>
              </a:rPr>
              <a:t>cprguidelines.eu/guidelines-translations</a:t>
            </a:r>
            <a:endParaRPr lang="en-US" dirty="0"/>
          </a:p>
        </p:txBody>
      </p:sp>
    </p:spTree>
    <p:extLst>
      <p:ext uri="{BB962C8B-B14F-4D97-AF65-F5344CB8AC3E}">
        <p14:creationId xmlns:p14="http://schemas.microsoft.com/office/powerpoint/2010/main" val="664683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750" y="325033"/>
            <a:ext cx="10515600" cy="1325563"/>
          </a:xfrm>
        </p:spPr>
        <p:txBody>
          <a:bodyPr/>
          <a:lstStyle/>
          <a:p>
            <a:r>
              <a:rPr lang="cs-CZ" dirty="0"/>
              <a:t>Základní informační zdroje (2)</a:t>
            </a:r>
            <a:endParaRPr lang="en-US" dirty="0"/>
          </a:p>
        </p:txBody>
      </p:sp>
      <p:pic>
        <p:nvPicPr>
          <p:cNvPr id="4" name="Zástupný symbol pro obsah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1366430" y="2174915"/>
            <a:ext cx="5714414" cy="4105649"/>
          </a:xfrm>
          <a:prstGeom prst="rect">
            <a:avLst/>
          </a:prstGeom>
          <a:ln>
            <a:noFill/>
          </a:ln>
          <a:effectLst>
            <a:softEdge rad="112500"/>
          </a:effectLst>
        </p:spPr>
      </p:pic>
      <p:sp>
        <p:nvSpPr>
          <p:cNvPr id="5" name="TextovéPole 4"/>
          <p:cNvSpPr txBox="1"/>
          <p:nvPr/>
        </p:nvSpPr>
        <p:spPr>
          <a:xfrm>
            <a:off x="5924550" y="1231263"/>
            <a:ext cx="3863116"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http://</a:t>
            </a:r>
            <a:r>
              <a:rPr lang="en-US" dirty="0">
                <a:ln w="0"/>
                <a:solidFill>
                  <a:schemeClr val="accent1"/>
                </a:solidFill>
                <a:effectLst>
                  <a:outerShdw blurRad="38100" dist="25400" dir="5400000" algn="ctr" rotWithShape="0">
                    <a:srgbClr val="6E747A">
                      <a:alpha val="43000"/>
                    </a:srgbClr>
                  </a:outerShdw>
                </a:effectLst>
              </a:rPr>
              <a:t>www.resuscitace.cz</a:t>
            </a:r>
            <a:endParaRPr lang="en-US" dirty="0"/>
          </a:p>
        </p:txBody>
      </p:sp>
    </p:spTree>
    <p:extLst>
      <p:ext uri="{BB962C8B-B14F-4D97-AF65-F5344CB8AC3E}">
        <p14:creationId xmlns:p14="http://schemas.microsoft.com/office/powerpoint/2010/main" val="380038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pojmy a terminologie</a:t>
            </a:r>
          </a:p>
        </p:txBody>
      </p:sp>
      <p:sp>
        <p:nvSpPr>
          <p:cNvPr id="3" name="Zástupný symbol pro obsah 2"/>
          <p:cNvSpPr>
            <a:spLocks noGrp="1"/>
          </p:cNvSpPr>
          <p:nvPr>
            <p:ph idx="1"/>
          </p:nvPr>
        </p:nvSpPr>
        <p:spPr>
          <a:xfrm>
            <a:off x="1041972" y="1807911"/>
            <a:ext cx="10753201" cy="4139998"/>
          </a:xfrm>
        </p:spPr>
        <p:txBody>
          <a:bodyPr>
            <a:normAutofit fontScale="55000" lnSpcReduction="20000"/>
          </a:bodyPr>
          <a:lstStyle/>
          <a:p>
            <a:r>
              <a:rPr lang="cs-CZ" dirty="0"/>
              <a:t>ERC</a:t>
            </a:r>
          </a:p>
          <a:p>
            <a:endParaRPr lang="cs-CZ" dirty="0"/>
          </a:p>
          <a:p>
            <a:r>
              <a:rPr lang="cs-CZ" dirty="0"/>
              <a:t>ILCOR</a:t>
            </a:r>
          </a:p>
          <a:p>
            <a:endParaRPr lang="cs-CZ" dirty="0"/>
          </a:p>
          <a:p>
            <a:r>
              <a:rPr lang="cs-CZ" dirty="0"/>
              <a:t>CPR</a:t>
            </a:r>
          </a:p>
          <a:p>
            <a:endParaRPr lang="cs-CZ" dirty="0"/>
          </a:p>
          <a:p>
            <a:r>
              <a:rPr lang="cs-CZ" dirty="0"/>
              <a:t>ALS</a:t>
            </a:r>
          </a:p>
          <a:p>
            <a:endParaRPr lang="cs-CZ" dirty="0"/>
          </a:p>
          <a:p>
            <a:r>
              <a:rPr lang="cs-CZ" dirty="0"/>
              <a:t>PALS</a:t>
            </a:r>
          </a:p>
          <a:p>
            <a:endParaRPr lang="cs-CZ" dirty="0"/>
          </a:p>
          <a:p>
            <a:r>
              <a:rPr lang="cs-CZ" dirty="0"/>
              <a:t>BLS</a:t>
            </a:r>
          </a:p>
          <a:p>
            <a:endParaRPr lang="cs-CZ" dirty="0"/>
          </a:p>
          <a:p>
            <a:r>
              <a:rPr lang="cs-CZ" dirty="0"/>
              <a:t>TANR/TAPP</a:t>
            </a:r>
          </a:p>
        </p:txBody>
      </p:sp>
    </p:spTree>
    <p:extLst>
      <p:ext uri="{BB962C8B-B14F-4D97-AF65-F5344CB8AC3E}">
        <p14:creationId xmlns:p14="http://schemas.microsoft.com/office/powerpoint/2010/main" val="2420651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Úrovně péče – stavíme pyramidu od spodu</a:t>
            </a:r>
          </a:p>
        </p:txBody>
      </p:sp>
      <p:sp>
        <p:nvSpPr>
          <p:cNvPr id="3" name="Zástupný symbol pro obsah 2"/>
          <p:cNvSpPr>
            <a:spLocks noGrp="1"/>
          </p:cNvSpPr>
          <p:nvPr>
            <p:ph idx="1"/>
          </p:nvPr>
        </p:nvSpPr>
        <p:spPr>
          <a:xfrm>
            <a:off x="723900" y="1517894"/>
            <a:ext cx="10515600" cy="4935660"/>
          </a:xfrm>
        </p:spPr>
        <p:txBody>
          <a:bodyPr>
            <a:normAutofit fontScale="70000" lnSpcReduction="20000"/>
          </a:bodyPr>
          <a:lstStyle/>
          <a:p>
            <a:r>
              <a:rPr lang="cs-CZ" dirty="0"/>
              <a:t>Ambulantní</a:t>
            </a:r>
          </a:p>
          <a:p>
            <a:r>
              <a:rPr lang="cs-CZ" dirty="0"/>
              <a:t>Lůžková péče</a:t>
            </a:r>
          </a:p>
          <a:p>
            <a:pPr marL="72000" indent="0">
              <a:buNone/>
            </a:pPr>
            <a:endParaRPr lang="cs-CZ" dirty="0"/>
          </a:p>
          <a:p>
            <a:pPr marL="709200" lvl="1" indent="-457200">
              <a:buFont typeface="Arial" panose="020B0604020202020204" pitchFamily="34" charset="0"/>
              <a:buChar char="•"/>
            </a:pPr>
            <a:r>
              <a:rPr lang="cs-CZ" dirty="0"/>
              <a:t>   dlouhodobá</a:t>
            </a:r>
          </a:p>
          <a:p>
            <a:pPr marL="709200" lvl="1" indent="-457200">
              <a:buFont typeface="Arial" panose="020B0604020202020204" pitchFamily="34" charset="0"/>
              <a:buChar char="•"/>
            </a:pPr>
            <a:r>
              <a:rPr lang="cs-CZ" dirty="0"/>
              <a:t>   následná lůžková </a:t>
            </a:r>
          </a:p>
          <a:p>
            <a:pPr marL="709200" lvl="1" indent="-457200">
              <a:buFont typeface="Arial" panose="020B0604020202020204" pitchFamily="34" charset="0"/>
              <a:buChar char="•"/>
            </a:pPr>
            <a:r>
              <a:rPr lang="cs-CZ" dirty="0"/>
              <a:t>   akutní standardní </a:t>
            </a:r>
          </a:p>
          <a:p>
            <a:pPr marL="709200" lvl="1" indent="-457200">
              <a:buFont typeface="Arial" panose="020B0604020202020204" pitchFamily="34" charset="0"/>
              <a:buChar char="•"/>
            </a:pPr>
            <a:r>
              <a:rPr lang="cs-CZ" dirty="0"/>
              <a:t>   akutní intenzivní</a:t>
            </a:r>
          </a:p>
          <a:p>
            <a:pPr marL="709200" lvl="1" indent="-457200">
              <a:buFont typeface="Arial" panose="020B0604020202020204" pitchFamily="34" charset="0"/>
              <a:buChar char="•"/>
            </a:pPr>
            <a:r>
              <a:rPr lang="cs-CZ" dirty="0"/>
              <a:t>   neodkladná</a:t>
            </a:r>
          </a:p>
          <a:p>
            <a:pPr marL="252000" lvl="1" indent="0">
              <a:buNone/>
            </a:pPr>
            <a:endParaRPr lang="cs-CZ" dirty="0"/>
          </a:p>
          <a:p>
            <a:r>
              <a:rPr lang="cs-CZ" dirty="0"/>
              <a:t>Zdravotní záchranná služba – RLP, RZP, RV, LZS</a:t>
            </a:r>
          </a:p>
          <a:p>
            <a:r>
              <a:rPr lang="cs-CZ" dirty="0"/>
              <a:t>Soukromé dopravní služby - DZS</a:t>
            </a:r>
          </a:p>
          <a:p>
            <a:pPr marL="0" indent="0">
              <a:buNone/>
            </a:pPr>
            <a:endParaRPr lang="cs-CZ" dirty="0"/>
          </a:p>
          <a:p>
            <a:pPr marL="0" indent="0">
              <a:buNone/>
            </a:pPr>
            <a:r>
              <a:rPr lang="cs-CZ" b="1" dirty="0"/>
              <a:t>Laická první pomoc – BLS/</a:t>
            </a:r>
            <a:r>
              <a:rPr lang="cs-CZ" b="1" dirty="0" err="1"/>
              <a:t>First</a:t>
            </a:r>
            <a:r>
              <a:rPr lang="cs-CZ" b="1" dirty="0"/>
              <a:t> </a:t>
            </a:r>
            <a:r>
              <a:rPr lang="cs-CZ" b="1" dirty="0" err="1"/>
              <a:t>responders</a:t>
            </a:r>
            <a:r>
              <a:rPr lang="cs-CZ" b="1" dirty="0"/>
              <a:t> – bez pomůcek</a:t>
            </a:r>
          </a:p>
          <a:p>
            <a:pPr marL="0" indent="0">
              <a:buNone/>
            </a:pPr>
            <a:endParaRPr lang="cs-CZ" dirty="0"/>
          </a:p>
          <a:p>
            <a:pPr marL="0" indent="0">
              <a:buNone/>
            </a:pPr>
            <a:r>
              <a:rPr lang="cs-CZ" dirty="0"/>
              <a:t>Preventivní opatření a dostupnost péče</a:t>
            </a:r>
          </a:p>
          <a:p>
            <a:endParaRPr lang="cs-CZ" dirty="0"/>
          </a:p>
        </p:txBody>
      </p:sp>
    </p:spTree>
    <p:extLst>
      <p:ext uri="{BB962C8B-B14F-4D97-AF65-F5344CB8AC3E}">
        <p14:creationId xmlns:p14="http://schemas.microsoft.com/office/powerpoint/2010/main" val="131235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CZ.potx" id="{1927B253-FB08-41F5-B38D-80E9F802FC2D}" vid="{7C5ABD59-4F0A-4D9D-A126-85E5800F092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1435</Words>
  <Application>Microsoft Office PowerPoint</Application>
  <PresentationFormat>Širokoúhlá obrazovka</PresentationFormat>
  <Paragraphs>216</Paragraphs>
  <Slides>30</Slides>
  <Notes>20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30</vt:i4>
      </vt:variant>
    </vt:vector>
  </HeadingPairs>
  <TitlesOfParts>
    <vt:vector size="36" baseType="lpstr">
      <vt:lpstr>Arial</vt:lpstr>
      <vt:lpstr>Calibri</vt:lpstr>
      <vt:lpstr>Tahoma</vt:lpstr>
      <vt:lpstr>Wingdings</vt:lpstr>
      <vt:lpstr>Wingdings 2</vt:lpstr>
      <vt:lpstr>Prezentace_MU_CZ</vt:lpstr>
      <vt:lpstr>Úvod do První pomoci</vt:lpstr>
      <vt:lpstr>Rozehřátí vzpomínkami</vt:lpstr>
      <vt:lpstr>Trestní zákon a neposkytnutí první pomoci (40/2009)   </vt:lpstr>
      <vt:lpstr>Podmínky ukončení předmětu</vt:lpstr>
      <vt:lpstr>Cíle obecně</vt:lpstr>
      <vt:lpstr>Základní informační zdroje</vt:lpstr>
      <vt:lpstr>Základní informační zdroje (2)</vt:lpstr>
      <vt:lpstr>Základní pojmy a terminologie</vt:lpstr>
      <vt:lpstr>Úrovně péče – stavíme pyramidu od spodu</vt:lpstr>
      <vt:lpstr>Prezentace aplikace PowerPoint</vt:lpstr>
      <vt:lpstr>Prezentace aplikace PowerPoint</vt:lpstr>
      <vt:lpstr>První pomoc? Vždy myslet na bezpečí</vt:lpstr>
      <vt:lpstr>DOPRAVNÍ NEHODY A ORIENTACE V SYSTÉMU IZS</vt:lpstr>
      <vt:lpstr>Pojďme kreslit</vt:lpstr>
      <vt:lpstr>Ještě než vylezu z auta, vše promyslím!</vt:lpstr>
      <vt:lpstr>Co říká ČČK</vt:lpstr>
      <vt:lpstr>Autolékárnička</vt:lpstr>
      <vt:lpstr>Auto vs. motolékárnička</vt:lpstr>
      <vt:lpstr>Brainstorming – Co nedělat při komunikaci s dispečinkem 155 a bezprostředně před příjezdem ZZS ?</vt:lpstr>
      <vt:lpstr>Dispečer</vt:lpstr>
      <vt:lpstr>Civilizace</vt:lpstr>
      <vt:lpstr>Příroda</vt:lpstr>
      <vt:lpstr>Aplikace záchranka a rukavice do kapsy </vt:lpstr>
      <vt:lpstr>Moc lidí – aneb, po základním popisu situace probíhá triage</vt:lpstr>
      <vt:lpstr>5. 5T</vt:lpstr>
      <vt:lpstr>Kam uhnout před sanitkou?</vt:lpstr>
      <vt:lpstr>Těhotná za volantem</vt:lpstr>
      <vt:lpstr>Záchranný kruh</vt:lpstr>
      <vt:lpstr>Zdroje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První pomoci</dc:title>
  <dc:creator>Michal Pospíšil</dc:creator>
  <cp:lastModifiedBy>Michal Pospíšil</cp:lastModifiedBy>
  <cp:revision>11</cp:revision>
  <dcterms:created xsi:type="dcterms:W3CDTF">2020-10-04T17:41:11Z</dcterms:created>
  <dcterms:modified xsi:type="dcterms:W3CDTF">2020-10-12T09:07:32Z</dcterms:modified>
</cp:coreProperties>
</file>