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4" r:id="rId28"/>
    <p:sldId id="283" r:id="rId29"/>
    <p:sldId id="285" r:id="rId30"/>
    <p:sldId id="286" r:id="rId31"/>
    <p:sldId id="287" r:id="rId32"/>
    <p:sldId id="289" r:id="rId33"/>
    <p:sldId id="288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74" r:id="rId42"/>
    <p:sldId id="297" r:id="rId4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01.12.2020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962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01.12.2020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4735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01.12.2020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3113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01.12.2020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9685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01.12.2020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5256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01.12.2020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2192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01.12.2020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7830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01.12.2020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6174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01.12.2020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420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01.12.2020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7318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01.12.2020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3224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EA1C9-6DB5-4336-BC76-A349C8625767}" type="datetimeFigureOut">
              <a:rPr lang="cs-CZ" smtClean="0"/>
              <a:t>01.12.2020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2042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/url?sa=i&amp;rct=j&amp;q=&amp;esrc=s&amp;source=images&amp;cd=&amp;cad=rja&amp;uact=8&amp;ved=2ahUKEwigmOGkvdHbAhXpxlkKHSk7BjIQjRx6BAgBEAU&amp;url=http://www.cap.birdlife.cz/cap-v-lidove-tradici/capi-povery-aneb-cemu-verili-nasi-predkove&amp;psig=AOvVaw1qMTD1ioAeUZz5Xb1Zfy9h&amp;ust=1529008122654757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z/url?sa=i&amp;rct=j&amp;q=&amp;esrc=s&amp;source=images&amp;cd=&amp;cad=rja&amp;uact=8&amp;ved=2ahUKEwjH1LGvx9HbAhVhDJoKHZWHBTIQjRx6BAgBEAU&amp;url=http://www.likable.info/single-vs-married/&amp;psig=AOvVaw3rM_ENjVxC-jukGmPmxg3C&amp;ust=152901070931731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com/url?sa=i&amp;rct=j&amp;q=&amp;esrc=s&amp;source=images&amp;cd=&amp;cad=rja&amp;uact=8&amp;ved=2ahUKEwjJnLbTt9HbAhUptlkKHSqrCbUQjRx6BAgBEAU&amp;url=https://cz.depositphotos.com/118015206/stock-photo-sandals-and-socks.html&amp;psig=AOvVaw35Z-pA1eJfHepiFUFAfaN4&amp;ust=1529006579812588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zso.cz/staticke/animgraf/cz/index.html?lang=cz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com/url?sa=i&amp;rct=j&amp;q=&amp;esrc=s&amp;source=images&amp;cd=&amp;cad=rja&amp;uact=8&amp;ved=2ahUKEwjJnLbTt9HbAhUptlkKHSqrCbUQjRx6BAgBEAU&amp;url=https://cz.depositphotos.com/118015206/stock-photo-sandals-and-socks.html&amp;psig=AOvVaw35Z-pA1eJfHepiFUFAfaN4&amp;ust=1529006579812588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063117F2-2389-43F7-978F-EA0F49B16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06" y="277484"/>
            <a:ext cx="1277115" cy="982982"/>
          </a:xfrm>
          <a:prstGeom prst="rect">
            <a:avLst/>
          </a:prstGeom>
        </p:spPr>
      </p:pic>
      <p:cxnSp>
        <p:nvCxnSpPr>
          <p:cNvPr id="5" name="Přímá spojnice 4"/>
          <p:cNvCxnSpPr/>
          <p:nvPr/>
        </p:nvCxnSpPr>
        <p:spPr>
          <a:xfrm flipV="1">
            <a:off x="0" y="1330036"/>
            <a:ext cx="12192000" cy="114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6597650"/>
            <a:ext cx="12192000" cy="260350"/>
          </a:xfrm>
          <a:prstGeom prst="rect">
            <a:avLst/>
          </a:prstGeom>
          <a:solidFill>
            <a:srgbClr val="0000D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cs-CZ">
                <a:solidFill>
                  <a:schemeClr val="bg1"/>
                </a:solidFill>
                <a:latin typeface="Verdana" pitchFamily="34" charset="0"/>
              </a:rPr>
              <a:t>www.fss.muni.cz   </a:t>
            </a:r>
          </a:p>
        </p:txBody>
      </p:sp>
      <p:sp>
        <p:nvSpPr>
          <p:cNvPr id="9" name="TextovéPole 1"/>
          <p:cNvSpPr txBox="1">
            <a:spLocks noChangeArrowheads="1"/>
          </p:cNvSpPr>
          <p:nvPr/>
        </p:nvSpPr>
        <p:spPr bwMode="auto">
          <a:xfrm>
            <a:off x="421645" y="1753986"/>
            <a:ext cx="11399053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600" b="1" dirty="0">
                <a:latin typeface="Segoe UI Semibold" pitchFamily="34" charset="0"/>
              </a:rPr>
              <a:t>Základy demografie: Česko v číslech</a:t>
            </a:r>
          </a:p>
          <a:p>
            <a:r>
              <a:rPr lang="cs-CZ" sz="2400" b="1" dirty="0">
                <a:latin typeface="Segoe UI Semibold" pitchFamily="34" charset="0"/>
              </a:rPr>
              <a:t>Sociologie</a:t>
            </a:r>
          </a:p>
          <a:p>
            <a:r>
              <a:rPr lang="cs-CZ" sz="2000" dirty="0">
                <a:latin typeface="Segoe UI Semibold" pitchFamily="34" charset="0"/>
              </a:rPr>
              <a:t>(Porodní asistentky – PS)</a:t>
            </a:r>
          </a:p>
          <a:p>
            <a:r>
              <a:rPr lang="cs-CZ" sz="2000" dirty="0">
                <a:latin typeface="Segoe UI Semibold" pitchFamily="34" charset="0"/>
              </a:rPr>
              <a:t>(Zdravotničtí záchranáři – PS)</a:t>
            </a:r>
          </a:p>
          <a:p>
            <a:endParaRPr lang="cs-CZ" sz="2800" dirty="0">
              <a:latin typeface="Segoe UI Semibold" pitchFamily="34" charset="0"/>
            </a:endParaRPr>
          </a:p>
          <a:p>
            <a:endParaRPr lang="cs-CZ" sz="2800" dirty="0">
              <a:latin typeface="Segoe UI Semibold" pitchFamily="34" charset="0"/>
            </a:endParaRPr>
          </a:p>
          <a:p>
            <a:endParaRPr lang="cs-CZ" sz="2800" dirty="0">
              <a:latin typeface="Segoe UI Semibold" pitchFamily="34" charset="0"/>
            </a:endParaRPr>
          </a:p>
          <a:p>
            <a:pPr algn="r"/>
            <a:r>
              <a:rPr lang="cs-CZ" sz="2200" dirty="0">
                <a:latin typeface="Segoe UI" pitchFamily="34" charset="0"/>
                <a:cs typeface="Segoe UI" pitchFamily="34" charset="0"/>
              </a:rPr>
              <a:t>Tomáš Doseděl</a:t>
            </a:r>
          </a:p>
          <a:p>
            <a:pPr algn="r"/>
            <a:r>
              <a:rPr lang="cs-CZ" sz="2200" dirty="0">
                <a:latin typeface="Segoe UI" pitchFamily="34" charset="0"/>
                <a:cs typeface="Segoe UI" pitchFamily="34" charset="0"/>
              </a:rPr>
              <a:t>dosedel@fss.muni.cz</a:t>
            </a:r>
          </a:p>
        </p:txBody>
      </p:sp>
    </p:spTree>
    <p:extLst>
      <p:ext uri="{BB962C8B-B14F-4D97-AF65-F5344CB8AC3E}">
        <p14:creationId xmlns:p14="http://schemas.microsoft.com/office/powerpoint/2010/main" val="272925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555D4A-203C-488F-9767-A778F69CA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308" y="365125"/>
            <a:ext cx="10562492" cy="1325563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Kdo je „typický“ Čech?</a:t>
            </a:r>
            <a:endParaRPr lang="cs-CZ" dirty="0"/>
          </a:p>
        </p:txBody>
      </p:sp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8DB19246-0BCF-427D-9653-11DF3CB61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308" y="1825625"/>
            <a:ext cx="10562491" cy="4351338"/>
          </a:xfrm>
        </p:spPr>
        <p:txBody>
          <a:bodyPr>
            <a:normAutofit/>
          </a:bodyPr>
          <a:lstStyle/>
          <a:p>
            <a:r>
              <a:rPr lang="cs-CZ" dirty="0"/>
              <a:t>Pohlaví: žena</a:t>
            </a:r>
          </a:p>
          <a:p>
            <a:r>
              <a:rPr lang="cs-CZ" dirty="0"/>
              <a:t>Věk: 42,5 roku (muži: 41,1, ženy: 43,9)</a:t>
            </a:r>
          </a:p>
        </p:txBody>
      </p:sp>
    </p:spTree>
    <p:extLst>
      <p:ext uri="{BB962C8B-B14F-4D97-AF65-F5344CB8AC3E}">
        <p14:creationId xmlns:p14="http://schemas.microsoft.com/office/powerpoint/2010/main" val="3662160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555D4A-203C-488F-9767-A778F69CA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308" y="365125"/>
            <a:ext cx="10562492" cy="1325563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Kdo je „typický“ Čech?</a:t>
            </a:r>
            <a:endParaRPr lang="cs-CZ" dirty="0"/>
          </a:p>
        </p:txBody>
      </p:sp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8DB19246-0BCF-427D-9653-11DF3CB61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308" y="1825625"/>
            <a:ext cx="10562491" cy="4351338"/>
          </a:xfrm>
        </p:spPr>
        <p:txBody>
          <a:bodyPr>
            <a:normAutofit/>
          </a:bodyPr>
          <a:lstStyle/>
          <a:p>
            <a:r>
              <a:rPr lang="cs-CZ" dirty="0"/>
              <a:t>Pohlaví: žena</a:t>
            </a:r>
          </a:p>
          <a:p>
            <a:r>
              <a:rPr lang="cs-CZ" dirty="0"/>
              <a:t>Věk: 42,5 roku (muži: 41,1, ženy: 43,9)</a:t>
            </a:r>
          </a:p>
          <a:p>
            <a:r>
              <a:rPr lang="cs-CZ" dirty="0"/>
              <a:t>Nejsme moc staří?</a:t>
            </a:r>
          </a:p>
        </p:txBody>
      </p:sp>
    </p:spTree>
    <p:extLst>
      <p:ext uri="{BB962C8B-B14F-4D97-AF65-F5344CB8AC3E}">
        <p14:creationId xmlns:p14="http://schemas.microsoft.com/office/powerpoint/2010/main" val="580253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555D4A-203C-488F-9767-A778F69CA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308" y="365125"/>
            <a:ext cx="10562492" cy="1325563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Kdo je „typický“ Čech?</a:t>
            </a:r>
            <a:endParaRPr lang="cs-CZ" dirty="0"/>
          </a:p>
        </p:txBody>
      </p:sp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8DB19246-0BCF-427D-9653-11DF3CB61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308" y="1825625"/>
            <a:ext cx="10562491" cy="4351338"/>
          </a:xfrm>
        </p:spPr>
        <p:txBody>
          <a:bodyPr>
            <a:normAutofit/>
          </a:bodyPr>
          <a:lstStyle/>
          <a:p>
            <a:r>
              <a:rPr lang="cs-CZ" dirty="0"/>
              <a:t>Pohlaví: žena</a:t>
            </a:r>
          </a:p>
          <a:p>
            <a:r>
              <a:rPr lang="cs-CZ" dirty="0"/>
              <a:t>Věk: 42,5 roku (muži: 41,1, ženy: 43,9)</a:t>
            </a:r>
          </a:p>
          <a:p>
            <a:r>
              <a:rPr lang="cs-CZ" dirty="0"/>
              <a:t>Nejsme moc staří?</a:t>
            </a:r>
          </a:p>
          <a:p>
            <a:pPr marL="0" indent="0">
              <a:buNone/>
            </a:pPr>
            <a:r>
              <a:rPr lang="cs-CZ" dirty="0"/>
              <a:t>I: 0-14 let		16,0 %</a:t>
            </a:r>
          </a:p>
          <a:p>
            <a:pPr marL="0" indent="0">
              <a:buNone/>
            </a:pPr>
            <a:r>
              <a:rPr lang="cs-CZ" dirty="0"/>
              <a:t>II: 15-64 let		64,1 %</a:t>
            </a:r>
          </a:p>
          <a:p>
            <a:pPr marL="0" indent="0">
              <a:buNone/>
            </a:pPr>
            <a:r>
              <a:rPr lang="cs-CZ" dirty="0"/>
              <a:t>III: 65-…		19,9 %</a:t>
            </a:r>
          </a:p>
          <a:p>
            <a:pPr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Index ekonomického zatížení (I+III/II) = 56 %</a:t>
            </a:r>
          </a:p>
          <a:p>
            <a:pPr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Na 2 vydělávající – 1 dítě nebo senior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9348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555D4A-203C-488F-9767-A778F69CA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308" y="365125"/>
            <a:ext cx="10562492" cy="1325563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Kdo je „typický“ Čech?</a:t>
            </a:r>
            <a:endParaRPr lang="cs-CZ" dirty="0"/>
          </a:p>
        </p:txBody>
      </p:sp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8DB19246-0BCF-427D-9653-11DF3CB61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308" y="1825625"/>
            <a:ext cx="10562491" cy="4592760"/>
          </a:xfrm>
        </p:spPr>
        <p:txBody>
          <a:bodyPr>
            <a:normAutofit/>
          </a:bodyPr>
          <a:lstStyle/>
          <a:p>
            <a:r>
              <a:rPr lang="cs-CZ" dirty="0"/>
              <a:t>Pohlaví: žena</a:t>
            </a:r>
          </a:p>
          <a:p>
            <a:r>
              <a:rPr lang="cs-CZ" dirty="0"/>
              <a:t>Věk: 42,5 roku (muži: 41,1, ženy: 43,9)</a:t>
            </a:r>
          </a:p>
          <a:p>
            <a:r>
              <a:rPr lang="cs-CZ" dirty="0"/>
              <a:t>Nejsme moc staří?</a:t>
            </a:r>
          </a:p>
          <a:p>
            <a:pPr marL="0" indent="0">
              <a:buNone/>
            </a:pPr>
            <a:r>
              <a:rPr lang="cs-CZ" dirty="0"/>
              <a:t>I: 0-14 let		16,0 %			21,7 %</a:t>
            </a:r>
          </a:p>
          <a:p>
            <a:pPr marL="0" indent="0">
              <a:buNone/>
            </a:pPr>
            <a:r>
              <a:rPr lang="cs-CZ" dirty="0"/>
              <a:t>II: 15-64 let		64,1 %			65,8 %</a:t>
            </a:r>
          </a:p>
          <a:p>
            <a:pPr marL="0" indent="0">
              <a:buNone/>
            </a:pPr>
            <a:r>
              <a:rPr lang="cs-CZ" dirty="0"/>
              <a:t>III: 65-…		19,9 %			12,5 %</a:t>
            </a:r>
          </a:p>
          <a:p>
            <a:pPr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				2019				1989</a:t>
            </a:r>
          </a:p>
          <a:p>
            <a:pPr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Index </a:t>
            </a:r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ekono</a:t>
            </a: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- = 	56 %				52 %</a:t>
            </a:r>
          </a:p>
          <a:p>
            <a:pPr marL="0" indent="0">
              <a:buNone/>
            </a:pPr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mického</a:t>
            </a: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 zatížení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3070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555D4A-203C-488F-9767-A778F69CA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308" y="365125"/>
            <a:ext cx="10562492" cy="1325563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Kdo je „typický“ Čech?</a:t>
            </a:r>
            <a:endParaRPr lang="cs-CZ" dirty="0"/>
          </a:p>
        </p:txBody>
      </p:sp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8DB19246-0BCF-427D-9653-11DF3CB61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308" y="1825625"/>
            <a:ext cx="10562491" cy="4592760"/>
          </a:xfrm>
        </p:spPr>
        <p:txBody>
          <a:bodyPr>
            <a:normAutofit/>
          </a:bodyPr>
          <a:lstStyle/>
          <a:p>
            <a:r>
              <a:rPr lang="cs-CZ" dirty="0"/>
              <a:t>Pohlaví: žena</a:t>
            </a:r>
          </a:p>
          <a:p>
            <a:r>
              <a:rPr lang="cs-CZ" dirty="0"/>
              <a:t>Věk: 42,5 roku (muži: 41,1, ženy: 43,9)</a:t>
            </a:r>
          </a:p>
          <a:p>
            <a:r>
              <a:rPr lang="cs-CZ" dirty="0"/>
              <a:t>Manželský stav?</a:t>
            </a:r>
          </a:p>
        </p:txBody>
      </p:sp>
    </p:spTree>
    <p:extLst>
      <p:ext uri="{BB962C8B-B14F-4D97-AF65-F5344CB8AC3E}">
        <p14:creationId xmlns:p14="http://schemas.microsoft.com/office/powerpoint/2010/main" val="13921253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555D4A-203C-488F-9767-A778F69CA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308" y="365125"/>
            <a:ext cx="10562492" cy="1325563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Kdo je „typický“ Čech?</a:t>
            </a:r>
            <a:endParaRPr lang="cs-CZ" dirty="0"/>
          </a:p>
        </p:txBody>
      </p:sp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8DB19246-0BCF-427D-9653-11DF3CB61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308" y="1825625"/>
            <a:ext cx="10562491" cy="4592760"/>
          </a:xfrm>
        </p:spPr>
        <p:txBody>
          <a:bodyPr>
            <a:normAutofit/>
          </a:bodyPr>
          <a:lstStyle/>
          <a:p>
            <a:r>
              <a:rPr lang="cs-CZ" dirty="0"/>
              <a:t>Pohlaví: žena</a:t>
            </a:r>
          </a:p>
          <a:p>
            <a:r>
              <a:rPr lang="cs-CZ" dirty="0"/>
              <a:t>Věk: 42,5 roku (muži: 41,1, ženy: 43,9)</a:t>
            </a:r>
          </a:p>
          <a:p>
            <a:r>
              <a:rPr lang="cs-CZ" dirty="0"/>
              <a:t>Manželský stav? svobodný</a:t>
            </a:r>
          </a:p>
          <a:p>
            <a:pPr marL="0" indent="0">
              <a:buNone/>
            </a:pPr>
            <a:r>
              <a:rPr lang="cs-CZ" dirty="0"/>
              <a:t>	svobodní / svobodné: 	42,6 %</a:t>
            </a:r>
          </a:p>
          <a:p>
            <a:pPr marL="0" indent="0">
              <a:buNone/>
            </a:pPr>
            <a:r>
              <a:rPr lang="cs-CZ" dirty="0"/>
              <a:t>	ženatí / vdané: 		39,1 %</a:t>
            </a:r>
          </a:p>
          <a:p>
            <a:pPr marL="0" indent="0">
              <a:buNone/>
            </a:pPr>
            <a:r>
              <a:rPr lang="cs-CZ" dirty="0"/>
              <a:t>	rozvedení / rozvedené: 	11,5 %</a:t>
            </a:r>
          </a:p>
          <a:p>
            <a:pPr marL="0" indent="0">
              <a:buNone/>
            </a:pPr>
            <a:r>
              <a:rPr lang="cs-CZ" dirty="0"/>
              <a:t>	ovdovělí / ovdovělé:	6,9 %</a:t>
            </a:r>
          </a:p>
        </p:txBody>
      </p:sp>
    </p:spTree>
    <p:extLst>
      <p:ext uri="{BB962C8B-B14F-4D97-AF65-F5344CB8AC3E}">
        <p14:creationId xmlns:p14="http://schemas.microsoft.com/office/powerpoint/2010/main" val="22495839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555D4A-203C-488F-9767-A778F69CA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308" y="365125"/>
            <a:ext cx="10562492" cy="1325563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Kdo je „typický“ Čech?</a:t>
            </a:r>
            <a:endParaRPr lang="cs-CZ" dirty="0"/>
          </a:p>
        </p:txBody>
      </p:sp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8DB19246-0BCF-427D-9653-11DF3CB61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308" y="1825625"/>
            <a:ext cx="10562491" cy="4592760"/>
          </a:xfrm>
        </p:spPr>
        <p:txBody>
          <a:bodyPr>
            <a:normAutofit/>
          </a:bodyPr>
          <a:lstStyle/>
          <a:p>
            <a:r>
              <a:rPr lang="cs-CZ" dirty="0"/>
              <a:t>Pohlaví: žena</a:t>
            </a:r>
          </a:p>
          <a:p>
            <a:r>
              <a:rPr lang="cs-CZ" dirty="0"/>
              <a:t>Věk: 42,5 roku (muži: 41,1, ženy: 43,9)</a:t>
            </a:r>
          </a:p>
          <a:p>
            <a:r>
              <a:rPr lang="cs-CZ" dirty="0"/>
              <a:t>Manželský stav? svobodný</a:t>
            </a:r>
          </a:p>
          <a:p>
            <a:pPr marL="0" indent="0">
              <a:buNone/>
            </a:pPr>
            <a:r>
              <a:rPr lang="cs-CZ" dirty="0"/>
              <a:t>	svobodní / svobodné: 	42,6 %		37,2 %</a:t>
            </a:r>
          </a:p>
          <a:p>
            <a:pPr marL="0" indent="0">
              <a:buNone/>
            </a:pPr>
            <a:r>
              <a:rPr lang="cs-CZ" dirty="0"/>
              <a:t>	ženatí / vdané: 		39,1 %		49,7 %</a:t>
            </a:r>
          </a:p>
          <a:p>
            <a:pPr marL="0" indent="0">
              <a:buNone/>
            </a:pPr>
            <a:r>
              <a:rPr lang="cs-CZ" dirty="0"/>
              <a:t>	rozvedení / rozvedené: 	11,5 %		5,4 %</a:t>
            </a:r>
          </a:p>
          <a:p>
            <a:pPr marL="0" indent="0">
              <a:buNone/>
            </a:pPr>
            <a:r>
              <a:rPr lang="cs-CZ" dirty="0"/>
              <a:t>	ovdovělí / ovdovělé:	6,9 %			7,6 %</a:t>
            </a:r>
          </a:p>
          <a:p>
            <a:pPr marL="0" indent="0">
              <a:buNone/>
            </a:pPr>
            <a:r>
              <a:rPr lang="cs-CZ" dirty="0"/>
              <a:t>					2019			1989</a:t>
            </a:r>
          </a:p>
        </p:txBody>
      </p:sp>
    </p:spTree>
    <p:extLst>
      <p:ext uri="{BB962C8B-B14F-4D97-AF65-F5344CB8AC3E}">
        <p14:creationId xmlns:p14="http://schemas.microsoft.com/office/powerpoint/2010/main" val="27488505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14CA4-DFE0-4417-A235-5B9B80088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Porodnost</a:t>
            </a:r>
          </a:p>
        </p:txBody>
      </p:sp>
      <p:pic>
        <p:nvPicPr>
          <p:cNvPr id="5" name="Picture 2" descr="Výsledek obrázku pro čáp vrána">
            <a:hlinkClick r:id="rId2"/>
            <a:extLst>
              <a:ext uri="{FF2B5EF4-FFF2-40B4-BE49-F238E27FC236}">
                <a16:creationId xmlns:a16="http://schemas.microsoft.com/office/drawing/2014/main" id="{9164149A-AEA2-454C-B5E5-63C3D70EB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1071" y="1537161"/>
            <a:ext cx="9389858" cy="58769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39050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1D3275-6A0C-4FA8-9E3A-7CDB14053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Porodnost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47A915-DAD5-41A0-B7DF-A6619E5C9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Kdy může mít žena dítě? (věk)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67447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1D3275-6A0C-4FA8-9E3A-7CDB14053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Porodnost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47A915-DAD5-41A0-B7DF-A6619E5C9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Kdy může mít žena dítě? 15-49 let (demografický úzus)</a:t>
            </a:r>
          </a:p>
          <a:p>
            <a:endParaRPr lang="cs-CZ" dirty="0"/>
          </a:p>
          <a:p>
            <a:r>
              <a:rPr lang="cs-CZ" dirty="0"/>
              <a:t>Biologická schopnost plodit: </a:t>
            </a:r>
            <a:r>
              <a:rPr lang="cs-CZ" dirty="0" err="1"/>
              <a:t>fekundita</a:t>
            </a:r>
            <a:endParaRPr lang="cs-CZ" dirty="0"/>
          </a:p>
          <a:p>
            <a:r>
              <a:rPr lang="cs-CZ" dirty="0"/>
              <a:t>(Demografická) plodnost: fertilita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7766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555D4A-203C-488F-9767-A778F69CA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Demografie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1E6201-6CED-4710-9A29-54E6959267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Popisuje společnost</a:t>
            </a:r>
          </a:p>
        </p:txBody>
      </p:sp>
    </p:spTree>
    <p:extLst>
      <p:ext uri="{BB962C8B-B14F-4D97-AF65-F5344CB8AC3E}">
        <p14:creationId xmlns:p14="http://schemas.microsoft.com/office/powerpoint/2010/main" val="249472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1D3275-6A0C-4FA8-9E3A-7CDB14053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Porodnost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47A915-DAD5-41A0-B7DF-A6619E5C9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Kdy může mít žena dítě? 15-49 let (demografický úzus)</a:t>
            </a:r>
          </a:p>
          <a:p>
            <a:r>
              <a:rPr lang="cs-CZ" dirty="0" smtClean="0"/>
              <a:t>Biologická </a:t>
            </a:r>
            <a:r>
              <a:rPr lang="cs-CZ" dirty="0"/>
              <a:t>schopnost plodit: </a:t>
            </a:r>
            <a:r>
              <a:rPr lang="cs-CZ" dirty="0" err="1"/>
              <a:t>fekundita</a:t>
            </a:r>
            <a:endParaRPr lang="cs-CZ" dirty="0"/>
          </a:p>
          <a:p>
            <a:r>
              <a:rPr lang="cs-CZ" dirty="0"/>
              <a:t>(Demografická) plodnost: </a:t>
            </a:r>
            <a:r>
              <a:rPr lang="cs-CZ" dirty="0" smtClean="0"/>
              <a:t>fertilita</a:t>
            </a:r>
          </a:p>
          <a:p>
            <a:endParaRPr lang="cs-CZ" dirty="0"/>
          </a:p>
          <a:p>
            <a:r>
              <a:rPr lang="cs-CZ" dirty="0" smtClean="0"/>
              <a:t>Kolik dětí může žena za život porodit?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43535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1D3275-6A0C-4FA8-9E3A-7CDB14053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Porodnost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47A915-DAD5-41A0-B7DF-A6619E5C9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Kdy může mít žena dítě? 15-49 let (demografický úzus)</a:t>
            </a:r>
          </a:p>
          <a:p>
            <a:r>
              <a:rPr lang="cs-CZ" dirty="0" smtClean="0"/>
              <a:t>Biologická </a:t>
            </a:r>
            <a:r>
              <a:rPr lang="cs-CZ" dirty="0"/>
              <a:t>schopnost plodit: </a:t>
            </a:r>
            <a:r>
              <a:rPr lang="cs-CZ" dirty="0" err="1"/>
              <a:t>fekundita</a:t>
            </a:r>
            <a:endParaRPr lang="cs-CZ" dirty="0"/>
          </a:p>
          <a:p>
            <a:r>
              <a:rPr lang="cs-CZ" dirty="0"/>
              <a:t>(Demografická) plodnost: </a:t>
            </a:r>
            <a:r>
              <a:rPr lang="cs-CZ" dirty="0" smtClean="0"/>
              <a:t>fertilita</a:t>
            </a:r>
          </a:p>
          <a:p>
            <a:endParaRPr lang="cs-CZ" dirty="0"/>
          </a:p>
          <a:p>
            <a:r>
              <a:rPr lang="cs-CZ" dirty="0" smtClean="0"/>
              <a:t>Kolik dětí může žena za život porodit?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Sekta </a:t>
            </a:r>
            <a:r>
              <a:rPr lang="cs-CZ" dirty="0" err="1"/>
              <a:t>Hutterité</a:t>
            </a:r>
            <a:r>
              <a:rPr lang="cs-CZ" dirty="0"/>
              <a:t> (30. léta 20. století): </a:t>
            </a:r>
            <a:r>
              <a:rPr lang="cs-CZ" dirty="0" smtClean="0"/>
              <a:t>12 (průměr)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Odhadovaný </a:t>
            </a:r>
            <a:r>
              <a:rPr lang="cs-CZ" dirty="0"/>
              <a:t>biologický limit: 15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40488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1D3275-6A0C-4FA8-9E3A-7CDB14053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Porodnost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47A915-DAD5-41A0-B7DF-A6619E5C9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Hrubá míra porodnosti</a:t>
            </a:r>
          </a:p>
          <a:p>
            <a:pPr marL="0" indent="0">
              <a:buNone/>
            </a:pPr>
            <a:r>
              <a:rPr lang="cs-CZ" dirty="0"/>
              <a:t>	počet narozených na 1 000 obyvatel</a:t>
            </a:r>
          </a:p>
          <a:p>
            <a:r>
              <a:rPr lang="cs-CZ" b="1" dirty="0"/>
              <a:t>Obecná míra plodnosti</a:t>
            </a:r>
          </a:p>
          <a:p>
            <a:pPr marL="0" indent="0">
              <a:buNone/>
            </a:pPr>
            <a:r>
              <a:rPr lang="cs-CZ" dirty="0"/>
              <a:t>	počet narozených na 1 000 žen 15-49</a:t>
            </a:r>
          </a:p>
          <a:p>
            <a:r>
              <a:rPr lang="cs-CZ" b="1" dirty="0"/>
              <a:t>Specifická míra plodnosti</a:t>
            </a:r>
          </a:p>
          <a:p>
            <a:pPr marL="0" indent="0">
              <a:buNone/>
            </a:pPr>
            <a:r>
              <a:rPr lang="cs-CZ" dirty="0"/>
              <a:t>	počet narozených na 1 000 žen splňujících určitá kritéria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98084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1D3275-6A0C-4FA8-9E3A-7CDB14053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Porodnost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47A915-DAD5-41A0-B7DF-A6619E5C9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Konečná plodnost</a:t>
            </a:r>
          </a:p>
          <a:p>
            <a:pPr marL="0" indent="0">
              <a:buNone/>
            </a:pPr>
            <a:r>
              <a:rPr lang="cs-CZ" b="1" dirty="0"/>
              <a:t>	</a:t>
            </a:r>
            <a:r>
              <a:rPr lang="cs-CZ" dirty="0"/>
              <a:t>Celkový počet dětí, které žena za život </a:t>
            </a:r>
            <a:r>
              <a:rPr lang="cs-CZ" dirty="0" smtClean="0"/>
              <a:t>porodila</a:t>
            </a:r>
            <a:endParaRPr lang="cs-CZ" dirty="0"/>
          </a:p>
          <a:p>
            <a:r>
              <a:rPr lang="cs-CZ" b="1" dirty="0"/>
              <a:t>Úhrnná plodnost</a:t>
            </a:r>
          </a:p>
          <a:p>
            <a:pPr marL="0" indent="0">
              <a:buNone/>
            </a:pPr>
            <a:r>
              <a:rPr lang="cs-CZ" b="1" dirty="0"/>
              <a:t>	</a:t>
            </a:r>
            <a:r>
              <a:rPr lang="cs-CZ" dirty="0"/>
              <a:t>Počet dětí, které by žena za život porodila, kdyby rodila </a:t>
            </a:r>
            <a:r>
              <a:rPr lang="cs-CZ" dirty="0" smtClean="0"/>
              <a:t>	průměrným tempem </a:t>
            </a:r>
          </a:p>
          <a:p>
            <a:pPr marL="0" indent="0">
              <a:buNone/>
            </a:pPr>
            <a:r>
              <a:rPr lang="cs-CZ" b="1" dirty="0"/>
              <a:t>	</a:t>
            </a:r>
            <a:endParaRPr lang="cs-CZ" b="1" dirty="0" smtClean="0"/>
          </a:p>
          <a:p>
            <a:pPr marL="0" indent="0">
              <a:buNone/>
            </a:pPr>
            <a:r>
              <a:rPr lang="cs-CZ" b="1" dirty="0"/>
              <a:t>	</a:t>
            </a:r>
            <a:r>
              <a:rPr lang="cs-CZ" dirty="0" smtClean="0"/>
              <a:t>2,1 </a:t>
            </a:r>
            <a:r>
              <a:rPr lang="cs-CZ" dirty="0"/>
              <a:t>dítěte na ženu – prostá reprodukce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76308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1D3275-6A0C-4FA8-9E3A-7CDB14053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Porodnost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438102"/>
            <a:ext cx="12269585" cy="5419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716538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1D3275-6A0C-4FA8-9E3A-7CDB14053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Porodnost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1438103"/>
            <a:ext cx="12306097" cy="5419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754827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1D3275-6A0C-4FA8-9E3A-7CDB14053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Porodnost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376" y="1354975"/>
            <a:ext cx="12271375" cy="5685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734837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1D3275-6A0C-4FA8-9E3A-7CDB14053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Porodnost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47A915-DAD5-41A0-B7DF-A6619E5C9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ZŠ: 				</a:t>
            </a:r>
            <a:r>
              <a:rPr lang="cs-CZ" dirty="0"/>
              <a:t>1,76 dítěte</a:t>
            </a:r>
          </a:p>
          <a:p>
            <a:r>
              <a:rPr lang="cs-CZ" b="1" dirty="0"/>
              <a:t>SŠ bez maturity: 		</a:t>
            </a:r>
            <a:r>
              <a:rPr lang="cs-CZ" dirty="0"/>
              <a:t>1,84 dítěte</a:t>
            </a:r>
          </a:p>
          <a:p>
            <a:r>
              <a:rPr lang="cs-CZ" b="1" dirty="0"/>
              <a:t>SŠ s maturitou: 		</a:t>
            </a:r>
            <a:r>
              <a:rPr lang="cs-CZ" dirty="0"/>
              <a:t>1,39 dítěte</a:t>
            </a:r>
          </a:p>
          <a:p>
            <a:r>
              <a:rPr lang="cs-CZ" b="1" dirty="0"/>
              <a:t>VŠ: 				</a:t>
            </a:r>
            <a:r>
              <a:rPr lang="cs-CZ" dirty="0"/>
              <a:t>1,19 dítěte</a:t>
            </a:r>
          </a:p>
        </p:txBody>
      </p:sp>
    </p:spTree>
    <p:extLst>
      <p:ext uri="{BB962C8B-B14F-4D97-AF65-F5344CB8AC3E}">
        <p14:creationId xmlns:p14="http://schemas.microsoft.com/office/powerpoint/2010/main" val="34842328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1D3275-6A0C-4FA8-9E3A-7CDB14053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Potratovost</a:t>
            </a:r>
            <a:endParaRPr lang="cs-CZ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026" y="1257747"/>
            <a:ext cx="9540553" cy="5930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3047A915-DAD5-41A0-B7DF-A6619E5C91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6113" y="2199698"/>
            <a:ext cx="285265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Nemocnice na kraji města</a:t>
            </a:r>
          </a:p>
          <a:p>
            <a:pPr marL="0" indent="0">
              <a:buNone/>
            </a:pPr>
            <a:r>
              <a:rPr lang="cs-CZ" dirty="0" smtClean="0"/>
              <a:t>8.00-11.50</a:t>
            </a:r>
            <a:endParaRPr lang="cs-CZ" dirty="0"/>
          </a:p>
        </p:txBody>
      </p:sp>
      <p:sp>
        <p:nvSpPr>
          <p:cNvPr id="8" name="Šipka nahoru 7"/>
          <p:cNvSpPr/>
          <p:nvPr/>
        </p:nvSpPr>
        <p:spPr>
          <a:xfrm>
            <a:off x="4832394" y="3727295"/>
            <a:ext cx="792088" cy="129614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00079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14CA4-DFE0-4417-A235-5B9B80088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Sňatečnost</a:t>
            </a:r>
            <a:endParaRPr lang="cs-CZ" dirty="0"/>
          </a:p>
        </p:txBody>
      </p:sp>
      <p:pic>
        <p:nvPicPr>
          <p:cNvPr id="4" name="Picture 2" descr="Související obrázek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8260" y="1690688"/>
            <a:ext cx="7815480" cy="55177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1450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555D4A-203C-488F-9767-A778F69CA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Demografie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1E6201-6CED-4710-9A29-54E6959267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Popisuje společnost</a:t>
            </a:r>
          </a:p>
          <a:p>
            <a:r>
              <a:rPr lang="cs-CZ" dirty="0"/>
              <a:t>Pomocí „čísel“ – demografických ukazatelů</a:t>
            </a:r>
          </a:p>
          <a:p>
            <a:endParaRPr lang="cs-CZ" dirty="0"/>
          </a:p>
          <a:p>
            <a:pPr algn="ctr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Porodnost • Sňatečnost • Rozvodovost</a:t>
            </a:r>
          </a:p>
          <a:p>
            <a:pPr algn="ctr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Úmrtnost • Naděje dožití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8443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1D3275-6A0C-4FA8-9E3A-7CDB14053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Průměrný věk manželů</a:t>
            </a:r>
            <a:endParaRPr lang="cs-CZ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525" y="1255713"/>
            <a:ext cx="11400173" cy="560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337840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1D3275-6A0C-4FA8-9E3A-7CDB14053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Počet sňatků a rozvodů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1283097"/>
            <a:ext cx="12076430" cy="560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685612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1D3275-6A0C-4FA8-9E3A-7CDB14053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Sňatečnost a rozvodovost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47A915-DAD5-41A0-B7DF-A6619E5C9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 err="1"/>
              <a:t>Prvosňatečnost</a:t>
            </a:r>
            <a:endParaRPr lang="cs-CZ" b="1" dirty="0"/>
          </a:p>
          <a:p>
            <a:pPr marL="0" indent="0">
              <a:buNone/>
            </a:pPr>
            <a:r>
              <a:rPr lang="cs-CZ" dirty="0"/>
              <a:t>	Sňatek je pro jednoho z manželů první</a:t>
            </a:r>
          </a:p>
          <a:p>
            <a:pPr marL="0" indent="0">
              <a:buNone/>
            </a:pPr>
            <a:r>
              <a:rPr lang="cs-CZ" dirty="0"/>
              <a:t>	Klesá – lidé se berou opakovaně</a:t>
            </a:r>
          </a:p>
          <a:p>
            <a:pPr marL="0" indent="0">
              <a:buNone/>
            </a:pPr>
            <a:r>
              <a:rPr lang="cs-CZ" b="1" dirty="0"/>
              <a:t>Věk manželů</a:t>
            </a:r>
          </a:p>
          <a:p>
            <a:pPr marL="0" indent="0">
              <a:buNone/>
            </a:pPr>
            <a:r>
              <a:rPr lang="cs-CZ" dirty="0"/>
              <a:t>	Roste – není potřeba brát se „hned po škole</a:t>
            </a:r>
            <a:r>
              <a:rPr lang="cs-CZ" dirty="0" smtClean="0"/>
              <a:t>“</a:t>
            </a:r>
          </a:p>
          <a:p>
            <a:pPr marL="0" indent="0">
              <a:buNone/>
            </a:pPr>
            <a:r>
              <a:rPr lang="cs-CZ" b="1" dirty="0"/>
              <a:t>Počet manželství</a:t>
            </a:r>
          </a:p>
          <a:p>
            <a:pPr marL="0" indent="0">
              <a:buNone/>
            </a:pPr>
            <a:r>
              <a:rPr lang="cs-CZ" dirty="0"/>
              <a:t>	Klesá po roce 1990, lidé už se nemusí brát povinně</a:t>
            </a:r>
          </a:p>
          <a:p>
            <a:pPr marL="0" indent="0">
              <a:buNone/>
            </a:pPr>
            <a:r>
              <a:rPr lang="cs-CZ" b="1" dirty="0"/>
              <a:t>Počet rozvodů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Podobný, lidé se nemusí </a:t>
            </a:r>
            <a:r>
              <a:rPr lang="cs-CZ" dirty="0"/>
              <a:t>brát nuceně, nemusí se ani rozvádět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49583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1D3275-6A0C-4FA8-9E3A-7CDB14053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Průměrná délka manželství</a:t>
            </a:r>
            <a:endParaRPr lang="cs-CZ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1363489"/>
            <a:ext cx="12198350" cy="544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017897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1D3275-6A0C-4FA8-9E3A-7CDB14053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Sňatečnost a rozvodovost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47A915-DAD5-41A0-B7DF-A6619E5C9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Délka </a:t>
            </a:r>
            <a:r>
              <a:rPr lang="cs-CZ" b="1" dirty="0"/>
              <a:t>manželství</a:t>
            </a:r>
          </a:p>
          <a:p>
            <a:pPr marL="0" indent="0">
              <a:buNone/>
            </a:pPr>
            <a:r>
              <a:rPr lang="cs-CZ" dirty="0"/>
              <a:t>	Mírně roste, protože se lidé nemusí brát nuceně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	Aktuálně nejdelší doba trvání manželství v lidské historii 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(</a:t>
            </a:r>
            <a:r>
              <a:rPr lang="cs-CZ" dirty="0"/>
              <a:t>klesá </a:t>
            </a:r>
            <a:r>
              <a:rPr lang="cs-CZ" dirty="0" smtClean="0"/>
              <a:t>úmrtnost ve středním věku)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35440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1D3275-6A0C-4FA8-9E3A-7CDB14053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Sezónnost sňatečnosti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62" y="1371894"/>
            <a:ext cx="10734675" cy="561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1686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14CA4-DFE0-4417-A235-5B9B80088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Úmrtnost</a:t>
            </a:r>
            <a:endParaRPr lang="cs-CZ" dirty="0"/>
          </a:p>
        </p:txBody>
      </p:sp>
      <p:pic>
        <p:nvPicPr>
          <p:cNvPr id="5" name="Picture 2" descr="https://pics.me.me/chuck-norris-died-20-yearsago-death-just-hasnt-built-uf-2964412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7773" y="967394"/>
            <a:ext cx="4701880" cy="60452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35509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1D3275-6A0C-4FA8-9E3A-7CDB14053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Úmrtnost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47A915-DAD5-41A0-B7DF-A6619E5C9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Pravděpodobnost smrti</a:t>
            </a:r>
          </a:p>
          <a:p>
            <a:pPr marL="0" indent="0">
              <a:buNone/>
            </a:pPr>
            <a:r>
              <a:rPr lang="cs-CZ" dirty="0"/>
              <a:t>	Má tvar U-křivky (vysoká na začátku a konci života)</a:t>
            </a:r>
          </a:p>
          <a:p>
            <a:pPr marL="0" indent="0">
              <a:buNone/>
            </a:pPr>
            <a:r>
              <a:rPr lang="cs-CZ" dirty="0"/>
              <a:t>Naděje dožití roste</a:t>
            </a:r>
          </a:p>
          <a:p>
            <a:pPr marL="0" indent="0">
              <a:buNone/>
            </a:pPr>
            <a:r>
              <a:rPr lang="cs-CZ" dirty="0"/>
              <a:t>Nižší vzdělání „zabíjí“</a:t>
            </a:r>
          </a:p>
        </p:txBody>
      </p:sp>
    </p:spTree>
    <p:extLst>
      <p:ext uri="{BB962C8B-B14F-4D97-AF65-F5344CB8AC3E}">
        <p14:creationId xmlns:p14="http://schemas.microsoft.com/office/powerpoint/2010/main" val="38264410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1D3275-6A0C-4FA8-9E3A-7CDB14053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Úmrtnost</a:t>
            </a:r>
            <a:endParaRPr lang="cs-CZ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9820" y="1425950"/>
            <a:ext cx="7812360" cy="6333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89595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1D3275-6A0C-4FA8-9E3A-7CDB14053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Smrt při/po narození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8686" y="1408113"/>
            <a:ext cx="10114627" cy="544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36319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555D4A-203C-488F-9767-A778F69CA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308" y="365125"/>
            <a:ext cx="10562492" cy="1325563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Kdo je „typický“ Čech?</a:t>
            </a:r>
            <a:endParaRPr lang="cs-CZ" dirty="0"/>
          </a:p>
        </p:txBody>
      </p:sp>
      <p:pic>
        <p:nvPicPr>
          <p:cNvPr id="7" name="Picture 2" descr="Výsledek obrázku pro ponožky v sandálech">
            <a:hlinkClick r:id="rId2"/>
            <a:extLst>
              <a:ext uri="{FF2B5EF4-FFF2-40B4-BE49-F238E27FC236}">
                <a16:creationId xmlns:a16="http://schemas.microsoft.com/office/drawing/2014/main" id="{76E3B583-BC54-4D21-AB7D-454210DF5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534270"/>
            <a:ext cx="7993134" cy="53237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13392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1D3275-6A0C-4FA8-9E3A-7CDB14053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Délka života</a:t>
            </a:r>
            <a:endParaRPr lang="cs-CZ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226" y="1340768"/>
            <a:ext cx="10809547" cy="541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2990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1D3275-6A0C-4FA8-9E3A-7CDB14053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Věková struktura české společnosti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47A915-DAD5-41A0-B7DF-A6619E5C9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https://www.czso.cz/staticke/animgraf/cz/index.html?lang=cz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461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1D3275-6A0C-4FA8-9E3A-7CDB14053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Dotazy a připomínky?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47A915-DAD5-41A0-B7DF-A6619E5C9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								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					dosedel@fss.muni.cz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87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555D4A-203C-488F-9767-A778F69CA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308" y="365125"/>
            <a:ext cx="10562492" cy="1325563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Kdo je „typický“ Čech?</a:t>
            </a:r>
            <a:endParaRPr lang="cs-CZ" dirty="0"/>
          </a:p>
        </p:txBody>
      </p:sp>
      <p:pic>
        <p:nvPicPr>
          <p:cNvPr id="7" name="Picture 2" descr="Výsledek obrázku pro ponožky v sandálech">
            <a:hlinkClick r:id="rId2"/>
            <a:extLst>
              <a:ext uri="{FF2B5EF4-FFF2-40B4-BE49-F238E27FC236}">
                <a16:creationId xmlns:a16="http://schemas.microsoft.com/office/drawing/2014/main" id="{76E3B583-BC54-4D21-AB7D-454210DF5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534270"/>
            <a:ext cx="7993134" cy="5323730"/>
          </a:xfrm>
          <a:prstGeom prst="rect">
            <a:avLst/>
          </a:prstGeom>
          <a:noFill/>
        </p:spPr>
      </p:pic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8DB19246-0BCF-427D-9653-11DF3CB61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08830" y="1825625"/>
            <a:ext cx="2244969" cy="4351338"/>
          </a:xfrm>
        </p:spPr>
        <p:txBody>
          <a:bodyPr/>
          <a:lstStyle/>
          <a:p>
            <a:r>
              <a:rPr lang="cs-CZ" dirty="0"/>
              <a:t>Řízek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Paštika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Ponožky v sandálech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Dechovka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…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9536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555D4A-203C-488F-9767-A778F69CA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308" y="365125"/>
            <a:ext cx="10562492" cy="1325563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Kdo je „typický“ Čech?</a:t>
            </a:r>
            <a:endParaRPr lang="cs-CZ" dirty="0"/>
          </a:p>
        </p:txBody>
      </p:sp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8DB19246-0BCF-427D-9653-11DF3CB61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308" y="1825625"/>
            <a:ext cx="10562491" cy="4351338"/>
          </a:xfrm>
        </p:spPr>
        <p:txBody>
          <a:bodyPr/>
          <a:lstStyle/>
          <a:p>
            <a:r>
              <a:rPr lang="cs-CZ" dirty="0"/>
              <a:t>Pohlaví?</a:t>
            </a: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2814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555D4A-203C-488F-9767-A778F69CA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308" y="365125"/>
            <a:ext cx="10562492" cy="1325563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Kdo je „typický“ Čech?</a:t>
            </a:r>
            <a:endParaRPr lang="cs-CZ" dirty="0"/>
          </a:p>
        </p:txBody>
      </p:sp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8DB19246-0BCF-427D-9653-11DF3CB61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308" y="1825625"/>
            <a:ext cx="10562491" cy="4351338"/>
          </a:xfrm>
        </p:spPr>
        <p:txBody>
          <a:bodyPr/>
          <a:lstStyle/>
          <a:p>
            <a:r>
              <a:rPr lang="cs-CZ" dirty="0"/>
              <a:t>Pohlaví: žena </a:t>
            </a:r>
          </a:p>
          <a:p>
            <a:pPr marL="0" indent="0">
              <a:buNone/>
            </a:pPr>
            <a:r>
              <a:rPr lang="cs-CZ" dirty="0"/>
              <a:t>	(5,42 mil. žen a 5,27 mil. mužů)</a:t>
            </a:r>
          </a:p>
          <a:p>
            <a:pPr marL="0" indent="0">
              <a:buNone/>
            </a:pPr>
            <a:r>
              <a:rPr lang="cs-CZ" dirty="0"/>
              <a:t>	Čím je to způsobeno?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572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555D4A-203C-488F-9767-A778F69CA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308" y="365125"/>
            <a:ext cx="10562492" cy="1325563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Kdo je „typický“ Čech?</a:t>
            </a:r>
            <a:endParaRPr lang="cs-CZ" dirty="0"/>
          </a:p>
        </p:txBody>
      </p:sp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8DB19246-0BCF-427D-9653-11DF3CB61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308" y="1825625"/>
            <a:ext cx="10562491" cy="4351338"/>
          </a:xfrm>
        </p:spPr>
        <p:txBody>
          <a:bodyPr>
            <a:normAutofit/>
          </a:bodyPr>
          <a:lstStyle/>
          <a:p>
            <a:r>
              <a:rPr lang="cs-CZ" dirty="0"/>
              <a:t>Pohlaví: žena </a:t>
            </a:r>
          </a:p>
          <a:p>
            <a:pPr marL="0" indent="0">
              <a:buNone/>
            </a:pPr>
            <a:r>
              <a:rPr lang="cs-CZ" dirty="0"/>
              <a:t>	(5,42 mil. žen a 5,27 mil. mužů)</a:t>
            </a:r>
          </a:p>
          <a:p>
            <a:pPr marL="0" indent="0">
              <a:buNone/>
            </a:pPr>
            <a:r>
              <a:rPr lang="cs-CZ" dirty="0"/>
              <a:t>	Čím je to způsobeno?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	na 100 holek se rodí cca 104-107 kluků</a:t>
            </a:r>
          </a:p>
          <a:p>
            <a:pPr marL="0" indent="0">
              <a:buNone/>
            </a:pPr>
            <a:r>
              <a:rPr lang="cs-CZ" dirty="0"/>
              <a:t>	věk pohlavní rovnosti cca 45-47 let</a:t>
            </a:r>
          </a:p>
          <a:p>
            <a:pPr marL="0" indent="0">
              <a:buNone/>
            </a:pPr>
            <a:r>
              <a:rPr lang="cs-CZ" dirty="0"/>
              <a:t>	muži umírají dříve (76,3 vs. 82,1)</a:t>
            </a:r>
          </a:p>
          <a:p>
            <a:pPr marL="0" indent="0">
              <a:buNone/>
            </a:pPr>
            <a:r>
              <a:rPr lang="cs-CZ" dirty="0"/>
              <a:t>	hodně starých vdov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1574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555D4A-203C-488F-9767-A778F69CA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308" y="365125"/>
            <a:ext cx="10562492" cy="1325563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Kdo je „typický“ Čech?</a:t>
            </a:r>
            <a:endParaRPr lang="cs-CZ" dirty="0"/>
          </a:p>
        </p:txBody>
      </p:sp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8DB19246-0BCF-427D-9653-11DF3CB61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308" y="1825625"/>
            <a:ext cx="10562491" cy="4351338"/>
          </a:xfrm>
        </p:spPr>
        <p:txBody>
          <a:bodyPr>
            <a:normAutofit/>
          </a:bodyPr>
          <a:lstStyle/>
          <a:p>
            <a:r>
              <a:rPr lang="cs-CZ" dirty="0"/>
              <a:t>Pohlaví: žena</a:t>
            </a:r>
          </a:p>
          <a:p>
            <a:r>
              <a:rPr lang="cs-CZ" dirty="0"/>
              <a:t>Věk?</a:t>
            </a:r>
          </a:p>
        </p:txBody>
      </p:sp>
    </p:spTree>
    <p:extLst>
      <p:ext uri="{BB962C8B-B14F-4D97-AF65-F5344CB8AC3E}">
        <p14:creationId xmlns:p14="http://schemas.microsoft.com/office/powerpoint/2010/main" val="382951779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953</Words>
  <Application>Microsoft Office PowerPoint</Application>
  <PresentationFormat>Širokoúhlá obrazovka</PresentationFormat>
  <Paragraphs>179</Paragraphs>
  <Slides>42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49" baseType="lpstr">
      <vt:lpstr>Arial</vt:lpstr>
      <vt:lpstr>Calibri</vt:lpstr>
      <vt:lpstr>Calibri Light</vt:lpstr>
      <vt:lpstr>Segoe UI</vt:lpstr>
      <vt:lpstr>Segoe UI Semibold</vt:lpstr>
      <vt:lpstr>Verdana</vt:lpstr>
      <vt:lpstr>Motiv Office</vt:lpstr>
      <vt:lpstr>Prezentace aplikace PowerPoint</vt:lpstr>
      <vt:lpstr>Demografie</vt:lpstr>
      <vt:lpstr>Demografie</vt:lpstr>
      <vt:lpstr>Kdo je „typický“ Čech?</vt:lpstr>
      <vt:lpstr>Kdo je „typický“ Čech?</vt:lpstr>
      <vt:lpstr>Kdo je „typický“ Čech?</vt:lpstr>
      <vt:lpstr>Kdo je „typický“ Čech?</vt:lpstr>
      <vt:lpstr>Kdo je „typický“ Čech?</vt:lpstr>
      <vt:lpstr>Kdo je „typický“ Čech?</vt:lpstr>
      <vt:lpstr>Kdo je „typický“ Čech?</vt:lpstr>
      <vt:lpstr>Kdo je „typický“ Čech?</vt:lpstr>
      <vt:lpstr>Kdo je „typický“ Čech?</vt:lpstr>
      <vt:lpstr>Kdo je „typický“ Čech?</vt:lpstr>
      <vt:lpstr>Kdo je „typický“ Čech?</vt:lpstr>
      <vt:lpstr>Kdo je „typický“ Čech?</vt:lpstr>
      <vt:lpstr>Kdo je „typický“ Čech?</vt:lpstr>
      <vt:lpstr>Porodnost</vt:lpstr>
      <vt:lpstr>Porodnost</vt:lpstr>
      <vt:lpstr>Porodnost</vt:lpstr>
      <vt:lpstr>Porodnost</vt:lpstr>
      <vt:lpstr>Porodnost</vt:lpstr>
      <vt:lpstr>Porodnost</vt:lpstr>
      <vt:lpstr>Porodnost</vt:lpstr>
      <vt:lpstr>Porodnost</vt:lpstr>
      <vt:lpstr>Porodnost</vt:lpstr>
      <vt:lpstr>Porodnost</vt:lpstr>
      <vt:lpstr>Porodnost</vt:lpstr>
      <vt:lpstr>Potratovost</vt:lpstr>
      <vt:lpstr>Sňatečnost</vt:lpstr>
      <vt:lpstr>Průměrný věk manželů</vt:lpstr>
      <vt:lpstr>Počet sňatků a rozvodů</vt:lpstr>
      <vt:lpstr>Sňatečnost a rozvodovost</vt:lpstr>
      <vt:lpstr>Průměrná délka manželství</vt:lpstr>
      <vt:lpstr>Sňatečnost a rozvodovost</vt:lpstr>
      <vt:lpstr>Sezónnost sňatečnosti</vt:lpstr>
      <vt:lpstr>Úmrtnost</vt:lpstr>
      <vt:lpstr>Úmrtnost</vt:lpstr>
      <vt:lpstr>Úmrtnost</vt:lpstr>
      <vt:lpstr>Smrt při/po narození</vt:lpstr>
      <vt:lpstr>Délka života</vt:lpstr>
      <vt:lpstr>Věková struktura české společnosti</vt:lpstr>
      <vt:lpstr>Dotazy a připomínky?</vt:lpstr>
    </vt:vector>
  </TitlesOfParts>
  <Company>FSS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Tomáš Doseděl</dc:creator>
  <cp:lastModifiedBy>Tomáš Doseděl</cp:lastModifiedBy>
  <cp:revision>20</cp:revision>
  <dcterms:created xsi:type="dcterms:W3CDTF">2020-08-19T14:50:42Z</dcterms:created>
  <dcterms:modified xsi:type="dcterms:W3CDTF">2020-12-01T14:50:36Z</dcterms:modified>
</cp:coreProperties>
</file>