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5" r:id="rId5"/>
    <p:sldId id="267" r:id="rId6"/>
    <p:sldId id="268" r:id="rId7"/>
    <p:sldId id="264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7" r:id="rId26"/>
    <p:sldId id="289" r:id="rId27"/>
    <p:sldId id="290" r:id="rId28"/>
    <p:sldId id="291" r:id="rId29"/>
    <p:sldId id="292" r:id="rId30"/>
    <p:sldId id="293" r:id="rId31"/>
    <p:sldId id="285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aSkMWVlFUU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youtu.be/3-tJ5erxh4Y" TargetMode="External"/><Relationship Id="rId12" Type="http://schemas.openxmlformats.org/officeDocument/2006/relationships/hyperlink" Target="https://youtu.be/iYhCn0jf46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s://youtu.be/rKegRnTimFs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youtu.be/M4z90wlwYs8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youtu.be/gpTNJ06JxA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z/url?sa=i&amp;rct=j&amp;q=&amp;esrc=s&amp;source=images&amp;cd=&amp;ved=2ahUKEwjhzZGci6zcAhUIElAKHeeXB2EQjRx6BAgBEAU&amp;url=https://www.spine-health.com/conditions/lower-back-pain/should-i-see-a-doctor-back-pain&amp;psig=AOvVaw08-US6xC2kZfAfnntNYl5-&amp;ust=153212140688538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z/url?sa=i&amp;rct=j&amp;q=&amp;esrc=s&amp;source=images&amp;cd=&amp;cad=rja&amp;uact=8&amp;ved=2ahUKEwjgh9mvjKzcAhXOYlAKHUXQCQIQjRx6BAgBEAU&amp;url=https://clinica.bg/887-%D0%9A%D0%B0%D0%BA%D0%B2%D0%BE-%D0%BF%D0%BB%D0%B0%D1%89%D0%B0%D1%82-%D0%BE%D1%81%D0%B8%D0%B3%D1%83%D1%80%D0%B5%D0%BD%D0%B8%D1%82%D0%B5-%D0%BF%D0%B0%D1%86%D0%B8%D0%B5%D0%BD%D1%82%D0%B8-%D0%B2-%D0%B1%D0%BE%D0%BB%D0%BD%D0%B8%D1%86%D0%B0&amp;psig=AOvVaw28EBvkiR7Kuc9vkUmYNAkg&amp;ust=153212170959617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z/url?sa=i&amp;rct=j&amp;q=&amp;esrc=s&amp;source=images&amp;cd=&amp;cad=rja&amp;uact=8&amp;ved=2ahUKEwj1gtDgkKzcAhXIKewKHemND_IQjRx6BAgBEAU&amp;url=https://www.cartoonstock.com/directory/f/fat_american.asp&amp;psig=AOvVaw092lIzrZjCTY2UZ6JYW_HO&amp;ust=15321228686187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rct=j&amp;q=&amp;esrc=s&amp;source=images&amp;cd=&amp;ved=2ahUKEwj66ZigkKzcAhXN-qQKHbRlDtEQjRx6BAgBEAU&amp;url=https://www.pinterest.com/nativeamericans/osage/&amp;psig=AOvVaw11EY6AcdJxgoY8JIjn0NlK&amp;ust=1532122731544417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Segoe UI Semibold" pitchFamily="34" charset="0"/>
              </a:rPr>
              <a:t>Můžeme jednat svobodně?</a:t>
            </a:r>
            <a:endParaRPr lang="cs-CZ" sz="3600" b="1" dirty="0">
              <a:latin typeface="Segoe UI Semibold" pitchFamily="34" charset="0"/>
            </a:endParaRP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nutí jednat tak, jak se očekává?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fakt (Emile </a:t>
            </a:r>
            <a:r>
              <a:rPr lang="cs-CZ" dirty="0" err="1" smtClean="0"/>
              <a:t>Durkheim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je vůči člověku vnější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má donucovací charakter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nepodlehnutí je spojeno s velkým sociálním nepohodlím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(styl oblékání, instituce manželství, monogamie, řeč…)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Socializace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3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nutí jednat tak, jak se očekává?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fakt (Emile </a:t>
            </a:r>
            <a:r>
              <a:rPr lang="cs-CZ" dirty="0" err="1" smtClean="0"/>
              <a:t>Durkheim</a:t>
            </a:r>
            <a:r>
              <a:rPr lang="cs-CZ" dirty="0" smtClean="0"/>
              <a:t>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člověk může jednat relativně svobodně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ale v rámci strukturálních omezení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(můžu si vzít tričko černé nebo modré, ale růžové už je na hraně, 	bez trička jít nemůžu)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Socializace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7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nutí jednat tak, jak se očekává?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fakt (Emile </a:t>
            </a:r>
            <a:r>
              <a:rPr lang="cs-CZ" dirty="0" err="1" smtClean="0"/>
              <a:t>Durkheim</a:t>
            </a:r>
            <a:r>
              <a:rPr lang="cs-CZ" dirty="0" smtClean="0"/>
              <a:t>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Socializace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od malička se učíme, jak se chovat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získáváme vzory chování od blízkých, cizích lidí, z médií…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hrajeme role, naplňujeme očekávání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4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KROK 1: </a:t>
            </a:r>
            <a:r>
              <a:rPr lang="cs-CZ" dirty="0" err="1" smtClean="0"/>
              <a:t>externalizace</a:t>
            </a:r>
            <a:endParaRPr lang="cs-CZ" dirty="0" smtClean="0"/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Člověk nemůže žít jen uvnitř sebe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Má potřebu se projevovat navenek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Cokoliv udělá, mění svět kolem něj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ZANECHÁVÁ STOPY VE SDÍLENÉ REALITĚ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KROK 1: </a:t>
            </a:r>
            <a:r>
              <a:rPr lang="cs-CZ" dirty="0" err="1" smtClean="0"/>
              <a:t>externalizace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2: </a:t>
            </a:r>
            <a:r>
              <a:rPr lang="cs-CZ" dirty="0" err="1" smtClean="0"/>
              <a:t>habitualizace</a:t>
            </a:r>
            <a:endParaRPr lang="cs-CZ" dirty="0" smtClean="0"/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často opakované činnosti se stanou návykem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KROK 1: </a:t>
            </a:r>
            <a:r>
              <a:rPr lang="cs-CZ" dirty="0" err="1" smtClean="0"/>
              <a:t>externalizace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2: </a:t>
            </a:r>
            <a:r>
              <a:rPr lang="cs-CZ" dirty="0" err="1" smtClean="0"/>
              <a:t>habitualizace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3: institucionalizace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skupina lidí přijme stejné jednání (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externalizované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habitualizované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má své dějiny („s tímhle začal jako první Franta“)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ř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ídí lidské chování („takhle to u nás děláme“)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KROK 1: </a:t>
            </a:r>
            <a:r>
              <a:rPr lang="cs-CZ" dirty="0" err="1" smtClean="0"/>
              <a:t>externalizace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2: </a:t>
            </a:r>
            <a:r>
              <a:rPr lang="cs-CZ" dirty="0" err="1" smtClean="0"/>
              <a:t>habitualizace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3: institucionalizace</a:t>
            </a:r>
          </a:p>
          <a:p>
            <a:pPr marL="0" indent="0">
              <a:buNone/>
            </a:pP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Jak dobrý zvyk přenést na další generace?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(„ti mladí už neví, co je pro ně dobré“)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(„jo, to za mých mladých let…“)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KROK 1: </a:t>
            </a:r>
            <a:r>
              <a:rPr lang="cs-CZ" dirty="0" err="1" smtClean="0"/>
              <a:t>externalizace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2: </a:t>
            </a:r>
            <a:r>
              <a:rPr lang="cs-CZ" dirty="0" err="1" smtClean="0"/>
              <a:t>habitualizace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3: institucionalizace</a:t>
            </a:r>
          </a:p>
          <a:p>
            <a:pPr marL="0" indent="0">
              <a:buNone/>
            </a:pP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Jak dobrý zvyk přenést na další generace?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(„ti mladí už neví, co je pro ně dobré“)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(„jo, to za mých mladých let…“)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	pomocí OBJEKTIVACE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KROK 1: </a:t>
            </a:r>
            <a:r>
              <a:rPr lang="cs-CZ" dirty="0" err="1" smtClean="0"/>
              <a:t>externalizace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2: </a:t>
            </a:r>
            <a:r>
              <a:rPr lang="cs-CZ" dirty="0" err="1" smtClean="0"/>
              <a:t>habitualizace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KROK 3: institucionalizace</a:t>
            </a:r>
          </a:p>
          <a:p>
            <a:pPr marL="0" indent="0">
              <a:buNone/>
            </a:pPr>
            <a:r>
              <a:rPr lang="cs-CZ" dirty="0" smtClean="0"/>
              <a:t>KROK 4: objektivace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chování získá nějaký nadindividuální důvod (legitimizace)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předává se dalším generacím v rámci výchovy (socializace)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chování získá nějaký nadindividuální důvod (legitimizace)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předává se dalším generacím v rámci výchovy (socializace)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Můžeme jednat svobodně?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chování získá nějaký nadindividuální důvod (legitimizace)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předává se dalším generacím v rámci výchovy (socializace)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primární (v rodině, blízké osoby)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sekundární (ve škole, v zaměstnání, pedagogické metody)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resocializace (vězení, sekta)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chování získá nějaký nadindividuální důvod (legitimizace)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náboženství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pohádky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společenská smlouva, zákony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zákony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předává se dalším generacím v rámci výchovy (socializace)</a:t>
            </a:r>
          </a:p>
          <a:p>
            <a:endParaRPr lang="cs-CZ" dirty="0" smtClean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je </a:t>
            </a:r>
            <a:r>
              <a:rPr lang="cs-CZ" dirty="0">
                <a:ea typeface="Segoe UI" pitchFamily="34" charset="0"/>
                <a:cs typeface="Segoe UI" pitchFamily="34" charset="0"/>
              </a:rPr>
              <a:t>sociálně konstruována…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… </a:t>
            </a:r>
            <a:r>
              <a:rPr lang="cs-CZ" dirty="0">
                <a:ea typeface="Segoe UI" pitchFamily="34" charset="0"/>
                <a:cs typeface="Segoe UI" pitchFamily="34" charset="0"/>
              </a:rPr>
              <a:t>veškerým naším jednáním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… </a:t>
            </a:r>
            <a:r>
              <a:rPr lang="cs-CZ" dirty="0">
                <a:ea typeface="Segoe UI" pitchFamily="34" charset="0"/>
                <a:cs typeface="Segoe UI" pitchFamily="34" charset="0"/>
              </a:rPr>
              <a:t>a jednáním všech ostatních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Sociální </a:t>
            </a:r>
            <a:r>
              <a:rPr lang="cs-CZ" dirty="0">
                <a:ea typeface="Segoe UI" pitchFamily="34" charset="0"/>
                <a:cs typeface="Segoe UI" pitchFamily="34" charset="0"/>
              </a:rPr>
              <a:t>(re)konstrukce probíhá neustále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Peter </a:t>
            </a:r>
            <a:r>
              <a:rPr lang="cs-CZ" dirty="0">
                <a:ea typeface="Segoe UI" pitchFamily="34" charset="0"/>
                <a:cs typeface="Segoe UI" pitchFamily="34" charset="0"/>
              </a:rPr>
              <a:t>Berger, Thomas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Luckmann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: Sociální konstrukce reality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Na sociální konstrukci reality se podílí i „veřejný diskurz“ – média, filmy,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celebrity</a:t>
            </a:r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</a:t>
            </a:r>
            <a:r>
              <a:rPr lang="cs-CZ" dirty="0" err="1" smtClean="0"/>
              <a:t>normativita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 je „normální“, přijatelné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média, filmy, celebrity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pohádky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dobro / zlo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princ / princezna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(dva princové)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chudý a nevzdělaný vítězí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přísloví</a:t>
            </a:r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1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ideál ženské krásy</a:t>
            </a:r>
            <a:endParaRPr lang="cs-CZ" dirty="0"/>
          </a:p>
        </p:txBody>
      </p:sp>
      <p:pic>
        <p:nvPicPr>
          <p:cNvPr id="5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384414"/>
            <a:ext cx="2857500" cy="558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9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ideál ženské krásy</a:t>
            </a:r>
            <a:endParaRPr lang="cs-CZ" dirty="0"/>
          </a:p>
        </p:txBody>
      </p:sp>
      <p:pic>
        <p:nvPicPr>
          <p:cNvPr id="5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449" y="1392727"/>
            <a:ext cx="3721101" cy="5581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0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ideál ženské krásy</a:t>
            </a:r>
            <a:endParaRPr lang="cs-CZ" dirty="0"/>
          </a:p>
        </p:txBody>
      </p:sp>
      <p:pic>
        <p:nvPicPr>
          <p:cNvPr id="6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7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4" y="1392727"/>
            <a:ext cx="4608512" cy="5616624"/>
          </a:xfrm>
          <a:prstGeom prst="rect">
            <a:avLst/>
          </a:prstGeom>
          <a:noFill/>
        </p:spPr>
      </p:pic>
      <p:pic>
        <p:nvPicPr>
          <p:cNvPr id="8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8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ideál ženské krásy</a:t>
            </a:r>
            <a:endParaRPr lang="cs-CZ" dirty="0"/>
          </a:p>
        </p:txBody>
      </p:sp>
      <p:pic>
        <p:nvPicPr>
          <p:cNvPr id="7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592" y="1392727"/>
            <a:ext cx="3491880" cy="5403296"/>
          </a:xfrm>
          <a:prstGeom prst="rect">
            <a:avLst/>
          </a:prstGeom>
          <a:noFill/>
        </p:spPr>
      </p:pic>
      <p:pic>
        <p:nvPicPr>
          <p:cNvPr id="8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9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9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ideál ženské krásy</a:t>
            </a:r>
            <a:endParaRPr lang="cs-CZ" dirty="0"/>
          </a:p>
        </p:txBody>
      </p:sp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28" y="4487509"/>
            <a:ext cx="1491877" cy="2308514"/>
          </a:xfrm>
          <a:prstGeom prst="rect">
            <a:avLst/>
          </a:prstGeom>
          <a:noFill/>
        </p:spPr>
      </p:pic>
      <p:pic>
        <p:nvPicPr>
          <p:cNvPr id="8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9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10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10" descr="Hilary Rhoda &amp; Lindsay Ellingson - Victoria's Secret Fashion Show 2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7952" y="1359927"/>
            <a:ext cx="5436096" cy="543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2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ideál ženské krásy</a:t>
            </a:r>
            <a:endParaRPr lang="cs-CZ" dirty="0"/>
          </a:p>
        </p:txBody>
      </p:sp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28" y="4487509"/>
            <a:ext cx="1491877" cy="2308514"/>
          </a:xfrm>
          <a:prstGeom prst="rect">
            <a:avLst/>
          </a:prstGeom>
          <a:noFill/>
        </p:spPr>
      </p:pic>
      <p:pic>
        <p:nvPicPr>
          <p:cNvPr id="8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9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10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10" descr="Hilary Rhoda &amp; Lindsay Ellingson - Victoria's Secret Fashion Show 2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99" y="4487509"/>
            <a:ext cx="2431841" cy="2431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Můžeme jednat svobodně?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90688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– ideál ženské krásy</a:t>
            </a:r>
            <a:endParaRPr lang="cs-CZ" dirty="0"/>
          </a:p>
        </p:txBody>
      </p:sp>
      <p:pic>
        <p:nvPicPr>
          <p:cNvPr id="5" name="Picture 8" descr="Posing for a shoot in 1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928" y="4487509"/>
            <a:ext cx="1491877" cy="2308514"/>
          </a:xfrm>
          <a:prstGeom prst="rect">
            <a:avLst/>
          </a:prstGeom>
          <a:noFill/>
        </p:spPr>
      </p:pic>
      <p:pic>
        <p:nvPicPr>
          <p:cNvPr id="8" name="Picture 6" descr="1024px-The_Three_Graces,_by_Peter_Paul_Rubens,_from_Prado_in_Google_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586" y="1392727"/>
            <a:ext cx="2383552" cy="2904954"/>
          </a:xfrm>
          <a:prstGeom prst="rect">
            <a:avLst/>
          </a:prstGeom>
          <a:noFill/>
        </p:spPr>
      </p:pic>
      <p:pic>
        <p:nvPicPr>
          <p:cNvPr id="9" name="Picture 4" descr="VenuÅ¡e MilÃ³skÃ¡ je spolu s NikÃ© SamothrÃ¡ckou nejvÄtÅ¡Ã­ hvÄzdou antickÃ½ch sbÃ­rek muzea. KaÅ¾doroÄnÄ ji zhlÃ©dne kolem Å¡esti miliÃ³nÅ¯ lidÃ­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950" y="1392728"/>
            <a:ext cx="1936636" cy="2904954"/>
          </a:xfrm>
          <a:prstGeom prst="rect">
            <a:avLst/>
          </a:prstGeom>
          <a:noFill/>
        </p:spPr>
      </p:pic>
      <p:pic>
        <p:nvPicPr>
          <p:cNvPr id="10" name="Picture 2" descr="http://www.artslexikon.cz/images/thumb/b/b8/Vestonicka_venuse_edit.jpg/300px-Vestonicka_venuse_ed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09229" y="1392727"/>
            <a:ext cx="1487178" cy="2904954"/>
          </a:xfrm>
          <a:prstGeom prst="rect">
            <a:avLst/>
          </a:prstGeom>
          <a:noFill/>
        </p:spPr>
      </p:pic>
      <p:pic>
        <p:nvPicPr>
          <p:cNvPr id="6" name="Picture 10" descr="Hilary Rhoda &amp; Lindsay Ellingson - Victoria's Secret Fashion Show 2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9399" y="4487509"/>
            <a:ext cx="2431841" cy="2431841"/>
          </a:xfrm>
          <a:prstGeom prst="rect">
            <a:avLst/>
          </a:prstGeom>
          <a:noFill/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043353" y="1392726"/>
            <a:ext cx="5310447" cy="5190953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Muži: </a:t>
            </a:r>
            <a:r>
              <a:rPr lang="cs-CZ" sz="2000" dirty="0">
                <a:hlinkClick r:id="rId7"/>
              </a:rPr>
              <a:t>https://</a:t>
            </a:r>
            <a:r>
              <a:rPr lang="cs-CZ" sz="2000" dirty="0" smtClean="0">
                <a:hlinkClick r:id="rId7"/>
              </a:rPr>
              <a:t>youtu.be/3-tJ5erxh4Y</a:t>
            </a:r>
            <a:endParaRPr lang="cs-CZ" sz="2000" dirty="0" smtClean="0"/>
          </a:p>
          <a:p>
            <a:r>
              <a:rPr lang="cs-CZ" dirty="0"/>
              <a:t>Muži: </a:t>
            </a:r>
            <a:r>
              <a:rPr lang="cs-CZ" sz="2000" dirty="0">
                <a:hlinkClick r:id="rId8"/>
              </a:rPr>
              <a:t>https://</a:t>
            </a:r>
            <a:r>
              <a:rPr lang="cs-CZ" sz="2000" dirty="0" smtClean="0">
                <a:hlinkClick r:id="rId8"/>
              </a:rPr>
              <a:t>youtu.be/DaSkMWVlFUU</a:t>
            </a:r>
            <a:endParaRPr lang="cs-CZ" dirty="0" smtClean="0"/>
          </a:p>
          <a:p>
            <a:r>
              <a:rPr lang="cs-CZ" dirty="0" smtClean="0"/>
              <a:t>Kluci</a:t>
            </a:r>
            <a:r>
              <a:rPr lang="cs-CZ" dirty="0"/>
              <a:t>: </a:t>
            </a:r>
            <a:r>
              <a:rPr lang="cs-CZ" sz="2000" dirty="0">
                <a:hlinkClick r:id="rId9"/>
              </a:rPr>
              <a:t>https://</a:t>
            </a:r>
            <a:r>
              <a:rPr lang="cs-CZ" sz="2000" dirty="0" smtClean="0">
                <a:hlinkClick r:id="rId9"/>
              </a:rPr>
              <a:t>youtu.be/gpTNJ06JxA0</a:t>
            </a:r>
            <a:endParaRPr lang="cs-CZ" sz="2000" dirty="0" smtClean="0"/>
          </a:p>
          <a:p>
            <a:r>
              <a:rPr lang="cs-CZ" dirty="0" smtClean="0"/>
              <a:t>Ženy</a:t>
            </a:r>
            <a:r>
              <a:rPr lang="cs-CZ" dirty="0"/>
              <a:t>: </a:t>
            </a:r>
            <a:r>
              <a:rPr lang="cs-CZ" sz="2000" dirty="0">
                <a:hlinkClick r:id="rId10"/>
              </a:rPr>
              <a:t>https://</a:t>
            </a:r>
            <a:r>
              <a:rPr lang="cs-CZ" sz="2000" dirty="0" smtClean="0">
                <a:hlinkClick r:id="rId10"/>
              </a:rPr>
              <a:t>youtu.be/M4z90wlwYs8</a:t>
            </a:r>
            <a:endParaRPr lang="cs-CZ" dirty="0" smtClean="0"/>
          </a:p>
          <a:p>
            <a:r>
              <a:rPr lang="cs-CZ" dirty="0" smtClean="0"/>
              <a:t>Svatby: </a:t>
            </a:r>
            <a:r>
              <a:rPr lang="cs-CZ" sz="2000" dirty="0">
                <a:hlinkClick r:id="rId11"/>
              </a:rPr>
              <a:t>https://</a:t>
            </a:r>
            <a:r>
              <a:rPr lang="cs-CZ" sz="2000" dirty="0" smtClean="0">
                <a:hlinkClick r:id="rId11"/>
              </a:rPr>
              <a:t>youtu.be/rKegRnTimFs</a:t>
            </a:r>
            <a:endParaRPr lang="cs-CZ" dirty="0" smtClean="0"/>
          </a:p>
          <a:p>
            <a:r>
              <a:rPr lang="cs-CZ" dirty="0" err="1" smtClean="0"/>
              <a:t>Dove</a:t>
            </a:r>
            <a:r>
              <a:rPr lang="cs-CZ" dirty="0"/>
              <a:t>: </a:t>
            </a:r>
            <a:r>
              <a:rPr lang="cs-CZ" sz="2000" dirty="0">
                <a:hlinkClick r:id="rId12"/>
              </a:rPr>
              <a:t>https://</a:t>
            </a:r>
            <a:r>
              <a:rPr lang="cs-CZ" sz="2000" dirty="0" smtClean="0">
                <a:hlinkClick r:id="rId12"/>
              </a:rPr>
              <a:t>youtu.be/iYhCn0jf46U</a:t>
            </a:r>
            <a:endParaRPr lang="cs-CZ" sz="2000" dirty="0" smtClean="0"/>
          </a:p>
          <a:p>
            <a:endParaRPr lang="cs-CZ" sz="2000" dirty="0"/>
          </a:p>
          <a:p>
            <a:endParaRPr lang="cs-CZ" dirty="0"/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 je „normální“, přijatelné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média, filmy, celebrity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pohádky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dobro / zlo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princ / princezna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(dva princové)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chudý a nevzdělaný vítězí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přísloví</a:t>
            </a:r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role, </a:t>
            </a:r>
            <a:r>
              <a:rPr lang="cs-CZ" dirty="0" err="1" smtClean="0"/>
              <a:t>performace</a:t>
            </a:r>
            <a:r>
              <a:rPr lang="cs-CZ" dirty="0" smtClean="0"/>
              <a:t>, 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267" cy="4351338"/>
          </a:xfrm>
        </p:spPr>
        <p:txBody>
          <a:bodyPr/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Jak poznáte učitele?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Vypadá nějak speciálně?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Chová se nějakým způsobem?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Jak se k němu chovají ostatní?</a:t>
            </a:r>
            <a:endParaRPr lang="cs-CZ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2" descr="Almost a fifth of 78 new teachers in the South Island expect to give up teaching by their fifth year after graduation. (Photo \ Fil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4735" y="1673424"/>
            <a:ext cx="9233741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6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role, </a:t>
            </a:r>
            <a:r>
              <a:rPr lang="cs-CZ" dirty="0" err="1" smtClean="0"/>
              <a:t>performace</a:t>
            </a:r>
            <a:r>
              <a:rPr lang="cs-CZ" dirty="0" smtClean="0"/>
              <a:t>, 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Jak poznáte učitele?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Stojí </a:t>
            </a:r>
            <a:r>
              <a:rPr lang="cs-CZ" dirty="0">
                <a:ea typeface="Segoe UI" pitchFamily="34" charset="0"/>
                <a:cs typeface="Segoe UI" pitchFamily="34" charset="0"/>
              </a:rPr>
              <a:t>za katedrou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Má </a:t>
            </a:r>
            <a:r>
              <a:rPr lang="cs-CZ" dirty="0">
                <a:ea typeface="Segoe UI" pitchFamily="34" charset="0"/>
                <a:cs typeface="Segoe UI" pitchFamily="34" charset="0"/>
              </a:rPr>
              <a:t>formální oblečení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Oslovuje </a:t>
            </a:r>
            <a:r>
              <a:rPr lang="cs-CZ" dirty="0">
                <a:ea typeface="Segoe UI" pitchFamily="34" charset="0"/>
                <a:cs typeface="Segoe UI" pitchFamily="34" charset="0"/>
              </a:rPr>
              <a:t>studenty „děti“, „žáci“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Nechá </a:t>
            </a:r>
            <a:r>
              <a:rPr lang="cs-CZ" dirty="0">
                <a:ea typeface="Segoe UI" pitchFamily="34" charset="0"/>
                <a:cs typeface="Segoe UI" pitchFamily="34" charset="0"/>
              </a:rPr>
              <a:t>si říkat „pane učiteli“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Nechá </a:t>
            </a:r>
            <a:r>
              <a:rPr lang="cs-CZ" dirty="0">
                <a:ea typeface="Segoe UI" pitchFamily="34" charset="0"/>
                <a:cs typeface="Segoe UI" pitchFamily="34" charset="0"/>
              </a:rPr>
              <a:t>se zdravit ve stoje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Posiluje </a:t>
            </a:r>
            <a:r>
              <a:rPr lang="cs-CZ" dirty="0">
                <a:ea typeface="Segoe UI" pitchFamily="34" charset="0"/>
                <a:cs typeface="Segoe UI" pitchFamily="34" charset="0"/>
              </a:rPr>
              <a:t>svou autoritu zkoušením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Uděluje </a:t>
            </a:r>
            <a:r>
              <a:rPr lang="cs-CZ" dirty="0">
                <a:ea typeface="Segoe UI" pitchFamily="34" charset="0"/>
                <a:cs typeface="Segoe UI" pitchFamily="34" charset="0"/>
              </a:rPr>
              <a:t>slovo, opravuje odpovědi, má patent na pravdu</a:t>
            </a:r>
          </a:p>
        </p:txBody>
      </p:sp>
    </p:spTree>
    <p:extLst>
      <p:ext uri="{BB962C8B-B14F-4D97-AF65-F5344CB8AC3E}">
        <p14:creationId xmlns:p14="http://schemas.microsoft.com/office/powerpoint/2010/main" val="20800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doktora?</a:t>
            </a:r>
            <a:endParaRPr lang="cs-CZ" dirty="0"/>
          </a:p>
        </p:txBody>
      </p:sp>
      <p:pic>
        <p:nvPicPr>
          <p:cNvPr id="5" name="Picture 2" descr="Výsledek obrázku pro doct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796" y="1434611"/>
            <a:ext cx="10324408" cy="5423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4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doktora?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Oslovení „pane doktore“, „paní doktorko“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„Bílý plášť“, fonendoskop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Sestra „k ruce“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Pacient poslušně hraje svou roli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Patent na diagnostiku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pacienta?</a:t>
            </a:r>
            <a:endParaRPr lang="cs-CZ" dirty="0"/>
          </a:p>
        </p:txBody>
      </p:sp>
      <p:pic>
        <p:nvPicPr>
          <p:cNvPr id="4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7812" y="1500764"/>
            <a:ext cx="7956376" cy="5474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2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pacienta?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ea typeface="Segoe UI" pitchFamily="34" charset="0"/>
                <a:cs typeface="Segoe UI" pitchFamily="34" charset="0"/>
              </a:rPr>
              <a:t>Neschopný zbavit se svého stavu sám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Zproštěn svých dosavadních povinností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Povinen považovat svůj stav za nežádoucí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Povinen vyhledat odborníky a spolupracovat s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nimi</a:t>
            </a:r>
          </a:p>
          <a:p>
            <a:pPr marL="0" indent="0">
              <a:buNone/>
            </a:pPr>
            <a:r>
              <a:rPr lang="cs-CZ" dirty="0" smtClean="0">
                <a:ea typeface="Segoe UI" pitchFamily="34" charset="0"/>
                <a:cs typeface="Segoe UI" pitchFamily="34" charset="0"/>
              </a:rPr>
              <a:t>							(</a:t>
            </a:r>
            <a:r>
              <a:rPr lang="cs-CZ" dirty="0" err="1">
                <a:ea typeface="Segoe UI" pitchFamily="34" charset="0"/>
                <a:cs typeface="Segoe UI" pitchFamily="34" charset="0"/>
              </a:rPr>
              <a:t>Parsons</a:t>
            </a:r>
            <a:r>
              <a:rPr lang="cs-CZ" dirty="0">
                <a:ea typeface="Segoe UI" pitchFamily="34" charset="0"/>
                <a:cs typeface="Segoe UI" pitchFamily="34" charset="0"/>
              </a:rPr>
              <a:t>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Podléhá </a:t>
            </a:r>
            <a:r>
              <a:rPr lang="cs-CZ" dirty="0">
                <a:ea typeface="Segoe UI" pitchFamily="34" charset="0"/>
                <a:cs typeface="Segoe UI" pitchFamily="34" charset="0"/>
              </a:rPr>
              <a:t>autoritě lékaře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Povinná zpověď</a:t>
            </a:r>
          </a:p>
          <a:p>
            <a:r>
              <a:rPr lang="cs-CZ" dirty="0">
                <a:ea typeface="Segoe UI" pitchFamily="34" charset="0"/>
                <a:cs typeface="Segoe UI" pitchFamily="34" charset="0"/>
              </a:rPr>
              <a:t>Pravidla chování, režim,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oblečení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Pacient i lékař jsou do značné míry sociálně konstruováni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Je sociálně konstruovaná i nemoc jako taková?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COVID: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mor –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kolaps sytému +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15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Můžeme jednat svobodně?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32" y="1358554"/>
            <a:ext cx="8691573" cy="57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COVID: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mor –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kolaps sytému +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…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Obezita: ideál krásy, příznak dobrého lovce, zdravotní problém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4" descr="Výsledek obrázku pro fat  americ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377" y="3282524"/>
            <a:ext cx="2705100" cy="3362326"/>
          </a:xfrm>
          <a:prstGeom prst="rect">
            <a:avLst/>
          </a:prstGeom>
          <a:noFill/>
        </p:spPr>
      </p:pic>
      <p:pic>
        <p:nvPicPr>
          <p:cNvPr id="5" name="Picture 2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5244" y="3282524"/>
            <a:ext cx="2286000" cy="3362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79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COVID: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mor –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kolaps sytému +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…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Obezita: ideál krásy – příznak dobrého lovce – zdravotní problém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Porod: „v poli o žních“ – doma – v ústavu –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do vody</a:t>
            </a: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Menstruace: nečistota – menstruační chýše – „důvod ke sportu“ 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COVID: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mor –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kolaps sytému +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…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Obezita: ideál krásy – příznak dobrého lovce – zdravotní problém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Porod: „v poli o žních“ – doma – v ústavu –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do vody</a:t>
            </a: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Menstruace: nečistota – menstruační chýše – „důvod ke sportu“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Schizofrenie: posedlost zlými duchy – osvícení bohy – nemoc 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COVID: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mor –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kolaps sytému +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…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Obezita: ideál krásy – příznak dobrého lovce – zdravotní problém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Porod: „v poli o žních“ – doma – v ústavu –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do vody</a:t>
            </a: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Menstruace: nečistota – menstruační chýše – „důvod ke sportu“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Schizofrenie: posedlost zlými duchy – osvícení bohy – nemoc 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Společnost určuje, co je a co není nemoc,</a:t>
            </a:r>
          </a:p>
          <a:p>
            <a:pPr marL="0" indent="0">
              <a:buNone/>
            </a:pP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COVID: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mor –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kolaps sytému +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…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Obezita: ideál krásy – příznak dobrého lovce – zdravotní problém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Porod: „v poli o žních“ – doma – v ústavu –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do vody</a:t>
            </a: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Menstruace: nečistota – menstruační chýše – „důvod ke sportu“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Schizofrenie: posedlost zlými duchy – osvícení bohy – nemoc 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Společnost určuje, co je a co není nemoc,</a:t>
            </a:r>
          </a:p>
          <a:p>
            <a:pPr marL="0" indent="0" algn="ctr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jaké má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příznaky </a:t>
            </a:r>
            <a:r>
              <a:rPr lang="cs-CZ" dirty="0" smtClean="0"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a jak má být léčena.</a:t>
            </a:r>
          </a:p>
          <a:p>
            <a:pPr marL="0" indent="0">
              <a:buNone/>
            </a:pP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poznáte nemoc?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COVID: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mor –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 – kolaps sytému + </a:t>
            </a:r>
            <a:r>
              <a:rPr lang="cs-CZ" dirty="0" err="1" smtClean="0">
                <a:ea typeface="Segoe UI" pitchFamily="34" charset="0"/>
                <a:cs typeface="Segoe UI" pitchFamily="34" charset="0"/>
              </a:rPr>
              <a:t>chřipečka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…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Obezita: ideál krásy – příznak dobrého lovce – zdravotní problém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Porod: „v poli o žních“ – doma – v ústavu – </a:t>
            </a:r>
            <a:r>
              <a:rPr lang="cs-CZ" dirty="0" smtClean="0">
                <a:ea typeface="Segoe UI" pitchFamily="34" charset="0"/>
                <a:cs typeface="Segoe UI" pitchFamily="34" charset="0"/>
              </a:rPr>
              <a:t>do vody</a:t>
            </a: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Menstruace: nečistota – menstruační chýše – „důvod ke sportu“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Schizofrenie: posedlost zlými duchy – osvícení bohy – nemoc </a:t>
            </a: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Společnost určuje, co je a co není nemoc,</a:t>
            </a:r>
          </a:p>
          <a:p>
            <a:pPr marL="0" indent="0" algn="ctr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jaké má příznaky a jak má být léčena.</a:t>
            </a:r>
          </a:p>
          <a:p>
            <a:pPr marL="0" indent="0">
              <a:buNone/>
            </a:pPr>
            <a:endParaRPr lang="cs-CZ" dirty="0" smtClean="0">
              <a:ea typeface="Segoe UI" pitchFamily="34" charset="0"/>
              <a:cs typeface="Segoe UI" pitchFamily="34" charset="0"/>
            </a:endParaRPr>
          </a:p>
          <a:p>
            <a:endParaRPr lang="cs-CZ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a připomínky?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dosedel@fss.muni.cz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Můžeme jednat svobodně?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32" y="1358554"/>
            <a:ext cx="8691573" cy="57972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315" y="1358554"/>
            <a:ext cx="7041247" cy="57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Můžeme jednat svobodně?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5" y="1777019"/>
            <a:ext cx="8465910" cy="476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Můžeme jednat svobodně?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25" y="1498508"/>
            <a:ext cx="7942950" cy="52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nutí jednat tak, „jak se očekává“?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2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nutí jednat tak, jak se očekává?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Sociální fakt (Emile </a:t>
            </a:r>
            <a:r>
              <a:rPr lang="cs-CZ" dirty="0" err="1" smtClean="0"/>
              <a:t>Durkheim</a:t>
            </a:r>
            <a:r>
              <a:rPr lang="cs-CZ" dirty="0" smtClean="0"/>
              <a:t>)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Sociální struktura</a:t>
            </a:r>
          </a:p>
          <a:p>
            <a:r>
              <a:rPr lang="cs-CZ" dirty="0" smtClean="0">
                <a:ea typeface="Segoe UI" pitchFamily="34" charset="0"/>
                <a:cs typeface="Segoe UI" pitchFamily="34" charset="0"/>
              </a:rPr>
              <a:t>Socializace</a:t>
            </a:r>
            <a:endParaRPr lang="cs-CZ" dirty="0"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1335</Words>
  <Application>Microsoft Office PowerPoint</Application>
  <PresentationFormat>Širokoúhlá obrazovka</PresentationFormat>
  <Paragraphs>224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Můžeme jednat svobodně?</vt:lpstr>
      <vt:lpstr>Můžeme jednat svobodně?</vt:lpstr>
      <vt:lpstr>Můžeme jednat svobodně?</vt:lpstr>
      <vt:lpstr>Můžeme jednat svobodně?</vt:lpstr>
      <vt:lpstr>Můžeme jednat svobodně?</vt:lpstr>
      <vt:lpstr>Můžeme jednat svobodně?</vt:lpstr>
      <vt:lpstr>Co nás nutí jednat tak, „jak se očekává“?</vt:lpstr>
      <vt:lpstr>Co nás nutí jednat tak, jak se očekává?</vt:lpstr>
      <vt:lpstr>Co nás nutí jednat tak, jak se očekává?</vt:lpstr>
      <vt:lpstr>Co nás nutí jednat tak, jak se očekává?</vt:lpstr>
      <vt:lpstr>Co nás nutí jednat tak, jak se očekává?</vt:lpstr>
      <vt:lpstr>Socializace</vt:lpstr>
      <vt:lpstr>Socializace</vt:lpstr>
      <vt:lpstr>Socializace</vt:lpstr>
      <vt:lpstr>Socializace</vt:lpstr>
      <vt:lpstr>Socializace</vt:lpstr>
      <vt:lpstr>Socializace</vt:lpstr>
      <vt:lpstr>Socializace</vt:lpstr>
      <vt:lpstr>Socializace</vt:lpstr>
      <vt:lpstr>Socializace</vt:lpstr>
      <vt:lpstr>Naše realita</vt:lpstr>
      <vt:lpstr>Sociální normativita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 – ideál ženské krásy</vt:lpstr>
      <vt:lpstr>Příklady</vt:lpstr>
      <vt:lpstr>Sociální role, performace, konstrukce</vt:lpstr>
      <vt:lpstr>Sociální role, performace, konstrukce</vt:lpstr>
      <vt:lpstr>Jak poznáte doktora?</vt:lpstr>
      <vt:lpstr>Jak poznáte doktora?</vt:lpstr>
      <vt:lpstr>Jak poznáte pacienta?</vt:lpstr>
      <vt:lpstr>Jak poznáte pacienta?</vt:lpstr>
      <vt:lpstr>Jak poznáte nemoc?</vt:lpstr>
      <vt:lpstr>Jak poznáte nemoc?</vt:lpstr>
      <vt:lpstr>Jak poznáte nemoc?</vt:lpstr>
      <vt:lpstr>Jak poznáte nemoc?</vt:lpstr>
      <vt:lpstr>Jak poznáte nemoc?</vt:lpstr>
      <vt:lpstr>Jak poznáte nemoc?</vt:lpstr>
      <vt:lpstr>Jak poznáte nemoc?</vt:lpstr>
      <vt:lpstr>Jak poznáte nemoc?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Doseděl</cp:lastModifiedBy>
  <cp:revision>27</cp:revision>
  <dcterms:created xsi:type="dcterms:W3CDTF">2020-08-19T14:50:42Z</dcterms:created>
  <dcterms:modified xsi:type="dcterms:W3CDTF">2020-12-01T14:56:10Z</dcterms:modified>
</cp:coreProperties>
</file>