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10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08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6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7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11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68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25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19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83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17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2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31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2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EA1C9-6DB5-4336-BC76-A349C8625767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04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MpzQeFKrY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63117F2-2389-43F7-978F-EA0F49B161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6" y="277484"/>
            <a:ext cx="1277115" cy="982982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 flipV="1">
            <a:off x="0" y="1330036"/>
            <a:ext cx="12192000" cy="1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6597650"/>
            <a:ext cx="12192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9" name="TextovéPole 1"/>
          <p:cNvSpPr txBox="1">
            <a:spLocks noChangeArrowheads="1"/>
          </p:cNvSpPr>
          <p:nvPr/>
        </p:nvSpPr>
        <p:spPr bwMode="auto">
          <a:xfrm>
            <a:off x="421645" y="1753986"/>
            <a:ext cx="11399053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600" b="1" dirty="0" smtClean="0">
                <a:latin typeface="Segoe UI Semibold" pitchFamily="34" charset="0"/>
              </a:rPr>
              <a:t>Proč se nechováme všichni stejně?</a:t>
            </a:r>
            <a:endParaRPr lang="cs-CZ" sz="3600" b="1" dirty="0">
              <a:latin typeface="Segoe UI Semibold" pitchFamily="34" charset="0"/>
            </a:endParaRPr>
          </a:p>
          <a:p>
            <a:r>
              <a:rPr lang="cs-CZ" sz="2400" b="1" dirty="0">
                <a:latin typeface="Segoe UI Semibold" pitchFamily="34" charset="0"/>
              </a:rPr>
              <a:t>Sociologie</a:t>
            </a:r>
          </a:p>
          <a:p>
            <a:r>
              <a:rPr lang="cs-CZ" sz="2000" dirty="0">
                <a:latin typeface="Segoe UI Semibold" pitchFamily="34" charset="0"/>
              </a:rPr>
              <a:t>(Porodní asistentky – PS)</a:t>
            </a:r>
          </a:p>
          <a:p>
            <a:r>
              <a:rPr lang="cs-CZ" sz="2000" dirty="0">
                <a:latin typeface="Segoe UI Semibold" pitchFamily="34" charset="0"/>
              </a:rPr>
              <a:t>(Zdravotničtí záchranáři – PS)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</p:spTree>
    <p:extLst>
      <p:ext uri="{BB962C8B-B14F-4D97-AF65-F5344CB8AC3E}">
        <p14:creationId xmlns:p14="http://schemas.microsoft.com/office/powerpoint/2010/main" val="27292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Sociální pole</a:t>
            </a:r>
          </a:p>
          <a:p>
            <a:pPr marL="457200" lvl="1" indent="0"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je strukturované podle jednotlivých kapitálů</a:t>
            </a:r>
          </a:p>
          <a:p>
            <a:pPr marL="457200" lvl="1" indent="0">
              <a:buNone/>
            </a:pPr>
            <a:r>
              <a:rPr lang="cs-CZ" dirty="0" smtClean="0">
                <a:latin typeface="Segoe UI" pitchFamily="34" charset="0"/>
                <a:cs typeface="Segoe UI" pitchFamily="34" charset="0"/>
              </a:rPr>
              <a:t>podobní lidé tvoří shluky</a:t>
            </a:r>
          </a:p>
          <a:p>
            <a:pPr marL="457200" lvl="1" indent="0">
              <a:buNone/>
            </a:pPr>
            <a:r>
              <a:rPr lang="cs-CZ" dirty="0" smtClean="0">
                <a:latin typeface="Segoe UI" pitchFamily="34" charset="0"/>
                <a:cs typeface="Segoe UI" pitchFamily="34" charset="0"/>
              </a:rPr>
              <a:t>lidé z jednoho shluku se podobně chovají</a:t>
            </a: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67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27D50C84-036B-4C43-A019-907A166FA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3037" y="1027906"/>
            <a:ext cx="8588963" cy="5760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pole</a:t>
            </a:r>
          </a:p>
        </p:txBody>
      </p:sp>
    </p:spTree>
    <p:extLst>
      <p:ext uri="{BB962C8B-B14F-4D97-AF65-F5344CB8AC3E}">
        <p14:creationId xmlns:p14="http://schemas.microsoft.com/office/powerpoint/2010/main" val="3065902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E41D7A6-F4FE-41B6-8C5F-DF38C1DB1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3038" y="1027906"/>
            <a:ext cx="8588962" cy="5760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pole</a:t>
            </a:r>
          </a:p>
        </p:txBody>
      </p:sp>
    </p:spTree>
    <p:extLst>
      <p:ext uri="{BB962C8B-B14F-4D97-AF65-F5344CB8AC3E}">
        <p14:creationId xmlns:p14="http://schemas.microsoft.com/office/powerpoint/2010/main" val="4229352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5DC1887-75F4-4D33-97D8-4F9E78D1D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3038" y="1027906"/>
            <a:ext cx="8588962" cy="5760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pole</a:t>
            </a:r>
          </a:p>
        </p:txBody>
      </p:sp>
    </p:spTree>
    <p:extLst>
      <p:ext uri="{BB962C8B-B14F-4D97-AF65-F5344CB8AC3E}">
        <p14:creationId xmlns:p14="http://schemas.microsoft.com/office/powerpoint/2010/main" val="3399505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Sociální pole</a:t>
            </a:r>
          </a:p>
          <a:p>
            <a:pPr marL="457200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strukturované podle jednotlivých kapitálů</a:t>
            </a:r>
          </a:p>
          <a:p>
            <a:pPr marL="457200" lvl="1" indent="0">
              <a:buNone/>
            </a:pPr>
            <a:r>
              <a:rPr lang="cs-CZ" dirty="0">
                <a:latin typeface="Segoe UI" pitchFamily="34" charset="0"/>
                <a:cs typeface="Segoe UI" pitchFamily="34" charset="0"/>
              </a:rPr>
              <a:t>podobní lidé tvoří shluky</a:t>
            </a:r>
          </a:p>
          <a:p>
            <a:pPr marL="457200" lvl="1" indent="0">
              <a:buNone/>
            </a:pPr>
            <a:r>
              <a:rPr lang="cs-CZ" dirty="0">
                <a:latin typeface="Segoe UI" pitchFamily="34" charset="0"/>
                <a:cs typeface="Segoe UI" pitchFamily="34" charset="0"/>
              </a:rPr>
              <a:t>lidé z jednoho shluku se podobně chovají – mají stejný </a:t>
            </a:r>
            <a:r>
              <a:rPr lang="cs-CZ" dirty="0" smtClean="0">
                <a:latin typeface="Segoe UI" pitchFamily="34" charset="0"/>
                <a:cs typeface="Segoe UI" pitchFamily="34" charset="0"/>
              </a:rPr>
              <a:t>habitus</a:t>
            </a:r>
            <a:endParaRPr lang="cs-CZ" dirty="0" smtClean="0"/>
          </a:p>
          <a:p>
            <a:r>
              <a:rPr lang="cs-CZ" dirty="0" smtClean="0"/>
              <a:t>Habitus</a:t>
            </a:r>
          </a:p>
          <a:p>
            <a:pPr marL="457200" lvl="1" indent="0">
              <a:buNone/>
            </a:pPr>
            <a:r>
              <a:rPr lang="cs-CZ" dirty="0" smtClean="0">
                <a:latin typeface="Segoe UI" pitchFamily="34" charset="0"/>
                <a:cs typeface="Segoe UI" pitchFamily="34" charset="0"/>
              </a:rPr>
              <a:t>vrozené </a:t>
            </a:r>
            <a:r>
              <a:rPr lang="cs-CZ" dirty="0">
                <a:latin typeface="Segoe UI" pitchFamily="34" charset="0"/>
                <a:cs typeface="Segoe UI" pitchFamily="34" charset="0"/>
              </a:rPr>
              <a:t>dispozice vkusu</a:t>
            </a:r>
          </a:p>
          <a:p>
            <a:pPr marL="457200" lvl="1" indent="0">
              <a:buNone/>
            </a:pPr>
            <a:r>
              <a:rPr lang="cs-CZ" dirty="0">
                <a:latin typeface="Segoe UI" pitchFamily="34" charset="0"/>
                <a:cs typeface="Segoe UI" pitchFamily="34" charset="0"/>
              </a:rPr>
              <a:t>	co je pro nás </a:t>
            </a:r>
            <a:r>
              <a:rPr lang="cs-CZ" dirty="0" smtClean="0">
                <a:latin typeface="Segoe UI" pitchFamily="34" charset="0"/>
                <a:cs typeface="Segoe UI" pitchFamily="34" charset="0"/>
              </a:rPr>
              <a:t>zajímavé • co </a:t>
            </a:r>
            <a:r>
              <a:rPr lang="cs-CZ" dirty="0">
                <a:latin typeface="Segoe UI" pitchFamily="34" charset="0"/>
                <a:cs typeface="Segoe UI" pitchFamily="34" charset="0"/>
              </a:rPr>
              <a:t>nás </a:t>
            </a:r>
            <a:r>
              <a:rPr lang="cs-CZ" dirty="0" smtClean="0">
                <a:latin typeface="Segoe UI" pitchFamily="34" charset="0"/>
                <a:cs typeface="Segoe UI" pitchFamily="34" charset="0"/>
              </a:rPr>
              <a:t>baví • co </a:t>
            </a:r>
            <a:r>
              <a:rPr lang="cs-CZ" dirty="0">
                <a:latin typeface="Segoe UI" pitchFamily="34" charset="0"/>
                <a:cs typeface="Segoe UI" pitchFamily="34" charset="0"/>
              </a:rPr>
              <a:t>nás </a:t>
            </a:r>
            <a:r>
              <a:rPr lang="cs-CZ" dirty="0" smtClean="0">
                <a:latin typeface="Segoe UI" pitchFamily="34" charset="0"/>
                <a:cs typeface="Segoe UI" pitchFamily="34" charset="0"/>
              </a:rPr>
              <a:t>přitahuje • čemu 	rozumíme • co </a:t>
            </a:r>
            <a:r>
              <a:rPr lang="cs-CZ" dirty="0">
                <a:latin typeface="Segoe UI" pitchFamily="34" charset="0"/>
                <a:cs typeface="Segoe UI" pitchFamily="34" charset="0"/>
              </a:rPr>
              <a:t>považujeme za </a:t>
            </a:r>
            <a:r>
              <a:rPr lang="cs-CZ" dirty="0" smtClean="0">
                <a:latin typeface="Segoe UI" pitchFamily="34" charset="0"/>
                <a:cs typeface="Segoe UI" pitchFamily="34" charset="0"/>
              </a:rPr>
              <a:t>důležité • </a:t>
            </a:r>
            <a:r>
              <a:rPr lang="cs-CZ" dirty="0">
                <a:latin typeface="Segoe UI" pitchFamily="34" charset="0"/>
                <a:cs typeface="Segoe UI" pitchFamily="34" charset="0"/>
              </a:rPr>
              <a:t>	jak jsme schopni </a:t>
            </a:r>
            <a:r>
              <a:rPr lang="cs-CZ" dirty="0" smtClean="0">
                <a:latin typeface="Segoe UI" pitchFamily="34" charset="0"/>
                <a:cs typeface="Segoe UI" pitchFamily="34" charset="0"/>
              </a:rPr>
              <a:t>	komunikovat</a:t>
            </a: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04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Habitus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Lidé s určitým habitem (nízký kulturní kapitál) oceňují jen funkci</a:t>
            </a:r>
          </a:p>
          <a:p>
            <a:pPr marL="0" indent="0">
              <a:buNone/>
            </a:pPr>
            <a:r>
              <a:rPr lang="cs-CZ" dirty="0" smtClean="0"/>
              <a:t>	Jídlo </a:t>
            </a:r>
            <a:r>
              <a:rPr lang="cs-CZ" dirty="0"/>
              <a:t>je zdroj energie, nikoliv kulinářský </a:t>
            </a:r>
            <a:r>
              <a:rPr lang="cs-CZ" dirty="0" smtClean="0"/>
              <a:t>zážitek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Hudba je jen zdroj rytmu pro tanec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Medicína </a:t>
            </a:r>
            <a:r>
              <a:rPr lang="cs-CZ" dirty="0"/>
              <a:t>je nástroj, který mi rychle pomůže (opravit) tělo</a:t>
            </a:r>
          </a:p>
          <a:p>
            <a:pPr marL="0" indent="0">
              <a:buNone/>
            </a:pPr>
            <a:r>
              <a:rPr lang="cs-CZ" dirty="0" smtClean="0"/>
              <a:t>	Škola </a:t>
            </a:r>
            <a:r>
              <a:rPr lang="cs-CZ" dirty="0"/>
              <a:t>je nástroj, který má moje děti vzdělat</a:t>
            </a:r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31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Mezigenerační reprodukce habitu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Učitelé </a:t>
            </a:r>
            <a:r>
              <a:rPr lang="cs-CZ" dirty="0"/>
              <a:t>mají vysoký kulturní kapitál</a:t>
            </a:r>
          </a:p>
          <a:p>
            <a:r>
              <a:rPr lang="cs-CZ" dirty="0" smtClean="0"/>
              <a:t>Děti </a:t>
            </a:r>
            <a:r>
              <a:rPr lang="cs-CZ" dirty="0"/>
              <a:t>z rodin, kde je vysoký kulturní kapitál, s nimi umí lépe </a:t>
            </a:r>
            <a:r>
              <a:rPr lang="cs-CZ" dirty="0" smtClean="0"/>
              <a:t>komunikovat</a:t>
            </a:r>
          </a:p>
          <a:p>
            <a:r>
              <a:rPr lang="cs-CZ" dirty="0" smtClean="0"/>
              <a:t>Učitelé je považují za chytré a lépe je známkují</a:t>
            </a:r>
          </a:p>
          <a:p>
            <a:r>
              <a:rPr lang="cs-CZ" dirty="0" smtClean="0"/>
              <a:t>Učitelé si s nimi rádi povídají a tím je ještě více rozvíjejí</a:t>
            </a:r>
          </a:p>
          <a:p>
            <a:endParaRPr lang="cs-CZ" dirty="0"/>
          </a:p>
          <a:p>
            <a:r>
              <a:rPr lang="cs-CZ" dirty="0" smtClean="0"/>
              <a:t>VÝSLEDEK: školství </a:t>
            </a:r>
            <a:r>
              <a:rPr lang="cs-CZ" dirty="0"/>
              <a:t>oceňuje rodinné </a:t>
            </a:r>
            <a:r>
              <a:rPr lang="cs-CZ" dirty="0" smtClean="0"/>
              <a:t>pozadí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a </a:t>
            </a:r>
            <a:r>
              <a:rPr lang="cs-CZ" dirty="0"/>
              <a:t>tváří se, že oceňuje znalosti</a:t>
            </a:r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71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Mezigenerační reprodukce kapitálu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Ekonomický – Kulturní</a:t>
            </a:r>
          </a:p>
          <a:p>
            <a:r>
              <a:rPr lang="cs-CZ" dirty="0" smtClean="0"/>
              <a:t>Ekonomický – Sociální</a:t>
            </a:r>
          </a:p>
          <a:p>
            <a:r>
              <a:rPr lang="cs-CZ" dirty="0" smtClean="0"/>
              <a:t>Kulturní – Ekonomický</a:t>
            </a:r>
          </a:p>
          <a:p>
            <a:r>
              <a:rPr lang="cs-CZ" dirty="0" smtClean="0"/>
              <a:t>Kulturní – Sociální</a:t>
            </a:r>
          </a:p>
          <a:p>
            <a:r>
              <a:rPr lang="cs-CZ" dirty="0" smtClean="0"/>
              <a:t>Sociální – Ekonomický</a:t>
            </a:r>
          </a:p>
          <a:p>
            <a:r>
              <a:rPr lang="cs-CZ" dirty="0" smtClean="0"/>
              <a:t>Sociální – Kulturní</a:t>
            </a:r>
            <a:endParaRPr lang="cs-CZ" dirty="0"/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10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Společnost se tak rozpadá na skupiny lidí s různými charakteristikami</a:t>
            </a:r>
          </a:p>
          <a:p>
            <a:r>
              <a:rPr lang="cs-CZ" dirty="0" smtClean="0"/>
              <a:t>Příslušníci jednotlivých skupin jednají podobně</a:t>
            </a:r>
          </a:p>
          <a:p>
            <a:r>
              <a:rPr lang="cs-CZ" dirty="0" smtClean="0"/>
              <a:t>Jednotlivé skupiny se od sebe v jednání liší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má pravdu?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B002E8-B1D7-4F3C-9BD4-07B6CC72A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427245"/>
            <a:ext cx="6934200" cy="552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0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konstruktivismus, </a:t>
            </a:r>
            <a:r>
              <a:rPr lang="cs-CZ" dirty="0" err="1" smtClean="0"/>
              <a:t>normativita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na nás působí a omezuje nás v našem jednání</a:t>
            </a:r>
          </a:p>
          <a:p>
            <a:r>
              <a:rPr lang="cs-CZ" dirty="0" smtClean="0"/>
              <a:t>My svým jednáním tato omezení neustále re-konstruujeme</a:t>
            </a:r>
          </a:p>
          <a:p>
            <a:r>
              <a:rPr lang="cs-CZ" dirty="0" smtClean="0"/>
              <a:t>Pravidla chování se předávají mezi lidmi i mezi generacemi</a:t>
            </a:r>
          </a:p>
        </p:txBody>
      </p:sp>
    </p:spTree>
    <p:extLst>
      <p:ext uri="{BB962C8B-B14F-4D97-AF65-F5344CB8AC3E}">
        <p14:creationId xmlns:p14="http://schemas.microsoft.com/office/powerpoint/2010/main" val="149385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podmíněná pravda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Karl Mannheim: Ideologie a utopie (zač. 20. století)</a:t>
            </a:r>
          </a:p>
          <a:p>
            <a:r>
              <a:rPr lang="cs-CZ" dirty="0"/>
              <a:t>Demokratizace a rozšiřování volebního práva poprvé promíchali různé vrstvy obyvatelstva</a:t>
            </a:r>
          </a:p>
          <a:p>
            <a:r>
              <a:rPr lang="cs-CZ" dirty="0"/>
              <a:t>Zjistilo se, že každá skupina má jiné vnímání, jiné uvažování, jiné cíle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4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podmíněná pravda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Karl Mannheim: Ideologie a utopie (zač. 20. století)</a:t>
            </a:r>
          </a:p>
          <a:p>
            <a:r>
              <a:rPr lang="cs-CZ" dirty="0"/>
              <a:t>Demokratizace a rozšiřování volebního práva poprvé promíchali různé vrstvy obyvatelstva</a:t>
            </a:r>
          </a:p>
          <a:p>
            <a:r>
              <a:rPr lang="cs-CZ" dirty="0"/>
              <a:t>Zjistilo se, že každá skupina má jiné vnímání, jiné uvažování, jiné </a:t>
            </a:r>
            <a:r>
              <a:rPr lang="cs-CZ" dirty="0" smtClean="0"/>
              <a:t>cíle</a:t>
            </a:r>
          </a:p>
          <a:p>
            <a:endParaRPr lang="cs-CZ" dirty="0"/>
          </a:p>
          <a:p>
            <a:r>
              <a:rPr lang="cs-CZ" dirty="0"/>
              <a:t>Falešné vědomí: způsob vnímání pravdy určitou skupinou obyvatel</a:t>
            </a:r>
          </a:p>
          <a:p>
            <a:r>
              <a:rPr lang="cs-CZ" dirty="0"/>
              <a:t>Ideologie: falešné vědomí prosazované jako pravda vládnoucí třídou</a:t>
            </a:r>
          </a:p>
          <a:p>
            <a:endParaRPr lang="cs-CZ" dirty="0" smtClean="0"/>
          </a:p>
          <a:p>
            <a:endParaRPr lang="cs-CZ" dirty="0"/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0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podmíněná pravda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nejlepší </a:t>
            </a:r>
            <a:r>
              <a:rPr lang="cs-CZ" dirty="0"/>
              <a:t>porod je bez </a:t>
            </a:r>
            <a:r>
              <a:rPr lang="cs-CZ" dirty="0" smtClean="0"/>
              <a:t>medikace		</a:t>
            </a:r>
            <a:endParaRPr lang="cs-CZ" dirty="0"/>
          </a:p>
          <a:p>
            <a:r>
              <a:rPr lang="cs-CZ" dirty="0"/>
              <a:t>nejlepší porod je do vody</a:t>
            </a:r>
          </a:p>
          <a:p>
            <a:r>
              <a:rPr lang="cs-CZ" dirty="0"/>
              <a:t>nejlepší porod je s </a:t>
            </a:r>
            <a:r>
              <a:rPr lang="cs-CZ" dirty="0" err="1"/>
              <a:t>dulou</a:t>
            </a:r>
            <a:endParaRPr lang="cs-CZ" dirty="0"/>
          </a:p>
          <a:p>
            <a:r>
              <a:rPr lang="cs-CZ" dirty="0"/>
              <a:t>nejlepší porod je v nemocnici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2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podmíněná pravda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nejlepší </a:t>
            </a:r>
            <a:r>
              <a:rPr lang="cs-CZ" dirty="0"/>
              <a:t>porod je bez </a:t>
            </a:r>
            <a:r>
              <a:rPr lang="cs-CZ" dirty="0" smtClean="0"/>
              <a:t>medikace	</a:t>
            </a:r>
            <a:r>
              <a:rPr lang="cs-CZ" dirty="0" err="1" smtClean="0"/>
              <a:t>covid</a:t>
            </a:r>
            <a:r>
              <a:rPr lang="cs-CZ" dirty="0" smtClean="0"/>
              <a:t> je </a:t>
            </a:r>
            <a:r>
              <a:rPr lang="cs-CZ" dirty="0" err="1" smtClean="0"/>
              <a:t>chřipečka</a:t>
            </a:r>
            <a:endParaRPr lang="cs-CZ" dirty="0"/>
          </a:p>
          <a:p>
            <a:r>
              <a:rPr lang="cs-CZ" dirty="0"/>
              <a:t>nejlepší porod je do </a:t>
            </a:r>
            <a:r>
              <a:rPr lang="cs-CZ" dirty="0" smtClean="0"/>
              <a:t>vody		</a:t>
            </a:r>
            <a:r>
              <a:rPr lang="cs-CZ" dirty="0" err="1" smtClean="0"/>
              <a:t>covid</a:t>
            </a:r>
            <a:r>
              <a:rPr lang="cs-CZ" dirty="0" smtClean="0"/>
              <a:t> je smrtelná nemoc</a:t>
            </a:r>
            <a:endParaRPr lang="cs-CZ" dirty="0"/>
          </a:p>
          <a:p>
            <a:r>
              <a:rPr lang="cs-CZ" dirty="0"/>
              <a:t>nejlepší porod je s </a:t>
            </a:r>
            <a:r>
              <a:rPr lang="cs-CZ" dirty="0" err="1" smtClean="0"/>
              <a:t>dulou</a:t>
            </a:r>
            <a:r>
              <a:rPr lang="cs-CZ" dirty="0" smtClean="0"/>
              <a:t>		</a:t>
            </a:r>
            <a:r>
              <a:rPr lang="cs-CZ" dirty="0" err="1" smtClean="0"/>
              <a:t>covid</a:t>
            </a:r>
            <a:r>
              <a:rPr lang="cs-CZ" dirty="0" smtClean="0"/>
              <a:t> je problém pro systém</a:t>
            </a:r>
            <a:endParaRPr lang="cs-CZ" dirty="0"/>
          </a:p>
          <a:p>
            <a:r>
              <a:rPr lang="cs-CZ" dirty="0"/>
              <a:t>nejlepší porod je v </a:t>
            </a:r>
            <a:r>
              <a:rPr lang="cs-CZ" dirty="0" smtClean="0"/>
              <a:t>nemocnici		</a:t>
            </a:r>
            <a:r>
              <a:rPr lang="cs-CZ" dirty="0" err="1" smtClean="0"/>
              <a:t>covid</a:t>
            </a:r>
            <a:r>
              <a:rPr lang="cs-CZ" dirty="0" smtClean="0"/>
              <a:t> je politická kauza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2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podmíněná pravda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nejlepší </a:t>
            </a:r>
            <a:r>
              <a:rPr lang="cs-CZ" dirty="0"/>
              <a:t>porod je bez </a:t>
            </a:r>
            <a:r>
              <a:rPr lang="cs-CZ" dirty="0" smtClean="0"/>
              <a:t>medikace	</a:t>
            </a:r>
            <a:r>
              <a:rPr lang="cs-CZ" dirty="0" err="1" smtClean="0"/>
              <a:t>covid</a:t>
            </a:r>
            <a:r>
              <a:rPr lang="cs-CZ" dirty="0" smtClean="0"/>
              <a:t> je </a:t>
            </a:r>
            <a:r>
              <a:rPr lang="cs-CZ" dirty="0" err="1" smtClean="0"/>
              <a:t>chřipečka</a:t>
            </a:r>
            <a:endParaRPr lang="cs-CZ" dirty="0"/>
          </a:p>
          <a:p>
            <a:r>
              <a:rPr lang="cs-CZ" dirty="0"/>
              <a:t>nejlepší porod je do </a:t>
            </a:r>
            <a:r>
              <a:rPr lang="cs-CZ" dirty="0" smtClean="0"/>
              <a:t>vody		</a:t>
            </a:r>
            <a:r>
              <a:rPr lang="cs-CZ" dirty="0" err="1" smtClean="0"/>
              <a:t>covid</a:t>
            </a:r>
            <a:r>
              <a:rPr lang="cs-CZ" dirty="0" smtClean="0"/>
              <a:t> je smrtelná nemoc</a:t>
            </a:r>
            <a:endParaRPr lang="cs-CZ" dirty="0"/>
          </a:p>
          <a:p>
            <a:r>
              <a:rPr lang="cs-CZ" dirty="0"/>
              <a:t>nejlepší porod je s </a:t>
            </a:r>
            <a:r>
              <a:rPr lang="cs-CZ" dirty="0" err="1" smtClean="0"/>
              <a:t>dulou</a:t>
            </a:r>
            <a:r>
              <a:rPr lang="cs-CZ" dirty="0" smtClean="0"/>
              <a:t>		</a:t>
            </a:r>
            <a:r>
              <a:rPr lang="cs-CZ" dirty="0" err="1" smtClean="0"/>
              <a:t>covid</a:t>
            </a:r>
            <a:r>
              <a:rPr lang="cs-CZ" dirty="0" smtClean="0"/>
              <a:t> je problém pro systém</a:t>
            </a:r>
            <a:endParaRPr lang="cs-CZ" dirty="0"/>
          </a:p>
          <a:p>
            <a:r>
              <a:rPr lang="cs-CZ" dirty="0"/>
              <a:t>nejlepší porod je v </a:t>
            </a:r>
            <a:r>
              <a:rPr lang="cs-CZ" dirty="0" smtClean="0"/>
              <a:t>nemocnici		</a:t>
            </a:r>
            <a:r>
              <a:rPr lang="cs-CZ" dirty="0" err="1" smtClean="0"/>
              <a:t>covid</a:t>
            </a:r>
            <a:r>
              <a:rPr lang="cs-CZ" dirty="0" smtClean="0"/>
              <a:t> je politická kauza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		Miloš Zeman je skvělý prezident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Miloš Zeman je příšerný prezident</a:t>
            </a:r>
          </a:p>
          <a:p>
            <a:pPr marL="0" indent="0">
              <a:buNone/>
            </a:pPr>
            <a:r>
              <a:rPr lang="cs-CZ" dirty="0" smtClean="0"/>
              <a:t>			Miloš Zeman je ruský agent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Miloš Zeman je bezmocná loutka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50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podmíněná pravda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Jak z toho ven? Můžeme poznat, co je skutečná pravda?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22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podmíněná pravda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Jak z toho ven? Můžeme poznat, co je skutečná pravda?</a:t>
            </a:r>
          </a:p>
          <a:p>
            <a:endParaRPr lang="cs-CZ" dirty="0" smtClean="0"/>
          </a:p>
          <a:p>
            <a:r>
              <a:rPr lang="cs-CZ" dirty="0" smtClean="0"/>
              <a:t>Sociálně </a:t>
            </a:r>
            <a:r>
              <a:rPr lang="cs-CZ" dirty="0"/>
              <a:t>nezakotvená inteligence</a:t>
            </a:r>
          </a:p>
          <a:p>
            <a:endParaRPr lang="cs-CZ" dirty="0"/>
          </a:p>
          <a:p>
            <a:r>
              <a:rPr lang="cs-CZ" dirty="0"/>
              <a:t>Směs lidí z různých sociálních skupin</a:t>
            </a:r>
          </a:p>
          <a:p>
            <a:r>
              <a:rPr lang="cs-CZ" dirty="0"/>
              <a:t>Díky vzdělání se z těchto skupin odpoutávají</a:t>
            </a:r>
          </a:p>
          <a:p>
            <a:r>
              <a:rPr lang="cs-CZ" dirty="0"/>
              <a:t>Díky vzdělání schopni nahlédnout různé pohledy a odhalit skutečnou pravdu</a:t>
            </a:r>
          </a:p>
          <a:p>
            <a:endParaRPr lang="cs-CZ" dirty="0" smtClean="0"/>
          </a:p>
          <a:p>
            <a:endParaRPr lang="cs-CZ" dirty="0"/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21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Sociologie vědění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existují způsoby myšlení, které nelze </a:t>
            </a:r>
            <a:r>
              <a:rPr lang="cs-CZ" dirty="0" smtClean="0"/>
              <a:t>pochopit</a:t>
            </a:r>
            <a:r>
              <a:rPr lang="cs-CZ" dirty="0"/>
              <a:t>,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dokud </a:t>
            </a:r>
            <a:r>
              <a:rPr lang="cs-CZ" dirty="0"/>
              <a:t>neznáme jejich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společenský původ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k</a:t>
            </a:r>
            <a:r>
              <a:rPr lang="cs-CZ" dirty="0" smtClean="0"/>
              <a:t>aždá skupina obyvatel má jiné</a:t>
            </a:r>
          </a:p>
          <a:p>
            <a:pPr marL="0" indent="0" algn="ctr">
              <a:buNone/>
            </a:pPr>
            <a:r>
              <a:rPr lang="cs-CZ" dirty="0" smtClean="0"/>
              <a:t>životní podmínky, proto jiné</a:t>
            </a:r>
          </a:p>
          <a:p>
            <a:pPr marL="0" indent="0" algn="ctr">
              <a:buNone/>
            </a:pPr>
            <a:r>
              <a:rPr lang="cs-CZ" dirty="0" smtClean="0"/>
              <a:t>názory a jiné jednání a jiné</a:t>
            </a:r>
          </a:p>
          <a:p>
            <a:pPr marL="0" indent="0" algn="ctr">
              <a:buNone/>
            </a:pPr>
            <a:r>
              <a:rPr lang="cs-CZ" dirty="0" smtClean="0"/>
              <a:t>vnímání pravdy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457200" lvl="1" indent="0">
              <a:buNone/>
            </a:pP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7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D3275-6A0C-4FA8-9E3A-7CDB1405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 a připomínky?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47A915-DAD5-41A0-B7DF-A6619E5C9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				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	dosedel@fss.muni.cz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66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konstruktivismus, </a:t>
            </a:r>
            <a:r>
              <a:rPr lang="cs-CZ" dirty="0" err="1" smtClean="0"/>
              <a:t>normativita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na nás působí a omezuje nás v našem jednání</a:t>
            </a:r>
          </a:p>
          <a:p>
            <a:r>
              <a:rPr lang="cs-CZ" dirty="0" smtClean="0"/>
              <a:t>My svým jednáním tato omezení neustále re-konstruujeme</a:t>
            </a:r>
          </a:p>
          <a:p>
            <a:r>
              <a:rPr lang="cs-CZ" dirty="0" smtClean="0"/>
              <a:t>Pravidla chování se předávají mezi lidmi i mezi generacemi</a:t>
            </a:r>
          </a:p>
          <a:p>
            <a:pPr marL="0" indent="0" algn="ctr">
              <a:buNone/>
            </a:pPr>
            <a:r>
              <a:rPr lang="cs-CZ" dirty="0" smtClean="0"/>
              <a:t>PROČ se teda nechováme všichni stejně?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388" y="4001294"/>
            <a:ext cx="6542612" cy="28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28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konstruktivismus, </a:t>
            </a:r>
            <a:r>
              <a:rPr lang="cs-CZ" dirty="0" err="1" smtClean="0"/>
              <a:t>normativita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Společnost na nás působí a omezuje nás v našem jednání</a:t>
            </a:r>
          </a:p>
          <a:p>
            <a:r>
              <a:rPr lang="cs-CZ" dirty="0" smtClean="0"/>
              <a:t>My svým jednáním tato omezení neustále re-konstruujeme</a:t>
            </a:r>
          </a:p>
          <a:p>
            <a:r>
              <a:rPr lang="cs-CZ" dirty="0" smtClean="0"/>
              <a:t>Pravidla chování se předávají mezi lidmi i mezi generacemi</a:t>
            </a:r>
          </a:p>
          <a:p>
            <a:pPr marL="0" indent="0" algn="ctr">
              <a:buNone/>
            </a:pPr>
            <a:r>
              <a:rPr lang="cs-CZ" dirty="0" smtClean="0"/>
              <a:t>PROČ se teda nechováme všichni stejně?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Máme jinou výchovu </a:t>
            </a:r>
          </a:p>
          <a:p>
            <a:pPr marL="0" indent="0" algn="ctr">
              <a:buNone/>
            </a:pPr>
            <a:r>
              <a:rPr lang="cs-CZ" dirty="0" smtClean="0"/>
              <a:t>Máme jiný život, zkušenosti </a:t>
            </a:r>
          </a:p>
          <a:p>
            <a:pPr marL="0" indent="0" algn="ctr">
              <a:buNone/>
            </a:pPr>
            <a:r>
              <a:rPr lang="cs-CZ" dirty="0" smtClean="0"/>
              <a:t>Máme jiné cíle, potřeby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3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141124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Co si odnášíme z rodiny?</a:t>
            </a:r>
          </a:p>
          <a:p>
            <a:pPr marL="0" indent="0"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povlečení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hrnce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buchty 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 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ranci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peníze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pic>
        <p:nvPicPr>
          <p:cNvPr id="4" name="Picture 2" descr="http://www.m-journal.cz/files/daniela%20marketing%20journal/rijen/loajalita-stehovani_560x3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4472" y="2199037"/>
            <a:ext cx="6137528" cy="4077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611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141124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Co si odnášíme z rodiny?</a:t>
            </a:r>
          </a:p>
          <a:p>
            <a:pPr marL="0" indent="0"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povlečení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hrnce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buchty 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 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ranci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peníze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b="1" dirty="0" smtClean="0"/>
              <a:t>kapitál 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 smtClean="0"/>
              <a:t>(</a:t>
            </a:r>
            <a:r>
              <a:rPr lang="cs-CZ" dirty="0" err="1" smtClean="0"/>
              <a:t>Pierre</a:t>
            </a:r>
            <a:r>
              <a:rPr lang="cs-CZ" dirty="0" smtClean="0"/>
              <a:t> </a:t>
            </a:r>
            <a:r>
              <a:rPr lang="cs-CZ" dirty="0" err="1" smtClean="0"/>
              <a:t>Bourdieu</a:t>
            </a:r>
            <a:r>
              <a:rPr lang="cs-CZ" dirty="0" smtClean="0"/>
              <a:t>)</a:t>
            </a:r>
          </a:p>
          <a:p>
            <a:pPr marL="0" indent="0" algn="ctr">
              <a:buNone/>
            </a:pPr>
            <a:endParaRPr lang="cs-CZ" dirty="0"/>
          </a:p>
        </p:txBody>
      </p:sp>
      <p:pic>
        <p:nvPicPr>
          <p:cNvPr id="4" name="Picture 2" descr="http://www.m-journal.cz/files/daniela%20marketing%20journal/rijen/loajalita-stehovani_560x3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4472" y="2199037"/>
            <a:ext cx="6137528" cy="4077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255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Kapitál</a:t>
            </a:r>
          </a:p>
          <a:p>
            <a:pPr marL="0" indent="0"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peníze, majetek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53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Kapitál</a:t>
            </a:r>
          </a:p>
          <a:p>
            <a:pPr marL="0" indent="0"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peníze, majetek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cs typeface="Segoe UI" pitchFamily="34" charset="0"/>
              </a:rPr>
              <a:t>sociální: vazby, kontakty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pl-PL" dirty="0"/>
              <a:t>	Každej je něčí známej!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youtu.be/CMpzQeFKrYc</a:t>
            </a:r>
            <a:endParaRPr lang="pl-PL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50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Kapitál</a:t>
            </a:r>
          </a:p>
          <a:p>
            <a:pPr marL="0" indent="0">
              <a:buNone/>
            </a:pPr>
            <a:r>
              <a:rPr lang="cs-CZ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peníze, majetek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cs typeface="Segoe UI" pitchFamily="34" charset="0"/>
              </a:rPr>
              <a:t>sociální: vazby, kontakty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cs typeface="Segoe UI" pitchFamily="34" charset="0"/>
              </a:rPr>
              <a:t>	</a:t>
            </a:r>
            <a:r>
              <a:rPr lang="cs-CZ" dirty="0" smtClean="0">
                <a:latin typeface="Segoe UI" pitchFamily="34" charset="0"/>
                <a:cs typeface="Segoe UI" pitchFamily="34" charset="0"/>
              </a:rPr>
              <a:t>kulturní: vzdělání v nejširším slova smyslu</a:t>
            </a:r>
            <a:endParaRPr lang="cs-CZ" dirty="0">
              <a:latin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3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843</Words>
  <Application>Microsoft Office PowerPoint</Application>
  <PresentationFormat>Širokoúhlá obrazovka</PresentationFormat>
  <Paragraphs>186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Segoe UI</vt:lpstr>
      <vt:lpstr>Segoe UI Semibold</vt:lpstr>
      <vt:lpstr>Verdana</vt:lpstr>
      <vt:lpstr>Motiv Office</vt:lpstr>
      <vt:lpstr>Prezentace aplikace PowerPoint</vt:lpstr>
      <vt:lpstr>Sociální konstruktivismus, normativita</vt:lpstr>
      <vt:lpstr>Sociální konstruktivismus, normativita</vt:lpstr>
      <vt:lpstr>Sociální konstruktivismus, normativita</vt:lpstr>
      <vt:lpstr>Výchova</vt:lpstr>
      <vt:lpstr>Výchova</vt:lpstr>
      <vt:lpstr>Výchova</vt:lpstr>
      <vt:lpstr>Výchova</vt:lpstr>
      <vt:lpstr>Výchova</vt:lpstr>
      <vt:lpstr>Výchova</vt:lpstr>
      <vt:lpstr>Sociální pole</vt:lpstr>
      <vt:lpstr>Sociální pole</vt:lpstr>
      <vt:lpstr>Sociální pole</vt:lpstr>
      <vt:lpstr>Výchova</vt:lpstr>
      <vt:lpstr>Habitus</vt:lpstr>
      <vt:lpstr>Mezigenerační reprodukce habitu</vt:lpstr>
      <vt:lpstr>Mezigenerační reprodukce kapitálu</vt:lpstr>
      <vt:lpstr>Rozdělení společnosti</vt:lpstr>
      <vt:lpstr>Kdo má pravdu?</vt:lpstr>
      <vt:lpstr>Sociálně podmíněná pravda</vt:lpstr>
      <vt:lpstr>Sociálně podmíněná pravda</vt:lpstr>
      <vt:lpstr>Sociálně podmíněná pravda</vt:lpstr>
      <vt:lpstr>Sociálně podmíněná pravda</vt:lpstr>
      <vt:lpstr>Sociálně podmíněná pravda</vt:lpstr>
      <vt:lpstr>Sociálně podmíněná pravda</vt:lpstr>
      <vt:lpstr>Sociálně podmíněná pravda</vt:lpstr>
      <vt:lpstr>Sociologie vědění</vt:lpstr>
      <vt:lpstr>Dotazy a připomínky?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Doseděl</dc:creator>
  <cp:lastModifiedBy>Tomáš Doseděl</cp:lastModifiedBy>
  <cp:revision>33</cp:revision>
  <dcterms:created xsi:type="dcterms:W3CDTF">2020-08-19T14:50:42Z</dcterms:created>
  <dcterms:modified xsi:type="dcterms:W3CDTF">2020-12-02T11:40:03Z</dcterms:modified>
</cp:coreProperties>
</file>