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39" r:id="rId12"/>
    <p:sldId id="353" r:id="rId13"/>
    <p:sldId id="356" r:id="rId14"/>
    <p:sldId id="354" r:id="rId15"/>
    <p:sldId id="355" r:id="rId16"/>
    <p:sldId id="336" r:id="rId17"/>
    <p:sldId id="352" r:id="rId18"/>
    <p:sldId id="340" r:id="rId19"/>
    <p:sldId id="341" r:id="rId20"/>
    <p:sldId id="338" r:id="rId21"/>
    <p:sldId id="342" r:id="rId22"/>
    <p:sldId id="351" r:id="rId23"/>
    <p:sldId id="343" r:id="rId24"/>
    <p:sldId id="344" r:id="rId25"/>
    <p:sldId id="357" r:id="rId26"/>
    <p:sldId id="358" r:id="rId27"/>
    <p:sldId id="337" r:id="rId28"/>
    <p:sldId id="345" r:id="rId29"/>
    <p:sldId id="346" r:id="rId30"/>
    <p:sldId id="347" r:id="rId31"/>
    <p:sldId id="348" r:id="rId32"/>
    <p:sldId id="349" r:id="rId33"/>
    <p:sldId id="350" r:id="rId34"/>
    <p:sldId id="30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Autorita a moc: kdo koho poslouchá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ji zdědil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kdo je „typ vůdce“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 / byrokratické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autoritu má ten, komu ji dají pravidla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	Max Weber</a:t>
            </a:r>
          </a:p>
        </p:txBody>
      </p:sp>
    </p:spTree>
    <p:extLst>
      <p:ext uri="{BB962C8B-B14F-4D97-AF65-F5344CB8AC3E}">
        <p14:creationId xmlns:p14="http://schemas.microsoft.com/office/powerpoint/2010/main" val="162404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Model vězení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Kruhový půdorys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Uprostřed temná věž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okraji cely se dvěma okny</a:t>
            </a:r>
          </a:p>
        </p:txBody>
      </p:sp>
    </p:spTree>
    <p:extLst>
      <p:ext uri="{BB962C8B-B14F-4D97-AF65-F5344CB8AC3E}">
        <p14:creationId xmlns:p14="http://schemas.microsoft.com/office/powerpoint/2010/main" val="98087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dohledu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E1E47-9C93-480F-9DFA-8E5AC2EA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1412"/>
            <a:ext cx="9144000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06A9A5-7F23-4AD2-A638-E089BF4A5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841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FE276-E8A4-4BF0-961F-E1E5C7FE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684274"/>
            <a:ext cx="8229600" cy="5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Panoptikon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424B8-7561-4335-9E8B-21980C2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40" y="1805940"/>
            <a:ext cx="914400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90F613C-E8F2-4F90-B985-7708C64B3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6" y="1600200"/>
            <a:ext cx="9051919" cy="5257800"/>
          </a:xfrm>
        </p:spPr>
      </p:pic>
    </p:spTree>
    <p:extLst>
      <p:ext uri="{BB962C8B-B14F-4D97-AF65-F5344CB8AC3E}">
        <p14:creationId xmlns:p14="http://schemas.microsoft.com/office/powerpoint/2010/main" val="300040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Phillip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Zimbardův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experiment)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12 vězňů + 12 dozorců z řad studentů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chování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Dozorci mají za úkol ovládnout vězně, zjednat si autoritu bez použití násilí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vědí, že se jedná o hru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šesti dnech experiment předčasně zastaven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Vzpoura vězňů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Kruté tresty dozorců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Pět vězňů předčasně odešlo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Jeden vězeň se psychicky zhroutil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2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Stanfordský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bez násilných sklonů může pod tlakem okolností jednat nestandardně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Příliš mnoho autority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5F6233-1B7B-40F9-B8E9-8A90B76A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36" y="1402084"/>
            <a:ext cx="9399943" cy="54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3E7F72A-D571-4905-8B53-777E355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1600200"/>
            <a:ext cx="6836495" cy="5357192"/>
          </a:xfrm>
        </p:spPr>
      </p:pic>
    </p:spTree>
    <p:extLst>
      <p:ext uri="{BB962C8B-B14F-4D97-AF65-F5344CB8AC3E}">
        <p14:creationId xmlns:p14="http://schemas.microsoft.com/office/powerpoint/2010/main" val="288386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Respondent má za úkol trestat (neexistujícího) žáka elektrickým šokem za špatné odpovědi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Maximální hodnota 435 V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75 V „žák“ naříká, od 120 V křičí bolestí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respondent váhá, vedoucí experimentu ho povzbuzuje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63 % respondentů došlo až k nejvyšším hodnotám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žák nevydával žádný zvuk, došlo k nejvyšším hodnotám 100 % respondentů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byl respondent a žák v jedné místnosti, došlo k nejvyšším hodnotám 40 % respondentů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Pokud se experimentu účastnily jen ženy, došlo k maximům 65 %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9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Milgramův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Závěr: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obyčejný psychicky zdravý člověk je schopen působit bolest, pokud k tomu dostane pokyn (striktní příkaz není potřeba)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998AD6-7B73-40BB-8249-5100A91A7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88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Ron Jones, 1967, Kalifornie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škola, snaha ukázat, jak snadno běžní lidé podlehnou autoritářskému režimu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 čtyřech dnech experiment přerostl zakladatele, po pěti dnech zrušeno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Film Die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Welle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(2008)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1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Vysoce funkční byrokracie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6F4497C-BD7D-4154-838B-256C664B2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42" y="1406290"/>
            <a:ext cx="7305458" cy="5479094"/>
          </a:xfrm>
        </p:spPr>
      </p:pic>
    </p:spTree>
    <p:extLst>
      <p:ext uri="{BB962C8B-B14F-4D97-AF65-F5344CB8AC3E}">
        <p14:creationId xmlns:p14="http://schemas.microsoft.com/office/powerpoint/2010/main" val="1645383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Zygmunt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Holocaust jako příklad dokonalé byrokratické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Bez moderní průmyslové společnosti a dokonalého byrokratického systému by nebyl možný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7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Splňuje určité charakteristiky: židovský původ ve třech předchozích generacích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uveden v odděleném registru obyvatel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 označen: 	písmeno J v cestovním pasu, hvězda na oblečení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0D4DD0-3EE9-4CDD-9344-0DDE222E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8322"/>
            <a:ext cx="9146887" cy="51470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šíření nemocí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čisté rase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Propaganda o vraždách dětí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Rozhodnutí o konečném řešení židovské otázky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Nacističtí zločinci se odvolávali na to, že „jen plnili rozkazy“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19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dá razítko do pasu,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napíše jméno do seznamu,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vyvěsí seznam na nádraží, není vrah</a:t>
            </a:r>
          </a:p>
          <a:p>
            <a:pPr marL="514350" indent="-514350">
              <a:buAutoNum type="arabicPeriod"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Kdo řídí vlak, není vrah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22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Modernita a holocaust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Byrokratická definice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Dehumanizace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Rozkaz autority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Roztříštěná zodpovědnost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Kategoriální vražda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Bauman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 6 milionů Židů, celkem 11-17 milionů lidí</a:t>
            </a:r>
          </a:p>
        </p:txBody>
      </p:sp>
    </p:spTree>
    <p:extLst>
      <p:ext uri="{BB962C8B-B14F-4D97-AF65-F5344CB8AC3E}">
        <p14:creationId xmlns:p14="http://schemas.microsoft.com/office/powerpoint/2010/main" val="1834667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1026" name="Picture 2" descr="http://images6.fanpop.com/image/photos/39800000/Anastasia-Steele-fifty-shades-of-twilight-E2-9D-A4-39866660-414-428.jpg">
            <a:extLst>
              <a:ext uri="{FF2B5EF4-FFF2-40B4-BE49-F238E27FC236}">
                <a16:creationId xmlns:a16="http://schemas.microsoft.com/office/drawing/2014/main" id="{488E8E25-D098-49AA-A631-31BC0D67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40768"/>
            <a:ext cx="7056784" cy="72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6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B0B22-7772-4367-B52D-A28FAECC2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628774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2EFDE-F5A7-4D93-A16D-CAB0829F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76" y="1381124"/>
            <a:ext cx="9168737" cy="4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D7D44A-7AB7-44D3-B1D0-042710C8A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16" y="1234379"/>
            <a:ext cx="8748464" cy="56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vzniká autorita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(pohlaví)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Bohatství (oblečení)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Fyzické vlastnosti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vlastností (starší bohatá žena): 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Charismatické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Legální</a:t>
            </a:r>
          </a:p>
        </p:txBody>
      </p:sp>
    </p:spTree>
    <p:extLst>
      <p:ext uri="{BB962C8B-B14F-4D97-AF65-F5344CB8AC3E}">
        <p14:creationId xmlns:p14="http://schemas.microsoft.com/office/powerpoint/2010/main" val="821741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590</Words>
  <Application>Microsoft Office PowerPoint</Application>
  <PresentationFormat>Širokoúhlá obrazovka</PresentationFormat>
  <Paragraphs>128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autorita?</vt:lpstr>
      <vt:lpstr>Jak vzniká autorita</vt:lpstr>
      <vt:lpstr>Panství</vt:lpstr>
      <vt:lpstr>Panství</vt:lpstr>
      <vt:lpstr>Panoptikon</vt:lpstr>
      <vt:lpstr>Příliš mnoho dohledu</vt:lpstr>
      <vt:lpstr>Panoptikon</vt:lpstr>
      <vt:lpstr>Panoptikon</vt:lpstr>
      <vt:lpstr>Panoptikon</vt:lpstr>
      <vt:lpstr>Příliš mnoho autority</vt:lpstr>
      <vt:lpstr>Stanfordský experiment</vt:lpstr>
      <vt:lpstr>Stanfordský experiment</vt:lpstr>
      <vt:lpstr>Stanfordský experiment</vt:lpstr>
      <vt:lpstr>Příliš mnoho autority</vt:lpstr>
      <vt:lpstr>Milgramův experiment</vt:lpstr>
      <vt:lpstr>Milgramův experiment</vt:lpstr>
      <vt:lpstr>Milgramův experiment</vt:lpstr>
      <vt:lpstr>Milgramův experiment</vt:lpstr>
      <vt:lpstr>Vlna</vt:lpstr>
      <vt:lpstr>Vlna</vt:lpstr>
      <vt:lpstr>Vysoce funkční byrokracie</vt:lpstr>
      <vt:lpstr>Modernita a holocaust</vt:lpstr>
      <vt:lpstr>Modernita a holocaust</vt:lpstr>
      <vt:lpstr>Modernita a holocaust</vt:lpstr>
      <vt:lpstr>Modernita a holocaust</vt:lpstr>
      <vt:lpstr>Modernita a holocaust</vt:lpstr>
      <vt:lpstr>Modernita a holocaust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33</cp:revision>
  <dcterms:created xsi:type="dcterms:W3CDTF">2020-08-19T14:50:42Z</dcterms:created>
  <dcterms:modified xsi:type="dcterms:W3CDTF">2020-10-25T21:41:50Z</dcterms:modified>
</cp:coreProperties>
</file>