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32" r:id="rId1"/>
  </p:sldMasterIdLst>
  <p:notesMasterIdLst>
    <p:notesMasterId r:id="rId32"/>
  </p:notesMasterIdLst>
  <p:handoutMasterIdLst>
    <p:handoutMasterId r:id="rId33"/>
  </p:handoutMasterIdLst>
  <p:sldIdLst>
    <p:sldId id="316" r:id="rId2"/>
    <p:sldId id="410" r:id="rId3"/>
    <p:sldId id="314" r:id="rId4"/>
    <p:sldId id="318" r:id="rId5"/>
    <p:sldId id="303" r:id="rId6"/>
    <p:sldId id="308" r:id="rId7"/>
    <p:sldId id="324" r:id="rId8"/>
    <p:sldId id="323" r:id="rId9"/>
    <p:sldId id="325" r:id="rId10"/>
    <p:sldId id="400" r:id="rId11"/>
    <p:sldId id="401" r:id="rId12"/>
    <p:sldId id="317" r:id="rId13"/>
    <p:sldId id="320" r:id="rId14"/>
    <p:sldId id="326" r:id="rId15"/>
    <p:sldId id="328" r:id="rId16"/>
    <p:sldId id="327" r:id="rId17"/>
    <p:sldId id="329" r:id="rId18"/>
    <p:sldId id="331" r:id="rId19"/>
    <p:sldId id="330" r:id="rId20"/>
    <p:sldId id="333" r:id="rId21"/>
    <p:sldId id="334" r:id="rId22"/>
    <p:sldId id="336" r:id="rId23"/>
    <p:sldId id="338" r:id="rId24"/>
    <p:sldId id="337" r:id="rId25"/>
    <p:sldId id="335" r:id="rId26"/>
    <p:sldId id="319" r:id="rId27"/>
    <p:sldId id="339" r:id="rId28"/>
    <p:sldId id="398" r:id="rId29"/>
    <p:sldId id="399" r:id="rId30"/>
    <p:sldId id="388" r:id="rId31"/>
  </p:sldIdLst>
  <p:sldSz cx="9144000" cy="6858000" type="screen4x3"/>
  <p:notesSz cx="6735763" cy="9869488"/>
  <p:custDataLst>
    <p:tags r:id="rId34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99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69B3CD-135E-4BA5-95BC-00EB85AD380A}" type="doc">
      <dgm:prSet loTypeId="urn:microsoft.com/office/officeart/2005/8/layout/funnel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cs-CZ"/>
        </a:p>
      </dgm:t>
    </dgm:pt>
    <dgm:pt modelId="{A64FE7EE-D14F-469F-A874-7BFED93F944F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cs-CZ" sz="1400" dirty="0"/>
            <a:t>Popisné pozorování</a:t>
          </a:r>
        </a:p>
      </dgm:t>
    </dgm:pt>
    <dgm:pt modelId="{030DF9DD-6E6B-4FCC-AF0D-B82D2C956CD9}" type="parTrans" cxnId="{FCB89D4F-F245-4A94-8F73-D00F3452F71F}">
      <dgm:prSet/>
      <dgm:spPr/>
      <dgm:t>
        <a:bodyPr/>
        <a:lstStyle/>
        <a:p>
          <a:endParaRPr lang="cs-CZ"/>
        </a:p>
      </dgm:t>
    </dgm:pt>
    <dgm:pt modelId="{CFEC0F21-F56C-4104-B68B-DD9F01FDE564}" type="sibTrans" cxnId="{FCB89D4F-F245-4A94-8F73-D00F3452F71F}">
      <dgm:prSet/>
      <dgm:spPr/>
      <dgm:t>
        <a:bodyPr/>
        <a:lstStyle/>
        <a:p>
          <a:endParaRPr lang="cs-CZ"/>
        </a:p>
      </dgm:t>
    </dgm:pt>
    <dgm:pt modelId="{CFA9ECEA-8651-4034-B684-8447FDB9D6BC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cs-CZ" sz="1400" dirty="0"/>
            <a:t>Fokusované pozorování</a:t>
          </a:r>
        </a:p>
      </dgm:t>
    </dgm:pt>
    <dgm:pt modelId="{8DF46CC9-A81E-4057-AF75-3CC6D1373D37}" type="parTrans" cxnId="{D5C8CCAD-1BAC-4F19-BBEB-4A71F719F065}">
      <dgm:prSet/>
      <dgm:spPr/>
      <dgm:t>
        <a:bodyPr/>
        <a:lstStyle/>
        <a:p>
          <a:endParaRPr lang="cs-CZ"/>
        </a:p>
      </dgm:t>
    </dgm:pt>
    <dgm:pt modelId="{DD74F373-6E1B-4932-84EB-925304541F6B}" type="sibTrans" cxnId="{D5C8CCAD-1BAC-4F19-BBEB-4A71F719F065}">
      <dgm:prSet/>
      <dgm:spPr/>
      <dgm:t>
        <a:bodyPr/>
        <a:lstStyle/>
        <a:p>
          <a:endParaRPr lang="cs-CZ"/>
        </a:p>
      </dgm:t>
    </dgm:pt>
    <dgm:pt modelId="{9FF26D59-E904-4E5C-A021-2BDC4692917C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cs-CZ" sz="1200" dirty="0"/>
            <a:t>Selektivní pozorování</a:t>
          </a:r>
        </a:p>
      </dgm:t>
    </dgm:pt>
    <dgm:pt modelId="{1051B002-2FC2-47FC-BE43-6AFFCB8F731E}" type="parTrans" cxnId="{14F6CF50-3E8D-4147-BDF4-2B415A4DAF80}">
      <dgm:prSet/>
      <dgm:spPr/>
      <dgm:t>
        <a:bodyPr/>
        <a:lstStyle/>
        <a:p>
          <a:endParaRPr lang="cs-CZ"/>
        </a:p>
      </dgm:t>
    </dgm:pt>
    <dgm:pt modelId="{DA535D17-BC6E-4EF4-AE77-E7D978687DE4}" type="sibTrans" cxnId="{14F6CF50-3E8D-4147-BDF4-2B415A4DAF80}">
      <dgm:prSet/>
      <dgm:spPr/>
      <dgm:t>
        <a:bodyPr/>
        <a:lstStyle/>
        <a:p>
          <a:endParaRPr lang="cs-CZ"/>
        </a:p>
      </dgm:t>
    </dgm:pt>
    <dgm:pt modelId="{43DC0DE5-DA06-414D-AA33-2F12768ED299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cs-CZ" sz="16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Zjištěná data</a:t>
          </a:r>
        </a:p>
      </dgm:t>
    </dgm:pt>
    <dgm:pt modelId="{85BAC7E9-6C5F-4C82-B667-D63A8EAC8A25}" type="parTrans" cxnId="{6209E6D3-0F5E-447D-9047-93A3472E6335}">
      <dgm:prSet/>
      <dgm:spPr/>
      <dgm:t>
        <a:bodyPr/>
        <a:lstStyle/>
        <a:p>
          <a:endParaRPr lang="cs-CZ"/>
        </a:p>
      </dgm:t>
    </dgm:pt>
    <dgm:pt modelId="{DE6E943C-4BC4-4645-82E8-1DB7BD980D55}" type="sibTrans" cxnId="{6209E6D3-0F5E-447D-9047-93A3472E6335}">
      <dgm:prSet/>
      <dgm:spPr/>
      <dgm:t>
        <a:bodyPr/>
        <a:lstStyle/>
        <a:p>
          <a:endParaRPr lang="cs-CZ"/>
        </a:p>
      </dgm:t>
    </dgm:pt>
    <dgm:pt modelId="{34E09E47-01D2-4C0F-BF2D-1157D2BF3F49}" type="pres">
      <dgm:prSet presAssocID="{CE69B3CD-135E-4BA5-95BC-00EB85AD380A}" presName="Name0" presStyleCnt="0">
        <dgm:presLayoutVars>
          <dgm:chMax val="4"/>
          <dgm:resizeHandles val="exact"/>
        </dgm:presLayoutVars>
      </dgm:prSet>
      <dgm:spPr/>
    </dgm:pt>
    <dgm:pt modelId="{3D703477-B966-40DB-83A5-477CBD37AB34}" type="pres">
      <dgm:prSet presAssocID="{CE69B3CD-135E-4BA5-95BC-00EB85AD380A}" presName="ellipse" presStyleLbl="trBgShp" presStyleIdx="0" presStyleCnt="1" custLinFactNeighborX="-36275" custLinFactNeighborY="-3414"/>
      <dgm:spPr>
        <a:scene3d>
          <a:camera prst="orthographicFront"/>
          <a:lightRig rig="threePt" dir="t"/>
        </a:scene3d>
        <a:sp3d>
          <a:bevelT/>
        </a:sp3d>
      </dgm:spPr>
    </dgm:pt>
    <dgm:pt modelId="{CEB522AA-692B-4C73-9495-0A7CF61F9501}" type="pres">
      <dgm:prSet presAssocID="{CE69B3CD-135E-4BA5-95BC-00EB85AD380A}" presName="arrow1" presStyleLbl="fgShp" presStyleIdx="0" presStyleCnt="1" custLinFactX="-77505" custLinFactNeighborX="-100000" custLinFactNeighborY="70911"/>
      <dgm:spPr>
        <a:scene3d>
          <a:camera prst="orthographicFront"/>
          <a:lightRig rig="threePt" dir="t"/>
        </a:scene3d>
        <a:sp3d>
          <a:bevelT/>
        </a:sp3d>
      </dgm:spPr>
    </dgm:pt>
    <dgm:pt modelId="{459C1DD3-F656-42F6-A52A-716B545A9639}" type="pres">
      <dgm:prSet presAssocID="{CE69B3CD-135E-4BA5-95BC-00EB85AD380A}" presName="rectangle" presStyleLbl="revTx" presStyleIdx="0" presStyleCnt="1" custScaleY="59116" custLinFactNeighborX="-37397" custLinFactNeighborY="-1332">
        <dgm:presLayoutVars>
          <dgm:bulletEnabled val="1"/>
        </dgm:presLayoutVars>
      </dgm:prSet>
      <dgm:spPr/>
    </dgm:pt>
    <dgm:pt modelId="{F3C2A131-38F2-4ADF-A315-D509E1D15E49}" type="pres">
      <dgm:prSet presAssocID="{CFA9ECEA-8651-4034-B684-8447FDB9D6BC}" presName="item1" presStyleLbl="node1" presStyleIdx="0" presStyleCnt="3" custScaleX="114197" custScaleY="137800" custLinFactX="-19214" custLinFactNeighborX="-100000" custLinFactNeighborY="-28744">
        <dgm:presLayoutVars>
          <dgm:bulletEnabled val="1"/>
        </dgm:presLayoutVars>
      </dgm:prSet>
      <dgm:spPr/>
    </dgm:pt>
    <dgm:pt modelId="{0AC31C40-3341-4F9F-AAAC-93CFCD642CE6}" type="pres">
      <dgm:prSet presAssocID="{9FF26D59-E904-4E5C-A021-2BDC4692917C}" presName="item2" presStyleLbl="node1" presStyleIdx="1" presStyleCnt="3" custScaleX="151997" custScaleY="62201" custLinFactX="-24056" custLinFactNeighborX="-100000" custLinFactNeighborY="-28522">
        <dgm:presLayoutVars>
          <dgm:bulletEnabled val="1"/>
        </dgm:presLayoutVars>
      </dgm:prSet>
      <dgm:spPr/>
    </dgm:pt>
    <dgm:pt modelId="{068CE791-7691-4B60-99B2-41DDCC140FF0}" type="pres">
      <dgm:prSet presAssocID="{43DC0DE5-DA06-414D-AA33-2F12768ED299}" presName="item3" presStyleLbl="node1" presStyleIdx="2" presStyleCnt="3" custScaleX="164598" custScaleY="49601" custLinFactX="-44380" custLinFactNeighborX="-100000" custLinFactNeighborY="-42144">
        <dgm:presLayoutVars>
          <dgm:bulletEnabled val="1"/>
        </dgm:presLayoutVars>
      </dgm:prSet>
      <dgm:spPr/>
    </dgm:pt>
    <dgm:pt modelId="{E157330C-BA77-4CEE-9915-E326C269426B}" type="pres">
      <dgm:prSet presAssocID="{CE69B3CD-135E-4BA5-95BC-00EB85AD380A}" presName="funnel" presStyleLbl="trAlignAcc1" presStyleIdx="0" presStyleCnt="1" custScaleX="98448" custScaleY="112622" custLinFactNeighborX="-36490" custLinFactNeighborY="4794"/>
      <dgm:spPr>
        <a:scene3d>
          <a:camera prst="orthographicFront"/>
          <a:lightRig rig="threePt" dir="t"/>
        </a:scene3d>
        <a:sp3d>
          <a:bevelT/>
        </a:sp3d>
      </dgm:spPr>
    </dgm:pt>
  </dgm:ptLst>
  <dgm:cxnLst>
    <dgm:cxn modelId="{1FEBD23D-A443-493A-AD72-1429C6003BE2}" type="presOf" srcId="{A64FE7EE-D14F-469F-A874-7BFED93F944F}" destId="{068CE791-7691-4B60-99B2-41DDCC140FF0}" srcOrd="0" destOrd="0" presId="urn:microsoft.com/office/officeart/2005/8/layout/funnel1"/>
    <dgm:cxn modelId="{D4CF446E-423C-4716-8809-487DE00E90B9}" type="presOf" srcId="{CE69B3CD-135E-4BA5-95BC-00EB85AD380A}" destId="{34E09E47-01D2-4C0F-BF2D-1157D2BF3F49}" srcOrd="0" destOrd="0" presId="urn:microsoft.com/office/officeart/2005/8/layout/funnel1"/>
    <dgm:cxn modelId="{FCB89D4F-F245-4A94-8F73-D00F3452F71F}" srcId="{CE69B3CD-135E-4BA5-95BC-00EB85AD380A}" destId="{A64FE7EE-D14F-469F-A874-7BFED93F944F}" srcOrd="0" destOrd="0" parTransId="{030DF9DD-6E6B-4FCC-AF0D-B82D2C956CD9}" sibTransId="{CFEC0F21-F56C-4104-B68B-DD9F01FDE564}"/>
    <dgm:cxn modelId="{14F6CF50-3E8D-4147-BDF4-2B415A4DAF80}" srcId="{CE69B3CD-135E-4BA5-95BC-00EB85AD380A}" destId="{9FF26D59-E904-4E5C-A021-2BDC4692917C}" srcOrd="2" destOrd="0" parTransId="{1051B002-2FC2-47FC-BE43-6AFFCB8F731E}" sibTransId="{DA535D17-BC6E-4EF4-AE77-E7D978687DE4}"/>
    <dgm:cxn modelId="{374C4DA3-61AF-438E-8EFB-837DC3F15256}" type="presOf" srcId="{9FF26D59-E904-4E5C-A021-2BDC4692917C}" destId="{F3C2A131-38F2-4ADF-A315-D509E1D15E49}" srcOrd="0" destOrd="0" presId="urn:microsoft.com/office/officeart/2005/8/layout/funnel1"/>
    <dgm:cxn modelId="{D5C8CCAD-1BAC-4F19-BBEB-4A71F719F065}" srcId="{CE69B3CD-135E-4BA5-95BC-00EB85AD380A}" destId="{CFA9ECEA-8651-4034-B684-8447FDB9D6BC}" srcOrd="1" destOrd="0" parTransId="{8DF46CC9-A81E-4057-AF75-3CC6D1373D37}" sibTransId="{DD74F373-6E1B-4932-84EB-925304541F6B}"/>
    <dgm:cxn modelId="{565BDAC0-C91F-4979-8156-7C9A1EB7B419}" type="presOf" srcId="{43DC0DE5-DA06-414D-AA33-2F12768ED299}" destId="{459C1DD3-F656-42F6-A52A-716B545A9639}" srcOrd="0" destOrd="0" presId="urn:microsoft.com/office/officeart/2005/8/layout/funnel1"/>
    <dgm:cxn modelId="{CB922BD1-EE73-4876-8E18-C75F5D96B1C0}" type="presOf" srcId="{CFA9ECEA-8651-4034-B684-8447FDB9D6BC}" destId="{0AC31C40-3341-4F9F-AAAC-93CFCD642CE6}" srcOrd="0" destOrd="0" presId="urn:microsoft.com/office/officeart/2005/8/layout/funnel1"/>
    <dgm:cxn modelId="{6209E6D3-0F5E-447D-9047-93A3472E6335}" srcId="{CE69B3CD-135E-4BA5-95BC-00EB85AD380A}" destId="{43DC0DE5-DA06-414D-AA33-2F12768ED299}" srcOrd="3" destOrd="0" parTransId="{85BAC7E9-6C5F-4C82-B667-D63A8EAC8A25}" sibTransId="{DE6E943C-4BC4-4645-82E8-1DB7BD980D55}"/>
    <dgm:cxn modelId="{893CCD2D-6902-420A-8087-386CFAA64F4A}" type="presParOf" srcId="{34E09E47-01D2-4C0F-BF2D-1157D2BF3F49}" destId="{3D703477-B966-40DB-83A5-477CBD37AB34}" srcOrd="0" destOrd="0" presId="urn:microsoft.com/office/officeart/2005/8/layout/funnel1"/>
    <dgm:cxn modelId="{5018E4F4-2DF0-4EEC-9D12-49625152E8D6}" type="presParOf" srcId="{34E09E47-01D2-4C0F-BF2D-1157D2BF3F49}" destId="{CEB522AA-692B-4C73-9495-0A7CF61F9501}" srcOrd="1" destOrd="0" presId="urn:microsoft.com/office/officeart/2005/8/layout/funnel1"/>
    <dgm:cxn modelId="{607ED399-A2CD-463B-936D-03ADEDA8EFE7}" type="presParOf" srcId="{34E09E47-01D2-4C0F-BF2D-1157D2BF3F49}" destId="{459C1DD3-F656-42F6-A52A-716B545A9639}" srcOrd="2" destOrd="0" presId="urn:microsoft.com/office/officeart/2005/8/layout/funnel1"/>
    <dgm:cxn modelId="{06CA70C0-D1EC-42F1-BBAE-FE0493080967}" type="presParOf" srcId="{34E09E47-01D2-4C0F-BF2D-1157D2BF3F49}" destId="{F3C2A131-38F2-4ADF-A315-D509E1D15E49}" srcOrd="3" destOrd="0" presId="urn:microsoft.com/office/officeart/2005/8/layout/funnel1"/>
    <dgm:cxn modelId="{095D411F-CEEC-45CD-B632-AFF7AE5EACC5}" type="presParOf" srcId="{34E09E47-01D2-4C0F-BF2D-1157D2BF3F49}" destId="{0AC31C40-3341-4F9F-AAAC-93CFCD642CE6}" srcOrd="4" destOrd="0" presId="urn:microsoft.com/office/officeart/2005/8/layout/funnel1"/>
    <dgm:cxn modelId="{1BEBCEEA-C32F-4374-AFC6-78630EF85D2E}" type="presParOf" srcId="{34E09E47-01D2-4C0F-BF2D-1157D2BF3F49}" destId="{068CE791-7691-4B60-99B2-41DDCC140FF0}" srcOrd="5" destOrd="0" presId="urn:microsoft.com/office/officeart/2005/8/layout/funnel1"/>
    <dgm:cxn modelId="{2231BEAB-6180-4EB0-AF0E-AF555B9C02C4}" type="presParOf" srcId="{34E09E47-01D2-4C0F-BF2D-1157D2BF3F49}" destId="{E157330C-BA77-4CEE-9915-E326C269426B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703477-B966-40DB-83A5-477CBD37AB34}">
      <dsp:nvSpPr>
        <dsp:cNvPr id="0" name=""/>
        <dsp:cNvSpPr/>
      </dsp:nvSpPr>
      <dsp:spPr>
        <a:xfrm>
          <a:off x="37307" y="312451"/>
          <a:ext cx="3483387" cy="1209734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B522AA-692B-4C73-9495-0A7CF61F9501}">
      <dsp:nvSpPr>
        <dsp:cNvPr id="0" name=""/>
        <dsp:cNvSpPr/>
      </dsp:nvSpPr>
      <dsp:spPr>
        <a:xfrm>
          <a:off x="1512170" y="3622350"/>
          <a:ext cx="675075" cy="432048"/>
        </a:xfrm>
        <a:prstGeom prst="down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9C1DD3-F656-42F6-A52A-716B545A9639}">
      <dsp:nvSpPr>
        <dsp:cNvPr id="0" name=""/>
        <dsp:cNvSpPr/>
      </dsp:nvSpPr>
      <dsp:spPr>
        <a:xfrm>
          <a:off x="216022" y="3816427"/>
          <a:ext cx="3240360" cy="478892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Zjištěná data</a:t>
          </a:r>
        </a:p>
      </dsp:txBody>
      <dsp:txXfrm>
        <a:off x="216022" y="3816427"/>
        <a:ext cx="3240360" cy="478892"/>
      </dsp:txXfrm>
    </dsp:sp>
    <dsp:sp modelId="{F3C2A131-38F2-4ADF-A315-D509E1D15E49}">
      <dsp:nvSpPr>
        <dsp:cNvPr id="0" name=""/>
        <dsp:cNvSpPr/>
      </dsp:nvSpPr>
      <dsp:spPr>
        <a:xfrm>
          <a:off x="1032479" y="1077977"/>
          <a:ext cx="1387647" cy="167445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Selektivní pozorování</a:t>
          </a:r>
        </a:p>
      </dsp:txBody>
      <dsp:txXfrm>
        <a:off x="1235695" y="1323195"/>
        <a:ext cx="981215" cy="1184020"/>
      </dsp:txXfrm>
    </dsp:sp>
    <dsp:sp modelId="{0AC31C40-3341-4F9F-AAAC-93CFCD642CE6}">
      <dsp:nvSpPr>
        <dsp:cNvPr id="0" name=""/>
        <dsp:cNvSpPr/>
      </dsp:nvSpPr>
      <dsp:spPr>
        <a:xfrm>
          <a:off x="0" y="628368"/>
          <a:ext cx="1846968" cy="755826"/>
        </a:xfrm>
        <a:prstGeom prst="ellipse">
          <a:avLst/>
        </a:prstGeom>
        <a:solidFill>
          <a:schemeClr val="accent5">
            <a:hueOff val="152821"/>
            <a:satOff val="30568"/>
            <a:lumOff val="705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Fokusované pozorování</a:t>
          </a:r>
        </a:p>
      </dsp:txBody>
      <dsp:txXfrm>
        <a:off x="270482" y="739056"/>
        <a:ext cx="1306004" cy="534450"/>
      </dsp:txXfrm>
    </dsp:sp>
    <dsp:sp modelId="{068CE791-7691-4B60-99B2-41DDCC140FF0}">
      <dsp:nvSpPr>
        <dsp:cNvPr id="0" name=""/>
        <dsp:cNvSpPr/>
      </dsp:nvSpPr>
      <dsp:spPr>
        <a:xfrm>
          <a:off x="793099" y="245604"/>
          <a:ext cx="2000087" cy="602719"/>
        </a:xfrm>
        <a:prstGeom prst="ellipse">
          <a:avLst/>
        </a:prstGeom>
        <a:solidFill>
          <a:schemeClr val="accent5">
            <a:hueOff val="305643"/>
            <a:satOff val="61137"/>
            <a:lumOff val="1411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Popisné pozorování</a:t>
          </a:r>
        </a:p>
      </dsp:txBody>
      <dsp:txXfrm>
        <a:off x="1086005" y="333870"/>
        <a:ext cx="1414275" cy="426187"/>
      </dsp:txXfrm>
    </dsp:sp>
    <dsp:sp modelId="{E157330C-BA77-4CEE-9915-E326C269426B}">
      <dsp:nvSpPr>
        <dsp:cNvPr id="0" name=""/>
        <dsp:cNvSpPr/>
      </dsp:nvSpPr>
      <dsp:spPr>
        <a:xfrm>
          <a:off x="0" y="159356"/>
          <a:ext cx="3721747" cy="3406067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0" cy="493474"/>
          </a:xfrm>
          <a:prstGeom prst="rect">
            <a:avLst/>
          </a:prstGeom>
        </p:spPr>
        <p:txBody>
          <a:bodyPr vert="horz" lIns="90772" tIns="45386" rIns="90772" bIns="45386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5375" y="1"/>
            <a:ext cx="2918830" cy="493474"/>
          </a:xfrm>
          <a:prstGeom prst="rect">
            <a:avLst/>
          </a:prstGeom>
        </p:spPr>
        <p:txBody>
          <a:bodyPr vert="horz" lIns="90772" tIns="45386" rIns="90772" bIns="45386" rtlCol="0"/>
          <a:lstStyle>
            <a:lvl1pPr algn="r">
              <a:defRPr sz="1200"/>
            </a:lvl1pPr>
          </a:lstStyle>
          <a:p>
            <a:fld id="{95CCCB5C-6778-473A-B91B-3D032EE2BE67}" type="datetimeFigureOut">
              <a:rPr lang="cs-CZ" smtClean="0"/>
              <a:t>02.11.2020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374302"/>
            <a:ext cx="2918830" cy="493474"/>
          </a:xfrm>
          <a:prstGeom prst="rect">
            <a:avLst/>
          </a:prstGeom>
        </p:spPr>
        <p:txBody>
          <a:bodyPr vert="horz" lIns="90772" tIns="45386" rIns="90772" bIns="45386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5375" y="9374302"/>
            <a:ext cx="2918830" cy="493474"/>
          </a:xfrm>
          <a:prstGeom prst="rect">
            <a:avLst/>
          </a:prstGeom>
        </p:spPr>
        <p:txBody>
          <a:bodyPr vert="horz" lIns="90772" tIns="45386" rIns="90772" bIns="45386" rtlCol="0" anchor="b"/>
          <a:lstStyle>
            <a:lvl1pPr algn="r">
              <a:defRPr sz="1200"/>
            </a:lvl1pPr>
          </a:lstStyle>
          <a:p>
            <a:fld id="{9483A119-5DA9-4307-A1AD-B9E8591A0C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5778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0" cy="493474"/>
          </a:xfrm>
          <a:prstGeom prst="rect">
            <a:avLst/>
          </a:prstGeom>
        </p:spPr>
        <p:txBody>
          <a:bodyPr vert="horz" lIns="90772" tIns="45386" rIns="90772" bIns="45386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15375" y="1"/>
            <a:ext cx="2918830" cy="493474"/>
          </a:xfrm>
          <a:prstGeom prst="rect">
            <a:avLst/>
          </a:prstGeom>
        </p:spPr>
        <p:txBody>
          <a:bodyPr vert="horz" lIns="90772" tIns="45386" rIns="90772" bIns="45386" rtlCol="0"/>
          <a:lstStyle>
            <a:lvl1pPr algn="r">
              <a:defRPr sz="1200"/>
            </a:lvl1pPr>
          </a:lstStyle>
          <a:p>
            <a:fld id="{5E0DBBA8-DA1D-46EB-91F0-BA033147AA17}" type="datetimeFigureOut">
              <a:rPr lang="cs-CZ" smtClean="0"/>
              <a:t>02.11.2020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72" tIns="45386" rIns="90772" bIns="45386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3577" y="4688008"/>
            <a:ext cx="5388610" cy="4441269"/>
          </a:xfrm>
          <a:prstGeom prst="rect">
            <a:avLst/>
          </a:prstGeom>
        </p:spPr>
        <p:txBody>
          <a:bodyPr vert="horz" lIns="90772" tIns="45386" rIns="90772" bIns="45386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374302"/>
            <a:ext cx="2918830" cy="493474"/>
          </a:xfrm>
          <a:prstGeom prst="rect">
            <a:avLst/>
          </a:prstGeom>
        </p:spPr>
        <p:txBody>
          <a:bodyPr vert="horz" lIns="90772" tIns="45386" rIns="90772" bIns="45386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15375" y="9374302"/>
            <a:ext cx="2918830" cy="493474"/>
          </a:xfrm>
          <a:prstGeom prst="rect">
            <a:avLst/>
          </a:prstGeom>
        </p:spPr>
        <p:txBody>
          <a:bodyPr vert="horz" lIns="90772" tIns="45386" rIns="90772" bIns="45386" rtlCol="0" anchor="b"/>
          <a:lstStyle>
            <a:lvl1pPr algn="r">
              <a:defRPr sz="1200"/>
            </a:lvl1pPr>
          </a:lstStyle>
          <a:p>
            <a:fld id="{B23AE16A-9EEF-48AF-97EB-8F87EEB6AA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7142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8D16EFE-D627-4521-838A-5B6BA34CC92F}" type="datetimeFigureOut">
              <a:rPr lang="cs-CZ" smtClean="0"/>
              <a:t>02.11.2020</a:t>
            </a:fld>
            <a:endParaRPr lang="cs-CZ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02.11.2020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02.11.2020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Nadpis a diagram nebo organizační sché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jekt SmartArt 2"/>
          <p:cNvSpPr>
            <a:spLocks noGrp="1"/>
          </p:cNvSpPr>
          <p:nvPr>
            <p:ph type="dgm" idx="1"/>
          </p:nvPr>
        </p:nvSpPr>
        <p:spPr>
          <a:xfrm>
            <a:off x="685800" y="1828800"/>
            <a:ext cx="7696200" cy="3657600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2F91D70-4802-44E0-B964-804C8717BFC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2905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02.11.2020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02.11.2020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02.11.2020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02.11.2020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02.11.2020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02.11.2020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02.11.2020</a:t>
            </a:fld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02.11.2020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8D16EFE-D627-4521-838A-5B6BA34CC92F}" type="datetimeFigureOut">
              <a:rPr lang="cs-CZ" smtClean="0"/>
              <a:t>02.11.2020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68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nbrno.cz/eticka-komise/t1632" TargetMode="External"/><Relationship Id="rId2" Type="http://schemas.openxmlformats.org/officeDocument/2006/relationships/hyperlink" Target="https://www.fnbrno.cz/poskytnuti-informaci-pro-studijni-ucely/t3617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44008" y="2348880"/>
            <a:ext cx="3313355" cy="3024336"/>
          </a:xfrm>
        </p:spPr>
        <p:txBody>
          <a:bodyPr>
            <a:normAutofit/>
          </a:bodyPr>
          <a:lstStyle/>
          <a:p>
            <a:r>
              <a:rPr lang="cs-CZ" b="1" dirty="0"/>
              <a:t>FÁZE</a:t>
            </a:r>
            <a:br>
              <a:rPr lang="cs-CZ" b="1" dirty="0"/>
            </a:br>
            <a:r>
              <a:rPr lang="cs-CZ" b="1" dirty="0"/>
              <a:t>EMPIRICKÁ – </a:t>
            </a:r>
            <a:r>
              <a:rPr lang="cs-CZ" dirty="0"/>
              <a:t>tvorba výzkumného nástroje</a:t>
            </a:r>
            <a:endParaRPr lang="cs-CZ" b="1" dirty="0"/>
          </a:p>
        </p:txBody>
      </p:sp>
      <p:sp>
        <p:nvSpPr>
          <p:cNvPr id="7" name="Obdélník 6"/>
          <p:cNvSpPr/>
          <p:nvPr/>
        </p:nvSpPr>
        <p:spPr>
          <a:xfrm>
            <a:off x="251520" y="2337595"/>
            <a:ext cx="3816424" cy="224676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DOTAZNÍK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ROZHOVOR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POZOROVÁNÍ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ROZBOR PSANNÉHO SLOVA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7744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6056" y="332656"/>
            <a:ext cx="8244408" cy="792088"/>
          </a:xfrm>
        </p:spPr>
        <p:txBody>
          <a:bodyPr>
            <a:normAutofit/>
          </a:bodyPr>
          <a:lstStyle/>
          <a:p>
            <a:r>
              <a:rPr lang="cs-CZ" sz="2800" dirty="0"/>
              <a:t>Určete o jaké dotazníkové položky se jedná</a:t>
            </a:r>
          </a:p>
        </p:txBody>
      </p:sp>
      <p:sp>
        <p:nvSpPr>
          <p:cNvPr id="4" name="Obdélník 3"/>
          <p:cNvSpPr/>
          <p:nvPr/>
        </p:nvSpPr>
        <p:spPr>
          <a:xfrm>
            <a:off x="467544" y="1110666"/>
            <a:ext cx="4669425" cy="6073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 Vaše pohlaví? </a:t>
            </a:r>
            <a:endParaRPr lang="cs-CZ" sz="14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a) žena 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b) muž 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Kolik je Vám let? (doplňte prosím)……………….. </a:t>
            </a:r>
            <a:endParaRPr lang="cs-CZ" sz="14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3. Jaké je Vaše nejvyšší dosažené vzdělání? </a:t>
            </a:r>
            <a:r>
              <a:rPr lang="cs-CZ" sz="14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(1H</a:t>
            </a:r>
            <a:r>
              <a:rPr lang="cs-CZ" sz="1400" b="1" baseline="-250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cs-CZ" sz="14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7H)</a:t>
            </a:r>
            <a:endParaRPr lang="cs-CZ" sz="14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a) středoškolské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b) vyšší odborné (Dis.)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d) vysokoškolské – bakalářské (Bc.) 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e) vysokoškolské – magisterské (Mgr.)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cs-CZ" sz="1400" b="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4. Máte specializaci ve zdravotnictví? </a:t>
            </a:r>
            <a:r>
              <a:rPr lang="cs-CZ" sz="14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(2H, 7H)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a) ano, specializace v oboru intenzivní péče 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b) ano, specializace v jiném oboru 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c) Ne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cs-CZ" sz="1400" b="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5. Pokud jste v otázce č. 4 uvedli, že máte specializaci v jiném oboru (varianta b), doplňte prosím v jakém oboru……………………………………………………………………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cs-CZ" sz="14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cs-CZ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4067944" y="1665040"/>
            <a:ext cx="457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endParaRPr lang="cs-CZ" sz="1400" b="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4776805" y="1180105"/>
            <a:ext cx="3942670" cy="3734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7. Podstatou maligní hypertermie je:</a:t>
            </a:r>
            <a:endParaRPr lang="cs-CZ" sz="14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a) porucha transportu sodíku ze sarkoplazmatického retikula svalových buněk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b) porucha transportu kalia ze sarkoplazmatického retikula svalových buněk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dirty="0">
                <a:solidFill>
                  <a:srgbClr val="000000"/>
                </a:solidFill>
                <a:highlight>
                  <a:srgbClr val="D3D3D3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c) porucha transportu kalcia ze sarkoplazmatického retikula svalových buněk</a:t>
            </a:r>
            <a:endParaRPr lang="cs-CZ" sz="14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d) porucha transportu chloridů ze sarkoplazmatického retikula svalových buněk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e) Žádná z nabízených variant není správná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cs-CZ" sz="14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8. Ohodnoťte míru své informovanosti o maligní hypertermii</a:t>
            </a: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na škále 1 – 5 (1 excelentní znalosti – 5 nedostatečné znalosti)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cs-CZ" sz="14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847989"/>
              </p:ext>
            </p:extLst>
          </p:nvPr>
        </p:nvGraphicFramePr>
        <p:xfrm>
          <a:off x="5004049" y="4786296"/>
          <a:ext cx="3635895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2087">
                  <a:extLst>
                    <a:ext uri="{9D8B030D-6E8A-4147-A177-3AD203B41FA5}">
                      <a16:colId xmlns:a16="http://schemas.microsoft.com/office/drawing/2014/main" val="3158808336"/>
                    </a:ext>
                  </a:extLst>
                </a:gridCol>
                <a:gridCol w="662271">
                  <a:extLst>
                    <a:ext uri="{9D8B030D-6E8A-4147-A177-3AD203B41FA5}">
                      <a16:colId xmlns:a16="http://schemas.microsoft.com/office/drawing/2014/main" val="1793544663"/>
                    </a:ext>
                  </a:extLst>
                </a:gridCol>
                <a:gridCol w="727179">
                  <a:extLst>
                    <a:ext uri="{9D8B030D-6E8A-4147-A177-3AD203B41FA5}">
                      <a16:colId xmlns:a16="http://schemas.microsoft.com/office/drawing/2014/main" val="1025272982"/>
                    </a:ext>
                  </a:extLst>
                </a:gridCol>
                <a:gridCol w="698782">
                  <a:extLst>
                    <a:ext uri="{9D8B030D-6E8A-4147-A177-3AD203B41FA5}">
                      <a16:colId xmlns:a16="http://schemas.microsoft.com/office/drawing/2014/main" val="3941919943"/>
                    </a:ext>
                  </a:extLst>
                </a:gridCol>
                <a:gridCol w="755576">
                  <a:extLst>
                    <a:ext uri="{9D8B030D-6E8A-4147-A177-3AD203B41FA5}">
                      <a16:colId xmlns:a16="http://schemas.microsoft.com/office/drawing/2014/main" val="41683825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900" dirty="0"/>
                        <a:t>1</a:t>
                      </a:r>
                      <a:r>
                        <a:rPr lang="cs-CZ" sz="900" baseline="0" dirty="0"/>
                        <a:t> </a:t>
                      </a:r>
                      <a:r>
                        <a:rPr lang="cs-CZ" sz="900" dirty="0"/>
                        <a:t>Excelentní</a:t>
                      </a:r>
                      <a:r>
                        <a:rPr lang="cs-CZ" sz="900" baseline="0" dirty="0"/>
                        <a:t> znalosti</a:t>
                      </a:r>
                      <a:endParaRPr lang="cs-CZ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9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9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9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900" dirty="0"/>
                        <a:t>5 </a:t>
                      </a:r>
                      <a:r>
                        <a:rPr lang="cs-CZ" sz="900" dirty="0" err="1"/>
                        <a:t>Nedosta</a:t>
                      </a:r>
                      <a:r>
                        <a:rPr lang="cs-CZ" sz="900" dirty="0"/>
                        <a:t>-tečné znalosti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22414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0610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6056" y="332656"/>
            <a:ext cx="8244408" cy="792088"/>
          </a:xfrm>
        </p:spPr>
        <p:txBody>
          <a:bodyPr>
            <a:normAutofit/>
          </a:bodyPr>
          <a:lstStyle/>
          <a:p>
            <a:r>
              <a:rPr lang="cs-CZ" sz="2800" dirty="0"/>
              <a:t>Určete o jaké dotazníkové položky se jedná</a:t>
            </a:r>
          </a:p>
        </p:txBody>
      </p:sp>
      <p:sp>
        <p:nvSpPr>
          <p:cNvPr id="5" name="Obdélník 4"/>
          <p:cNvSpPr/>
          <p:nvPr/>
        </p:nvSpPr>
        <p:spPr>
          <a:xfrm>
            <a:off x="4067944" y="1665040"/>
            <a:ext cx="457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endParaRPr lang="cs-CZ" sz="1400" b="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graphicFrame>
        <p:nvGraphicFramePr>
          <p:cNvPr id="11" name="Tabulk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136463"/>
              </p:ext>
            </p:extLst>
          </p:nvPr>
        </p:nvGraphicFramePr>
        <p:xfrm>
          <a:off x="466278" y="2378717"/>
          <a:ext cx="4203121" cy="260261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70680">
                  <a:extLst>
                    <a:ext uri="{9D8B030D-6E8A-4147-A177-3AD203B41FA5}">
                      <a16:colId xmlns:a16="http://schemas.microsoft.com/office/drawing/2014/main" val="588276177"/>
                    </a:ext>
                  </a:extLst>
                </a:gridCol>
                <a:gridCol w="2432441">
                  <a:extLst>
                    <a:ext uri="{9D8B030D-6E8A-4147-A177-3AD203B41FA5}">
                      <a16:colId xmlns:a16="http://schemas.microsoft.com/office/drawing/2014/main" val="24703426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Faktor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Přidělená hodnota 1 - 5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58248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Čas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55552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Materiální vybavení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51681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Personální vybavení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91635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Informovanost o TH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77001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Doplňte další významné faktory a ohodnoťte je na škále 1 -5: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8709415"/>
                  </a:ext>
                </a:extLst>
              </a:tr>
            </a:tbl>
          </a:graphicData>
        </a:graphic>
      </p:graphicFrame>
      <p:sp>
        <p:nvSpPr>
          <p:cNvPr id="14" name="Obdélník 13"/>
          <p:cNvSpPr/>
          <p:nvPr/>
        </p:nvSpPr>
        <p:spPr>
          <a:xfrm>
            <a:off x="466279" y="1052736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000"/>
              </a:spcAft>
            </a:pPr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8. Označte, prosím, každý následující faktor číslicí 1-5 (1 – omezuje mě  minimálně, 5  – extrémně  mě  omezuje) podle toho, jak velký jí přikládáte význam v omezování efektivním provádění  Vaší práce </a:t>
            </a:r>
            <a:r>
              <a:rPr lang="cs-CZ" sz="1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(každou číslici lze použít pouze jednou) </a:t>
            </a:r>
            <a:endParaRPr lang="cs-CZ" sz="1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447955" y="5265553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000"/>
              </a:spcAft>
            </a:pPr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8. Označte, prosím, každý následující faktor číslicí 1-5 (1 – omezuje mě  minimálně, 5  – extrémně  mě  omezuje) podle toho, jak velký jí přikládáte význam v omezování efektivním provádění  Vaší práce  </a:t>
            </a:r>
            <a:r>
              <a:rPr lang="cs-CZ" sz="1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(každou číslici lze použít opakovaně ) </a:t>
            </a:r>
            <a:endParaRPr lang="cs-CZ" sz="1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4669399" y="3226790"/>
            <a:ext cx="42031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8. Označte, prosím, každý následující faktor procentuálním vyjádřením jak moc Vás faktor omezuje efektivním provádění  Vaší práce (součet všech procent uvedených u faktorů musí dávat 100 %)</a:t>
            </a:r>
            <a:endParaRPr lang="cs-CZ" sz="1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734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44008" y="2348880"/>
            <a:ext cx="3313355" cy="3744416"/>
          </a:xfrm>
        </p:spPr>
        <p:txBody>
          <a:bodyPr>
            <a:normAutofit/>
          </a:bodyPr>
          <a:lstStyle/>
          <a:p>
            <a:r>
              <a:rPr lang="cs-CZ" sz="3200" dirty="0"/>
              <a:t>FÁZE</a:t>
            </a:r>
            <a:br>
              <a:rPr lang="cs-CZ" sz="3200" dirty="0"/>
            </a:br>
            <a:r>
              <a:rPr lang="cs-CZ" sz="3200" dirty="0"/>
              <a:t>EMPIRICKÁ – tvorba výzkumného nástroje</a:t>
            </a:r>
            <a:endParaRPr lang="cs-CZ" sz="3200" b="1" dirty="0"/>
          </a:p>
        </p:txBody>
      </p:sp>
      <p:sp>
        <p:nvSpPr>
          <p:cNvPr id="7" name="Obdélník 6"/>
          <p:cNvSpPr/>
          <p:nvPr/>
        </p:nvSpPr>
        <p:spPr>
          <a:xfrm>
            <a:off x="4644008" y="2348880"/>
            <a:ext cx="3528392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ROZHOVOR</a:t>
            </a:r>
          </a:p>
          <a:p>
            <a:pPr algn="ctr"/>
            <a:r>
              <a:rPr lang="cs-CZ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(INTERVIEW)</a:t>
            </a:r>
          </a:p>
        </p:txBody>
      </p:sp>
      <p:pic>
        <p:nvPicPr>
          <p:cNvPr id="3074" name="Picture 2" descr="Výsledek obrázku pro obrázek slov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1" t="25250" r="28521" b="26983"/>
          <a:stretch/>
        </p:blipFill>
        <p:spPr bwMode="auto">
          <a:xfrm>
            <a:off x="4644008" y="0"/>
            <a:ext cx="3550422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944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 txBox="1">
            <a:spLocks/>
          </p:cNvSpPr>
          <p:nvPr/>
        </p:nvSpPr>
        <p:spPr>
          <a:xfrm>
            <a:off x="494657" y="1586627"/>
            <a:ext cx="3855402" cy="3096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lvl="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</a:defRPr>
            </a:lvl1pPr>
            <a:lvl2pPr marL="64008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</a:defRPr>
            </a:lvl3pPr>
            <a:lvl4pPr marL="1124712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</a:defRPr>
            </a:lvl4pPr>
            <a:lvl5pPr marL="132588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baseline="0">
                <a:solidFill>
                  <a:schemeClr val="tx2"/>
                </a:solidFill>
              </a:defRPr>
            </a:lvl5pPr>
            <a:lvl6pPr marL="1517904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6pPr>
            <a:lvl7pPr marL="1719072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7pPr>
            <a:lvl8pPr marL="192024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8pPr>
            <a:lvl9pPr marL="2121408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9pPr>
          </a:lstStyle>
          <a:p>
            <a:pPr marL="68580" indent="0">
              <a:buNone/>
            </a:pPr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Rozhovor jako vědecká metoda</a:t>
            </a:r>
          </a:p>
          <a:p>
            <a:r>
              <a:rPr lang="cs-CZ" sz="1600" dirty="0"/>
              <a:t>Uskutečněný s jasným výzkumným zaměřením </a:t>
            </a:r>
          </a:p>
          <a:p>
            <a:pPr marL="68580" indent="0">
              <a:buNone/>
              <a:tabLst>
                <a:tab pos="358775" algn="l"/>
              </a:tabLst>
            </a:pPr>
            <a:r>
              <a:rPr lang="cs-CZ" sz="1600" dirty="0"/>
              <a:t>	(je stanoven cíl)</a:t>
            </a:r>
          </a:p>
          <a:p>
            <a:r>
              <a:rPr lang="cs-CZ" sz="1600" dirty="0"/>
              <a:t>Obsahuje jasně formulované otázky s cílem získat potřebná data</a:t>
            </a:r>
          </a:p>
          <a:p>
            <a:r>
              <a:rPr lang="cs-CZ" sz="1600" dirty="0"/>
              <a:t>Provádí ho proškolený výzkumník</a:t>
            </a:r>
          </a:p>
          <a:p>
            <a:r>
              <a:rPr lang="cs-CZ" sz="1600" dirty="0"/>
              <a:t>Interpretace informací může být  jak kvalitativní tak kvantitativní</a:t>
            </a:r>
          </a:p>
        </p:txBody>
      </p:sp>
      <p:sp>
        <p:nvSpPr>
          <p:cNvPr id="4" name="Obdélník 3"/>
          <p:cNvSpPr/>
          <p:nvPr/>
        </p:nvSpPr>
        <p:spPr>
          <a:xfrm>
            <a:off x="4240941" y="1586627"/>
            <a:ext cx="4371258" cy="3096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8580">
              <a:spcBef>
                <a:spcPct val="20000"/>
              </a:spcBef>
              <a:buClr>
                <a:schemeClr val="accent1"/>
              </a:buClr>
              <a:buSzPct val="76000"/>
            </a:pPr>
            <a:r>
              <a:rPr lang="cs-CZ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Zaměření rozhovoru</a:t>
            </a:r>
          </a:p>
          <a:p>
            <a: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cs-CZ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Zjišťovací </a:t>
            </a:r>
            <a:r>
              <a:rPr lang="cs-CZ" sz="1600" dirty="0">
                <a:solidFill>
                  <a:schemeClr val="tx2"/>
                </a:solidFill>
              </a:rPr>
              <a:t>– otevřené otázky – zmapování problematiky za účelem tvorby hypotéz a výzkumných otázek = pilotáž</a:t>
            </a:r>
          </a:p>
          <a:p>
            <a: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cs-CZ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Hlavní nástroj výzkumu </a:t>
            </a:r>
            <a:r>
              <a:rPr lang="cs-CZ" sz="1600" dirty="0">
                <a:solidFill>
                  <a:schemeClr val="tx2"/>
                </a:solidFill>
              </a:rPr>
              <a:t>– získávání konkrétních dat</a:t>
            </a:r>
          </a:p>
          <a:p>
            <a: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cs-CZ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Doplnění výzkumu</a:t>
            </a:r>
          </a:p>
          <a:p>
            <a: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cs-CZ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Validace výzkumného nástroje</a:t>
            </a:r>
          </a:p>
          <a:p>
            <a: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endParaRPr lang="cs-CZ" sz="2400" dirty="0">
              <a:solidFill>
                <a:schemeClr val="tx2"/>
              </a:solidFill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82826" y="698870"/>
            <a:ext cx="8409654" cy="8113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cs-CZ" sz="1800" dirty="0"/>
              <a:t>Metoda založená na přímém dotazování za účelem získání informací.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cs-CZ" sz="1800" dirty="0"/>
              <a:t>Účastník bývá označován jako informátor.</a:t>
            </a:r>
          </a:p>
        </p:txBody>
      </p:sp>
      <p:sp>
        <p:nvSpPr>
          <p:cNvPr id="7" name="Rámeček 6"/>
          <p:cNvSpPr/>
          <p:nvPr/>
        </p:nvSpPr>
        <p:spPr>
          <a:xfrm>
            <a:off x="323528" y="636472"/>
            <a:ext cx="8496944" cy="936104"/>
          </a:xfrm>
          <a:prstGeom prst="fram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3" name="Nadpis 1"/>
          <p:cNvSpPr txBox="1">
            <a:spLocks/>
          </p:cNvSpPr>
          <p:nvPr/>
        </p:nvSpPr>
        <p:spPr>
          <a:xfrm>
            <a:off x="4680740" y="0"/>
            <a:ext cx="3491660" cy="6364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3200" dirty="0"/>
              <a:t>Rozhovor</a:t>
            </a:r>
            <a:endParaRPr lang="cs-CZ" sz="20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458646" y="4682971"/>
            <a:ext cx="8199080" cy="1800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lvl="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</a:defRPr>
            </a:lvl1pPr>
            <a:lvl2pPr marL="640080" lvl="1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700">
                <a:solidFill>
                  <a:schemeClr val="tx2"/>
                </a:solidFill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</a:defRPr>
            </a:lvl3pPr>
            <a:lvl4pPr marL="1124712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</a:defRPr>
            </a:lvl4pPr>
            <a:lvl5pPr marL="132588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baseline="0">
                <a:solidFill>
                  <a:schemeClr val="tx2"/>
                </a:solidFill>
              </a:defRPr>
            </a:lvl5pPr>
            <a:lvl6pPr marL="1517904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6pPr>
            <a:lvl7pPr marL="1719072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7pPr>
            <a:lvl8pPr marL="192024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8pPr>
            <a:lvl9pPr marL="2121408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9pPr>
          </a:lstStyle>
          <a:p>
            <a:pPr marL="68580" indent="0">
              <a:buNone/>
            </a:pPr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Informovaný souhlas</a:t>
            </a:r>
          </a:p>
          <a:p>
            <a:r>
              <a:rPr lang="cs-CZ" sz="1600" dirty="0"/>
              <a:t>Informátor musí vyslovit souhlas se zařazením do výzkumného šetření nejlépe v písemné podobě, nebo jako součást nahrávky – musí být zmíněno v metodice práce</a:t>
            </a:r>
          </a:p>
          <a:p>
            <a:r>
              <a:rPr lang="cs-CZ" sz="1600" dirty="0"/>
              <a:t>Vyplněné formuláře s identifikačními údaji informátoru se do závěrečné práce nevkládají – jsou uloženy v archivu autora = zachování anonymity</a:t>
            </a:r>
          </a:p>
          <a:p>
            <a:r>
              <a:rPr lang="cs-CZ" sz="1600" dirty="0"/>
              <a:t>Součásti příloh práce je vzor formuláře (bez identifikačních údajů informátora)</a:t>
            </a:r>
          </a:p>
        </p:txBody>
      </p:sp>
    </p:spTree>
    <p:extLst>
      <p:ext uri="{BB962C8B-B14F-4D97-AF65-F5344CB8AC3E}">
        <p14:creationId xmlns:p14="http://schemas.microsoft.com/office/powerpoint/2010/main" val="242395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 txBox="1">
            <a:spLocks/>
          </p:cNvSpPr>
          <p:nvPr/>
        </p:nvSpPr>
        <p:spPr>
          <a:xfrm>
            <a:off x="4572000" y="0"/>
            <a:ext cx="3600400" cy="6364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3200" dirty="0"/>
              <a:t>Rozhovor - dělení</a:t>
            </a:r>
            <a:endParaRPr lang="cs-CZ" sz="2000" dirty="0"/>
          </a:p>
        </p:txBody>
      </p:sp>
      <p:sp>
        <p:nvSpPr>
          <p:cNvPr id="10" name="Zaoblený obdélník 9"/>
          <p:cNvSpPr/>
          <p:nvPr/>
        </p:nvSpPr>
        <p:spPr>
          <a:xfrm>
            <a:off x="489248" y="1376772"/>
            <a:ext cx="1944216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Nepřímí kontakt</a:t>
            </a:r>
          </a:p>
        </p:txBody>
      </p:sp>
      <p:sp>
        <p:nvSpPr>
          <p:cNvPr id="11" name="Zaoblený obdélník 10"/>
          <p:cNvSpPr/>
          <p:nvPr/>
        </p:nvSpPr>
        <p:spPr>
          <a:xfrm>
            <a:off x="489248" y="764704"/>
            <a:ext cx="1922512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Přímí kontakt</a:t>
            </a:r>
          </a:p>
        </p:txBody>
      </p:sp>
      <p:sp>
        <p:nvSpPr>
          <p:cNvPr id="12" name="Zaoblený obdélník 11"/>
          <p:cNvSpPr/>
          <p:nvPr/>
        </p:nvSpPr>
        <p:spPr>
          <a:xfrm>
            <a:off x="2411759" y="764704"/>
            <a:ext cx="6280487" cy="50405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400" dirty="0">
                <a:solidFill>
                  <a:schemeClr val="tx2"/>
                </a:solidFill>
              </a:rPr>
              <a:t>Výzkumník hovoří s informátorem „tváří v tvář“</a:t>
            </a:r>
          </a:p>
          <a:p>
            <a:pPr algn="ctr"/>
            <a:r>
              <a:rPr lang="cs-CZ" sz="1400" dirty="0">
                <a:solidFill>
                  <a:schemeClr val="tx2"/>
                </a:solidFill>
              </a:rPr>
              <a:t>Může sledovat nonverbální komunikaci</a:t>
            </a:r>
          </a:p>
        </p:txBody>
      </p:sp>
      <p:sp>
        <p:nvSpPr>
          <p:cNvPr id="14" name="Zaoblený obdélník 13"/>
          <p:cNvSpPr/>
          <p:nvPr/>
        </p:nvSpPr>
        <p:spPr>
          <a:xfrm>
            <a:off x="2433464" y="1376772"/>
            <a:ext cx="6258783" cy="50405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400" dirty="0">
                <a:solidFill>
                  <a:schemeClr val="tx2"/>
                </a:solidFill>
              </a:rPr>
              <a:t>Výzkumník hovoří s informátorem telefonicky nebo on-line</a:t>
            </a:r>
            <a:br>
              <a:rPr lang="cs-CZ" sz="1400" dirty="0">
                <a:solidFill>
                  <a:schemeClr val="tx2"/>
                </a:solidFill>
              </a:rPr>
            </a:br>
            <a:r>
              <a:rPr lang="cs-CZ" sz="1400" dirty="0">
                <a:solidFill>
                  <a:schemeClr val="tx2"/>
                </a:solidFill>
              </a:rPr>
              <a:t>Větší pocit anonymity pro respondenta</a:t>
            </a:r>
          </a:p>
        </p:txBody>
      </p:sp>
      <p:sp>
        <p:nvSpPr>
          <p:cNvPr id="15" name="Zaoblený obdélník 14"/>
          <p:cNvSpPr/>
          <p:nvPr/>
        </p:nvSpPr>
        <p:spPr>
          <a:xfrm>
            <a:off x="451753" y="2204864"/>
            <a:ext cx="2013284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Individuální rozhovor</a:t>
            </a:r>
          </a:p>
        </p:txBody>
      </p:sp>
      <p:sp>
        <p:nvSpPr>
          <p:cNvPr id="16" name="Zaoblený obdélník 15"/>
          <p:cNvSpPr/>
          <p:nvPr/>
        </p:nvSpPr>
        <p:spPr>
          <a:xfrm>
            <a:off x="489229" y="3303236"/>
            <a:ext cx="1937322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Skupinový rozhovor</a:t>
            </a:r>
          </a:p>
        </p:txBody>
      </p:sp>
      <p:sp>
        <p:nvSpPr>
          <p:cNvPr id="17" name="Zaoblený obdélník 16"/>
          <p:cNvSpPr/>
          <p:nvPr/>
        </p:nvSpPr>
        <p:spPr>
          <a:xfrm>
            <a:off x="2455168" y="2203137"/>
            <a:ext cx="6258783" cy="100811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400" dirty="0">
                <a:solidFill>
                  <a:schemeClr val="tx2"/>
                </a:solidFill>
              </a:rPr>
              <a:t>Výzkumník hovoří s jedním informátorem</a:t>
            </a:r>
            <a:br>
              <a:rPr lang="cs-CZ" sz="1400" dirty="0">
                <a:solidFill>
                  <a:schemeClr val="tx2"/>
                </a:solidFill>
              </a:rPr>
            </a:br>
            <a:r>
              <a:rPr lang="cs-CZ" sz="1400" dirty="0">
                <a:solidFill>
                  <a:schemeClr val="tx2"/>
                </a:solidFill>
              </a:rPr>
              <a:t>Výzkumník může lépe reflektovat na přijímané informace</a:t>
            </a:r>
          </a:p>
          <a:p>
            <a:pPr algn="ctr"/>
            <a:r>
              <a:rPr lang="cs-CZ" sz="1400" dirty="0">
                <a:solidFill>
                  <a:schemeClr val="tx2"/>
                </a:solidFill>
              </a:rPr>
              <a:t>Intimnější prostředí – menší stud informátora</a:t>
            </a:r>
          </a:p>
          <a:p>
            <a:pPr algn="ctr"/>
            <a:r>
              <a:rPr lang="cs-CZ" sz="1400" dirty="0">
                <a:solidFill>
                  <a:schemeClr val="tx2"/>
                </a:solidFill>
              </a:rPr>
              <a:t>Větší časová náročnost, menší nároky na výzkumníka v rámci řízení rozhovoru</a:t>
            </a:r>
          </a:p>
        </p:txBody>
      </p:sp>
      <p:sp>
        <p:nvSpPr>
          <p:cNvPr id="18" name="Zaoblený obdélník 17"/>
          <p:cNvSpPr/>
          <p:nvPr/>
        </p:nvSpPr>
        <p:spPr>
          <a:xfrm>
            <a:off x="2449255" y="3284984"/>
            <a:ext cx="6264696" cy="115212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300" dirty="0">
                <a:solidFill>
                  <a:schemeClr val="tx2"/>
                </a:solidFill>
              </a:rPr>
              <a:t>Výzkumník hovoří se skupinou informátorů (nelze uskutečnit strukturovaný)</a:t>
            </a:r>
          </a:p>
          <a:p>
            <a:pPr algn="ctr"/>
            <a:r>
              <a:rPr lang="cs-CZ" sz="1300" dirty="0">
                <a:solidFill>
                  <a:schemeClr val="tx2"/>
                </a:solidFill>
              </a:rPr>
              <a:t>Menší časová náročnost, větší nároky na výzkumníka v rámci řízení rozhovoru</a:t>
            </a:r>
          </a:p>
          <a:p>
            <a:pPr algn="ctr"/>
            <a:r>
              <a:rPr lang="cs-CZ" sz="1300" dirty="0">
                <a:solidFill>
                  <a:schemeClr val="tx2"/>
                </a:solidFill>
              </a:rPr>
              <a:t>Všichni informátoři se dostatečně neprojeví – stud</a:t>
            </a:r>
          </a:p>
          <a:p>
            <a:pPr algn="ctr"/>
            <a:r>
              <a:rPr lang="cs-CZ" sz="1300" dirty="0">
                <a:solidFill>
                  <a:schemeClr val="tx2"/>
                </a:solidFill>
              </a:rPr>
              <a:t>Ovlivňování těch druhých = synergický efekt</a:t>
            </a:r>
          </a:p>
        </p:txBody>
      </p:sp>
      <p:cxnSp>
        <p:nvCxnSpPr>
          <p:cNvPr id="3" name="Přímá spojnice 2"/>
          <p:cNvCxnSpPr/>
          <p:nvPr/>
        </p:nvCxnSpPr>
        <p:spPr>
          <a:xfrm>
            <a:off x="467544" y="2060848"/>
            <a:ext cx="8224703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>
            <a:off x="489248" y="4509120"/>
            <a:ext cx="8224703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Zaoblený obdélník 19"/>
          <p:cNvSpPr/>
          <p:nvPr/>
        </p:nvSpPr>
        <p:spPr>
          <a:xfrm>
            <a:off x="469511" y="4644267"/>
            <a:ext cx="2088232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Nestrukturovaný  rozhovor</a:t>
            </a:r>
          </a:p>
        </p:txBody>
      </p:sp>
      <p:sp>
        <p:nvSpPr>
          <p:cNvPr id="21" name="Zaoblený obdélník 20"/>
          <p:cNvSpPr/>
          <p:nvPr/>
        </p:nvSpPr>
        <p:spPr>
          <a:xfrm>
            <a:off x="467544" y="5261256"/>
            <a:ext cx="2088232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Polostrukturovaný</a:t>
            </a:r>
            <a:r>
              <a:rPr lang="cs-CZ" sz="1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 rozhovor</a:t>
            </a:r>
          </a:p>
        </p:txBody>
      </p:sp>
      <p:sp>
        <p:nvSpPr>
          <p:cNvPr id="22" name="Zaoblený obdélník 21"/>
          <p:cNvSpPr/>
          <p:nvPr/>
        </p:nvSpPr>
        <p:spPr>
          <a:xfrm>
            <a:off x="489229" y="5972715"/>
            <a:ext cx="2088232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Strukturovaný  rozhovor</a:t>
            </a:r>
          </a:p>
        </p:txBody>
      </p:sp>
      <p:sp>
        <p:nvSpPr>
          <p:cNvPr id="23" name="Zaoblený obdélník 22"/>
          <p:cNvSpPr/>
          <p:nvPr/>
        </p:nvSpPr>
        <p:spPr>
          <a:xfrm>
            <a:off x="2557743" y="5953733"/>
            <a:ext cx="6156208" cy="79208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300" dirty="0">
                <a:solidFill>
                  <a:schemeClr val="tx2"/>
                </a:solidFill>
              </a:rPr>
              <a:t>Přesně formulované otázky a jejich pořadí.</a:t>
            </a:r>
          </a:p>
          <a:p>
            <a:pPr algn="ctr"/>
            <a:r>
              <a:rPr lang="cs-CZ" sz="1300" dirty="0">
                <a:solidFill>
                  <a:schemeClr val="tx2"/>
                </a:solidFill>
              </a:rPr>
              <a:t>Dotazník v mluvené podobě – výhoda proti dotazníku možnost upřesnění otázek a odpovědí</a:t>
            </a:r>
          </a:p>
        </p:txBody>
      </p:sp>
      <p:sp>
        <p:nvSpPr>
          <p:cNvPr id="24" name="Zaoblený obdélník 23"/>
          <p:cNvSpPr/>
          <p:nvPr/>
        </p:nvSpPr>
        <p:spPr>
          <a:xfrm>
            <a:off x="2555776" y="5200123"/>
            <a:ext cx="6158175" cy="68802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300" dirty="0">
                <a:solidFill>
                  <a:schemeClr val="tx2"/>
                </a:solidFill>
              </a:rPr>
              <a:t>Část otázek formulovaných dopředu, možnost je měnit, měnit jejich pořadí a doplňovat nové</a:t>
            </a:r>
          </a:p>
        </p:txBody>
      </p:sp>
      <p:sp>
        <p:nvSpPr>
          <p:cNvPr id="25" name="Zaoblený obdélník 24"/>
          <p:cNvSpPr/>
          <p:nvPr/>
        </p:nvSpPr>
        <p:spPr>
          <a:xfrm>
            <a:off x="2557743" y="4641560"/>
            <a:ext cx="6134504" cy="50405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300" dirty="0">
                <a:solidFill>
                  <a:schemeClr val="tx2"/>
                </a:solidFill>
              </a:rPr>
              <a:t>Nejsou formulovány otázky pouze okruh otázek</a:t>
            </a:r>
          </a:p>
        </p:txBody>
      </p:sp>
    </p:spTree>
    <p:extLst>
      <p:ext uri="{BB962C8B-B14F-4D97-AF65-F5344CB8AC3E}">
        <p14:creationId xmlns:p14="http://schemas.microsoft.com/office/powerpoint/2010/main" val="1681131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5074" y="413792"/>
            <a:ext cx="8208912" cy="1143000"/>
          </a:xfrm>
        </p:spPr>
        <p:txBody>
          <a:bodyPr>
            <a:noAutofit/>
          </a:bodyPr>
          <a:lstStyle/>
          <a:p>
            <a:r>
              <a:rPr lang="cs-CZ" sz="3200" dirty="0"/>
              <a:t>Rozhovor v kvalitativním a kvantitativním výzkumu</a:t>
            </a:r>
          </a:p>
        </p:txBody>
      </p:sp>
      <p:sp>
        <p:nvSpPr>
          <p:cNvPr id="4" name="Zaoblený obdélník 3"/>
          <p:cNvSpPr/>
          <p:nvPr/>
        </p:nvSpPr>
        <p:spPr>
          <a:xfrm>
            <a:off x="495156" y="1551114"/>
            <a:ext cx="4004836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Kvalitativní výzkum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4644008" y="1551114"/>
            <a:ext cx="4057110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Kvantitativní výzkum</a:t>
            </a:r>
          </a:p>
        </p:txBody>
      </p:sp>
      <p:sp>
        <p:nvSpPr>
          <p:cNvPr id="6" name="Zaoblený obdélník 5"/>
          <p:cNvSpPr/>
          <p:nvPr/>
        </p:nvSpPr>
        <p:spPr>
          <a:xfrm>
            <a:off x="4644008" y="2055170"/>
            <a:ext cx="4057110" cy="1085798"/>
          </a:xfrm>
          <a:prstGeom prst="roundRect">
            <a:avLst/>
          </a:prstGeom>
          <a:scene3d>
            <a:camera prst="orthographicFront"/>
            <a:lightRig rig="soft" dir="t">
              <a:rot lat="0" lon="0" rev="10800000"/>
            </a:lightRig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3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Kvantifikace proměnných</a:t>
            </a:r>
          </a:p>
          <a:p>
            <a:pPr algn="ctr"/>
            <a:r>
              <a:rPr lang="cs-CZ" sz="1300" dirty="0">
                <a:solidFill>
                  <a:schemeClr val="tx2"/>
                </a:solidFill>
              </a:rPr>
              <a:t>Přímí nebo nepřímí rozhovor</a:t>
            </a:r>
          </a:p>
          <a:p>
            <a:pPr algn="ctr"/>
            <a:r>
              <a:rPr lang="cs-CZ" sz="1300" dirty="0">
                <a:solidFill>
                  <a:schemeClr val="tx2"/>
                </a:solidFill>
              </a:rPr>
              <a:t>Individuální rozhovor </a:t>
            </a:r>
          </a:p>
          <a:p>
            <a:pPr algn="ctr"/>
            <a:r>
              <a:rPr lang="cs-CZ" sz="1300" dirty="0">
                <a:solidFill>
                  <a:schemeClr val="tx2"/>
                </a:solidFill>
              </a:rPr>
              <a:t>Strukturovaný rozhovor</a:t>
            </a:r>
            <a:endParaRPr lang="cs-CZ" sz="13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495156" y="2055170"/>
            <a:ext cx="4004836" cy="1085798"/>
          </a:xfrm>
          <a:prstGeom prst="roundRect">
            <a:avLst/>
          </a:prstGeom>
          <a:scene3d>
            <a:camera prst="orthographicFront"/>
            <a:lightRig rig="soft" dir="t">
              <a:rot lat="0" lon="0" rev="10800000"/>
            </a:lightRig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3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Snaha o detailní popis proměnných</a:t>
            </a:r>
          </a:p>
          <a:p>
            <a:pPr algn="ctr"/>
            <a:r>
              <a:rPr lang="cs-CZ" sz="1300" dirty="0">
                <a:solidFill>
                  <a:schemeClr val="tx2"/>
                </a:solidFill>
              </a:rPr>
              <a:t>Přímí nebo nepřímí rozhovor</a:t>
            </a:r>
          </a:p>
          <a:p>
            <a:pPr algn="ctr"/>
            <a:r>
              <a:rPr lang="cs-CZ" sz="1300" dirty="0">
                <a:solidFill>
                  <a:schemeClr val="tx2"/>
                </a:solidFill>
              </a:rPr>
              <a:t>Individuální nebo skupinový rozhovor</a:t>
            </a:r>
          </a:p>
          <a:p>
            <a:pPr algn="ctr"/>
            <a:r>
              <a:rPr lang="cs-CZ" sz="1300" dirty="0">
                <a:solidFill>
                  <a:schemeClr val="tx2"/>
                </a:solidFill>
              </a:rPr>
              <a:t>Nestrukturovaný nebo </a:t>
            </a:r>
            <a:r>
              <a:rPr lang="cs-CZ" sz="1300" dirty="0" err="1">
                <a:solidFill>
                  <a:schemeClr val="tx2"/>
                </a:solidFill>
              </a:rPr>
              <a:t>polostrukturovaný</a:t>
            </a:r>
            <a:r>
              <a:rPr lang="cs-CZ" sz="1300" dirty="0">
                <a:solidFill>
                  <a:schemeClr val="tx2"/>
                </a:solidFill>
              </a:rPr>
              <a:t> rozhovor 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495156" y="4226766"/>
            <a:ext cx="4004836" cy="861638"/>
          </a:xfrm>
          <a:prstGeom prst="roundRect">
            <a:avLst/>
          </a:prstGeom>
          <a:scene3d>
            <a:camera prst="orthographicFront"/>
            <a:lightRig rig="soft" dir="t">
              <a:rot lat="0" lon="0" rev="10800000"/>
            </a:lightRig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cs-CZ" sz="13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Záznam: </a:t>
            </a:r>
            <a:r>
              <a:rPr lang="cs-CZ" sz="1300" dirty="0">
                <a:solidFill>
                  <a:schemeClr val="tx2"/>
                </a:solidFill>
              </a:rPr>
              <a:t>nahrávka</a:t>
            </a:r>
          </a:p>
          <a:p>
            <a:r>
              <a:rPr lang="cs-CZ" sz="13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Zpracování výsledků: </a:t>
            </a:r>
            <a:r>
              <a:rPr lang="cs-CZ" sz="1300" dirty="0">
                <a:solidFill>
                  <a:schemeClr val="tx2"/>
                </a:solidFill>
              </a:rPr>
              <a:t>následný přepis, kódování, kategorizování</a:t>
            </a:r>
          </a:p>
        </p:txBody>
      </p:sp>
      <p:sp>
        <p:nvSpPr>
          <p:cNvPr id="10" name="Zaoblený obdélník 9"/>
          <p:cNvSpPr/>
          <p:nvPr/>
        </p:nvSpPr>
        <p:spPr>
          <a:xfrm>
            <a:off x="4644008" y="3140968"/>
            <a:ext cx="4057110" cy="861638"/>
          </a:xfrm>
          <a:prstGeom prst="roundRect">
            <a:avLst/>
          </a:prstGeom>
          <a:scene3d>
            <a:camera prst="orthographicFront"/>
            <a:lightRig rig="soft" dir="t">
              <a:rot lat="0" lon="0" rev="10800000"/>
            </a:lightRig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cs-CZ" sz="13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Záznam: </a:t>
            </a:r>
            <a:r>
              <a:rPr lang="cs-CZ" sz="1300" dirty="0">
                <a:solidFill>
                  <a:schemeClr val="tx2"/>
                </a:solidFill>
              </a:rPr>
              <a:t>papírový formulář (obdoba dotazníku), nahrávka</a:t>
            </a:r>
          </a:p>
          <a:p>
            <a:r>
              <a:rPr lang="cs-CZ" sz="13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Zpracování výsledků: </a:t>
            </a:r>
            <a:r>
              <a:rPr lang="cs-CZ" sz="1300" dirty="0">
                <a:solidFill>
                  <a:schemeClr val="tx2"/>
                </a:solidFill>
              </a:rPr>
              <a:t>přepis do četnostních tabulek a grafů</a:t>
            </a:r>
            <a:endParaRPr lang="cs-CZ" sz="13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514868" y="3140968"/>
            <a:ext cx="4004836" cy="1085798"/>
          </a:xfrm>
          <a:prstGeom prst="roundRect">
            <a:avLst/>
          </a:prstGeom>
          <a:scene3d>
            <a:camera prst="orthographicFront"/>
            <a:lightRig rig="soft" dir="t">
              <a:rot lat="0" lon="0" rev="10800000"/>
            </a:lightRig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3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Druhy rozhovoru</a:t>
            </a:r>
          </a:p>
          <a:p>
            <a:pPr algn="ctr"/>
            <a:r>
              <a:rPr lang="cs-CZ" sz="1300" dirty="0">
                <a:solidFill>
                  <a:schemeClr val="tx2"/>
                </a:solidFill>
              </a:rPr>
              <a:t>Etnografické rozhovory</a:t>
            </a:r>
          </a:p>
          <a:p>
            <a:pPr algn="ctr"/>
            <a:r>
              <a:rPr lang="cs-CZ" sz="1300" dirty="0">
                <a:solidFill>
                  <a:schemeClr val="tx2"/>
                </a:solidFill>
              </a:rPr>
              <a:t>Fenomenologické rozhovory</a:t>
            </a:r>
          </a:p>
          <a:p>
            <a:pPr algn="ctr"/>
            <a:r>
              <a:rPr lang="cs-CZ" sz="1300" dirty="0" err="1">
                <a:solidFill>
                  <a:schemeClr val="tx2"/>
                </a:solidFill>
              </a:rPr>
              <a:t>Focus</a:t>
            </a:r>
            <a:r>
              <a:rPr lang="cs-CZ" sz="1300" dirty="0">
                <a:solidFill>
                  <a:schemeClr val="tx2"/>
                </a:solidFill>
              </a:rPr>
              <a:t> </a:t>
            </a:r>
            <a:r>
              <a:rPr lang="cs-CZ" sz="1300" dirty="0" err="1">
                <a:solidFill>
                  <a:schemeClr val="tx2"/>
                </a:solidFill>
              </a:rPr>
              <a:t>group</a:t>
            </a:r>
            <a:r>
              <a:rPr lang="cs-CZ" sz="1300" dirty="0">
                <a:solidFill>
                  <a:schemeClr val="tx2"/>
                </a:solidFill>
              </a:rPr>
              <a:t> (ohnisková skupina)</a:t>
            </a:r>
          </a:p>
        </p:txBody>
      </p:sp>
    </p:spTree>
    <p:extLst>
      <p:ext uri="{BB962C8B-B14F-4D97-AF65-F5344CB8AC3E}">
        <p14:creationId xmlns:p14="http://schemas.microsoft.com/office/powerpoint/2010/main" val="3812169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 txBox="1">
            <a:spLocks/>
          </p:cNvSpPr>
          <p:nvPr/>
        </p:nvSpPr>
        <p:spPr>
          <a:xfrm>
            <a:off x="384071" y="620688"/>
            <a:ext cx="7776864" cy="6364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3200" dirty="0"/>
              <a:t>Rozhovor – přípravná etapa</a:t>
            </a:r>
            <a:endParaRPr lang="cs-CZ" sz="2000" dirty="0"/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203307"/>
              </p:ext>
            </p:extLst>
          </p:nvPr>
        </p:nvGraphicFramePr>
        <p:xfrm>
          <a:off x="467544" y="1295880"/>
          <a:ext cx="8181799" cy="5233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66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651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1941">
                <a:tc>
                  <a:txBody>
                    <a:bodyPr/>
                    <a:lstStyle/>
                    <a:p>
                      <a:r>
                        <a:rPr lang="cs-CZ" dirty="0"/>
                        <a:t>Okruh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Plán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6360">
                <a:tc>
                  <a:txBody>
                    <a:bodyPr/>
                    <a:lstStyle/>
                    <a:p>
                      <a:r>
                        <a:rPr lang="cs-CZ" sz="2000" b="1" kern="12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O čem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Stanovení cílů a výzkumných otázek</a:t>
                      </a:r>
                    </a:p>
                    <a:p>
                      <a:r>
                        <a:rPr lang="cs-CZ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Nestrukturovaný</a:t>
                      </a:r>
                      <a:r>
                        <a:rPr lang="cs-CZ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rozhovor – stanovení okruhů rozhovorů</a:t>
                      </a:r>
                    </a:p>
                    <a:p>
                      <a:r>
                        <a:rPr lang="cs-CZ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Polostrukturovaný</a:t>
                      </a:r>
                      <a:r>
                        <a:rPr lang="cs-CZ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rozhovor a strukturovaný rozhovor  - stanovení tazatelských otázek</a:t>
                      </a:r>
                      <a:endParaRPr lang="cs-CZ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501">
                <a:tc>
                  <a:txBody>
                    <a:bodyPr/>
                    <a:lstStyle/>
                    <a:p>
                      <a:r>
                        <a:rPr lang="cs-CZ" sz="2000" b="1" kern="12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S kým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Požadavk</a:t>
                      </a:r>
                      <a:r>
                        <a:rPr lang="cs-CZ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y na cílovou skupinu</a:t>
                      </a:r>
                    </a:p>
                    <a:p>
                      <a:r>
                        <a:rPr lang="cs-CZ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Metoda výběru výzkumného souboru</a:t>
                      </a:r>
                      <a:endParaRPr lang="cs-CZ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6360">
                <a:tc>
                  <a:txBody>
                    <a:bodyPr/>
                    <a:lstStyle/>
                    <a:p>
                      <a:r>
                        <a:rPr lang="cs-CZ" sz="2000" b="1" kern="12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Jak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Přímí kontakt x nepřímí kontakt (telefon x on-line)</a:t>
                      </a:r>
                    </a:p>
                    <a:p>
                      <a:r>
                        <a:rPr lang="cs-CZ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Individuální</a:t>
                      </a:r>
                      <a:r>
                        <a:rPr lang="cs-CZ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rozhovor x skupinový rozhovor</a:t>
                      </a:r>
                    </a:p>
                    <a:p>
                      <a:r>
                        <a:rPr lang="cs-CZ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Způsob zaznamenávaní informací (nejčastěji nahrávka a přepis, strukturovaný rozhovor papírová podoba)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56360">
                <a:tc>
                  <a:txBody>
                    <a:bodyPr/>
                    <a:lstStyle/>
                    <a:p>
                      <a:r>
                        <a:rPr lang="cs-CZ" sz="2000" b="1" kern="12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Kdy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Dohoda</a:t>
                      </a:r>
                      <a:r>
                        <a:rPr lang="cs-CZ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s informátorem na termínu rozhovoru </a:t>
                      </a:r>
                    </a:p>
                    <a:p>
                      <a:r>
                        <a:rPr lang="cs-CZ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Informátora informujte o tématu,  předpokládané délce rozhovoru a o formě (strukturovaný – nestrukturovaný individuální - skupinový; přímí kontakt – nepřímí kontakt)</a:t>
                      </a:r>
                      <a:endParaRPr lang="cs-CZ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1941">
                <a:tc>
                  <a:txBody>
                    <a:bodyPr/>
                    <a:lstStyle/>
                    <a:p>
                      <a:r>
                        <a:rPr lang="cs-CZ" sz="2000" b="1" kern="12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Kde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Kde bude rozhovor probíhat – doma, kancelář, kavárna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7877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08912" cy="504056"/>
          </a:xfrm>
        </p:spPr>
        <p:txBody>
          <a:bodyPr>
            <a:normAutofit fontScale="90000"/>
          </a:bodyPr>
          <a:lstStyle/>
          <a:p>
            <a:r>
              <a:rPr lang="cs-CZ" dirty="0"/>
              <a:t>Rozhovor – pořadí otázek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2"/>
            <a:ext cx="8496944" cy="5472608"/>
          </a:xfr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68580" indent="0">
              <a:buNone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Řazení otázek z hlediska časové osy</a:t>
            </a:r>
          </a:p>
          <a:p>
            <a:endParaRPr lang="cs-CZ" dirty="0"/>
          </a:p>
          <a:p>
            <a:endParaRPr lang="cs-CZ" dirty="0"/>
          </a:p>
          <a:p>
            <a:pPr marL="68580" indent="0">
              <a:buNone/>
            </a:pP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8580" indent="0">
              <a:buNone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Řazení otázek z hlediska obsahu</a:t>
            </a:r>
          </a:p>
          <a:p>
            <a:pPr marL="525780" indent="-457200">
              <a:buFont typeface="+mj-lt"/>
              <a:buAutoNum type="arabicPeriod"/>
            </a:pPr>
            <a:r>
              <a:rPr lang="cs-CZ" dirty="0"/>
              <a:t>Zkušenosti a chování</a:t>
            </a:r>
          </a:p>
          <a:p>
            <a:pPr marL="525780" indent="-457200">
              <a:buFont typeface="+mj-lt"/>
              <a:buAutoNum type="arabicPeriod"/>
            </a:pPr>
            <a:r>
              <a:rPr lang="cs-CZ" dirty="0"/>
              <a:t>Názory a hodnoty</a:t>
            </a:r>
          </a:p>
          <a:p>
            <a:pPr marL="525780" indent="-457200">
              <a:buFont typeface="+mj-lt"/>
              <a:buAutoNum type="arabicPeriod"/>
            </a:pPr>
            <a:r>
              <a:rPr lang="cs-CZ" dirty="0"/>
              <a:t>Znalosti</a:t>
            </a:r>
          </a:p>
          <a:p>
            <a:pPr marL="525780" indent="-457200">
              <a:buFont typeface="+mj-lt"/>
              <a:buAutoNum type="arabicPeriod"/>
            </a:pPr>
            <a:r>
              <a:rPr lang="cs-CZ" dirty="0"/>
              <a:t>Vnímání</a:t>
            </a:r>
          </a:p>
          <a:p>
            <a:pPr marL="525780" indent="-457200">
              <a:buFont typeface="+mj-lt"/>
              <a:buAutoNum type="arabicPeriod"/>
            </a:pPr>
            <a:r>
              <a:rPr lang="cs-CZ" dirty="0"/>
              <a:t>Demografické a kontextové</a:t>
            </a:r>
          </a:p>
          <a:p>
            <a:pPr marL="68580" indent="0">
              <a:buNone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Řazení otázek dle ožehavosti obsahu</a:t>
            </a:r>
          </a:p>
          <a:p>
            <a:pPr marL="525780" indent="-457200">
              <a:buFont typeface="+mj-lt"/>
              <a:buAutoNum type="arabicPeriod"/>
            </a:pPr>
            <a:r>
              <a:rPr lang="cs-CZ" dirty="0"/>
              <a:t>Méně ožehavé</a:t>
            </a:r>
          </a:p>
          <a:p>
            <a:pPr marL="525780" indent="-457200">
              <a:buFont typeface="+mj-lt"/>
              <a:buAutoNum type="arabicPeriod"/>
            </a:pPr>
            <a:r>
              <a:rPr lang="cs-CZ" dirty="0"/>
              <a:t>Ožehavé (intimní oblast, sexualita)</a:t>
            </a:r>
          </a:p>
          <a:p>
            <a:pPr marL="68580" indent="0">
              <a:buNone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Řazení otázek dle složitosti</a:t>
            </a:r>
          </a:p>
          <a:p>
            <a:pPr marL="525780" indent="-457200">
              <a:buFont typeface="+mj-lt"/>
              <a:buAutoNum type="arabicPeriod"/>
            </a:pPr>
            <a:r>
              <a:rPr lang="cs-CZ" dirty="0"/>
              <a:t>Jednoduché na odpověď</a:t>
            </a:r>
          </a:p>
          <a:p>
            <a:pPr marL="525780" indent="-457200">
              <a:buFont typeface="+mj-lt"/>
              <a:buAutoNum type="arabicPeriod"/>
            </a:pPr>
            <a:r>
              <a:rPr lang="cs-CZ" dirty="0"/>
              <a:t>Složité na odpověď – nejsložitější ve středu</a:t>
            </a:r>
          </a:p>
          <a:p>
            <a:pPr marL="525780" indent="-457200">
              <a:buFont typeface="+mj-lt"/>
              <a:buAutoNum type="arabicPeriod"/>
            </a:pPr>
            <a:r>
              <a:rPr lang="cs-CZ" dirty="0"/>
              <a:t>Jednoduché na odpověď</a:t>
            </a:r>
          </a:p>
          <a:p>
            <a:pPr marL="68580" indent="0">
              <a:buNone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Závěr</a:t>
            </a:r>
          </a:p>
          <a:p>
            <a:pPr marL="68580" indent="0">
              <a:buNone/>
            </a:pPr>
            <a:r>
              <a:rPr lang="cs-CZ" sz="2500" dirty="0"/>
              <a:t>Poslední moznost ověřit si informace</a:t>
            </a:r>
          </a:p>
          <a:p>
            <a:pPr marL="68580" indent="0">
              <a:buNone/>
            </a:pPr>
            <a:r>
              <a:rPr lang="cs-CZ" sz="2500" dirty="0"/>
              <a:t>Podcenění závěru negativně ovlivňuje hodnocení výzkumu informátorem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Šipka doprava 3"/>
          <p:cNvSpPr/>
          <p:nvPr/>
        </p:nvSpPr>
        <p:spPr>
          <a:xfrm>
            <a:off x="641142" y="1484784"/>
            <a:ext cx="1656184" cy="648072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Přítomnost</a:t>
            </a:r>
          </a:p>
        </p:txBody>
      </p:sp>
      <p:sp>
        <p:nvSpPr>
          <p:cNvPr id="5" name="Šipka doprava 4"/>
          <p:cNvSpPr/>
          <p:nvPr/>
        </p:nvSpPr>
        <p:spPr>
          <a:xfrm>
            <a:off x="2267744" y="1484784"/>
            <a:ext cx="1656184" cy="648072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Minulost</a:t>
            </a:r>
          </a:p>
        </p:txBody>
      </p:sp>
      <p:sp>
        <p:nvSpPr>
          <p:cNvPr id="6" name="Šipka doprava 5"/>
          <p:cNvSpPr/>
          <p:nvPr/>
        </p:nvSpPr>
        <p:spPr>
          <a:xfrm>
            <a:off x="3923928" y="1484784"/>
            <a:ext cx="1728192" cy="648072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Budoucnost</a:t>
            </a:r>
          </a:p>
        </p:txBody>
      </p:sp>
    </p:spTree>
    <p:extLst>
      <p:ext uri="{BB962C8B-B14F-4D97-AF65-F5344CB8AC3E}">
        <p14:creationId xmlns:p14="http://schemas.microsoft.com/office/powerpoint/2010/main" val="8689893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08912" cy="576064"/>
          </a:xfrm>
        </p:spPr>
        <p:txBody>
          <a:bodyPr>
            <a:normAutofit fontScale="90000"/>
          </a:bodyPr>
          <a:lstStyle/>
          <a:p>
            <a:r>
              <a:rPr lang="cs-CZ" dirty="0"/>
              <a:t>Rozhovor – kvalitativní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7353265" cy="4563869"/>
          </a:xfrm>
        </p:spPr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Pořízení nahrávky</a:t>
            </a:r>
          </a:p>
          <a:p>
            <a:r>
              <a:rPr lang="cs-CZ" dirty="0"/>
              <a:t>Nahrávání může ovlivnit průběh rozhovoru</a:t>
            </a:r>
          </a:p>
          <a:p>
            <a:pPr marL="68580" indent="0">
              <a:buNone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Přepis</a:t>
            </a:r>
          </a:p>
          <a:p>
            <a:r>
              <a:rPr lang="cs-CZ" dirty="0"/>
              <a:t>Mechanická činnost</a:t>
            </a:r>
          </a:p>
          <a:p>
            <a:r>
              <a:rPr lang="cs-CZ" dirty="0"/>
              <a:t>Existují diktafony s automatickým přepisem</a:t>
            </a:r>
          </a:p>
          <a:p>
            <a:r>
              <a:rPr lang="cs-CZ" dirty="0"/>
              <a:t>Přepisy mohou být uskutečněny i jinou osobou než výzkumníkem</a:t>
            </a:r>
          </a:p>
          <a:p>
            <a:r>
              <a:rPr lang="cs-CZ" dirty="0"/>
              <a:t>Do přepisu by měla být zaznamenána i nonverbální komunikace (tón hlasu, smích, pláč…)</a:t>
            </a:r>
          </a:p>
          <a:p>
            <a:r>
              <a:rPr lang="cs-CZ" dirty="0"/>
              <a:t>Vhodné používat sofistikované programy pro analýzu kvalitativního výzkumu (např. </a:t>
            </a:r>
            <a:r>
              <a:rPr lang="cs-CZ" dirty="0" err="1"/>
              <a:t>Scribe</a:t>
            </a:r>
            <a:r>
              <a:rPr lang="cs-CZ" dirty="0"/>
              <a:t> </a:t>
            </a:r>
            <a:r>
              <a:rPr lang="cs-CZ" dirty="0" err="1"/>
              <a:t>Transcription</a:t>
            </a:r>
            <a:r>
              <a:rPr lang="cs-CZ" dirty="0"/>
              <a:t> Software 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50213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36904" cy="620688"/>
          </a:xfrm>
        </p:spPr>
        <p:txBody>
          <a:bodyPr>
            <a:noAutofit/>
          </a:bodyPr>
          <a:lstStyle/>
          <a:p>
            <a:r>
              <a:rPr lang="cs-CZ" sz="3600" dirty="0"/>
              <a:t>Rozhovor – výhody a nevýhody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835696" y="3284984"/>
            <a:ext cx="6840760" cy="3391698"/>
          </a:xfr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342900" indent="-274320">
              <a:buChar char=""/>
            </a:pPr>
            <a:r>
              <a:rPr lang="cs-CZ" sz="1600" dirty="0">
                <a:solidFill>
                  <a:schemeClr val="tx2"/>
                </a:solidFill>
              </a:rPr>
              <a:t>Časová náročnost</a:t>
            </a:r>
          </a:p>
          <a:p>
            <a:pPr marL="342900" indent="-274320">
              <a:buChar char=""/>
            </a:pPr>
            <a:r>
              <a:rPr lang="cs-CZ" sz="1600" dirty="0">
                <a:solidFill>
                  <a:schemeClr val="tx2"/>
                </a:solidFill>
              </a:rPr>
              <a:t>Velký důraz na vytvoření vztahu mezi tazatelem a informátorem</a:t>
            </a:r>
          </a:p>
          <a:p>
            <a:pPr marL="342900" indent="-274320">
              <a:buChar char=""/>
            </a:pPr>
            <a:r>
              <a:rPr lang="cs-CZ" sz="1600" dirty="0">
                <a:solidFill>
                  <a:schemeClr val="tx2"/>
                </a:solidFill>
              </a:rPr>
              <a:t>Vysoké požadavky na výzkumníka</a:t>
            </a:r>
          </a:p>
          <a:p>
            <a:pPr marL="800100" lvl="1" indent="-274320">
              <a:buChar char=""/>
            </a:pPr>
            <a:r>
              <a:rPr lang="cs-CZ" sz="1200" dirty="0">
                <a:solidFill>
                  <a:schemeClr val="tx2"/>
                </a:solidFill>
              </a:rPr>
              <a:t>Komunikační – schopnost vyjádřit se</a:t>
            </a:r>
          </a:p>
          <a:p>
            <a:pPr marL="800100" lvl="1" indent="-274320">
              <a:buChar char=""/>
            </a:pPr>
            <a:r>
              <a:rPr lang="cs-CZ" sz="1200" dirty="0">
                <a:solidFill>
                  <a:schemeClr val="tx2"/>
                </a:solidFill>
              </a:rPr>
              <a:t>Schopnost naslouchání a zpětné vazby</a:t>
            </a:r>
          </a:p>
          <a:p>
            <a:pPr marL="800100" lvl="1" indent="-274320">
              <a:buChar char=""/>
            </a:pPr>
            <a:r>
              <a:rPr lang="cs-CZ" sz="1200" dirty="0">
                <a:solidFill>
                  <a:schemeClr val="tx2"/>
                </a:solidFill>
              </a:rPr>
              <a:t>Organizační schopnosti</a:t>
            </a:r>
          </a:p>
          <a:p>
            <a:pPr marL="800100" lvl="1" indent="-274320">
              <a:buChar char=""/>
            </a:pPr>
            <a:r>
              <a:rPr lang="cs-CZ" sz="1200" dirty="0">
                <a:solidFill>
                  <a:schemeClr val="tx2"/>
                </a:solidFill>
              </a:rPr>
              <a:t>Osobnostní (netrpělivost, neporozumění, netaktnost, nadřazenost)</a:t>
            </a:r>
          </a:p>
          <a:p>
            <a:pPr marL="800100" lvl="1" indent="-274320">
              <a:buChar char=""/>
            </a:pPr>
            <a:r>
              <a:rPr lang="cs-CZ" sz="1200" dirty="0">
                <a:solidFill>
                  <a:schemeClr val="tx2"/>
                </a:solidFill>
              </a:rPr>
              <a:t>Oproštění se od sugesce a hodnocení </a:t>
            </a:r>
          </a:p>
          <a:p>
            <a:pPr marL="800100" lvl="1" indent="-274320">
              <a:buChar char=""/>
            </a:pPr>
            <a:r>
              <a:rPr lang="cs-CZ" sz="1200" dirty="0">
                <a:solidFill>
                  <a:schemeClr val="tx2"/>
                </a:solidFill>
              </a:rPr>
              <a:t>Schopnost objektivně posoudit informace</a:t>
            </a:r>
            <a:endParaRPr lang="cs-CZ" sz="1400" dirty="0">
              <a:solidFill>
                <a:schemeClr val="tx2"/>
              </a:solidFill>
            </a:endParaRPr>
          </a:p>
          <a:p>
            <a:pPr marL="342900" indent="-274320">
              <a:buChar char=""/>
            </a:pPr>
            <a:r>
              <a:rPr lang="cs-CZ" sz="1600" dirty="0">
                <a:solidFill>
                  <a:schemeClr val="tx2"/>
                </a:solidFill>
              </a:rPr>
              <a:t>Malý počet informátorů</a:t>
            </a:r>
          </a:p>
          <a:p>
            <a:pPr marL="342900" indent="-274320">
              <a:buChar char=""/>
            </a:pPr>
            <a:r>
              <a:rPr lang="cs-CZ" sz="1600" dirty="0">
                <a:solidFill>
                  <a:schemeClr val="tx2"/>
                </a:solidFill>
              </a:rPr>
              <a:t>Cenzura – informátor poví jen to co chce</a:t>
            </a:r>
          </a:p>
          <a:p>
            <a:pPr marL="342900" indent="-274320">
              <a:buChar char=""/>
            </a:pPr>
            <a:r>
              <a:rPr lang="cs-CZ" sz="1600" dirty="0">
                <a:solidFill>
                  <a:schemeClr val="tx2"/>
                </a:solidFill>
              </a:rPr>
              <a:t>Šum: co chtěl říct – co řekl – co jsem pochopil – co jsem interpretoval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835696" y="980728"/>
            <a:ext cx="6840760" cy="225292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cs-CZ" dirty="0">
                <a:solidFill>
                  <a:schemeClr val="tx2"/>
                </a:solidFill>
              </a:rPr>
              <a:t>Možnost ověření pochopení položek</a:t>
            </a:r>
          </a:p>
          <a:p>
            <a: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cs-CZ" dirty="0">
                <a:solidFill>
                  <a:schemeClr val="tx2"/>
                </a:solidFill>
              </a:rPr>
              <a:t>Velká flexibilita při sběru dat</a:t>
            </a:r>
          </a:p>
          <a:p>
            <a: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cs-CZ" dirty="0">
                <a:solidFill>
                  <a:schemeClr val="tx2"/>
                </a:solidFill>
              </a:rPr>
              <a:t>Vyšší vyplněnost položek ve srovnání s dotazníkem</a:t>
            </a:r>
          </a:p>
          <a:p>
            <a: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cs-CZ" dirty="0">
                <a:solidFill>
                  <a:schemeClr val="tx2"/>
                </a:solidFill>
              </a:rPr>
              <a:t>Méně respondentů volí variantu „nevím, nechci se vyjádřit“</a:t>
            </a:r>
          </a:p>
          <a:p>
            <a: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cs-CZ" dirty="0">
                <a:solidFill>
                  <a:schemeClr val="tx2"/>
                </a:solidFill>
              </a:rPr>
              <a:t>Možnost oslovit všechny věkové kategorie – děti, seniory, mentálně retardované, analfabety…</a:t>
            </a:r>
          </a:p>
        </p:txBody>
      </p:sp>
      <p:pic>
        <p:nvPicPr>
          <p:cNvPr id="6" name="Obrázek 5"/>
          <p:cNvPicPr/>
          <p:nvPr/>
        </p:nvPicPr>
        <p:blipFill rotWithShape="1">
          <a:blip r:embed="rId2"/>
          <a:srcRect l="33566" t="38625" r="53867" b="41534"/>
          <a:stretch/>
        </p:blipFill>
        <p:spPr bwMode="auto">
          <a:xfrm>
            <a:off x="461615" y="3284984"/>
            <a:ext cx="1374081" cy="32403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Obrázek 3"/>
          <p:cNvPicPr/>
          <p:nvPr/>
        </p:nvPicPr>
        <p:blipFill rotWithShape="1">
          <a:blip r:embed="rId2"/>
          <a:srcRect l="18189" t="37567" r="69576" b="41005"/>
          <a:stretch/>
        </p:blipFill>
        <p:spPr bwMode="auto">
          <a:xfrm>
            <a:off x="461615" y="980728"/>
            <a:ext cx="1374081" cy="22529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15450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44008" y="2348880"/>
            <a:ext cx="3313355" cy="3744416"/>
          </a:xfrm>
        </p:spPr>
        <p:txBody>
          <a:bodyPr>
            <a:normAutofit/>
          </a:bodyPr>
          <a:lstStyle/>
          <a:p>
            <a:r>
              <a:rPr lang="cs-CZ" dirty="0"/>
              <a:t>FÁZE</a:t>
            </a:r>
            <a:br>
              <a:rPr lang="cs-CZ" dirty="0"/>
            </a:br>
            <a:r>
              <a:rPr lang="cs-CZ" dirty="0"/>
              <a:t>EMPIRICKÁ – tvorba výzkumného nástroje</a:t>
            </a:r>
            <a:endParaRPr lang="cs-CZ" b="1" dirty="0"/>
          </a:p>
        </p:txBody>
      </p:sp>
      <p:pic>
        <p:nvPicPr>
          <p:cNvPr id="6" name="Picture 2" descr="Výsledek obrázku pro obrázek dotazn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0"/>
            <a:ext cx="3528392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/>
          <p:cNvSpPr/>
          <p:nvPr/>
        </p:nvSpPr>
        <p:spPr>
          <a:xfrm>
            <a:off x="5004048" y="2348880"/>
            <a:ext cx="2719014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cs-CZ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DOTAZNÍK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30976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44008" y="2348880"/>
            <a:ext cx="3313355" cy="3744416"/>
          </a:xfrm>
        </p:spPr>
        <p:txBody>
          <a:bodyPr>
            <a:normAutofit/>
          </a:bodyPr>
          <a:lstStyle/>
          <a:p>
            <a:r>
              <a:rPr lang="cs-CZ" sz="3200" dirty="0"/>
              <a:t>FÁZE</a:t>
            </a:r>
            <a:br>
              <a:rPr lang="cs-CZ" sz="3200" dirty="0"/>
            </a:br>
            <a:r>
              <a:rPr lang="cs-CZ" sz="3200" dirty="0"/>
              <a:t>EMPIRICKÁ – tvorba výzkumného nástroje</a:t>
            </a:r>
            <a:endParaRPr lang="cs-CZ" sz="3200" b="1" dirty="0"/>
          </a:p>
        </p:txBody>
      </p:sp>
      <p:sp>
        <p:nvSpPr>
          <p:cNvPr id="7" name="Obdélník 6"/>
          <p:cNvSpPr/>
          <p:nvPr/>
        </p:nvSpPr>
        <p:spPr>
          <a:xfrm>
            <a:off x="4644008" y="2348880"/>
            <a:ext cx="3528392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POZOROVÁNÍ</a:t>
            </a:r>
          </a:p>
        </p:txBody>
      </p:sp>
      <p:pic>
        <p:nvPicPr>
          <p:cNvPr id="1026" name="Picture 2" descr="Výsledek obrázku pro LUPA OBRÁZE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7" r="4950" b="9216"/>
          <a:stretch/>
        </p:blipFill>
        <p:spPr bwMode="auto">
          <a:xfrm>
            <a:off x="4644008" y="0"/>
            <a:ext cx="3528392" cy="228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3264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 txBox="1">
            <a:spLocks/>
          </p:cNvSpPr>
          <p:nvPr/>
        </p:nvSpPr>
        <p:spPr>
          <a:xfrm>
            <a:off x="336342" y="2132856"/>
            <a:ext cx="4104456" cy="3096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lvl="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</a:defRPr>
            </a:lvl1pPr>
            <a:lvl2pPr marL="64008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</a:defRPr>
            </a:lvl3pPr>
            <a:lvl4pPr marL="1124712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</a:defRPr>
            </a:lvl4pPr>
            <a:lvl5pPr marL="132588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baseline="0">
                <a:solidFill>
                  <a:schemeClr val="tx2"/>
                </a:solidFill>
              </a:defRPr>
            </a:lvl5pPr>
            <a:lvl6pPr marL="1517904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6pPr>
            <a:lvl7pPr marL="1719072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7pPr>
            <a:lvl8pPr marL="192024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8pPr>
            <a:lvl9pPr marL="2121408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9pPr>
          </a:lstStyle>
          <a:p>
            <a:pPr marL="68580" indent="0">
              <a:buNone/>
            </a:pPr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Rozhovor jako vědecká metoda</a:t>
            </a:r>
          </a:p>
          <a:p>
            <a:r>
              <a:rPr lang="cs-CZ" sz="1600" dirty="0"/>
              <a:t>Snaha o objektivní popis proměnné</a:t>
            </a:r>
          </a:p>
          <a:p>
            <a:r>
              <a:rPr lang="cs-CZ" sz="1600" dirty="0"/>
              <a:t>Nejnáročnější metoda sběru dat</a:t>
            </a:r>
          </a:p>
          <a:p>
            <a:r>
              <a:rPr lang="cs-CZ" sz="1600" dirty="0"/>
              <a:t>Nejstarší (spolu s rozhovorem) metoda výzkumu psychologických jevů</a:t>
            </a:r>
          </a:p>
          <a:p>
            <a:r>
              <a:rPr lang="cs-CZ" sz="1600" dirty="0"/>
              <a:t>Provádí ho proškolený výzkumník</a:t>
            </a:r>
          </a:p>
          <a:p>
            <a:r>
              <a:rPr lang="cs-CZ" sz="1600" dirty="0"/>
              <a:t>Interpretace informací může být  jak kvalitativní tak kvantitativní</a:t>
            </a:r>
          </a:p>
        </p:txBody>
      </p:sp>
      <p:sp>
        <p:nvSpPr>
          <p:cNvPr id="4" name="Obdélník 3"/>
          <p:cNvSpPr/>
          <p:nvPr/>
        </p:nvSpPr>
        <p:spPr>
          <a:xfrm>
            <a:off x="4453635" y="3501008"/>
            <a:ext cx="4040199" cy="3096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8580">
              <a:spcBef>
                <a:spcPct val="20000"/>
              </a:spcBef>
              <a:buClr>
                <a:schemeClr val="accent1"/>
              </a:buClr>
              <a:buSzPct val="76000"/>
            </a:pPr>
            <a:r>
              <a:rPr lang="cs-CZ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Požadavky na výzkumníka</a:t>
            </a:r>
          </a:p>
          <a:p>
            <a: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cs-CZ" sz="1700" dirty="0">
                <a:solidFill>
                  <a:schemeClr val="tx2"/>
                </a:solidFill>
              </a:rPr>
              <a:t>Schopnost rychlé adaptace na prostředí pozorování</a:t>
            </a:r>
          </a:p>
          <a:p>
            <a: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cs-CZ" sz="1700" dirty="0">
                <a:solidFill>
                  <a:schemeClr val="tx2"/>
                </a:solidFill>
              </a:rPr>
              <a:t>Zachování nezaujatého postoje</a:t>
            </a:r>
          </a:p>
          <a:p>
            <a: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cs-CZ" sz="1700" dirty="0">
                <a:solidFill>
                  <a:schemeClr val="tx2"/>
                </a:solidFill>
              </a:rPr>
              <a:t>Schopnost improvizace v nečekaných situacích</a:t>
            </a:r>
          </a:p>
          <a:p>
            <a: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cs-CZ" sz="1700" dirty="0">
                <a:solidFill>
                  <a:schemeClr val="tx2"/>
                </a:solidFill>
              </a:rPr>
              <a:t>Schopnost používat nástroj a pomůcky výzkumu</a:t>
            </a:r>
          </a:p>
          <a:p>
            <a: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cs-CZ" sz="1700" dirty="0">
                <a:solidFill>
                  <a:schemeClr val="tx2"/>
                </a:solidFill>
              </a:rPr>
              <a:t>Schopnost introspekce</a:t>
            </a:r>
          </a:p>
          <a:p>
            <a: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endParaRPr lang="cs-CZ" sz="2400" dirty="0">
              <a:solidFill>
                <a:schemeClr val="tx2"/>
              </a:solidFill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75913" y="754219"/>
            <a:ext cx="8409654" cy="11538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</a:defRPr>
            </a:lvl1pPr>
            <a:lvl2pPr marL="64008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</a:defRPr>
            </a:lvl3pPr>
            <a:lvl4pPr marL="1124712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</a:defRPr>
            </a:lvl4pPr>
            <a:lvl5pPr marL="132588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baseline="0">
                <a:solidFill>
                  <a:schemeClr val="tx2"/>
                </a:solidFill>
              </a:defRPr>
            </a:lvl5pPr>
            <a:lvl6pPr marL="1517904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6pPr>
            <a:lvl7pPr marL="1719072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7pPr>
            <a:lvl8pPr marL="192024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8pPr>
            <a:lvl9pPr marL="2121408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9pPr>
          </a:lstStyle>
          <a:p>
            <a:pPr marL="68580" indent="0" algn="ctr">
              <a:buNone/>
            </a:pPr>
            <a:r>
              <a:rPr lang="cs-CZ" sz="1700" dirty="0"/>
              <a:t>Činnost, která vede k získání nových poznatků – v běžném životě si ho ani neuvědomujeme – je subjektivní</a:t>
            </a:r>
          </a:p>
          <a:p>
            <a:pPr marL="68580" indent="0" algn="ctr">
              <a:buNone/>
            </a:pPr>
            <a:r>
              <a:rPr lang="cs-CZ" sz="1700" dirty="0"/>
              <a:t>Vědecké pozorování je připravené a organizované pozorování – objektivní</a:t>
            </a:r>
          </a:p>
          <a:p>
            <a:pPr marL="68580" indent="0" algn="ctr">
              <a:buNone/>
            </a:pPr>
            <a:r>
              <a:rPr lang="cs-CZ" sz="1700" dirty="0"/>
              <a:t>Účastník bývá označován jako proband, sledovaná situace jako případ</a:t>
            </a:r>
          </a:p>
          <a:p>
            <a:pPr marL="68580" indent="0" algn="ctr">
              <a:buNone/>
            </a:pPr>
            <a:endParaRPr lang="cs-CZ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ámeček 6"/>
          <p:cNvSpPr/>
          <p:nvPr/>
        </p:nvSpPr>
        <p:spPr>
          <a:xfrm>
            <a:off x="336342" y="546946"/>
            <a:ext cx="8496944" cy="1568392"/>
          </a:xfrm>
          <a:prstGeom prst="fram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600">
              <a:solidFill>
                <a:schemeClr val="tx1"/>
              </a:solidFill>
            </a:endParaRPr>
          </a:p>
        </p:txBody>
      </p:sp>
      <p:sp>
        <p:nvSpPr>
          <p:cNvPr id="13" name="Nadpis 1"/>
          <p:cNvSpPr txBox="1">
            <a:spLocks/>
          </p:cNvSpPr>
          <p:nvPr/>
        </p:nvSpPr>
        <p:spPr>
          <a:xfrm>
            <a:off x="4680740" y="0"/>
            <a:ext cx="3491660" cy="6364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3200" dirty="0"/>
              <a:t>Pozorování</a:t>
            </a:r>
            <a:endParaRPr lang="cs-CZ" sz="2000" dirty="0"/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323528" y="5085184"/>
            <a:ext cx="4248472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lvl="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</a:defRPr>
            </a:lvl1pPr>
            <a:lvl2pPr marL="64008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</a:defRPr>
            </a:lvl3pPr>
            <a:lvl4pPr marL="1124712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</a:defRPr>
            </a:lvl4pPr>
            <a:lvl5pPr marL="132588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baseline="0">
                <a:solidFill>
                  <a:schemeClr val="tx2"/>
                </a:solidFill>
              </a:defRPr>
            </a:lvl5pPr>
            <a:lvl6pPr marL="1517904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6pPr>
            <a:lvl7pPr marL="1719072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7pPr>
            <a:lvl8pPr marL="192024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8pPr>
            <a:lvl9pPr marL="2121408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9pPr>
          </a:lstStyle>
          <a:p>
            <a:pPr marL="68580" indent="0">
              <a:buNone/>
            </a:pPr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Zaměření pozorování</a:t>
            </a:r>
          </a:p>
          <a:p>
            <a:r>
              <a:rPr lang="cs-CZ" sz="1600" dirty="0"/>
              <a:t>Činnosti (fyzické, psychické, zručnost)</a:t>
            </a:r>
          </a:p>
          <a:p>
            <a:r>
              <a:rPr lang="cs-CZ" sz="1600" dirty="0"/>
              <a:t>Sociální vztahy</a:t>
            </a:r>
          </a:p>
          <a:p>
            <a:r>
              <a:rPr lang="cs-CZ" sz="1600" dirty="0"/>
              <a:t>Prostředí</a:t>
            </a:r>
          </a:p>
        </p:txBody>
      </p:sp>
      <p:sp>
        <p:nvSpPr>
          <p:cNvPr id="10" name="Obdélník 9"/>
          <p:cNvSpPr/>
          <p:nvPr/>
        </p:nvSpPr>
        <p:spPr>
          <a:xfrm>
            <a:off x="4406470" y="2132856"/>
            <a:ext cx="4040199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8580">
              <a:spcBef>
                <a:spcPct val="20000"/>
              </a:spcBef>
              <a:buClr>
                <a:schemeClr val="accent1"/>
              </a:buClr>
              <a:buSzPct val="76000"/>
            </a:pPr>
            <a:r>
              <a:rPr lang="cs-CZ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Rysy vědeckého pozorování</a:t>
            </a:r>
          </a:p>
          <a:p>
            <a: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cs-CZ" sz="1700" dirty="0">
                <a:solidFill>
                  <a:schemeClr val="tx2"/>
                </a:solidFill>
              </a:rPr>
              <a:t>Plánovitost</a:t>
            </a:r>
          </a:p>
          <a:p>
            <a: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cs-CZ" sz="1700" dirty="0">
                <a:solidFill>
                  <a:schemeClr val="tx2"/>
                </a:solidFill>
              </a:rPr>
              <a:t>Systematičnost</a:t>
            </a:r>
          </a:p>
          <a:p>
            <a: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cs-CZ" sz="1700" dirty="0">
                <a:solidFill>
                  <a:schemeClr val="tx2"/>
                </a:solidFill>
              </a:rPr>
              <a:t>Objektivnost</a:t>
            </a:r>
          </a:p>
          <a:p>
            <a: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endParaRPr lang="cs-CZ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5967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 txBox="1">
            <a:spLocks/>
          </p:cNvSpPr>
          <p:nvPr/>
        </p:nvSpPr>
        <p:spPr>
          <a:xfrm>
            <a:off x="4572000" y="0"/>
            <a:ext cx="3600400" cy="6364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2800" dirty="0"/>
              <a:t>Pozorování - dělení</a:t>
            </a:r>
            <a:endParaRPr lang="cs-CZ" sz="1800" dirty="0"/>
          </a:p>
        </p:txBody>
      </p:sp>
      <p:sp>
        <p:nvSpPr>
          <p:cNvPr id="10" name="Zaoblený obdélník 9"/>
          <p:cNvSpPr/>
          <p:nvPr/>
        </p:nvSpPr>
        <p:spPr>
          <a:xfrm>
            <a:off x="481825" y="1196752"/>
            <a:ext cx="1944216" cy="41381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Nezúčastněné pozorování</a:t>
            </a:r>
          </a:p>
        </p:txBody>
      </p:sp>
      <p:sp>
        <p:nvSpPr>
          <p:cNvPr id="11" name="Zaoblený obdélník 10"/>
          <p:cNvSpPr/>
          <p:nvPr/>
        </p:nvSpPr>
        <p:spPr>
          <a:xfrm>
            <a:off x="489248" y="637696"/>
            <a:ext cx="1922512" cy="37903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Zúčastněné pozorování</a:t>
            </a:r>
          </a:p>
        </p:txBody>
      </p:sp>
      <p:sp>
        <p:nvSpPr>
          <p:cNvPr id="12" name="Zaoblený obdélník 11"/>
          <p:cNvSpPr/>
          <p:nvPr/>
        </p:nvSpPr>
        <p:spPr>
          <a:xfrm>
            <a:off x="2422611" y="638920"/>
            <a:ext cx="6280487" cy="50405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400" dirty="0">
                <a:solidFill>
                  <a:schemeClr val="tx2"/>
                </a:solidFill>
              </a:rPr>
              <a:t>Výzkumník participuje na dění (úplný účastník, účastník jako pozorovatel)</a:t>
            </a:r>
          </a:p>
        </p:txBody>
      </p:sp>
      <p:sp>
        <p:nvSpPr>
          <p:cNvPr id="14" name="Zaoblený obdélník 13"/>
          <p:cNvSpPr/>
          <p:nvPr/>
        </p:nvSpPr>
        <p:spPr>
          <a:xfrm>
            <a:off x="2422612" y="1196752"/>
            <a:ext cx="6269636" cy="41381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400" dirty="0">
                <a:solidFill>
                  <a:schemeClr val="tx2"/>
                </a:solidFill>
              </a:rPr>
              <a:t>Výzkumník neparticipuje na dění (úplný pozorovatel)</a:t>
            </a:r>
          </a:p>
        </p:txBody>
      </p:sp>
      <p:sp>
        <p:nvSpPr>
          <p:cNvPr id="15" name="Zaoblený obdélník 14"/>
          <p:cNvSpPr/>
          <p:nvPr/>
        </p:nvSpPr>
        <p:spPr>
          <a:xfrm>
            <a:off x="489248" y="1810788"/>
            <a:ext cx="1933364" cy="36004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Přímé pozorování</a:t>
            </a:r>
          </a:p>
        </p:txBody>
      </p:sp>
      <p:sp>
        <p:nvSpPr>
          <p:cNvPr id="16" name="Zaoblený obdélník 15"/>
          <p:cNvSpPr/>
          <p:nvPr/>
        </p:nvSpPr>
        <p:spPr>
          <a:xfrm>
            <a:off x="476404" y="2449979"/>
            <a:ext cx="1946208" cy="358325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3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Nepřímé pozorování</a:t>
            </a:r>
          </a:p>
        </p:txBody>
      </p:sp>
      <p:sp>
        <p:nvSpPr>
          <p:cNvPr id="17" name="Zaoblený obdélník 16"/>
          <p:cNvSpPr/>
          <p:nvPr/>
        </p:nvSpPr>
        <p:spPr>
          <a:xfrm>
            <a:off x="2411760" y="1815465"/>
            <a:ext cx="6302191" cy="505783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400" dirty="0">
                <a:solidFill>
                  <a:schemeClr val="tx2"/>
                </a:solidFill>
              </a:rPr>
              <a:t>Pozorovatel je přímím účastníkem pozorované situace</a:t>
            </a:r>
          </a:p>
          <a:p>
            <a:pPr algn="ctr"/>
            <a:r>
              <a:rPr lang="cs-CZ" sz="1400" dirty="0">
                <a:solidFill>
                  <a:schemeClr val="tx2"/>
                </a:solidFill>
              </a:rPr>
              <a:t>Integrace pozorovatele do cílového souboru zvyšuje validitu výsledků  </a:t>
            </a:r>
          </a:p>
        </p:txBody>
      </p:sp>
      <p:sp>
        <p:nvSpPr>
          <p:cNvPr id="18" name="Zaoblený obdélník 17"/>
          <p:cNvSpPr/>
          <p:nvPr/>
        </p:nvSpPr>
        <p:spPr>
          <a:xfrm>
            <a:off x="2426040" y="2449979"/>
            <a:ext cx="6266207" cy="3583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400" dirty="0">
                <a:solidFill>
                  <a:schemeClr val="tx2"/>
                </a:solidFill>
              </a:rPr>
              <a:t>Pozorovatel není přímím účastníkem pozorované situace  </a:t>
            </a:r>
          </a:p>
        </p:txBody>
      </p:sp>
      <p:cxnSp>
        <p:nvCxnSpPr>
          <p:cNvPr id="3" name="Přímá spojnice 2"/>
          <p:cNvCxnSpPr/>
          <p:nvPr/>
        </p:nvCxnSpPr>
        <p:spPr>
          <a:xfrm>
            <a:off x="451753" y="1700808"/>
            <a:ext cx="8224703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>
            <a:off x="429064" y="2924944"/>
            <a:ext cx="8224703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Zaoblený obdélník 19"/>
          <p:cNvSpPr/>
          <p:nvPr/>
        </p:nvSpPr>
        <p:spPr>
          <a:xfrm>
            <a:off x="489248" y="3068960"/>
            <a:ext cx="1936793" cy="36004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3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Otevřené pozorování</a:t>
            </a:r>
          </a:p>
        </p:txBody>
      </p:sp>
      <p:sp>
        <p:nvSpPr>
          <p:cNvPr id="21" name="Zaoblený obdélník 20"/>
          <p:cNvSpPr/>
          <p:nvPr/>
        </p:nvSpPr>
        <p:spPr>
          <a:xfrm>
            <a:off x="489248" y="3651930"/>
            <a:ext cx="1936793" cy="32403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Skryté pozorování</a:t>
            </a:r>
          </a:p>
        </p:txBody>
      </p:sp>
      <p:sp>
        <p:nvSpPr>
          <p:cNvPr id="22" name="Zaoblený obdélník 21"/>
          <p:cNvSpPr/>
          <p:nvPr/>
        </p:nvSpPr>
        <p:spPr>
          <a:xfrm>
            <a:off x="489248" y="4509120"/>
            <a:ext cx="1936794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Pozorování v přirozených podmínkách</a:t>
            </a:r>
          </a:p>
        </p:txBody>
      </p:sp>
      <p:sp>
        <p:nvSpPr>
          <p:cNvPr id="23" name="Zaoblený obdélník 22"/>
          <p:cNvSpPr/>
          <p:nvPr/>
        </p:nvSpPr>
        <p:spPr>
          <a:xfrm>
            <a:off x="2426041" y="4521239"/>
            <a:ext cx="6294803" cy="49193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300" dirty="0">
                <a:solidFill>
                  <a:schemeClr val="tx2"/>
                </a:solidFill>
              </a:rPr>
              <a:t>Pozorování v prostředí, kde se proměnná běžně vyskytuje</a:t>
            </a:r>
          </a:p>
        </p:txBody>
      </p:sp>
      <p:sp>
        <p:nvSpPr>
          <p:cNvPr id="24" name="Zaoblený obdélník 23"/>
          <p:cNvSpPr/>
          <p:nvPr/>
        </p:nvSpPr>
        <p:spPr>
          <a:xfrm>
            <a:off x="2426041" y="3651930"/>
            <a:ext cx="6294803" cy="64807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300" dirty="0">
                <a:solidFill>
                  <a:schemeClr val="tx2"/>
                </a:solidFill>
              </a:rPr>
              <a:t>Pozorovaní neví, že jsou sledováni nebo neví co je konkrétně sledováno</a:t>
            </a:r>
          </a:p>
          <a:p>
            <a:pPr algn="ctr"/>
            <a:r>
              <a:rPr lang="cs-CZ" sz="1300" dirty="0">
                <a:solidFill>
                  <a:schemeClr val="tx2"/>
                </a:solidFill>
              </a:rPr>
              <a:t>Vyšší validita výsledků, ale etické aspekty – vhodné dodatečně získat souhlasy pozorovaných</a:t>
            </a:r>
          </a:p>
        </p:txBody>
      </p:sp>
      <p:sp>
        <p:nvSpPr>
          <p:cNvPr id="25" name="Zaoblený obdélník 24"/>
          <p:cNvSpPr/>
          <p:nvPr/>
        </p:nvSpPr>
        <p:spPr>
          <a:xfrm>
            <a:off x="2426041" y="3068960"/>
            <a:ext cx="6287910" cy="50405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400" dirty="0">
                <a:solidFill>
                  <a:schemeClr val="tx2"/>
                </a:solidFill>
              </a:rPr>
              <a:t>Pozorovatel informuje výzkumný soubor o tom co a kdy bude sledovat</a:t>
            </a:r>
          </a:p>
          <a:p>
            <a:pPr algn="ctr"/>
            <a:r>
              <a:rPr lang="cs-CZ" sz="1400" dirty="0">
                <a:solidFill>
                  <a:schemeClr val="tx2"/>
                </a:solidFill>
              </a:rPr>
              <a:t>Pozorovaní se mohou chovat atypicky.</a:t>
            </a:r>
          </a:p>
        </p:txBody>
      </p:sp>
      <p:cxnSp>
        <p:nvCxnSpPr>
          <p:cNvPr id="26" name="Přímá spojnice 25"/>
          <p:cNvCxnSpPr/>
          <p:nvPr/>
        </p:nvCxnSpPr>
        <p:spPr>
          <a:xfrm>
            <a:off x="496141" y="4371272"/>
            <a:ext cx="8224703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Zaoblený obdélník 26"/>
          <p:cNvSpPr/>
          <p:nvPr/>
        </p:nvSpPr>
        <p:spPr>
          <a:xfrm>
            <a:off x="489248" y="5116779"/>
            <a:ext cx="1933364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Pozorování v nepřirozených podmínkách</a:t>
            </a:r>
          </a:p>
        </p:txBody>
      </p:sp>
      <p:sp>
        <p:nvSpPr>
          <p:cNvPr id="28" name="Zaoblený obdélník 27"/>
          <p:cNvSpPr/>
          <p:nvPr/>
        </p:nvSpPr>
        <p:spPr>
          <a:xfrm>
            <a:off x="2411760" y="5115060"/>
            <a:ext cx="6309084" cy="50405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300" dirty="0">
                <a:solidFill>
                  <a:schemeClr val="tx2"/>
                </a:solidFill>
              </a:rPr>
              <a:t>Pozorování v uměle navozených (laboratorních podmínkách) nemůže být nikdy zcela skryté – pozorovaní vždy budou vědět, že jsou pozorováni</a:t>
            </a:r>
          </a:p>
        </p:txBody>
      </p:sp>
      <p:cxnSp>
        <p:nvCxnSpPr>
          <p:cNvPr id="29" name="Přímá spojnice 28"/>
          <p:cNvCxnSpPr/>
          <p:nvPr/>
        </p:nvCxnSpPr>
        <p:spPr>
          <a:xfrm>
            <a:off x="448792" y="5733256"/>
            <a:ext cx="8224703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" name="Zaoblený obdélník 29"/>
          <p:cNvSpPr/>
          <p:nvPr/>
        </p:nvSpPr>
        <p:spPr>
          <a:xfrm>
            <a:off x="474959" y="5805264"/>
            <a:ext cx="1936793" cy="43204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Strukturované pozorování</a:t>
            </a:r>
          </a:p>
        </p:txBody>
      </p:sp>
      <p:sp>
        <p:nvSpPr>
          <p:cNvPr id="31" name="Zaoblený obdélník 30"/>
          <p:cNvSpPr/>
          <p:nvPr/>
        </p:nvSpPr>
        <p:spPr>
          <a:xfrm>
            <a:off x="476404" y="6389712"/>
            <a:ext cx="1936793" cy="43204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Nestrukturované pozorování</a:t>
            </a:r>
          </a:p>
        </p:txBody>
      </p:sp>
      <p:sp>
        <p:nvSpPr>
          <p:cNvPr id="32" name="Zaoblený obdélník 31"/>
          <p:cNvSpPr/>
          <p:nvPr/>
        </p:nvSpPr>
        <p:spPr>
          <a:xfrm>
            <a:off x="2411752" y="5805264"/>
            <a:ext cx="6309092" cy="50405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300" dirty="0">
                <a:solidFill>
                  <a:schemeClr val="tx2"/>
                </a:solidFill>
              </a:rPr>
              <a:t>Pozorování dle předem stanovené normy (např. záznamový arch k monitoraci četnosti výskytu proměnné) </a:t>
            </a:r>
          </a:p>
        </p:txBody>
      </p:sp>
      <p:sp>
        <p:nvSpPr>
          <p:cNvPr id="33" name="Zaoblený obdélník 32"/>
          <p:cNvSpPr/>
          <p:nvPr/>
        </p:nvSpPr>
        <p:spPr>
          <a:xfrm>
            <a:off x="2403864" y="6389712"/>
            <a:ext cx="6316979" cy="43204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300" dirty="0">
                <a:solidFill>
                  <a:schemeClr val="tx2"/>
                </a:solidFill>
              </a:rPr>
              <a:t>Pozorování bez předem stanovené normy (např. nahrávka na video a následné sledování proměnných z hlediska jejich kvality)</a:t>
            </a:r>
          </a:p>
        </p:txBody>
      </p:sp>
    </p:spTree>
    <p:extLst>
      <p:ext uri="{BB962C8B-B14F-4D97-AF65-F5344CB8AC3E}">
        <p14:creationId xmlns:p14="http://schemas.microsoft.com/office/powerpoint/2010/main" val="38113631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08912" cy="576064"/>
          </a:xfrm>
        </p:spPr>
        <p:txBody>
          <a:bodyPr>
            <a:normAutofit fontScale="90000"/>
          </a:bodyPr>
          <a:lstStyle/>
          <a:p>
            <a:r>
              <a:rPr lang="cs-CZ" dirty="0"/>
              <a:t>Pozorování – proces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89896857"/>
              </p:ext>
            </p:extLst>
          </p:nvPr>
        </p:nvGraphicFramePr>
        <p:xfrm>
          <a:off x="539552" y="1268760"/>
          <a:ext cx="609600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Zaoblený obdélníkový popisek 5"/>
          <p:cNvSpPr/>
          <p:nvPr/>
        </p:nvSpPr>
        <p:spPr>
          <a:xfrm>
            <a:off x="4716016" y="1556792"/>
            <a:ext cx="3816424" cy="1080120"/>
          </a:xfrm>
          <a:prstGeom prst="wedgeRoundRectCallout">
            <a:avLst>
              <a:gd name="adj1" fmla="val -94194"/>
              <a:gd name="adj2" fmla="val -33088"/>
              <a:gd name="adj3" fmla="val 1666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Prostý narativní popis sledované situace – na jeho základě jsou stanoveny vytyčeny proměnné pro další pozorování</a:t>
            </a:r>
          </a:p>
        </p:txBody>
      </p:sp>
      <p:sp>
        <p:nvSpPr>
          <p:cNvPr id="7" name="Zaoblený obdélníkový popisek 6"/>
          <p:cNvSpPr/>
          <p:nvPr/>
        </p:nvSpPr>
        <p:spPr>
          <a:xfrm>
            <a:off x="4694322" y="2924944"/>
            <a:ext cx="3816424" cy="792088"/>
          </a:xfrm>
          <a:prstGeom prst="wedgeRoundRectCallout">
            <a:avLst>
              <a:gd name="adj1" fmla="val -115594"/>
              <a:gd name="adj2" fmla="val -126562"/>
              <a:gd name="adj3" fmla="val 1666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Vytyčená proměnná se stává ohniskem (</a:t>
            </a:r>
            <a:r>
              <a:rPr lang="cs-CZ" sz="1600" dirty="0" err="1"/>
              <a:t>focus</a:t>
            </a:r>
            <a:r>
              <a:rPr lang="cs-CZ" sz="1600" dirty="0"/>
              <a:t>) dalšího pozorování</a:t>
            </a:r>
          </a:p>
        </p:txBody>
      </p:sp>
      <p:sp>
        <p:nvSpPr>
          <p:cNvPr id="8" name="Zaoblený obdélníkový popisek 7"/>
          <p:cNvSpPr/>
          <p:nvPr/>
        </p:nvSpPr>
        <p:spPr>
          <a:xfrm>
            <a:off x="4750546" y="4077072"/>
            <a:ext cx="3816424" cy="792088"/>
          </a:xfrm>
          <a:prstGeom prst="wedgeRoundRectCallout">
            <a:avLst>
              <a:gd name="adj1" fmla="val -101172"/>
              <a:gd name="adj2" fmla="val -148978"/>
              <a:gd name="adj3" fmla="val 1666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Hledání důkazů podporujících závěry pozorování</a:t>
            </a:r>
          </a:p>
        </p:txBody>
      </p:sp>
    </p:spTree>
    <p:extLst>
      <p:ext uri="{BB962C8B-B14F-4D97-AF65-F5344CB8AC3E}">
        <p14:creationId xmlns:p14="http://schemas.microsoft.com/office/powerpoint/2010/main" val="23476872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064896" cy="504056"/>
          </a:xfrm>
        </p:spPr>
        <p:txBody>
          <a:bodyPr>
            <a:normAutofit fontScale="90000"/>
          </a:bodyPr>
          <a:lstStyle/>
          <a:p>
            <a:r>
              <a:rPr lang="cs-CZ" dirty="0"/>
              <a:t>Pozorování – výhody a nevýhody</a:t>
            </a:r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 rotWithShape="1">
          <a:blip r:embed="rId2"/>
          <a:srcRect l="17849" t="38739" r="69916" b="41458"/>
          <a:stretch/>
        </p:blipFill>
        <p:spPr bwMode="auto">
          <a:xfrm>
            <a:off x="467545" y="1165393"/>
            <a:ext cx="1357292" cy="24560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907703" y="1165394"/>
            <a:ext cx="6757894" cy="245605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cs-CZ" sz="1600" dirty="0">
                <a:solidFill>
                  <a:schemeClr val="tx2"/>
                </a:solidFill>
              </a:rPr>
              <a:t>Pozorování lze zachytit neuvědomované (rutinní) proměnné</a:t>
            </a:r>
          </a:p>
          <a:p>
            <a: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cs-CZ" sz="1600" dirty="0">
                <a:solidFill>
                  <a:schemeClr val="tx2"/>
                </a:solidFill>
              </a:rPr>
              <a:t>Pozorovat lze i proměnné a vztahy mezi nimi, které by v rozhovoru respondent chtěl skrýt</a:t>
            </a:r>
          </a:p>
          <a:p>
            <a: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cs-CZ" sz="1600" dirty="0">
                <a:solidFill>
                  <a:schemeClr val="tx2"/>
                </a:solidFill>
              </a:rPr>
              <a:t>Zúčastněné pozorování  = výzkumník členem cílové skupiny  - ideální možnost pro skryté pozorování = malá míra přetvářky pozorovaných</a:t>
            </a:r>
          </a:p>
          <a:p>
            <a: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cs-CZ" sz="1600" dirty="0">
                <a:solidFill>
                  <a:schemeClr val="tx2"/>
                </a:solidFill>
              </a:rPr>
              <a:t>Zúčastněné pozorování  = výzkumník má bezprostřední zkušenost se situací, kterou pozoruje „prožívá situaci na vlastní kůži“ může jí vnímat všemi smysly</a:t>
            </a:r>
          </a:p>
        </p:txBody>
      </p:sp>
      <p:sp>
        <p:nvSpPr>
          <p:cNvPr id="6" name="Zástupný symbol pro text 2"/>
          <p:cNvSpPr txBox="1">
            <a:spLocks/>
          </p:cNvSpPr>
          <p:nvPr/>
        </p:nvSpPr>
        <p:spPr>
          <a:xfrm>
            <a:off x="1907703" y="3789040"/>
            <a:ext cx="6757893" cy="245605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dirty="0"/>
              <a:t>Vysoká náročnost pro výzkumníka z hlediska komunikačních, sociálních schopností a schopnosti objektivního pohledu </a:t>
            </a:r>
          </a:p>
          <a:p>
            <a:r>
              <a:rPr lang="cs-CZ" sz="1600" dirty="0"/>
              <a:t>Zúčastněné pozorování  = velká míra participace výzkumníka může ovlivnit přirozený vývoj proměnných</a:t>
            </a:r>
          </a:p>
          <a:p>
            <a:r>
              <a:rPr lang="cs-CZ" sz="1600" dirty="0"/>
              <a:t>Nevhodné chování výzkumníka může navodit neochotu pozorovaných k dalšího výzkumu</a:t>
            </a:r>
          </a:p>
          <a:p>
            <a:r>
              <a:rPr lang="cs-CZ" sz="1600" dirty="0"/>
              <a:t>Vnímavost k pozorovaným jevům - výzkumník nemusí zachtít přesně všechny proměnné, nebo jim může přikládat malou váhu</a:t>
            </a:r>
          </a:p>
        </p:txBody>
      </p:sp>
      <p:pic>
        <p:nvPicPr>
          <p:cNvPr id="7" name="Obrázek 6"/>
          <p:cNvPicPr/>
          <p:nvPr/>
        </p:nvPicPr>
        <p:blipFill rotWithShape="1">
          <a:blip r:embed="rId2"/>
          <a:srcRect l="33566" t="38625" r="53867" b="41534"/>
          <a:stretch/>
        </p:blipFill>
        <p:spPr bwMode="auto">
          <a:xfrm>
            <a:off x="461615" y="3789040"/>
            <a:ext cx="1374081" cy="27022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100051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5074" y="413792"/>
            <a:ext cx="8236044" cy="1143000"/>
          </a:xfrm>
        </p:spPr>
        <p:txBody>
          <a:bodyPr>
            <a:noAutofit/>
          </a:bodyPr>
          <a:lstStyle/>
          <a:p>
            <a:r>
              <a:rPr lang="cs-CZ" sz="3200" dirty="0"/>
              <a:t>Pozorování v kvalitativním a kvantitativním výzkumu</a:t>
            </a:r>
          </a:p>
        </p:txBody>
      </p:sp>
      <p:sp>
        <p:nvSpPr>
          <p:cNvPr id="4" name="Zaoblený obdélník 3"/>
          <p:cNvSpPr/>
          <p:nvPr/>
        </p:nvSpPr>
        <p:spPr>
          <a:xfrm>
            <a:off x="495156" y="1551114"/>
            <a:ext cx="4004836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Kvalitativní výzkum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4644008" y="1551114"/>
            <a:ext cx="4057110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Kvantitativní výzkum</a:t>
            </a:r>
          </a:p>
        </p:txBody>
      </p:sp>
      <p:sp>
        <p:nvSpPr>
          <p:cNvPr id="6" name="Zaoblený obdélník 5"/>
          <p:cNvSpPr/>
          <p:nvPr/>
        </p:nvSpPr>
        <p:spPr>
          <a:xfrm>
            <a:off x="4644008" y="2055170"/>
            <a:ext cx="4057110" cy="2237926"/>
          </a:xfrm>
          <a:prstGeom prst="roundRect">
            <a:avLst/>
          </a:prstGeom>
          <a:scene3d>
            <a:camera prst="orthographicFront"/>
            <a:lightRig rig="soft" dir="t">
              <a:rot lat="0" lon="0" rev="10800000"/>
            </a:lightRig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3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Kvantifikace proměnných</a:t>
            </a:r>
          </a:p>
          <a:p>
            <a:pPr algn="ctr"/>
            <a:r>
              <a:rPr lang="cs-CZ" sz="13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Zaznamenávání četnosti výskytu proměnné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300" dirty="0">
                <a:solidFill>
                  <a:schemeClr val="tx2"/>
                </a:solidFill>
              </a:rPr>
              <a:t>Strukturované</a:t>
            </a:r>
            <a:r>
              <a:rPr lang="cs-CZ" sz="13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300" dirty="0">
                <a:solidFill>
                  <a:schemeClr val="tx2"/>
                </a:solidFill>
              </a:rPr>
              <a:t>pozorování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300" dirty="0">
                <a:solidFill>
                  <a:schemeClr val="tx2"/>
                </a:solidFill>
              </a:rPr>
              <a:t>Zúčastněné nebo nezúčastněné pozorování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300" dirty="0">
                <a:solidFill>
                  <a:schemeClr val="tx2"/>
                </a:solidFill>
              </a:rPr>
              <a:t>Přímé nebo nepřímé pozorování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300" dirty="0">
                <a:solidFill>
                  <a:schemeClr val="tx2"/>
                </a:solidFill>
              </a:rPr>
              <a:t>Skryté nebo otevřené pozorování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300" dirty="0">
                <a:solidFill>
                  <a:schemeClr val="tx2"/>
                </a:solidFill>
              </a:rPr>
              <a:t>Pozorování v přirozených nebo laboratorních podmínkách</a:t>
            </a:r>
          </a:p>
          <a:p>
            <a:pPr algn="ctr"/>
            <a:endParaRPr lang="cs-CZ" sz="1300" dirty="0">
              <a:solidFill>
                <a:schemeClr val="tx2"/>
              </a:solidFill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477390" y="2055170"/>
            <a:ext cx="4004836" cy="2237926"/>
          </a:xfrm>
          <a:prstGeom prst="roundRect">
            <a:avLst/>
          </a:prstGeom>
          <a:scene3d>
            <a:camera prst="orthographicFront"/>
            <a:lightRig rig="soft" dir="t">
              <a:rot lat="0" lon="0" rev="10800000"/>
            </a:lightRig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3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Snaha o detailní popis proměnných</a:t>
            </a:r>
          </a:p>
          <a:p>
            <a:pPr algn="ctr"/>
            <a:r>
              <a:rPr lang="cs-CZ" sz="13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Snaha o zjištění co se skutečně děje (pokud možno všemi smysly)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300" dirty="0">
                <a:solidFill>
                  <a:schemeClr val="tx2"/>
                </a:solidFill>
              </a:rPr>
              <a:t>Nestrukturované pozorování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300" dirty="0">
                <a:solidFill>
                  <a:schemeClr val="tx2"/>
                </a:solidFill>
              </a:rPr>
              <a:t>Zúčastněné nebo nezúčastněné pozorování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300" dirty="0">
                <a:solidFill>
                  <a:schemeClr val="tx2"/>
                </a:solidFill>
              </a:rPr>
              <a:t>Přímé nebo nepřímé pozorování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300" dirty="0">
                <a:solidFill>
                  <a:schemeClr val="tx2"/>
                </a:solidFill>
              </a:rPr>
              <a:t>Skryté nebo otevřené pozorování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300" dirty="0">
                <a:solidFill>
                  <a:schemeClr val="tx2"/>
                </a:solidFill>
              </a:rPr>
              <a:t>Pozorování v přirozených nebo laboratorních podmínkách</a:t>
            </a:r>
          </a:p>
          <a:p>
            <a:pPr algn="ctr"/>
            <a:endParaRPr lang="cs-CZ" sz="1300" dirty="0">
              <a:solidFill>
                <a:schemeClr val="tx2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506425" y="4444927"/>
            <a:ext cx="4004836" cy="861638"/>
          </a:xfrm>
          <a:prstGeom prst="roundRect">
            <a:avLst/>
          </a:prstGeom>
          <a:scene3d>
            <a:camera prst="orthographicFront"/>
            <a:lightRig rig="soft" dir="t">
              <a:rot lat="0" lon="0" rev="10800000"/>
            </a:lightRig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cs-CZ" sz="13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Záznam: </a:t>
            </a:r>
            <a:r>
              <a:rPr lang="cs-CZ" sz="1300" dirty="0">
                <a:solidFill>
                  <a:schemeClr val="tx2"/>
                </a:solidFill>
              </a:rPr>
              <a:t>videonahrávka, terénní poznámky-psát bezprostředně po pozorování</a:t>
            </a:r>
          </a:p>
          <a:p>
            <a:r>
              <a:rPr lang="cs-CZ" sz="13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Zpracování výsledků: </a:t>
            </a:r>
            <a:r>
              <a:rPr lang="cs-CZ" sz="1300" dirty="0">
                <a:solidFill>
                  <a:schemeClr val="tx2"/>
                </a:solidFill>
              </a:rPr>
              <a:t>následný přepis, kódování, kategorizování</a:t>
            </a:r>
          </a:p>
        </p:txBody>
      </p:sp>
      <p:sp>
        <p:nvSpPr>
          <p:cNvPr id="10" name="Zaoblený obdélník 9"/>
          <p:cNvSpPr/>
          <p:nvPr/>
        </p:nvSpPr>
        <p:spPr>
          <a:xfrm>
            <a:off x="4644008" y="4444927"/>
            <a:ext cx="4057110" cy="861638"/>
          </a:xfrm>
          <a:prstGeom prst="roundRect">
            <a:avLst/>
          </a:prstGeom>
          <a:scene3d>
            <a:camera prst="orthographicFront"/>
            <a:lightRig rig="soft" dir="t">
              <a:rot lat="0" lon="0" rev="10800000"/>
            </a:lightRig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cs-CZ" sz="13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Záznam: </a:t>
            </a:r>
            <a:r>
              <a:rPr lang="cs-CZ" sz="1300" dirty="0">
                <a:solidFill>
                  <a:schemeClr val="tx2"/>
                </a:solidFill>
              </a:rPr>
              <a:t>záznamový arch, video nahrávka</a:t>
            </a:r>
          </a:p>
          <a:p>
            <a:r>
              <a:rPr lang="cs-CZ" sz="13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Zpracování výsledků: </a:t>
            </a:r>
            <a:r>
              <a:rPr lang="cs-CZ" sz="1300" dirty="0">
                <a:solidFill>
                  <a:schemeClr val="tx2"/>
                </a:solidFill>
              </a:rPr>
              <a:t>přepis do četnostních tabulek a grafů</a:t>
            </a:r>
            <a:endParaRPr lang="cs-CZ" sz="13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80305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44008" y="3302987"/>
            <a:ext cx="3313355" cy="2790309"/>
          </a:xfrm>
        </p:spPr>
        <p:txBody>
          <a:bodyPr>
            <a:normAutofit fontScale="90000"/>
          </a:bodyPr>
          <a:lstStyle/>
          <a:p>
            <a:r>
              <a:rPr lang="cs-CZ" dirty="0"/>
              <a:t>FÁZE</a:t>
            </a:r>
            <a:br>
              <a:rPr lang="cs-CZ" dirty="0"/>
            </a:br>
            <a:r>
              <a:rPr lang="cs-CZ" dirty="0"/>
              <a:t>EMPIRICKÁ – tvorba výzkumného nástroje</a:t>
            </a:r>
            <a:endParaRPr lang="cs-CZ" b="1" dirty="0"/>
          </a:p>
        </p:txBody>
      </p:sp>
      <p:sp>
        <p:nvSpPr>
          <p:cNvPr id="7" name="Obdélník 6"/>
          <p:cNvSpPr/>
          <p:nvPr/>
        </p:nvSpPr>
        <p:spPr>
          <a:xfrm>
            <a:off x="4572000" y="2348880"/>
            <a:ext cx="3600400" cy="98488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cs-CZ" sz="29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ROZBOR PSANNÉHO SLOVA</a:t>
            </a:r>
          </a:p>
        </p:txBody>
      </p:sp>
      <p:pic>
        <p:nvPicPr>
          <p:cNvPr id="2050" name="Picture 2" descr="Výsledek obrázku pro obrázek slo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0"/>
            <a:ext cx="2952328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7901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 txBox="1">
            <a:spLocks/>
          </p:cNvSpPr>
          <p:nvPr/>
        </p:nvSpPr>
        <p:spPr>
          <a:xfrm>
            <a:off x="451246" y="1606477"/>
            <a:ext cx="3855402" cy="16983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lvl="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</a:defRPr>
            </a:lvl1pPr>
            <a:lvl2pPr marL="64008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</a:defRPr>
            </a:lvl3pPr>
            <a:lvl4pPr marL="1124712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</a:defRPr>
            </a:lvl4pPr>
            <a:lvl5pPr marL="132588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baseline="0">
                <a:solidFill>
                  <a:schemeClr val="tx2"/>
                </a:solidFill>
              </a:defRPr>
            </a:lvl5pPr>
            <a:lvl6pPr marL="1517904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6pPr>
            <a:lvl7pPr marL="1719072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7pPr>
            <a:lvl8pPr marL="192024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8pPr>
            <a:lvl9pPr marL="2121408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9pPr>
          </a:lstStyle>
          <a:p>
            <a:pPr marL="68580" indent="0">
              <a:buNone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Posuzované texty</a:t>
            </a:r>
          </a:p>
          <a:p>
            <a:r>
              <a:rPr lang="cs-CZ" sz="1800" dirty="0"/>
              <a:t>Kroniky</a:t>
            </a:r>
          </a:p>
          <a:p>
            <a:r>
              <a:rPr lang="cs-CZ" sz="1800" dirty="0"/>
              <a:t>Deníky</a:t>
            </a:r>
          </a:p>
          <a:p>
            <a:r>
              <a:rPr lang="cs-CZ" sz="1800" dirty="0"/>
              <a:t>Životopisy</a:t>
            </a:r>
          </a:p>
          <a:p>
            <a:r>
              <a:rPr lang="cs-CZ" sz="1800" dirty="0"/>
              <a:t>Eseje na určité téma</a:t>
            </a:r>
          </a:p>
        </p:txBody>
      </p:sp>
      <p:sp>
        <p:nvSpPr>
          <p:cNvPr id="4" name="Obdélník 3"/>
          <p:cNvSpPr/>
          <p:nvPr/>
        </p:nvSpPr>
        <p:spPr>
          <a:xfrm>
            <a:off x="4350059" y="1596744"/>
            <a:ext cx="4326397" cy="4928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cs-CZ" sz="2400" dirty="0">
                <a:solidFill>
                  <a:schemeClr val="tx2"/>
                </a:solidFill>
              </a:rPr>
              <a:t>Výzkumný proces obdobný s nestrukturovaným rozhovorem - psaný text lze posuzovat shodně jako přepis rozhovorů</a:t>
            </a:r>
          </a:p>
          <a:p>
            <a: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cs-CZ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historických dokumentů  </a:t>
            </a:r>
            <a:r>
              <a:rPr lang="cs-CZ" sz="2400" dirty="0">
                <a:solidFill>
                  <a:schemeClr val="tx2"/>
                </a:solidFill>
              </a:rPr>
              <a:t>většinou není možné doplnit informace dotazováním</a:t>
            </a:r>
          </a:p>
          <a:p>
            <a: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cs-CZ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nově vzniklých </a:t>
            </a:r>
            <a:r>
              <a:rPr lang="cs-CZ" sz="2400" dirty="0">
                <a:solidFill>
                  <a:schemeClr val="tx2"/>
                </a:solidFill>
              </a:rPr>
              <a:t>dokumentů (esejí na určité téma) lze získané informace doplnit rozhovorem</a:t>
            </a:r>
          </a:p>
          <a:p>
            <a: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cs-CZ" sz="2400" dirty="0">
                <a:solidFill>
                  <a:schemeClr val="tx2"/>
                </a:solidFill>
              </a:rPr>
              <a:t>Formou eseje je vhodné se ptát na ožehavé témata (sexualita, šikana)  - menší stud informátorů</a:t>
            </a:r>
          </a:p>
          <a:p>
            <a:pPr marL="68580">
              <a:spcBef>
                <a:spcPct val="20000"/>
              </a:spcBef>
              <a:buClr>
                <a:schemeClr val="accent1"/>
              </a:buClr>
              <a:buSzPct val="76000"/>
            </a:pPr>
            <a:r>
              <a:rPr lang="cs-CZ" sz="2400" dirty="0">
                <a:solidFill>
                  <a:schemeClr val="tx2"/>
                </a:solidFill>
              </a:rPr>
              <a:t>  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82826" y="698870"/>
            <a:ext cx="8193630" cy="8113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cs-CZ" sz="1800" dirty="0"/>
              <a:t>Metoda založená na připraveném a organizovaném rozboru psaného textu.</a:t>
            </a:r>
          </a:p>
        </p:txBody>
      </p:sp>
      <p:sp>
        <p:nvSpPr>
          <p:cNvPr id="7" name="Rámeček 6"/>
          <p:cNvSpPr/>
          <p:nvPr/>
        </p:nvSpPr>
        <p:spPr>
          <a:xfrm>
            <a:off x="451246" y="636472"/>
            <a:ext cx="8225210" cy="936104"/>
          </a:xfrm>
          <a:prstGeom prst="fram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3" name="Nadpis 1"/>
          <p:cNvSpPr txBox="1">
            <a:spLocks/>
          </p:cNvSpPr>
          <p:nvPr/>
        </p:nvSpPr>
        <p:spPr>
          <a:xfrm>
            <a:off x="4572000" y="0"/>
            <a:ext cx="3672408" cy="6364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2600" dirty="0"/>
              <a:t>Rozbor psaného textu</a:t>
            </a:r>
          </a:p>
        </p:txBody>
      </p:sp>
      <p:sp>
        <p:nvSpPr>
          <p:cNvPr id="2" name="Pravá složená závorka 1"/>
          <p:cNvSpPr/>
          <p:nvPr/>
        </p:nvSpPr>
        <p:spPr>
          <a:xfrm>
            <a:off x="1763688" y="2060848"/>
            <a:ext cx="504056" cy="1008112"/>
          </a:xfrm>
          <a:prstGeom prst="rightBrace">
            <a:avLst>
              <a:gd name="adj1" fmla="val 8333"/>
              <a:gd name="adj2" fmla="val 49119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aoblený obdélníkový popisek 2"/>
          <p:cNvSpPr/>
          <p:nvPr/>
        </p:nvSpPr>
        <p:spPr>
          <a:xfrm>
            <a:off x="2699792" y="2060848"/>
            <a:ext cx="1434242" cy="720080"/>
          </a:xfrm>
          <a:prstGeom prst="wedgeRoundRectCallout">
            <a:avLst>
              <a:gd name="adj1" fmla="val -78079"/>
              <a:gd name="adj2" fmla="val 18890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Historické dokumenty</a:t>
            </a:r>
          </a:p>
        </p:txBody>
      </p:sp>
      <p:sp>
        <p:nvSpPr>
          <p:cNvPr id="10" name="Zaoblený obdélníkový popisek 9"/>
          <p:cNvSpPr/>
          <p:nvPr/>
        </p:nvSpPr>
        <p:spPr>
          <a:xfrm>
            <a:off x="2002392" y="3474406"/>
            <a:ext cx="2304256" cy="484207"/>
          </a:xfrm>
          <a:prstGeom prst="wedgeRoundRectCallout">
            <a:avLst>
              <a:gd name="adj1" fmla="val 330"/>
              <a:gd name="adj2" fmla="val -97105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Nově vzniklé dokumenty</a:t>
            </a:r>
          </a:p>
        </p:txBody>
      </p:sp>
      <p:pic>
        <p:nvPicPr>
          <p:cNvPr id="11" name="Obrázek 10"/>
          <p:cNvPicPr/>
          <p:nvPr/>
        </p:nvPicPr>
        <p:blipFill rotWithShape="1">
          <a:blip r:embed="rId2"/>
          <a:srcRect l="3142" t="41226" r="50230" b="22398"/>
          <a:stretch/>
        </p:blipFill>
        <p:spPr bwMode="auto">
          <a:xfrm>
            <a:off x="482825" y="3958613"/>
            <a:ext cx="3945159" cy="25419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Obdélník 5"/>
          <p:cNvSpPr/>
          <p:nvPr/>
        </p:nvSpPr>
        <p:spPr>
          <a:xfrm>
            <a:off x="0" y="6500577"/>
            <a:ext cx="9162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>
              <a:spcBef>
                <a:spcPct val="20000"/>
              </a:spcBef>
              <a:buClr>
                <a:schemeClr val="accent1"/>
              </a:buClr>
              <a:buSzPct val="76000"/>
            </a:pPr>
            <a:r>
              <a:rPr lang="cs-CZ" dirty="0">
                <a:solidFill>
                  <a:schemeClr val="tx2"/>
                </a:solidFill>
              </a:rPr>
              <a:t>Závěrečná práce: https://is.muni.cz/th/359040/lf_m/Diplomova_prace.pdf</a:t>
            </a:r>
          </a:p>
        </p:txBody>
      </p:sp>
    </p:spTree>
    <p:extLst>
      <p:ext uri="{BB962C8B-B14F-4D97-AF65-F5344CB8AC3E}">
        <p14:creationId xmlns:p14="http://schemas.microsoft.com/office/powerpoint/2010/main" val="34918473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Žádosti o povolení sběru informací ve FN Brno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endParaRPr lang="cs-CZ" dirty="0">
              <a:hlinkClick r:id="rId2"/>
            </a:endParaRPr>
          </a:p>
          <a:p>
            <a:pPr marL="68580" indent="0">
              <a:buNone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Žádost o povolení šetření</a:t>
            </a:r>
            <a:endParaRPr lang="cs-CZ" dirty="0">
              <a:hlinkClick r:id="rId2"/>
            </a:endParaRPr>
          </a:p>
          <a:p>
            <a:r>
              <a:rPr lang="cs-CZ" dirty="0">
                <a:hlinkClick r:id="rId2"/>
              </a:rPr>
              <a:t>https://www.fnbrno.cz/poskytnuti-informaci-pro-studijni-ucely/t3617</a:t>
            </a:r>
            <a:endParaRPr lang="cs-CZ" dirty="0"/>
          </a:p>
          <a:p>
            <a:endParaRPr lang="cs-CZ" dirty="0"/>
          </a:p>
          <a:p>
            <a:pPr marL="68580" indent="0">
              <a:buNone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Etická komise</a:t>
            </a:r>
          </a:p>
          <a:p>
            <a:r>
              <a:rPr lang="cs-CZ" u="sng" dirty="0">
                <a:hlinkClick r:id="rId3"/>
              </a:rPr>
              <a:t>https://www.fnbrno.cz/eticka-komise/t1632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45036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/>
          <p:nvPr/>
        </p:nvPicPr>
        <p:blipFill rotWithShape="1">
          <a:blip r:embed="rId2"/>
          <a:srcRect l="23575" t="19240" r="11242" b="995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66514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 txBox="1">
            <a:spLocks/>
          </p:cNvSpPr>
          <p:nvPr/>
        </p:nvSpPr>
        <p:spPr>
          <a:xfrm>
            <a:off x="500573" y="2309176"/>
            <a:ext cx="8168987" cy="13358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lvl="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</a:defRPr>
            </a:lvl1pPr>
            <a:lvl2pPr marL="64008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</a:defRPr>
            </a:lvl3pPr>
            <a:lvl4pPr marL="1124712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</a:defRPr>
            </a:lvl4pPr>
            <a:lvl5pPr marL="132588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baseline="0">
                <a:solidFill>
                  <a:schemeClr val="tx2"/>
                </a:solidFill>
              </a:defRPr>
            </a:lvl5pPr>
            <a:lvl6pPr marL="1517904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6pPr>
            <a:lvl7pPr marL="1719072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7pPr>
            <a:lvl8pPr marL="192024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8pPr>
            <a:lvl9pPr marL="2121408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9pPr>
          </a:lstStyle>
          <a:p>
            <a:pPr marL="68580" indent="0">
              <a:buNone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Anketa – není doporučeno užití v DP</a:t>
            </a:r>
          </a:p>
          <a:p>
            <a:r>
              <a:rPr lang="cs-CZ" dirty="0"/>
              <a:t>Jednoduché dotazníkové šetření - jak formulace položek, tak distribuce</a:t>
            </a:r>
          </a:p>
          <a:p>
            <a:r>
              <a:rPr lang="cs-CZ" dirty="0"/>
              <a:t>5 – 10 otázek</a:t>
            </a:r>
          </a:p>
          <a:p>
            <a:r>
              <a:rPr lang="cs-CZ" dirty="0"/>
              <a:t>Výběr respondentu je zcela náhodný bez jakéhokoliv omezení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00574" y="1218532"/>
            <a:ext cx="8208912" cy="914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cs-CZ" sz="1600" dirty="0"/>
              <a:t>Metoda založená na nepřímém dotazování se respondentů za použití předem písemně formulovaných otázek.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cs-CZ" sz="1600" dirty="0"/>
              <a:t>Účastník bývá označován jako respondent.</a:t>
            </a:r>
          </a:p>
        </p:txBody>
      </p:sp>
      <p:sp>
        <p:nvSpPr>
          <p:cNvPr id="7" name="Rámeček 6"/>
          <p:cNvSpPr/>
          <p:nvPr/>
        </p:nvSpPr>
        <p:spPr>
          <a:xfrm>
            <a:off x="323528" y="1124744"/>
            <a:ext cx="8496944" cy="1152128"/>
          </a:xfrm>
          <a:prstGeom prst="fram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737320" y="3860812"/>
            <a:ext cx="2520280" cy="57606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Vlastní konstrukce</a:t>
            </a:r>
          </a:p>
        </p:txBody>
      </p:sp>
      <p:sp>
        <p:nvSpPr>
          <p:cNvPr id="11" name="Zaoblený obdélník 10"/>
          <p:cNvSpPr/>
          <p:nvPr/>
        </p:nvSpPr>
        <p:spPr>
          <a:xfrm>
            <a:off x="737320" y="5013176"/>
            <a:ext cx="2520280" cy="57606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Standardizované</a:t>
            </a:r>
          </a:p>
        </p:txBody>
      </p:sp>
      <p:sp>
        <p:nvSpPr>
          <p:cNvPr id="10" name="Zaoblený obdélník 9"/>
          <p:cNvSpPr/>
          <p:nvPr/>
        </p:nvSpPr>
        <p:spPr>
          <a:xfrm>
            <a:off x="233264" y="3588788"/>
            <a:ext cx="504056" cy="219082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</a:t>
            </a:r>
          </a:p>
          <a:p>
            <a:pPr algn="ctr"/>
            <a:r>
              <a:rPr lang="cs-CZ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O</a:t>
            </a:r>
          </a:p>
          <a:p>
            <a:pPr algn="ctr"/>
            <a:r>
              <a:rPr lang="cs-CZ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</a:t>
            </a:r>
          </a:p>
          <a:p>
            <a:pPr algn="ctr"/>
            <a:r>
              <a:rPr lang="cs-CZ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</a:t>
            </a:r>
          </a:p>
          <a:p>
            <a:pPr algn="ctr"/>
            <a:r>
              <a:rPr lang="cs-CZ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Z</a:t>
            </a:r>
          </a:p>
          <a:p>
            <a:pPr algn="ctr"/>
            <a:r>
              <a:rPr lang="cs-CZ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N</a:t>
            </a:r>
          </a:p>
          <a:p>
            <a:pPr algn="ctr"/>
            <a:r>
              <a:rPr lang="cs-CZ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Í</a:t>
            </a:r>
          </a:p>
          <a:p>
            <a:pPr algn="ctr"/>
            <a:r>
              <a:rPr lang="cs-CZ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K</a:t>
            </a:r>
          </a:p>
        </p:txBody>
      </p:sp>
      <p:sp>
        <p:nvSpPr>
          <p:cNvPr id="12" name="Zaoblený obdélníkový popisek 11"/>
          <p:cNvSpPr/>
          <p:nvPr/>
        </p:nvSpPr>
        <p:spPr>
          <a:xfrm>
            <a:off x="4332285" y="3504231"/>
            <a:ext cx="4577943" cy="1865289"/>
          </a:xfrm>
          <a:prstGeom prst="wedgeRoundRectCallout">
            <a:avLst>
              <a:gd name="adj1" fmla="val -80009"/>
              <a:gd name="adj2" fmla="val 45538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Výhody: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Efektivnost</a:t>
            </a:r>
            <a: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není nutné tvořit nový dotazník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Definována validita </a:t>
            </a:r>
            <a: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reliabilita výzkumného nástroje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Možnost komparace výsledků </a:t>
            </a:r>
            <a: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 stanovenou normou nebo výstupů šetření uskutečněných totožným dotazníkem</a:t>
            </a:r>
          </a:p>
        </p:txBody>
      </p:sp>
      <p:sp>
        <p:nvSpPr>
          <p:cNvPr id="13" name="Nadpis 1"/>
          <p:cNvSpPr txBox="1">
            <a:spLocks/>
          </p:cNvSpPr>
          <p:nvPr/>
        </p:nvSpPr>
        <p:spPr>
          <a:xfrm>
            <a:off x="500574" y="515143"/>
            <a:ext cx="8208912" cy="6364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3200" dirty="0"/>
              <a:t>Dotazník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6518711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19303" y="2708476"/>
            <a:ext cx="3553097" cy="1702160"/>
          </a:xfrm>
        </p:spPr>
        <p:txBody>
          <a:bodyPr/>
          <a:lstStyle/>
          <a:p>
            <a:r>
              <a:rPr lang="cs-CZ" dirty="0"/>
              <a:t>Hodně zdaru </a:t>
            </a:r>
            <a:r>
              <a:rPr lang="cs-CZ"/>
              <a:t>při výzkumu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Výsledek obrázku pro obrázek kone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55763"/>
            <a:ext cx="4295775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555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08912" cy="864096"/>
          </a:xfrm>
        </p:spPr>
        <p:txBody>
          <a:bodyPr>
            <a:normAutofit fontScale="90000"/>
          </a:bodyPr>
          <a:lstStyle/>
          <a:p>
            <a:r>
              <a:rPr lang="cs-CZ" dirty="0"/>
              <a:t>Dotazník - základní pravidla tvorby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124744"/>
            <a:ext cx="8136904" cy="5400600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Dostatečná znalost teorie</a:t>
            </a:r>
          </a:p>
          <a:p>
            <a:pPr lvl="0"/>
            <a:r>
              <a:rPr lang="cs-CZ" dirty="0"/>
              <a:t>Formulace položek v souladu s cíli a hypotézami šetření</a:t>
            </a:r>
          </a:p>
          <a:p>
            <a:pPr lvl="0"/>
            <a:r>
              <a:rPr lang="cs-CZ" dirty="0"/>
              <a:t>Počet položek (moc položek zvýší únavu, ale navýší reliabilitu a validitu) – vyplnění kratší jak 30 min</a:t>
            </a:r>
          </a:p>
          <a:p>
            <a:pPr lvl="0"/>
            <a:r>
              <a:rPr lang="cs-CZ" dirty="0"/>
              <a:t>Začátek identifikace – střed nejtěžší – konec nejlehčí položky a ožehavé témata (sex, intimita)</a:t>
            </a:r>
          </a:p>
          <a:p>
            <a:pPr lvl="0"/>
            <a:r>
              <a:rPr lang="cs-CZ" dirty="0"/>
              <a:t>Respektovat požadavky na reliabilitu a validitu</a:t>
            </a:r>
          </a:p>
          <a:p>
            <a:pPr lvl="0"/>
            <a:r>
              <a:rPr lang="cs-CZ" dirty="0"/>
              <a:t>Položky</a:t>
            </a:r>
          </a:p>
          <a:p>
            <a:pPr lvl="1"/>
            <a:r>
              <a:rPr lang="cs-CZ" sz="1700" dirty="0"/>
              <a:t>Jasné</a:t>
            </a:r>
          </a:p>
          <a:p>
            <a:pPr lvl="1"/>
            <a:r>
              <a:rPr lang="cs-CZ" sz="1700" dirty="0"/>
              <a:t>Stručné</a:t>
            </a:r>
          </a:p>
          <a:p>
            <a:pPr lvl="1"/>
            <a:r>
              <a:rPr lang="cs-CZ" sz="1700" dirty="0"/>
              <a:t>Sledovat vždy jen jednu proměnnou</a:t>
            </a:r>
          </a:p>
          <a:p>
            <a:pPr lvl="1"/>
            <a:r>
              <a:rPr lang="cs-CZ" sz="1700" dirty="0"/>
              <a:t>Neobsahovat zápor</a:t>
            </a:r>
          </a:p>
          <a:p>
            <a:pPr lvl="1"/>
            <a:r>
              <a:rPr lang="cs-CZ" sz="1700" dirty="0"/>
              <a:t>Na ožehavé se ptát nepřímo</a:t>
            </a:r>
          </a:p>
          <a:p>
            <a:pPr lvl="1"/>
            <a:endParaRPr lang="cs-CZ" dirty="0"/>
          </a:p>
          <a:p>
            <a:endParaRPr lang="cs-CZ" dirty="0"/>
          </a:p>
        </p:txBody>
      </p:sp>
      <p:sp>
        <p:nvSpPr>
          <p:cNvPr id="4" name="Zaoblený obdélníkový bublinový popisek 3"/>
          <p:cNvSpPr/>
          <p:nvPr/>
        </p:nvSpPr>
        <p:spPr>
          <a:xfrm>
            <a:off x="5796136" y="4581128"/>
            <a:ext cx="2736304" cy="1008112"/>
          </a:xfrm>
          <a:prstGeom prst="wedgeRoundRectCallout">
            <a:avLst>
              <a:gd name="adj1" fmla="val -134627"/>
              <a:gd name="adj2" fmla="val -4877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Předvýzkum</a:t>
            </a:r>
            <a:r>
              <a:rPr lang="cs-CZ" dirty="0"/>
              <a:t> = ověření použitelnosti dotazníku</a:t>
            </a:r>
          </a:p>
        </p:txBody>
      </p:sp>
    </p:spTree>
    <p:extLst>
      <p:ext uri="{BB962C8B-B14F-4D97-AF65-F5344CB8AC3E}">
        <p14:creationId xmlns:p14="http://schemas.microsoft.com/office/powerpoint/2010/main" val="401985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aoblený obdélník 5"/>
          <p:cNvSpPr/>
          <p:nvPr/>
        </p:nvSpPr>
        <p:spPr>
          <a:xfrm>
            <a:off x="-72008" y="1268760"/>
            <a:ext cx="2123728" cy="24482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Kontaktně motivační úvod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9860" y="5705872"/>
            <a:ext cx="2113868" cy="115212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Položky zjišťující demografické údaje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0" y="4797151"/>
            <a:ext cx="2113868" cy="79208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Výzkumné položky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9850" y="620688"/>
            <a:ext cx="1979712" cy="5760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Název dotazníku</a:t>
            </a:r>
          </a:p>
        </p:txBody>
      </p:sp>
      <p:sp>
        <p:nvSpPr>
          <p:cNvPr id="10" name="Zaoblený obdélník 9"/>
          <p:cNvSpPr/>
          <p:nvPr/>
        </p:nvSpPr>
        <p:spPr>
          <a:xfrm>
            <a:off x="9860" y="3861048"/>
            <a:ext cx="2113868" cy="72821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Pokyny pro vyplnění</a:t>
            </a:r>
          </a:p>
        </p:txBody>
      </p:sp>
      <p:sp>
        <p:nvSpPr>
          <p:cNvPr id="12" name="Zaoblený obdélník 11"/>
          <p:cNvSpPr/>
          <p:nvPr/>
        </p:nvSpPr>
        <p:spPr>
          <a:xfrm>
            <a:off x="1895858" y="1268760"/>
            <a:ext cx="6980845" cy="246381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Vážená sestro,</a:t>
            </a:r>
          </a:p>
          <a:p>
            <a:r>
              <a:rPr lang="cs-CZ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jmenuji se Jana Nováková a jsem studentkou 2. ročníku oboru Intenzivní péče na Lékařské fakultě Masarykovy univerzity. Ráda bych Vás poprosila o pečlivé vyplnění dotazníku, jehož výsledky budou sloužit ke zpracování diplomové práce na téma: „Metody monitorace bolesti u pacienta v bezvědomí“. </a:t>
            </a:r>
          </a:p>
          <a:p>
            <a:r>
              <a:rPr lang="cs-CZ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Vyplněním dotazníku dáváte souhlas se zpracování Vámi uvedených údajů. V průběhu šetření bude věnována maximální pozornost zachování Vaší anonymity. Získané informace budou využity pouze pro studijní účely a budou chráněny před zneužitím. Předem velice děkuji za Váš čas a spolupráci. </a:t>
            </a:r>
          </a:p>
          <a:p>
            <a:pPr algn="r"/>
            <a:r>
              <a:rPr lang="cs-CZ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Bc. Jana Nováková</a:t>
            </a:r>
          </a:p>
          <a:p>
            <a:pPr algn="r"/>
            <a:r>
              <a:rPr lang="cs-CZ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novakova@med.muni.cz</a:t>
            </a:r>
          </a:p>
        </p:txBody>
      </p:sp>
      <p:sp>
        <p:nvSpPr>
          <p:cNvPr id="13" name="Zaoblený obdélník 12"/>
          <p:cNvSpPr/>
          <p:nvPr/>
        </p:nvSpPr>
        <p:spPr>
          <a:xfrm>
            <a:off x="1907703" y="3861049"/>
            <a:ext cx="6980845" cy="72821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Prosím označte pouze jednu odpověď (pokud není v zadání otázky uvedeno jinak). </a:t>
            </a:r>
          </a:p>
          <a:p>
            <a:pPr algn="just"/>
            <a: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Popřípadě na vytečkované řádky dopište vlastní slovní odpověď. </a:t>
            </a:r>
          </a:p>
        </p:txBody>
      </p:sp>
      <p:sp>
        <p:nvSpPr>
          <p:cNvPr id="14" name="Zaoblený obdélník 13"/>
          <p:cNvSpPr/>
          <p:nvPr/>
        </p:nvSpPr>
        <p:spPr>
          <a:xfrm>
            <a:off x="1979712" y="5700461"/>
            <a:ext cx="6980845" cy="11521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Věk, pohlaví, délka praxe, délka praxe v intenzivní péči, dosažené vzdělání, specializace v intenzivní péči…..</a:t>
            </a:r>
          </a:p>
        </p:txBody>
      </p:sp>
      <p:sp>
        <p:nvSpPr>
          <p:cNvPr id="15" name="Zaoblený obdélník 14"/>
          <p:cNvSpPr/>
          <p:nvPr/>
        </p:nvSpPr>
        <p:spPr>
          <a:xfrm>
            <a:off x="1924481" y="4795181"/>
            <a:ext cx="6980845" cy="7940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cs-CZ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Položky koncipované na základě stanovených hypotéz</a:t>
            </a:r>
          </a:p>
          <a:p>
            <a:pPr algn="just"/>
            <a:r>
              <a:rPr lang="cs-CZ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Logické řazení – nejsložitější položky patří do středu dotazníku</a:t>
            </a:r>
          </a:p>
          <a:p>
            <a:pPr algn="just"/>
            <a:r>
              <a:rPr lang="cs-CZ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Požadavky na položky: jasnost, stručnost, kladná forma, nesugestivnost </a:t>
            </a:r>
          </a:p>
        </p:txBody>
      </p:sp>
      <p:sp>
        <p:nvSpPr>
          <p:cNvPr id="16" name="Zaoblený obdélník 15"/>
          <p:cNvSpPr/>
          <p:nvPr/>
        </p:nvSpPr>
        <p:spPr>
          <a:xfrm>
            <a:off x="1977746" y="620688"/>
            <a:ext cx="6984775" cy="56398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Metody monitorace bolesti u pacienta v bezvědomí</a:t>
            </a:r>
          </a:p>
          <a:p>
            <a:pPr algn="just"/>
            <a: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Dotazník určený sestrám pracujícím v intenzivní péči</a:t>
            </a:r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572000" y="0"/>
            <a:ext cx="3672408" cy="6364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2400" dirty="0"/>
              <a:t>Dotazník - komponenty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886968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0" y="-30815"/>
            <a:ext cx="3672408" cy="65150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z="2400" dirty="0"/>
              <a:t>Dotazník – typy položek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347864" y="771126"/>
            <a:ext cx="3121980" cy="603855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defPPr>
              <a:defRPr lang="cs-CZ"/>
            </a:defPPr>
            <a:lvl1pPr marL="342900" lvl="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</a:defRPr>
            </a:lvl1pPr>
            <a:lvl2pPr marL="64008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</a:defRPr>
            </a:lvl3pPr>
            <a:lvl4pPr marL="1124712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</a:defRPr>
            </a:lvl4pPr>
            <a:lvl5pPr marL="132588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baseline="0">
                <a:solidFill>
                  <a:schemeClr val="tx2"/>
                </a:solidFill>
              </a:defRPr>
            </a:lvl5pPr>
            <a:lvl6pPr marL="1517904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6pPr>
            <a:lvl7pPr marL="1719072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7pPr>
            <a:lvl8pPr marL="192024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8pPr>
            <a:lvl9pPr marL="2121408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9pPr>
          </a:lstStyle>
          <a:p>
            <a:pPr marL="68580" indent="0">
              <a:buNone/>
            </a:pPr>
            <a:r>
              <a:rPr lang="cs-C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Uzavřené položky </a:t>
            </a:r>
          </a:p>
          <a:p>
            <a:r>
              <a:rPr lang="cs-CZ" sz="1500" dirty="0"/>
              <a:t>respondent vybírá s nabízených variant</a:t>
            </a:r>
          </a:p>
          <a:p>
            <a:r>
              <a:rPr lang="cs-CZ" sz="1500" dirty="0"/>
              <a:t>náročné na přípravu, lehké na vyhodnocení</a:t>
            </a:r>
          </a:p>
          <a:p>
            <a:r>
              <a:rPr lang="cs-CZ" sz="1500" dirty="0"/>
              <a:t>nevýhoda zjednodušení názoru respondenta - ztráta informaci</a:t>
            </a:r>
          </a:p>
          <a:p>
            <a:pPr lvl="1"/>
            <a:r>
              <a:rPr lang="cs-CZ" sz="1500" dirty="0"/>
              <a:t>Dichotomické – ano, ne </a:t>
            </a:r>
          </a:p>
          <a:p>
            <a:pPr lvl="1"/>
            <a:r>
              <a:rPr lang="cs-CZ" sz="1500" dirty="0"/>
              <a:t>Trichotomické ano, ne. Nevím</a:t>
            </a:r>
          </a:p>
          <a:p>
            <a:pPr lvl="1"/>
            <a:r>
              <a:rPr lang="cs-CZ" sz="1500" dirty="0"/>
              <a:t>Polynomické - víc než dvě nabízené varianty</a:t>
            </a:r>
          </a:p>
          <a:p>
            <a:pPr marL="68580" indent="0">
              <a:buNone/>
            </a:pPr>
            <a:r>
              <a:rPr lang="cs-C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Polootevřené položky</a:t>
            </a:r>
          </a:p>
          <a:p>
            <a:r>
              <a:rPr lang="cs-CZ" sz="1500" dirty="0"/>
              <a:t>možnost výběru z variant a prostor na vlastní odpověď respondenta</a:t>
            </a:r>
          </a:p>
          <a:p>
            <a:pPr marL="68580" indent="0">
              <a:buNone/>
            </a:pPr>
            <a:r>
              <a:rPr lang="cs-C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Otevřené položky</a:t>
            </a:r>
          </a:p>
          <a:p>
            <a:r>
              <a:rPr lang="cs-CZ" sz="1500" dirty="0"/>
              <a:t>snadná formulace</a:t>
            </a:r>
          </a:p>
          <a:p>
            <a:r>
              <a:rPr lang="cs-CZ" sz="1500" dirty="0"/>
              <a:t>těžké vyhodnocování</a:t>
            </a:r>
          </a:p>
          <a:p>
            <a:r>
              <a:rPr lang="cs-CZ" sz="1500" dirty="0"/>
              <a:t>respondent často neodpoví</a:t>
            </a:r>
          </a:p>
          <a:p>
            <a:endParaRPr lang="cs-CZ" sz="1500" dirty="0"/>
          </a:p>
        </p:txBody>
      </p:sp>
      <p:sp>
        <p:nvSpPr>
          <p:cNvPr id="4" name="Obdélník 3"/>
          <p:cNvSpPr/>
          <p:nvPr/>
        </p:nvSpPr>
        <p:spPr>
          <a:xfrm>
            <a:off x="59190" y="10110"/>
            <a:ext cx="2784618" cy="8331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</a:pPr>
            <a:endParaRPr lang="cs-CZ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59190" y="4005063"/>
            <a:ext cx="3119004" cy="28046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68580">
              <a:spcBef>
                <a:spcPct val="20000"/>
              </a:spcBef>
              <a:buClr>
                <a:schemeClr val="accent1"/>
              </a:buClr>
              <a:buSzPct val="76000"/>
            </a:pPr>
            <a:r>
              <a:rPr lang="cs-CZ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Přímé položky</a:t>
            </a:r>
          </a:p>
          <a:p>
            <a: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cs-CZ" sz="1400" dirty="0">
                <a:solidFill>
                  <a:schemeClr val="tx2"/>
                </a:solidFill>
              </a:rPr>
              <a:t>ptáme se na informace o samotném respondentovi </a:t>
            </a:r>
          </a:p>
          <a:p>
            <a:pPr marL="68580">
              <a:spcBef>
                <a:spcPct val="20000"/>
              </a:spcBef>
              <a:buClr>
                <a:schemeClr val="accent1"/>
              </a:buClr>
              <a:buSzPct val="76000"/>
            </a:pPr>
            <a:r>
              <a:rPr lang="cs-CZ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Nepřímé položky</a:t>
            </a:r>
          </a:p>
          <a:p>
            <a: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cs-CZ" sz="1400" dirty="0">
                <a:solidFill>
                  <a:schemeClr val="tx2"/>
                </a:solidFill>
              </a:rPr>
              <a:t>ptáme se na jiný subjekt (osobu, věc, společnost…)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6214" y="761502"/>
            <a:ext cx="3121980" cy="309954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62500" lnSpcReduction="20000"/>
          </a:bodyPr>
          <a:lstStyle>
            <a:lvl1pPr marL="342900" lvl="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</a:defRPr>
            </a:lvl1pPr>
            <a:lvl2pPr marL="64008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</a:defRPr>
            </a:lvl3pPr>
            <a:lvl4pPr marL="1124712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</a:defRPr>
            </a:lvl4pPr>
            <a:lvl5pPr marL="132588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baseline="0">
                <a:solidFill>
                  <a:schemeClr val="tx2"/>
                </a:solidFill>
              </a:defRPr>
            </a:lvl5pPr>
            <a:lvl6pPr marL="1517904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6pPr>
            <a:lvl7pPr marL="1719072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7pPr>
            <a:lvl8pPr marL="192024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8pPr>
            <a:lvl9pPr marL="2121408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9pPr>
          </a:lstStyle>
          <a:p>
            <a:pPr marL="68580" indent="0">
              <a:buNone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Demografické položky </a:t>
            </a:r>
          </a:p>
          <a:p>
            <a:pPr marL="68580" indent="0">
              <a:buNone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Výzkumné otázky</a:t>
            </a:r>
          </a:p>
          <a:p>
            <a:pPr marL="68580" indent="0">
              <a:buNone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Filtrační položky</a:t>
            </a:r>
          </a:p>
          <a:p>
            <a:r>
              <a:rPr lang="cs-CZ" dirty="0"/>
              <a:t>filtrace nevhodných respondentů – kteří nesplňují charakteristiku cílové populace (např. laik)</a:t>
            </a:r>
          </a:p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Kontrolní – L položky </a:t>
            </a:r>
          </a:p>
          <a:p>
            <a:r>
              <a:rPr lang="cs-CZ" dirty="0"/>
              <a:t>ověření pravdivosti  odpovědí v klíčových otázkách – ptám se dvakrát na to stejné ale jinak formulovanou otázkou</a:t>
            </a:r>
          </a:p>
          <a:p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6577386" y="771126"/>
            <a:ext cx="2555776" cy="603855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68580">
              <a:spcBef>
                <a:spcPct val="20000"/>
              </a:spcBef>
              <a:buClr>
                <a:schemeClr val="accent1"/>
              </a:buClr>
              <a:buSzPct val="76000"/>
            </a:pPr>
            <a:r>
              <a:rPr lang="cs-CZ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Výběrové položky</a:t>
            </a:r>
          </a:p>
          <a:p>
            <a: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cs-CZ" sz="1400" dirty="0">
                <a:solidFill>
                  <a:schemeClr val="tx2"/>
                </a:solidFill>
              </a:rPr>
              <a:t>Vybírá jednu z nabízených variant</a:t>
            </a:r>
          </a:p>
          <a:p>
            <a:pPr marL="68580">
              <a:spcBef>
                <a:spcPct val="20000"/>
              </a:spcBef>
              <a:buClr>
                <a:schemeClr val="accent1"/>
              </a:buClr>
              <a:buSzPct val="76000"/>
            </a:pPr>
            <a:r>
              <a:rPr lang="cs-CZ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Výčtové položky</a:t>
            </a:r>
          </a:p>
          <a:p>
            <a: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cs-CZ" sz="1400" dirty="0">
                <a:solidFill>
                  <a:schemeClr val="tx2"/>
                </a:solidFill>
              </a:rPr>
              <a:t>Může vybrat více z nabízených variant</a:t>
            </a:r>
          </a:p>
          <a:p>
            <a:pPr marL="68580">
              <a:spcBef>
                <a:spcPct val="20000"/>
              </a:spcBef>
              <a:buClr>
                <a:schemeClr val="accent1"/>
              </a:buClr>
              <a:buSzPct val="76000"/>
            </a:pPr>
            <a:r>
              <a:rPr lang="cs-CZ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Škálové položky</a:t>
            </a:r>
          </a:p>
          <a:p>
            <a: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cs-CZ" sz="1400" dirty="0">
                <a:solidFill>
                  <a:schemeClr val="tx2"/>
                </a:solidFill>
              </a:rPr>
              <a:t>Numerické, grafické, symbolické</a:t>
            </a:r>
          </a:p>
          <a:p>
            <a: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cs-CZ" sz="1400" dirty="0">
                <a:solidFill>
                  <a:schemeClr val="tx2"/>
                </a:solidFill>
              </a:rPr>
              <a:t>Intervalová škála</a:t>
            </a:r>
          </a:p>
          <a:p>
            <a: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cs-CZ" sz="1400" dirty="0" err="1">
                <a:solidFill>
                  <a:schemeClr val="tx2"/>
                </a:solidFill>
              </a:rPr>
              <a:t>Likertova</a:t>
            </a:r>
            <a:r>
              <a:rPr lang="cs-CZ" sz="1400" dirty="0">
                <a:solidFill>
                  <a:schemeClr val="tx2"/>
                </a:solidFill>
              </a:rPr>
              <a:t> škála -  1 – 5 (1 = žádný vliv; 5 maximální vliv)</a:t>
            </a:r>
          </a:p>
          <a:p>
            <a: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cs-CZ" sz="1400" dirty="0">
                <a:solidFill>
                  <a:schemeClr val="tx2"/>
                </a:solidFill>
              </a:rPr>
              <a:t>Škála hierarchická – řazení  proměnných dle významnosti</a:t>
            </a:r>
          </a:p>
          <a:p>
            <a: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cs-CZ" sz="1400" dirty="0">
                <a:solidFill>
                  <a:schemeClr val="tx2"/>
                </a:solidFill>
              </a:rPr>
              <a:t>Škála bodová – max. bodů 100 – přidělují se body jednotlivým proměnným</a:t>
            </a:r>
          </a:p>
          <a:p>
            <a: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endParaRPr lang="cs-CZ" sz="1400" dirty="0">
              <a:solidFill>
                <a:schemeClr val="tx2"/>
              </a:solidFill>
            </a:endParaRPr>
          </a:p>
          <a:p>
            <a: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endParaRPr lang="cs-CZ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289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0" y="0"/>
            <a:ext cx="4104456" cy="692696"/>
          </a:xfrm>
        </p:spPr>
        <p:txBody>
          <a:bodyPr>
            <a:noAutofit/>
          </a:bodyPr>
          <a:lstStyle/>
          <a:p>
            <a:r>
              <a:rPr lang="cs-CZ" sz="2400" dirty="0"/>
              <a:t>Dotazník – distribuce, návratnost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1826317" y="797495"/>
            <a:ext cx="6840760" cy="1008112"/>
          </a:xfrm>
          <a:ln w="31750">
            <a:solidFill>
              <a:schemeClr val="bg2">
                <a:lumMod val="75000"/>
              </a:schemeClr>
            </a:solidFill>
            <a:prstDash val="sysDot"/>
          </a:ln>
        </p:spPr>
        <p:txBody>
          <a:bodyPr>
            <a:normAutofit fontScale="55000" lnSpcReduction="20000"/>
          </a:bodyPr>
          <a:lstStyle/>
          <a:p>
            <a:r>
              <a:rPr lang="cs-CZ" b="1" dirty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DOTAZNÍK PŘEDKLÁDÁ VÝZKUMNÍK OSOBNĚ</a:t>
            </a:r>
            <a:endParaRPr lang="cs-CZ" dirty="0"/>
          </a:p>
          <a:p>
            <a:r>
              <a:rPr lang="cs-CZ" dirty="0"/>
              <a:t>Individuální x kolektivní vyplňování</a:t>
            </a:r>
          </a:p>
          <a:p>
            <a:r>
              <a:rPr lang="cs-CZ" dirty="0"/>
              <a:t>Výzkumník může osobně instruovat respondenty a odpovídat ne jejich dotazy – zvýšení validity odpovědí</a:t>
            </a:r>
          </a:p>
          <a:p>
            <a:r>
              <a:rPr lang="cs-CZ" dirty="0"/>
              <a:t>Vykazuje vyšší návratnost než distribuce v nepřímém kontaktu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480352" y="764704"/>
            <a:ext cx="1368152" cy="100811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PŘÍMÝ KONTAKT</a:t>
            </a:r>
          </a:p>
        </p:txBody>
      </p:sp>
      <p:sp>
        <p:nvSpPr>
          <p:cNvPr id="10" name="Zaoblený obdélník 9"/>
          <p:cNvSpPr/>
          <p:nvPr/>
        </p:nvSpPr>
        <p:spPr>
          <a:xfrm>
            <a:off x="467545" y="1844824"/>
            <a:ext cx="1368152" cy="171980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NEPŘÍMÍ KONTAKT</a:t>
            </a:r>
          </a:p>
        </p:txBody>
      </p:sp>
      <p:sp>
        <p:nvSpPr>
          <p:cNvPr id="11" name="Zástupný symbol pro obsah 7"/>
          <p:cNvSpPr txBox="1">
            <a:spLocks/>
          </p:cNvSpPr>
          <p:nvPr/>
        </p:nvSpPr>
        <p:spPr>
          <a:xfrm>
            <a:off x="1826317" y="1892907"/>
            <a:ext cx="6840760" cy="1719808"/>
          </a:xfrm>
          <a:prstGeom prst="rect">
            <a:avLst/>
          </a:prstGeom>
          <a:ln w="31750">
            <a:solidFill>
              <a:schemeClr val="bg2">
                <a:lumMod val="75000"/>
              </a:schemeClr>
            </a:solidFill>
            <a:prstDash val="sysDot"/>
          </a:ln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DOTAZNÍK DISTRIBUOVÁN POŠTOU, ELEKTRONICKY, DALŠÍ POVĚŘENOU OSOBOU</a:t>
            </a:r>
            <a:endParaRPr lang="cs-CZ" sz="1200" dirty="0"/>
          </a:p>
          <a:p>
            <a:r>
              <a:rPr lang="cs-CZ" sz="1200" dirty="0"/>
              <a:t>Individuální x kolektivní vyplňování</a:t>
            </a:r>
          </a:p>
          <a:p>
            <a:r>
              <a:rPr lang="cs-CZ" sz="1200" dirty="0"/>
              <a:t>Není možnost doplňujících informací od výzkumníka  - nepochopení způsobu kompletace</a:t>
            </a:r>
          </a:p>
          <a:p>
            <a:r>
              <a:rPr lang="cs-CZ" sz="1200" dirty="0"/>
              <a:t>Větší pravděpodobnost, že dotazník vyplní osoba nesplňující kritéria cílové populace</a:t>
            </a:r>
          </a:p>
          <a:p>
            <a:r>
              <a:rPr lang="cs-CZ" sz="1200" dirty="0"/>
              <a:t>Vykazuje nižší návratnost než distribuce v nepřímém kontaktu</a:t>
            </a:r>
          </a:p>
          <a:p>
            <a:r>
              <a:rPr lang="cs-CZ" sz="1200" dirty="0"/>
              <a:t>Pro zvýšení návratnosti dotazníků posílaných poštou je vhodné přiložit ofrankovanou obálku s adresou</a:t>
            </a:r>
            <a:endParaRPr lang="cs-CZ" sz="1200" dirty="0">
              <a:effectLst/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464565" y="3717031"/>
            <a:ext cx="1368152" cy="61478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KOMBINACE</a:t>
            </a:r>
          </a:p>
        </p:txBody>
      </p:sp>
      <p:sp>
        <p:nvSpPr>
          <p:cNvPr id="13" name="Zástupný symbol pro obsah 7"/>
          <p:cNvSpPr txBox="1">
            <a:spLocks/>
          </p:cNvSpPr>
          <p:nvPr/>
        </p:nvSpPr>
        <p:spPr>
          <a:xfrm>
            <a:off x="1846541" y="3755751"/>
            <a:ext cx="6840760" cy="576064"/>
          </a:xfrm>
          <a:prstGeom prst="rect">
            <a:avLst/>
          </a:prstGeom>
          <a:ln w="31750">
            <a:solidFill>
              <a:schemeClr val="bg2">
                <a:lumMod val="75000"/>
              </a:schemeClr>
            </a:solidFill>
            <a:prstDash val="sysDot"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b="1" dirty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Dotazník distribuován v přímém i nepřímém kontaktu s respondentem</a:t>
            </a:r>
          </a:p>
        </p:txBody>
      </p:sp>
      <p:sp>
        <p:nvSpPr>
          <p:cNvPr id="14" name="Zástupný symbol pro obsah 2"/>
          <p:cNvSpPr txBox="1">
            <a:spLocks/>
          </p:cNvSpPr>
          <p:nvPr/>
        </p:nvSpPr>
        <p:spPr>
          <a:xfrm>
            <a:off x="477385" y="4797152"/>
            <a:ext cx="8199532" cy="1368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cs-CZ" sz="1600" b="1" dirty="0">
                <a:solidFill>
                  <a:schemeClr val="tx2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Minimální návratnost dotazníku by měla činit 60 – 70 %.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1600" b="1" dirty="0">
                <a:solidFill>
                  <a:schemeClr val="tx2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Návratnost =</a:t>
            </a:r>
            <a:r>
              <a:rPr lang="cs-CZ" sz="1600" dirty="0"/>
              <a:t> kolik procent dotazníků s distribuovaných byly vráceny výzkumníkovi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1600" b="1" dirty="0">
                <a:solidFill>
                  <a:schemeClr val="tx2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Využitelnost = </a:t>
            </a:r>
            <a:r>
              <a:rPr lang="cs-CZ" sz="1600" dirty="0"/>
              <a:t>kolik procent dotazníků z distribuovaných bylo možno využít k analýze výsledků (počet dotazníků po vyřazení z důvodu špatného vyplnění)</a:t>
            </a:r>
          </a:p>
          <a:p>
            <a:pPr marL="0" indent="0">
              <a:lnSpc>
                <a:spcPct val="110000"/>
              </a:lnSpc>
              <a:buNone/>
            </a:pPr>
            <a:endParaRPr lang="cs-CZ" sz="1600" dirty="0"/>
          </a:p>
        </p:txBody>
      </p:sp>
      <p:sp>
        <p:nvSpPr>
          <p:cNvPr id="15" name="Rámeček 14"/>
          <p:cNvSpPr/>
          <p:nvPr/>
        </p:nvSpPr>
        <p:spPr>
          <a:xfrm>
            <a:off x="318839" y="4581128"/>
            <a:ext cx="8496944" cy="1800200"/>
          </a:xfrm>
          <a:prstGeom prst="fram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519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36904" cy="620688"/>
          </a:xfrm>
        </p:spPr>
        <p:txBody>
          <a:bodyPr>
            <a:noAutofit/>
          </a:bodyPr>
          <a:lstStyle/>
          <a:p>
            <a:r>
              <a:rPr lang="cs-CZ" sz="3600" dirty="0"/>
              <a:t>Dotazník – výhody a nevýhody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927402" y="4267200"/>
            <a:ext cx="6677046" cy="2197525"/>
          </a:xfr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342900" indent="-274320">
              <a:buChar char=""/>
            </a:pPr>
            <a:r>
              <a:rPr lang="cs-CZ" sz="1800" dirty="0">
                <a:solidFill>
                  <a:schemeClr val="tx2"/>
                </a:solidFill>
              </a:rPr>
              <a:t>Návratnost dotazníků</a:t>
            </a:r>
          </a:p>
          <a:p>
            <a:pPr marL="342900" indent="-274320">
              <a:buChar char=""/>
            </a:pPr>
            <a:r>
              <a:rPr lang="cs-CZ" sz="1800" dirty="0">
                <a:solidFill>
                  <a:schemeClr val="tx2"/>
                </a:solidFill>
              </a:rPr>
              <a:t>Chybí kontrola parametrů cílové skupiny – vyplnila dotazník opravdu cílová skupina</a:t>
            </a:r>
          </a:p>
          <a:p>
            <a:pPr marL="342900" indent="-274320">
              <a:buChar char=""/>
            </a:pPr>
            <a:r>
              <a:rPr lang="cs-CZ" sz="1800" dirty="0">
                <a:solidFill>
                  <a:schemeClr val="tx2"/>
                </a:solidFill>
              </a:rPr>
              <a:t>Není možnost interakce výzkumník – respondent – riziko nepochopení položek</a:t>
            </a:r>
          </a:p>
          <a:p>
            <a:pPr marL="342900" indent="-274320">
              <a:buChar char=""/>
            </a:pPr>
            <a:r>
              <a:rPr lang="cs-CZ" sz="1800" dirty="0">
                <a:solidFill>
                  <a:schemeClr val="tx2"/>
                </a:solidFill>
              </a:rPr>
              <a:t>Malá flexibilita – nelze dotazník poupravit, když při analýze výsledků zjistím nové zjištění nebo chybu</a:t>
            </a:r>
          </a:p>
        </p:txBody>
      </p:sp>
      <p:pic>
        <p:nvPicPr>
          <p:cNvPr id="4" name="Obrázek 3"/>
          <p:cNvPicPr/>
          <p:nvPr/>
        </p:nvPicPr>
        <p:blipFill rotWithShape="1">
          <a:blip r:embed="rId2"/>
          <a:srcRect l="18189" t="37567" r="69576" b="41005"/>
          <a:stretch/>
        </p:blipFill>
        <p:spPr bwMode="auto">
          <a:xfrm>
            <a:off x="467543" y="1484784"/>
            <a:ext cx="1459859" cy="19257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927402" y="1065307"/>
            <a:ext cx="6749054" cy="286232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cs-CZ" dirty="0">
                <a:solidFill>
                  <a:schemeClr val="tx2"/>
                </a:solidFill>
              </a:rPr>
              <a:t>Efektivnost (získání dat v krátkém čase od velkého počtu osob)</a:t>
            </a:r>
          </a:p>
          <a:p>
            <a: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cs-CZ" dirty="0">
                <a:solidFill>
                  <a:schemeClr val="tx2"/>
                </a:solidFill>
              </a:rPr>
              <a:t>Výzkumník nemusí být při distribuci a kompletaci dotazníků přítomen</a:t>
            </a:r>
          </a:p>
          <a:p>
            <a: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cs-CZ" dirty="0">
                <a:solidFill>
                  <a:schemeClr val="tx2"/>
                </a:solidFill>
              </a:rPr>
              <a:t>Respondent má čas si odpověď promyslet</a:t>
            </a:r>
          </a:p>
          <a:p>
            <a: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cs-CZ" dirty="0">
                <a:solidFill>
                  <a:schemeClr val="tx2"/>
                </a:solidFill>
              </a:rPr>
              <a:t>Objektivnost – respondent chráněn před sugescí a subjektivním ovlivněním výzkumníkem</a:t>
            </a:r>
          </a:p>
          <a:p>
            <a: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cs-CZ" dirty="0">
                <a:solidFill>
                  <a:schemeClr val="tx2"/>
                </a:solidFill>
              </a:rPr>
              <a:t>Možnost kvantifikace odpovědi</a:t>
            </a:r>
          </a:p>
          <a:p>
            <a: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cs-CZ" dirty="0">
                <a:solidFill>
                  <a:schemeClr val="tx2"/>
                </a:solidFill>
              </a:rPr>
              <a:t>Možnost statistického zpracování dat</a:t>
            </a:r>
          </a:p>
        </p:txBody>
      </p:sp>
      <p:pic>
        <p:nvPicPr>
          <p:cNvPr id="6" name="Obrázek 5"/>
          <p:cNvPicPr/>
          <p:nvPr/>
        </p:nvPicPr>
        <p:blipFill rotWithShape="1">
          <a:blip r:embed="rId2"/>
          <a:srcRect l="33566" t="38625" r="53867" b="41534"/>
          <a:stretch/>
        </p:blipFill>
        <p:spPr bwMode="auto">
          <a:xfrm>
            <a:off x="514129" y="4437112"/>
            <a:ext cx="1413273" cy="18093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50813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36904" cy="620688"/>
          </a:xfrm>
        </p:spPr>
        <p:txBody>
          <a:bodyPr>
            <a:noAutofit/>
          </a:bodyPr>
          <a:lstStyle/>
          <a:p>
            <a:r>
              <a:rPr lang="cs-CZ" sz="2800" dirty="0"/>
              <a:t>Elektronický dotazník – výhody a nevýhody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42051" y="5068923"/>
            <a:ext cx="7434405" cy="1557349"/>
          </a:xfrm>
          <a:noFill/>
          <a:ln>
            <a:solidFill>
              <a:srgbClr val="C00000"/>
            </a:solidFill>
          </a:ln>
        </p:spPr>
        <p:txBody>
          <a:bodyPr vert="horz" wrap="square" lIns="91440" tIns="45720" rIns="91440" bIns="45720" rtlCol="0" anchor="t">
            <a:spAutoFit/>
          </a:bodyPr>
          <a:lstStyle/>
          <a:p>
            <a:pPr marL="342900" indent="-274320">
              <a:buChar char=""/>
            </a:pPr>
            <a:r>
              <a:rPr lang="cs-CZ" sz="1400" dirty="0">
                <a:solidFill>
                  <a:schemeClr val="tx2"/>
                </a:solidFill>
              </a:rPr>
              <a:t>Složení výzkumného souboru ovlivněno dostupností internetu a počítačovou gramotností</a:t>
            </a:r>
          </a:p>
          <a:p>
            <a:pPr marL="342900" indent="-274320">
              <a:buChar char=""/>
            </a:pPr>
            <a:r>
              <a:rPr lang="cs-CZ" sz="1400" dirty="0">
                <a:solidFill>
                  <a:schemeClr val="tx2"/>
                </a:solidFill>
              </a:rPr>
              <a:t>Výzkumný soubor je tvořen na základě </a:t>
            </a:r>
            <a:r>
              <a:rPr lang="cs-CZ" sz="1400" dirty="0" err="1">
                <a:solidFill>
                  <a:schemeClr val="tx2"/>
                </a:solidFill>
              </a:rPr>
              <a:t>sebevýběru</a:t>
            </a:r>
            <a:endParaRPr lang="cs-CZ" sz="1400" dirty="0">
              <a:solidFill>
                <a:schemeClr val="tx2"/>
              </a:solidFill>
            </a:endParaRPr>
          </a:p>
          <a:p>
            <a:pPr marL="342900" indent="-274320">
              <a:buFont typeface="Wingdings 2" pitchFamily="18" charset="2"/>
              <a:buChar char=""/>
            </a:pPr>
            <a:r>
              <a:rPr lang="cs-CZ" sz="1400" dirty="0">
                <a:solidFill>
                  <a:schemeClr val="tx2"/>
                </a:solidFill>
              </a:rPr>
              <a:t>Není možná kontrola zda respondent splňuje kritéria cílového souboru</a:t>
            </a:r>
          </a:p>
          <a:p>
            <a:pPr marL="342900" indent="-274320">
              <a:buChar char=""/>
            </a:pPr>
            <a:r>
              <a:rPr lang="cs-CZ" sz="1400" dirty="0">
                <a:solidFill>
                  <a:schemeClr val="tx2"/>
                </a:solidFill>
              </a:rPr>
              <a:t>Není možná kontrola, zda se jeden respondent nezúčastnil výzkumu opakovaně</a:t>
            </a:r>
          </a:p>
          <a:p>
            <a:pPr marL="342900" indent="-274320">
              <a:buChar char=""/>
            </a:pPr>
            <a:r>
              <a:rPr lang="cs-CZ" sz="1400" dirty="0">
                <a:solidFill>
                  <a:schemeClr val="tx2"/>
                </a:solidFill>
              </a:rPr>
              <a:t>Tvorba elektronického dotazníků je náročnější – znalost</a:t>
            </a:r>
          </a:p>
        </p:txBody>
      </p:sp>
      <p:pic>
        <p:nvPicPr>
          <p:cNvPr id="4" name="Obrázek 3"/>
          <p:cNvPicPr/>
          <p:nvPr/>
        </p:nvPicPr>
        <p:blipFill rotWithShape="1">
          <a:blip r:embed="rId2"/>
          <a:srcRect l="18189" t="37567" r="69576" b="41005"/>
          <a:stretch/>
        </p:blipFill>
        <p:spPr bwMode="auto">
          <a:xfrm>
            <a:off x="16146" y="3468485"/>
            <a:ext cx="1225905" cy="14401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242051" y="3388346"/>
            <a:ext cx="7434405" cy="160043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</a:defRPr>
            </a:lvl1pPr>
          </a:lstStyle>
          <a:p>
            <a:r>
              <a:rPr lang="cs-CZ" sz="1400" dirty="0"/>
              <a:t>Respondent může  vyplnit dotazník kdykoliv a odkudkoliv</a:t>
            </a:r>
          </a:p>
          <a:p>
            <a:r>
              <a:rPr lang="cs-CZ" sz="1400" dirty="0"/>
              <a:t>Vyšší anonymita respondentů  </a:t>
            </a:r>
          </a:p>
          <a:p>
            <a:r>
              <a:rPr lang="cs-CZ" sz="1400" dirty="0"/>
              <a:t>Na distribuci dotazníků jsou minimální finanční náklady</a:t>
            </a:r>
          </a:p>
          <a:p>
            <a:r>
              <a:rPr lang="cs-CZ" sz="1400" dirty="0"/>
              <a:t>Automatická generace datových tabulek a grafů šetří čas</a:t>
            </a:r>
          </a:p>
          <a:p>
            <a:r>
              <a:rPr lang="cs-CZ" sz="1400" dirty="0"/>
              <a:t>Redukce omylů a chyb, které mohou být způsobeny manuálním kódováním</a:t>
            </a:r>
          </a:p>
          <a:p>
            <a:r>
              <a:rPr lang="cs-CZ" sz="1400" dirty="0"/>
              <a:t>Dotazník lze doplnit o další multimediální opory (obrázky, zvuk, video)</a:t>
            </a:r>
          </a:p>
        </p:txBody>
      </p:sp>
      <p:pic>
        <p:nvPicPr>
          <p:cNvPr id="6" name="Obrázek 5"/>
          <p:cNvPicPr/>
          <p:nvPr/>
        </p:nvPicPr>
        <p:blipFill rotWithShape="1">
          <a:blip r:embed="rId2"/>
          <a:srcRect l="33566" t="38625" r="53867" b="41534"/>
          <a:stretch/>
        </p:blipFill>
        <p:spPr bwMode="auto">
          <a:xfrm>
            <a:off x="0" y="4994958"/>
            <a:ext cx="1242051" cy="14493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034045"/>
              </p:ext>
            </p:extLst>
          </p:nvPr>
        </p:nvGraphicFramePr>
        <p:xfrm>
          <a:off x="537782" y="1052736"/>
          <a:ext cx="813867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40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45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E-mailové dotazníky</a:t>
                      </a:r>
                      <a:endParaRPr lang="cs-CZ" sz="1800" dirty="0">
                        <a:effectLst/>
                      </a:endParaRPr>
                    </a:p>
                    <a:p>
                      <a:pPr algn="ctr"/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Webové dotazníky</a:t>
                      </a:r>
                      <a:endParaRPr lang="cs-CZ" sz="180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2108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Dotazník posílán emailem konkrétní skupině respondentů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Podoba textového dokumentu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Respondent</a:t>
                      </a:r>
                      <a:r>
                        <a:rPr lang="cs-CZ" sz="1400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vyplní a posílá emailem spět výzkumníkovy</a:t>
                      </a:r>
                      <a:endParaRPr lang="cs-CZ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Dotazník funguje jako webová stránka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Dotazník může vyplnit každý, kdo má přístup na webovou stránku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Informace lze následně automaticky převést do datových tabulek a grafů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Respondenty lze získávat prostřednictvím rozesílání internetového odkazu cílové skupině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64747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2. fáze výzkum 2018[20181120123027982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4665</TotalTime>
  <Words>2439</Words>
  <Application>Microsoft Office PowerPoint</Application>
  <PresentationFormat>Předvádění na obrazovce (4:3)</PresentationFormat>
  <Paragraphs>444</Paragraphs>
  <Slides>30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8" baseType="lpstr">
      <vt:lpstr>Arial</vt:lpstr>
      <vt:lpstr>Calibri</vt:lpstr>
      <vt:lpstr>Century Gothic</vt:lpstr>
      <vt:lpstr>Georgia</vt:lpstr>
      <vt:lpstr>Times New Roman</vt:lpstr>
      <vt:lpstr>Wingdings</vt:lpstr>
      <vt:lpstr>Wingdings 2</vt:lpstr>
      <vt:lpstr>Austin</vt:lpstr>
      <vt:lpstr>FÁZE EMPIRICKÁ – tvorba výzkumného nástroje</vt:lpstr>
      <vt:lpstr>FÁZE EMPIRICKÁ – tvorba výzkumného nástroje</vt:lpstr>
      <vt:lpstr>Prezentace aplikace PowerPoint</vt:lpstr>
      <vt:lpstr>Dotazník - základní pravidla tvorby</vt:lpstr>
      <vt:lpstr>Prezentace aplikace PowerPoint</vt:lpstr>
      <vt:lpstr>Dotazník – typy položek</vt:lpstr>
      <vt:lpstr>Dotazník – distribuce, návratnost</vt:lpstr>
      <vt:lpstr>Dotazník – výhody a nevýhody</vt:lpstr>
      <vt:lpstr>Elektronický dotazník – výhody a nevýhody</vt:lpstr>
      <vt:lpstr>Určete o jaké dotazníkové položky se jedná</vt:lpstr>
      <vt:lpstr>Určete o jaké dotazníkové položky se jedná</vt:lpstr>
      <vt:lpstr>FÁZE EMPIRICKÁ – tvorba výzkumného nástroje</vt:lpstr>
      <vt:lpstr>Prezentace aplikace PowerPoint</vt:lpstr>
      <vt:lpstr>Prezentace aplikace PowerPoint</vt:lpstr>
      <vt:lpstr>Rozhovor v kvalitativním a kvantitativním výzkumu</vt:lpstr>
      <vt:lpstr>Prezentace aplikace PowerPoint</vt:lpstr>
      <vt:lpstr>Rozhovor – pořadí otázek</vt:lpstr>
      <vt:lpstr>Rozhovor – kvalitativní</vt:lpstr>
      <vt:lpstr>Rozhovor – výhody a nevýhody</vt:lpstr>
      <vt:lpstr>FÁZE EMPIRICKÁ – tvorba výzkumného nástroje</vt:lpstr>
      <vt:lpstr>Prezentace aplikace PowerPoint</vt:lpstr>
      <vt:lpstr>Prezentace aplikace PowerPoint</vt:lpstr>
      <vt:lpstr>Pozorování – proces</vt:lpstr>
      <vt:lpstr>Pozorování – výhody a nevýhody</vt:lpstr>
      <vt:lpstr>Pozorování v kvalitativním a kvantitativním výzkumu</vt:lpstr>
      <vt:lpstr>FÁZE EMPIRICKÁ – tvorba výzkumného nástroje</vt:lpstr>
      <vt:lpstr>Prezentace aplikace PowerPoint</vt:lpstr>
      <vt:lpstr>Žádosti o povolení sběru informací ve FN Brno</vt:lpstr>
      <vt:lpstr>Prezentace aplikace PowerPoint</vt:lpstr>
      <vt:lpstr>Hodně zdaru při výzkumu</vt:lpstr>
    </vt:vector>
  </TitlesOfParts>
  <Company>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Pospisilova</dc:creator>
  <cp:lastModifiedBy>Alena Pospíšilová</cp:lastModifiedBy>
  <cp:revision>338</cp:revision>
  <cp:lastPrinted>2019-10-29T09:06:11Z</cp:lastPrinted>
  <dcterms:created xsi:type="dcterms:W3CDTF">2017-08-07T12:03:32Z</dcterms:created>
  <dcterms:modified xsi:type="dcterms:W3CDTF">2020-11-02T10:50:55Z</dcterms:modified>
</cp:coreProperties>
</file>