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94" r:id="rId5"/>
  </p:sldMasterIdLst>
  <p:notesMasterIdLst>
    <p:notesMasterId r:id="rId41"/>
  </p:notesMasterIdLst>
  <p:handoutMasterIdLst>
    <p:handoutMasterId r:id="rId42"/>
  </p:handoutMasterIdLst>
  <p:sldIdLst>
    <p:sldId id="299" r:id="rId6"/>
    <p:sldId id="257" r:id="rId7"/>
    <p:sldId id="261" r:id="rId8"/>
    <p:sldId id="264" r:id="rId9"/>
    <p:sldId id="278" r:id="rId10"/>
    <p:sldId id="276" r:id="rId11"/>
    <p:sldId id="277" r:id="rId12"/>
    <p:sldId id="280" r:id="rId13"/>
    <p:sldId id="281" r:id="rId14"/>
    <p:sldId id="284" r:id="rId15"/>
    <p:sldId id="285" r:id="rId16"/>
    <p:sldId id="286" r:id="rId17"/>
    <p:sldId id="287" r:id="rId18"/>
    <p:sldId id="306" r:id="rId19"/>
    <p:sldId id="288" r:id="rId20"/>
    <p:sldId id="289" r:id="rId21"/>
    <p:sldId id="290" r:id="rId22"/>
    <p:sldId id="292" r:id="rId23"/>
    <p:sldId id="300" r:id="rId24"/>
    <p:sldId id="301" r:id="rId25"/>
    <p:sldId id="302" r:id="rId26"/>
    <p:sldId id="303" r:id="rId27"/>
    <p:sldId id="304" r:id="rId28"/>
    <p:sldId id="275" r:id="rId29"/>
    <p:sldId id="293" r:id="rId30"/>
    <p:sldId id="291" r:id="rId31"/>
    <p:sldId id="282" r:id="rId32"/>
    <p:sldId id="295" r:id="rId33"/>
    <p:sldId id="272" r:id="rId34"/>
    <p:sldId id="294" r:id="rId35"/>
    <p:sldId id="265" r:id="rId36"/>
    <p:sldId id="267" r:id="rId37"/>
    <p:sldId id="297" r:id="rId38"/>
    <p:sldId id="296" r:id="rId39"/>
    <p:sldId id="307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AB54-7BED-CC27-A693-5A14A5C53684}" v="21" dt="2020-09-04T09:35:34.515"/>
    <p1510:client id="{1734F49C-9CA8-4F89-4829-9C23DE32FEB0}" v="4797" dt="2020-09-02T14:02:19.245"/>
    <p1510:client id="{2BBFD220-E24C-494C-B228-DAFA6751439A}" v="7" dt="2020-07-17T08:20:26.997"/>
    <p1510:client id="{2EF91194-CAD6-6245-9A14-34EFCDEAA3D6}" v="1270" dt="2020-08-19T21:26:46.559"/>
    <p1510:client id="{9782E0E1-8B4F-2E1C-89C4-B7C940E248B0}" v="2165" dt="2020-09-03T21:57:03.422"/>
    <p1510:client id="{C1CAC6E4-01CE-6992-8BCA-EE1F0C897A78}" v="12" dt="2020-07-17T08:21:35.352"/>
    <p1510:client id="{C593EA60-37D6-F9F8-B3E5-D1A1732B5B25}" v="769" dt="2020-08-06T21:41:03.672"/>
    <p1510:client id="{E6793ED2-8DFF-A9CC-C2F3-1AE95A2E12F3}" v="1926" dt="2020-08-30T14:06:28.715"/>
    <p1510:client id="{E6B5CA01-381C-2005-0735-7E1FC3AE312E}" v="1809" dt="2020-09-03T17:29:14.138"/>
    <p1510:client id="{E93E888E-86D8-22F2-C82D-2AAE712CED8A}" v="3" dt="2020-09-04T09:47:14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16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17BFF-096E-D34B-8270-95FF0A5BE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14D852-79B0-C141-8C2A-28427FB09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4EA8F-037F-EF42-A96C-22BC73A5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57F9DD-2F92-7742-A97A-AADB381E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A9D08A-FDE7-D645-A806-4C1C4589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52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82200-114F-DF48-B16B-12EA096A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8F5E2-88D5-A44E-91ED-FD59ABFFF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5A24F1-D4A7-5248-9EC8-C0CE45F6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A0BA2-6101-AA41-8B5C-00083EF7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7307F0-E690-3540-B4C3-CE919D4E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31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73DD8-FABF-E54B-B2D6-DDF97E00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D5DF35-411C-5A44-BBF3-A5C4B144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092F98-1E80-3B41-834D-B0305CFC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735717-6BC7-2D4B-828F-00371F14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92B42F-5706-D44C-A8B3-4FB1E347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02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222B2-87D7-E446-84CC-6F8E775D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3C00F-F54F-B841-9924-508782FD4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845E59-3B35-FA45-A907-1F86410B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347A9A-00AD-8A45-8AC2-911F9B76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8C560F-F5B8-6545-AA35-4616D27A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098E0F-B36E-AF4D-8935-3AAB08EA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88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C3FC2-26ED-1045-A551-239C745C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ADBD1C-1D96-F442-9748-1CA9FEB0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C6880B-6F61-CC4A-ACD9-D2BD3090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30A1D2-3287-D940-99A3-A731C57E4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FE840B-BBCA-604B-8E6D-16995D563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32C286-3DD1-0740-B155-809102CE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18E6AC-2F75-D146-A9B4-84FC312D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E7EB88-9CA6-8E41-9451-6B65FF92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61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5CDBA-6462-6C4E-AFC0-006A126F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3CFC02-C5BE-5B47-8F48-5F668242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B578C9-522F-7F42-B0F4-40E66BC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26603F-5A7D-8B47-B6B6-43186F85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7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8DD3F6-046F-D140-97A6-AD636634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8FB50E-A2AF-444D-AD5C-A083142F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4D7409-B9C7-BF4B-AC7D-C379C863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2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0CFEF-02BE-624C-B87C-A9916604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02FDE-D832-A34A-91FE-F73741EA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A300DA-CDA4-D043-A51E-9E222CEA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EA1EC4-0D19-6546-83EC-57D7E491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E1BEA6-F370-8646-82B2-5138C5B7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ECEDF2-2312-D04E-9523-F49CAFA2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94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7546D-7370-BA46-997E-B5A5C4C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52CCE1-56EE-6D4A-AF5D-B418E2CA7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32D66F-0BE8-684E-8F80-414D4FCA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B75F09-A524-D549-AC5E-B078D4F9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9C324A-E71A-9140-9B81-B6F49257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35616D-F9B6-E54C-BB43-0441F94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03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1DCAE-11B2-4740-916E-D304666C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5D3C6C-3010-1F45-9DFE-ACEC0D86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344596-7A2A-8247-8416-41FD37F3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71085B-00A8-EC46-9641-05C9E0C3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DF7499-2EC4-6C47-BD3E-62438D7B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78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554B69-F5C7-8D42-BB09-D92588024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A9A239-DE2D-8A4D-8CDB-9A22D1AB5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86C28A-8024-4F4B-9151-D2D4D821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CEEC4-3446-E84B-8056-5588CF12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E37A55-960E-9F41-B79B-67BCEA45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41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Gynekologicko-porodnická klinika Fakultní nemocnice Brno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966AEF-C56A-124D-BCEA-02AF2097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5281F7-911A-D34C-93FD-C52AD67A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5054F-54F0-4B4E-A7AE-EB20CAC5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CCC5C-02C9-4246-A04C-744AED040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E906B-CC70-7242-986A-E9328899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yoclinic.org/tests-procedures/mirena/about/pac-2039135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Logo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9" y="260351"/>
            <a:ext cx="1368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5764"/>
            <a:ext cx="100806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1808163" y="2287588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Plánované rodičovství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927351" y="635000"/>
            <a:ext cx="6227763" cy="1123950"/>
          </a:xfrm>
          <a:prstGeom prst="rect">
            <a:avLst/>
          </a:prstGeom>
          <a:noFill/>
        </p:spPr>
        <p:txBody>
          <a:bodyPr lIns="0" tIns="0" rIns="0" bIns="0"/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Katedra ošetřovatelství a porodní asistence</a:t>
            </a:r>
          </a:p>
          <a:p>
            <a:pPr algn="ctr">
              <a:lnSpc>
                <a:spcPct val="100000"/>
              </a:lnSpc>
              <a:defRPr/>
            </a:pP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prof. PhDr. Andrea Pokorná, PhD. </a:t>
            </a:r>
          </a:p>
        </p:txBody>
      </p:sp>
      <p:sp>
        <p:nvSpPr>
          <p:cNvPr id="33798" name="Obdélník 7"/>
          <p:cNvSpPr>
            <a:spLocks noChangeArrowheads="1"/>
          </p:cNvSpPr>
          <p:nvPr/>
        </p:nvSpPr>
        <p:spPr bwMode="auto">
          <a:xfrm>
            <a:off x="1647825" y="5229226"/>
            <a:ext cx="880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  Ošetřovatelská péče v gynekologii  - přednášky</a:t>
            </a:r>
          </a:p>
        </p:txBody>
      </p:sp>
    </p:spTree>
    <p:extLst>
      <p:ext uri="{BB962C8B-B14F-4D97-AF65-F5344CB8AC3E}">
        <p14:creationId xmlns:p14="http://schemas.microsoft.com/office/powerpoint/2010/main" val="784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5C59C4-5FB5-4C75-988F-5C75BA11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C0E136-969D-44F7-8796-63CEE3CD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Nežádoucí účinky</a:t>
            </a:r>
          </a:p>
          <a:p>
            <a:pPr marL="251460" indent="-179705"/>
            <a:r>
              <a:rPr lang="cs-CZ" dirty="0">
                <a:solidFill>
                  <a:srgbClr val="000000"/>
                </a:solidFill>
                <a:cs typeface="Arial"/>
              </a:rPr>
              <a:t>Nejčastější jsou charakteru diskomfortu, </a:t>
            </a:r>
            <a:r>
              <a:rPr lang="cs-CZ">
                <a:solidFill>
                  <a:srgbClr val="000000"/>
                </a:solidFill>
                <a:cs typeface="Arial"/>
              </a:rPr>
              <a:t>neohrožují</a:t>
            </a:r>
            <a:r>
              <a:rPr lang="cs-CZ" dirty="0">
                <a:solidFill>
                  <a:srgbClr val="000000"/>
                </a:solidFill>
                <a:cs typeface="Arial"/>
              </a:rPr>
              <a:t> zdraví</a:t>
            </a:r>
          </a:p>
          <a:p>
            <a:pPr marL="503555" lvl="1" indent="-179705"/>
            <a:r>
              <a:rPr lang="cs-CZ" dirty="0">
                <a:cs typeface="Arial"/>
              </a:rPr>
              <a:t>Bolesti hlavy, zvětšení či bolesti prsou, nervozita, zvýšení hmotnosti (pravděpodobnou příčinou je retence tekutin)</a:t>
            </a:r>
          </a:p>
          <a:p>
            <a:pPr marL="251460" indent="-179705">
              <a:lnSpc>
                <a:spcPct val="100000"/>
              </a:lnSpc>
            </a:pPr>
            <a:r>
              <a:rPr lang="cs-CZ" dirty="0">
                <a:cs typeface="Arial"/>
              </a:rPr>
              <a:t>Závažnější komplikace se vyskytují vzácně, např. U žen s predispozicí</a:t>
            </a:r>
          </a:p>
          <a:p>
            <a:pPr marL="503555" lvl="1" indent="-179705"/>
            <a:r>
              <a:rPr lang="cs-CZ" dirty="0">
                <a:cs typeface="Arial"/>
              </a:rPr>
              <a:t>Migrény, emoční labilita, ztráta libida, gastrointestinální potíže, změny nálad</a:t>
            </a:r>
          </a:p>
          <a:p>
            <a:pPr marL="251460" indent="-179705"/>
            <a:r>
              <a:rPr lang="cs-CZ" dirty="0">
                <a:cs typeface="Arial"/>
              </a:rPr>
              <a:t>Velmi vzácně se vyskytují potencionálně smrtící komplikace</a:t>
            </a:r>
          </a:p>
          <a:p>
            <a:pPr marL="503555" lvl="1" indent="-179705"/>
            <a:r>
              <a:rPr lang="cs-CZ" b="1" i="1" dirty="0">
                <a:solidFill>
                  <a:srgbClr val="FF0000"/>
                </a:solidFill>
                <a:cs typeface="Arial"/>
              </a:rPr>
              <a:t>TEN, infarkt myokardu, hypertenze, CMP, zhoršení jaterních funkcí</a:t>
            </a: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7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2E1ABF6-9234-4547-B602-95B7E7AF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48" y="438391"/>
            <a:ext cx="10753200" cy="451576"/>
          </a:xfrm>
        </p:spPr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33C13F-3EB6-40FB-80CC-3597278E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70" y="1186763"/>
            <a:ext cx="7357331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solidFill>
                  <a:schemeClr val="tx2"/>
                </a:solidFill>
                <a:cs typeface="Arial"/>
              </a:rPr>
              <a:t>Trombembolická nemoc</a:t>
            </a:r>
            <a:endParaRPr lang="cs-CZ" b="1">
              <a:solidFill>
                <a:schemeClr val="tx2"/>
              </a:solidFill>
            </a:endParaRPr>
          </a:p>
          <a:p>
            <a:pPr marL="251460" indent="-179705"/>
            <a:r>
              <a:rPr lang="cs-CZ" sz="2400">
                <a:cs typeface="Arial"/>
              </a:rPr>
              <a:t>Medializovaná problematika</a:t>
            </a:r>
          </a:p>
          <a:p>
            <a:pPr marL="251460" indent="-179705"/>
            <a:r>
              <a:rPr lang="cs-CZ" sz="2400">
                <a:cs typeface="Arial"/>
              </a:rPr>
              <a:t>Nasazení COC vede k zvýšení hladin prokoagulačních faktorů (f II, VIII, X, fibrinogen), snížení inhibitorů srážení (protein S, antithrombin)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U žen s rizikovou anamnézou nutné hematologické vyšetření k vyloučení trombofilních mutací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Riziko je pořád </a:t>
            </a:r>
            <a:r>
              <a:rPr lang="cs-CZ" sz="2400" u="sng">
                <a:solidFill>
                  <a:srgbClr val="FF0000"/>
                </a:solidFill>
                <a:cs typeface="Arial"/>
              </a:rPr>
              <a:t>signifikantkně nižší než u těhotných!</a:t>
            </a:r>
          </a:p>
          <a:p>
            <a:pPr marL="251460" indent="-179705">
              <a:lnSpc>
                <a:spcPct val="100000"/>
              </a:lnSpc>
            </a:pPr>
            <a:endParaRPr lang="cs-CZ" dirty="0">
              <a:cs typeface="Arial"/>
            </a:endParaRPr>
          </a:p>
        </p:txBody>
      </p:sp>
      <p:pic>
        <p:nvPicPr>
          <p:cNvPr id="7" name="Obrázek 7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529F682D-E11C-4B75-B8B9-610C91B2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726" y="1187224"/>
            <a:ext cx="3770243" cy="406114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A0A9911-8268-40FA-98C8-23B1281563DC}"/>
              </a:ext>
            </a:extLst>
          </p:cNvPr>
          <p:cNvSpPr/>
          <p:nvPr/>
        </p:nvSpPr>
        <p:spPr bwMode="auto">
          <a:xfrm>
            <a:off x="7949648" y="1083367"/>
            <a:ext cx="3879574" cy="3929265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7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3B37FF6-4BB9-4B6C-B668-350E61EA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10">
            <a:extLst>
              <a:ext uri="{FF2B5EF4-FFF2-40B4-BE49-F238E27FC236}">
                <a16:creationId xmlns:a16="http://schemas.microsoft.com/office/drawing/2014/main" id="{600B4704-6AF2-4400-93BF-21B201A0F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0033"/>
              </p:ext>
            </p:extLst>
          </p:nvPr>
        </p:nvGraphicFramePr>
        <p:xfrm>
          <a:off x="1441173" y="1954696"/>
          <a:ext cx="9106092" cy="276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364">
                  <a:extLst>
                    <a:ext uri="{9D8B030D-6E8A-4147-A177-3AD203B41FA5}">
                      <a16:colId xmlns:a16="http://schemas.microsoft.com/office/drawing/2014/main" val="3844516584"/>
                    </a:ext>
                  </a:extLst>
                </a:gridCol>
                <a:gridCol w="3035364">
                  <a:extLst>
                    <a:ext uri="{9D8B030D-6E8A-4147-A177-3AD203B41FA5}">
                      <a16:colId xmlns:a16="http://schemas.microsoft.com/office/drawing/2014/main" val="2188455948"/>
                    </a:ext>
                  </a:extLst>
                </a:gridCol>
                <a:gridCol w="3035364">
                  <a:extLst>
                    <a:ext uri="{9D8B030D-6E8A-4147-A177-3AD203B41FA5}">
                      <a16:colId xmlns:a16="http://schemas.microsoft.com/office/drawing/2014/main" val="332205213"/>
                    </a:ext>
                  </a:extLst>
                </a:gridCol>
              </a:tblGrid>
              <a:tr h="46106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Relativní riziko</a:t>
                      </a:r>
                      <a:endParaRPr lang="cs-CZ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Incidence – 100 000/ rok</a:t>
                      </a:r>
                      <a:endParaRPr lang="cs-CZ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79711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Běžná populace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4-5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345340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Těhotné ženy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48-60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532120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COC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12-20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01157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Leiden heterozygot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24-40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524029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Leiden heterozygot + COC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120-150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474216"/>
                  </a:ext>
                </a:extLst>
              </a:tr>
            </a:tbl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1AC30C2D-D65F-4AB0-84AD-F6C3557B30D0}"/>
              </a:ext>
            </a:extLst>
          </p:cNvPr>
          <p:cNvSpPr/>
          <p:nvPr/>
        </p:nvSpPr>
        <p:spPr bwMode="auto">
          <a:xfrm>
            <a:off x="5266083" y="2864126"/>
            <a:ext cx="1452769" cy="947531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8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6ED784-4590-4CE7-9029-41239B1C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208995-6FAC-44A1-9565-64A62AEB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82" y="126958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sz="2400" b="1">
                <a:solidFill>
                  <a:schemeClr val="tx2"/>
                </a:solidFill>
                <a:cs typeface="Arial"/>
              </a:rPr>
              <a:t>Absolutní kontraindikace</a:t>
            </a:r>
            <a:r>
              <a:rPr lang="cs-CZ" dirty="0">
                <a:cs typeface="Arial"/>
              </a:rPr>
              <a:t> </a:t>
            </a:r>
            <a:r>
              <a:rPr lang="cs-CZ" sz="1800" i="1">
                <a:cs typeface="Arial"/>
              </a:rPr>
              <a:t>(metodu nelze doporučit v žádném případě)</a:t>
            </a:r>
            <a:endParaRPr lang="cs-CZ"/>
          </a:p>
          <a:p>
            <a:pPr marL="503555" lvl="1" indent="-179705"/>
            <a:r>
              <a:rPr lang="cs-CZ">
                <a:cs typeface="Arial"/>
              </a:rPr>
              <a:t>Hluboká žilní trombóza a plicní embolie akutní nebo v anamnéze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Stav po operaci s prolongovanou imobilizací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SLE s pozitivními nebo neznámými protilátkami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Trombofilní mutace (fV Leidenm deficit proteinu S, C a AT III, mutace prothrombinu)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Kouření nad 35 let, &gt;15 cigaret denně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ICHS, IM nebo CMP v anamnéze nebo akutní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Arteriální hypertenze &gt;160/100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Migréna s aurou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solidFill>
                  <a:srgbClr val="000000"/>
                </a:solidFill>
                <a:cs typeface="Arial"/>
              </a:rPr>
              <a:t>Těhotenství, šestinedělí, laktace</a:t>
            </a:r>
          </a:p>
          <a:p>
            <a:pPr marL="71755" indent="0">
              <a:buNone/>
            </a:pPr>
            <a:r>
              <a:rPr lang="cs-CZ" sz="2400" b="1">
                <a:solidFill>
                  <a:schemeClr val="tx2"/>
                </a:solidFill>
                <a:cs typeface="Arial"/>
              </a:rPr>
              <a:t>Relativní kontraindikace</a:t>
            </a:r>
            <a:r>
              <a:rPr lang="cs-CZ" dirty="0">
                <a:cs typeface="Arial"/>
              </a:rPr>
              <a:t> </a:t>
            </a:r>
            <a:r>
              <a:rPr lang="cs-CZ" sz="1800" i="1">
                <a:cs typeface="Arial"/>
              </a:rPr>
              <a:t>(nelze doporučit s výjimkou stavů, kde nelze použít jinou metodu)</a:t>
            </a:r>
          </a:p>
          <a:p>
            <a:pPr marL="503555" lvl="1" indent="-179705"/>
            <a:r>
              <a:rPr lang="cs-CZ">
                <a:cs typeface="Arial"/>
              </a:rPr>
              <a:t>Arteriální hypertenze 140-159/90-99 mmHg</a:t>
            </a:r>
            <a:endParaRPr lang="cs-CZ" sz="100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Migréna bez aury</a:t>
            </a:r>
          </a:p>
          <a:p>
            <a:pPr marL="503555" lvl="1" indent="-179705"/>
            <a:r>
              <a:rPr lang="cs-CZ">
                <a:cs typeface="Arial"/>
              </a:rPr>
              <a:t>Kouření  &lt; 15 cigaret denně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5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5C59C4-5FB5-4C75-988F-5C75BA11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269425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Kombinovaná </a:t>
            </a:r>
            <a:r>
              <a:rPr lang="cs-CZ" dirty="0" smtClean="0">
                <a:cs typeface="Arial"/>
              </a:rPr>
              <a:t>hormonální antikoncepce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C0E136-969D-44F7-8796-63CEE3CD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8922764" cy="4692173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 smtClean="0">
                <a:solidFill>
                  <a:srgbClr val="FF0000"/>
                </a:solidFill>
                <a:cs typeface="Arial"/>
              </a:rPr>
              <a:t>Positivní účinky </a:t>
            </a:r>
          </a:p>
          <a:p>
            <a:pPr marL="503555" lvl="1" indent="-179705"/>
            <a:r>
              <a:rPr lang="cs-CZ" dirty="0" smtClean="0">
                <a:cs typeface="Arial"/>
              </a:rPr>
              <a:t>Snižuje riziko karcinomu ovarií</a:t>
            </a:r>
          </a:p>
          <a:p>
            <a:pPr marL="503555" lvl="1" indent="-179705"/>
            <a:r>
              <a:rPr lang="cs-CZ" dirty="0" smtClean="0">
                <a:cs typeface="Arial"/>
              </a:rPr>
              <a:t>Snižuje riziko karcinomu endometria</a:t>
            </a:r>
          </a:p>
          <a:p>
            <a:pPr marL="503555" lvl="1" indent="-179705"/>
            <a:r>
              <a:rPr lang="cs-CZ" dirty="0" smtClean="0">
                <a:cs typeface="Arial"/>
              </a:rPr>
              <a:t>Snižuje riziko kolorektálního karcinomu</a:t>
            </a:r>
          </a:p>
          <a:p>
            <a:pPr marL="503555" lvl="1" indent="-179705"/>
            <a:r>
              <a:rPr lang="cs-CZ" dirty="0" smtClean="0">
                <a:cs typeface="Arial"/>
              </a:rPr>
              <a:t>Snižuje riziko vzniku a rozvoje endometriózy</a:t>
            </a:r>
          </a:p>
          <a:p>
            <a:pPr marL="503555" lvl="1" indent="-179705"/>
            <a:r>
              <a:rPr lang="cs-CZ" dirty="0" smtClean="0">
                <a:cs typeface="Arial"/>
              </a:rPr>
              <a:t>Snižuje riziko PID</a:t>
            </a:r>
          </a:p>
          <a:p>
            <a:pPr marL="503555" lvl="1" indent="-179705"/>
            <a:endParaRPr lang="cs-CZ" dirty="0" smtClean="0">
              <a:cs typeface="Arial"/>
            </a:endParaRPr>
          </a:p>
          <a:p>
            <a:pPr marL="503555" lvl="1" indent="-179705"/>
            <a:r>
              <a:rPr lang="cs-CZ" dirty="0" smtClean="0">
                <a:cs typeface="Arial"/>
              </a:rPr>
              <a:t>Úprava cyklu</a:t>
            </a:r>
          </a:p>
          <a:p>
            <a:pPr marL="503555" lvl="1" indent="-179705"/>
            <a:r>
              <a:rPr lang="cs-CZ" dirty="0" smtClean="0">
                <a:cs typeface="Arial"/>
              </a:rPr>
              <a:t>Léčba </a:t>
            </a:r>
            <a:r>
              <a:rPr lang="cs-CZ" dirty="0" err="1" smtClean="0">
                <a:cs typeface="Arial"/>
              </a:rPr>
              <a:t>dysmenorrhoey</a:t>
            </a:r>
            <a:r>
              <a:rPr lang="cs-CZ" dirty="0" smtClean="0">
                <a:cs typeface="Arial"/>
              </a:rPr>
              <a:t>, premenstruačního syndromu</a:t>
            </a:r>
          </a:p>
          <a:p>
            <a:pPr marL="503555" lvl="1" indent="-179705"/>
            <a:r>
              <a:rPr lang="cs-CZ" dirty="0" smtClean="0">
                <a:cs typeface="Arial"/>
              </a:rPr>
              <a:t>Léčba </a:t>
            </a:r>
            <a:r>
              <a:rPr lang="cs-CZ" dirty="0" err="1" smtClean="0">
                <a:cs typeface="Arial"/>
              </a:rPr>
              <a:t>hyperandrogenních</a:t>
            </a:r>
            <a:r>
              <a:rPr lang="cs-CZ" dirty="0" smtClean="0">
                <a:cs typeface="Arial"/>
              </a:rPr>
              <a:t> symptomů – hirsutismus, </a:t>
            </a:r>
            <a:r>
              <a:rPr lang="cs-CZ" dirty="0" err="1" smtClean="0">
                <a:cs typeface="Arial"/>
              </a:rPr>
              <a:t>akne</a:t>
            </a:r>
            <a:r>
              <a:rPr lang="cs-CZ" dirty="0" smtClean="0">
                <a:cs typeface="Arial"/>
              </a:rPr>
              <a:t>….</a:t>
            </a:r>
          </a:p>
          <a:p>
            <a:pPr marL="503555" lvl="1" indent="-179705"/>
            <a:r>
              <a:rPr lang="cs-CZ" dirty="0" smtClean="0">
                <a:cs typeface="Arial"/>
              </a:rPr>
              <a:t>Léčba </a:t>
            </a:r>
            <a:r>
              <a:rPr lang="cs-CZ" dirty="0" err="1" smtClean="0">
                <a:cs typeface="Arial"/>
              </a:rPr>
              <a:t>menorhagií</a:t>
            </a:r>
            <a:endParaRPr lang="cs-CZ" dirty="0" smtClean="0">
              <a:cs typeface="Arial"/>
            </a:endParaRPr>
          </a:p>
          <a:p>
            <a:pPr marL="503555" lvl="1" indent="-179705"/>
            <a:r>
              <a:rPr lang="cs-CZ" dirty="0" smtClean="0">
                <a:cs typeface="Arial"/>
              </a:rPr>
              <a:t>Hormonální substituce (předčasné ovariální selhání…)</a:t>
            </a:r>
          </a:p>
          <a:p>
            <a:pPr marL="503555" lvl="1" indent="-179705"/>
            <a:r>
              <a:rPr lang="cs-CZ" dirty="0" smtClean="0">
                <a:cs typeface="Arial"/>
              </a:rPr>
              <a:t>„Dlouhé cykly“ – spojitě 2-3 měsíce</a:t>
            </a: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7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48FB6BA-4345-463A-A4C9-5493BDAE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Gestagenní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5CB2A-6FE2-479B-AB12-CC23FBF2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79" y="1383856"/>
            <a:ext cx="10481057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Obsahuje pouze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progestin</a:t>
            </a:r>
            <a:r>
              <a:rPr lang="cs-CZ" sz="2400">
                <a:cs typeface="Arial"/>
              </a:rPr>
              <a:t> v různě vysoké dévce dle typu preparátu (tablety: </a:t>
            </a:r>
            <a:r>
              <a:rPr lang="cs-CZ" sz="2400" i="1">
                <a:cs typeface="Arial"/>
              </a:rPr>
              <a:t>desogestrel 0,075 mg/den, lynestrenol 0,5 mg/den, noresthisteron</a:t>
            </a:r>
            <a:r>
              <a:rPr lang="cs-CZ" sz="2400" dirty="0">
                <a:cs typeface="Arial"/>
              </a:rPr>
              <a:t> </a:t>
            </a:r>
            <a:r>
              <a:rPr lang="cs-CZ" sz="2400" i="1">
                <a:cs typeface="Arial"/>
              </a:rPr>
              <a:t>0,3mg/den</a:t>
            </a:r>
            <a:r>
              <a:rPr lang="cs-CZ" sz="2400">
                <a:cs typeface="Arial"/>
              </a:rPr>
              <a:t>; injekce </a:t>
            </a:r>
            <a:r>
              <a:rPr lang="cs-CZ" sz="2400" i="1">
                <a:cs typeface="Arial"/>
              </a:rPr>
              <a:t>medroxyprogesteronacetát 150 mg/ 3 měs.</a:t>
            </a:r>
            <a:r>
              <a:rPr lang="cs-CZ" sz="2400">
                <a:cs typeface="Arial"/>
              </a:rPr>
              <a:t>)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Vhodná pro ženy, u kterých je kontraindikována COC (kuřačky, diabetičky, kojící matky, ženy se zvýšeným rizikem TEN, s nemocemi jater, vysokým krevním tlakem, migrénou)</a:t>
            </a:r>
          </a:p>
          <a:p>
            <a:pPr marL="251460" indent="-179705"/>
            <a:r>
              <a:rPr lang="cs-CZ" sz="2400">
                <a:cs typeface="Arial"/>
              </a:rPr>
              <a:t>Způsobuje </a:t>
            </a:r>
            <a:r>
              <a:rPr lang="cs-CZ" sz="2400" i="1">
                <a:solidFill>
                  <a:schemeClr val="accent2"/>
                </a:solidFill>
                <a:cs typeface="Arial"/>
              </a:rPr>
              <a:t>amenorrhoeu</a:t>
            </a:r>
            <a:r>
              <a:rPr lang="cs-CZ" sz="2400">
                <a:cs typeface="Arial"/>
              </a:rPr>
              <a:t> – s výhodou u endometriózy, myomů apod.</a:t>
            </a:r>
            <a:endParaRPr lang="cs-CZ"/>
          </a:p>
          <a:p>
            <a:pPr marL="71755" indent="0">
              <a:buNone/>
            </a:pPr>
            <a:endParaRPr lang="cs-CZ" sz="2400" dirty="0">
              <a:cs typeface="Arial"/>
            </a:endParaRPr>
          </a:p>
          <a:p>
            <a:pPr marL="71755" indent="0">
              <a:buNone/>
            </a:pP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0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F038FB7-469D-4680-AB56-EAF0C1C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56" y="562631"/>
            <a:ext cx="10049179" cy="451576"/>
          </a:xfrm>
        </p:spPr>
        <p:txBody>
          <a:bodyPr/>
          <a:lstStyle/>
          <a:p>
            <a:r>
              <a:rPr lang="cs-CZ">
                <a:cs typeface="Arial"/>
              </a:rPr>
              <a:t>Gestagenní antikoncepce 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F5E818-7002-4B0E-9E5F-315D02D4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57" y="1264687"/>
            <a:ext cx="8483766" cy="4435467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sz="2400" b="1">
                <a:solidFill>
                  <a:schemeClr val="tx2"/>
                </a:solidFill>
                <a:cs typeface="Arial"/>
              </a:rPr>
              <a:t>Perorální antikoncepce - minipilulky</a:t>
            </a:r>
            <a:endParaRPr lang="cs-CZ" sz="2400" b="1" dirty="0">
              <a:solidFill>
                <a:schemeClr val="tx2"/>
              </a:solidFill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Užívá se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kontinuálně </a:t>
            </a:r>
            <a:r>
              <a:rPr lang="cs-CZ" sz="2400">
                <a:cs typeface="Arial"/>
              </a:rPr>
              <a:t>každý den vždy ve stejnou dobu, </a:t>
            </a:r>
            <a:r>
              <a:rPr lang="cs-CZ" sz="2400">
                <a:ea typeface="+mn-lt"/>
                <a:cs typeface="+mn-lt"/>
              </a:rPr>
              <a:t>přípustná odchylka užití pouze 3 hodiny!</a:t>
            </a:r>
            <a:endParaRPr lang="cs-CZ"/>
          </a:p>
          <a:p>
            <a:pPr marL="251460" indent="-179705"/>
            <a:r>
              <a:rPr lang="cs-CZ" sz="2400">
                <a:cs typeface="Arial"/>
              </a:rPr>
              <a:t>Navozuje </a:t>
            </a:r>
            <a:r>
              <a:rPr lang="cs-CZ" sz="2400" u="sng">
                <a:cs typeface="Arial"/>
              </a:rPr>
              <a:t>trvalou amenorrhoeu, </a:t>
            </a:r>
            <a:r>
              <a:rPr lang="cs-CZ" sz="2400">
                <a:cs typeface="Arial"/>
              </a:rPr>
              <a:t>u 30%  žen se vyskytuje nepravidelné špinění, u 10% žen prolongované krvácení - s délkou užívání se incidence krvácení snižuje</a:t>
            </a:r>
            <a:endParaRPr lang="cs-CZ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Antikoncepce volby v laktaci - nemění zložení mléka</a:t>
            </a:r>
          </a:p>
          <a:p>
            <a:pPr marL="251460" indent="-179705"/>
            <a:r>
              <a:rPr lang="cs-CZ" sz="2400" b="1">
                <a:solidFill>
                  <a:schemeClr val="tx2"/>
                </a:solidFill>
                <a:cs typeface="Arial"/>
              </a:rPr>
              <a:t>NEMÁ</a:t>
            </a:r>
            <a:r>
              <a:rPr lang="cs-CZ" sz="2400">
                <a:cs typeface="Arial"/>
              </a:rPr>
              <a:t> protektivní vliv na kostní hmotu - nedoporučuje se u adolescentek a mladých žen</a:t>
            </a:r>
            <a:endParaRPr lang="cs-CZ" sz="2400" dirty="0">
              <a:cs typeface="Arial"/>
            </a:endParaRPr>
          </a:p>
        </p:txBody>
      </p:sp>
      <p:pic>
        <p:nvPicPr>
          <p:cNvPr id="6" name="Obrázek 6" descr="Obsah obrázku interiér, osoba, stůl, držení&#10;&#10;Popis se vygeneroval automaticky.">
            <a:extLst>
              <a:ext uri="{FF2B5EF4-FFF2-40B4-BE49-F238E27FC236}">
                <a16:creationId xmlns:a16="http://schemas.microsoft.com/office/drawing/2014/main" id="{AE0152DA-9B41-41B3-A675-80073777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705" y="2391991"/>
            <a:ext cx="2743200" cy="18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CD3CBB-EE4C-4B90-BB25-FBD480D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Gestagenní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A75FA9-E495-4685-A3F1-39DEAD02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983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solidFill>
                  <a:schemeClr val="tx2"/>
                </a:solidFill>
                <a:cs typeface="Arial"/>
              </a:rPr>
              <a:t>Depotní  medroxyprogesteronacetát (DMPA) </a:t>
            </a:r>
            <a:endParaRPr lang="cs-CZ">
              <a:solidFill>
                <a:schemeClr val="tx2"/>
              </a:solidFill>
            </a:endParaRPr>
          </a:p>
          <a:p>
            <a:pPr marL="251460" indent="-179705"/>
            <a:r>
              <a:rPr lang="cs-CZ">
                <a:cs typeface="Arial"/>
              </a:rPr>
              <a:t>Intramuskulární nebo subkutánní podání </a:t>
            </a:r>
            <a:r>
              <a:rPr lang="cs-CZ" b="1">
                <a:solidFill>
                  <a:schemeClr val="tx2"/>
                </a:solidFill>
                <a:cs typeface="Arial"/>
              </a:rPr>
              <a:t>jednou za 3 měsíce</a:t>
            </a:r>
          </a:p>
          <a:p>
            <a:pPr marL="251460" indent="-179705"/>
            <a:r>
              <a:rPr lang="cs-CZ">
                <a:cs typeface="Arial"/>
              </a:rPr>
              <a:t>Velice spolehlivý antikocenpční účinek, nehrozí chyba užívání (výhodné např. u mentálně retardovaných žen)</a:t>
            </a:r>
          </a:p>
          <a:p>
            <a:pPr marL="251460" indent="-179705"/>
            <a:r>
              <a:rPr lang="cs-CZ">
                <a:cs typeface="Arial"/>
              </a:rPr>
              <a:t>Opožděný návrat fertility /10-18 měsíců po vysazení</a:t>
            </a:r>
          </a:p>
          <a:p>
            <a:pPr marL="251460" indent="-179705"/>
            <a:r>
              <a:rPr lang="cs-CZ">
                <a:cs typeface="Arial"/>
              </a:rPr>
              <a:t>Hrozí snížení kostní denzity - reverzibilní 1-3 roky po vysazení</a:t>
            </a:r>
            <a:endParaRPr lang="cs-CZ" dirty="0">
              <a:cs typeface="Arial"/>
            </a:endParaRPr>
          </a:p>
        </p:txBody>
      </p:sp>
      <p:pic>
        <p:nvPicPr>
          <p:cNvPr id="6" name="Obrázek 6" descr="Obsah obrázku snímek obrazovky, vsedě&#10;&#10;Popis se vygeneroval automaticky.">
            <a:extLst>
              <a:ext uri="{FF2B5EF4-FFF2-40B4-BE49-F238E27FC236}">
                <a16:creationId xmlns:a16="http://schemas.microsoft.com/office/drawing/2014/main" id="{558EA55F-76C5-44ED-8BFA-8619295D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844" y="481808"/>
            <a:ext cx="2743200" cy="16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354F7F-5995-44AD-917D-F4BDCF3C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Gestagenní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5AE6D-8BAD-418B-9D3A-5ABF266B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solidFill>
                  <a:schemeClr val="tx2"/>
                </a:solidFill>
                <a:cs typeface="Arial"/>
              </a:rPr>
              <a:t>Nežádoucí účinky</a:t>
            </a:r>
          </a:p>
          <a:p>
            <a:pPr marL="251460" indent="-179705"/>
            <a:r>
              <a:rPr lang="cs-CZ">
                <a:cs typeface="Arial"/>
              </a:rPr>
              <a:t>Amenorrhoea (někdy žádoucí), nepravidelné krvácení až špinění, váhový přírustek, mastodynie, akné, změny nálad, deprese</a:t>
            </a:r>
          </a:p>
          <a:p>
            <a:pPr marL="251460" indent="-179705"/>
            <a:r>
              <a:rPr lang="cs-CZ">
                <a:cs typeface="Arial"/>
              </a:rPr>
              <a:t>Nepravidelná menstruace i po vysazení</a:t>
            </a:r>
          </a:p>
          <a:p>
            <a:pPr marL="251460" indent="-179705"/>
            <a:r>
              <a:rPr lang="cs-CZ">
                <a:cs typeface="Arial"/>
              </a:rPr>
              <a:t>Kromě  </a:t>
            </a:r>
            <a:r>
              <a:rPr lang="cs-CZ" i="1">
                <a:solidFill>
                  <a:schemeClr val="tx2"/>
                </a:solidFill>
                <a:cs typeface="Arial"/>
              </a:rPr>
              <a:t>karcinomu prsu </a:t>
            </a:r>
            <a:r>
              <a:rPr lang="cs-CZ">
                <a:cs typeface="Arial"/>
              </a:rPr>
              <a:t>nemá </a:t>
            </a:r>
            <a:r>
              <a:rPr lang="cs-CZ" u="sng">
                <a:solidFill>
                  <a:schemeClr val="accent2"/>
                </a:solidFill>
                <a:cs typeface="Arial"/>
              </a:rPr>
              <a:t>žádné</a:t>
            </a:r>
            <a:r>
              <a:rPr lang="cs-CZ">
                <a:cs typeface="Arial"/>
              </a:rPr>
              <a:t> absolutní kontraindikace</a:t>
            </a:r>
          </a:p>
        </p:txBody>
      </p:sp>
    </p:spTree>
    <p:extLst>
      <p:ext uri="{BB962C8B-B14F-4D97-AF65-F5344CB8AC3E}">
        <p14:creationId xmlns:p14="http://schemas.microsoft.com/office/powerpoint/2010/main" val="38928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A26FB0-D14D-4C8D-8C2E-2BCB2BE2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Arial"/>
              </a:rPr>
              <a:t>Dlouhodobé </a:t>
            </a:r>
            <a:r>
              <a:rPr lang="cs-CZ" dirty="0">
                <a:cs typeface="Arial"/>
              </a:rPr>
              <a:t>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00D8B1-2B0D-450F-95E1-2815C191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15309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tzv.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LARC</a:t>
            </a:r>
            <a:r>
              <a:rPr lang="cs-CZ" sz="2400" dirty="0">
                <a:cs typeface="Arial"/>
              </a:rPr>
              <a:t> – "long </a:t>
            </a:r>
            <a:r>
              <a:rPr lang="cs-CZ" sz="2400" dirty="0" err="1">
                <a:cs typeface="Arial"/>
              </a:rPr>
              <a:t>acting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reversible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contraception</a:t>
            </a:r>
            <a:r>
              <a:rPr lang="cs-CZ" sz="2400" dirty="0">
                <a:cs typeface="Arial"/>
              </a:rPr>
              <a:t>"</a:t>
            </a:r>
          </a:p>
          <a:p>
            <a:pPr marL="251460" indent="-179705"/>
            <a:r>
              <a:rPr lang="cs-CZ" sz="2400" dirty="0">
                <a:cs typeface="Arial"/>
              </a:rPr>
              <a:t>Nitroděložní tělíska a podkožní implantáty</a:t>
            </a:r>
          </a:p>
          <a:p>
            <a:pPr marL="251460" indent="-179705"/>
            <a:r>
              <a:rPr lang="cs-CZ" sz="2400" b="1" dirty="0">
                <a:solidFill>
                  <a:schemeClr val="tx2"/>
                </a:solidFill>
                <a:cs typeface="Arial"/>
              </a:rPr>
              <a:t>Výhody: </a:t>
            </a:r>
            <a:endParaRPr lang="cs-CZ" sz="2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dlouhodobý účinek (3 nebo 5 let),</a:t>
            </a:r>
          </a:p>
          <a:p>
            <a:pPr marL="503555" lvl="1" indent="-179705"/>
            <a:r>
              <a:rPr lang="cs-CZ" u="sng" dirty="0">
                <a:solidFill>
                  <a:schemeClr val="tx2"/>
                </a:solidFill>
                <a:ea typeface="+mn-lt"/>
                <a:cs typeface="+mn-lt"/>
              </a:rPr>
              <a:t>vysoká spolehlivost</a:t>
            </a:r>
            <a:r>
              <a:rPr lang="cs-CZ" dirty="0">
                <a:ea typeface="+mn-lt"/>
                <a:cs typeface="+mn-lt"/>
              </a:rPr>
              <a:t>  - nejčastější příčinou selhání antikoncepce je chyba užívání, </a:t>
            </a:r>
            <a:r>
              <a:rPr lang="cs-CZ" dirty="0" err="1">
                <a:ea typeface="+mn-lt"/>
                <a:cs typeface="+mn-lt"/>
              </a:rPr>
              <a:t>kriziko</a:t>
            </a:r>
            <a:r>
              <a:rPr lang="cs-CZ" dirty="0">
                <a:ea typeface="+mn-lt"/>
                <a:cs typeface="+mn-lt"/>
              </a:rPr>
              <a:t> které se u dlouhodobých metod výrazně snižuje</a:t>
            </a:r>
          </a:p>
          <a:p>
            <a:pPr marL="503555" lvl="1" indent="-179705"/>
            <a:r>
              <a:rPr lang="cs-CZ" dirty="0">
                <a:cs typeface="Arial"/>
              </a:rPr>
              <a:t>téměř okamžitý návrat fertility po odstranění metody</a:t>
            </a:r>
          </a:p>
          <a:p>
            <a:pPr marL="503555" lvl="1" indent="-179705"/>
            <a:r>
              <a:rPr lang="cs-CZ" dirty="0">
                <a:cs typeface="Arial"/>
              </a:rPr>
              <a:t>bezpečné, vhodné pro většinu žen - málo kontraindikací</a:t>
            </a:r>
          </a:p>
          <a:p>
            <a:pPr marL="503555" lvl="1" indent="-179705"/>
            <a:r>
              <a:rPr lang="cs-CZ" dirty="0">
                <a:cs typeface="Arial"/>
              </a:rPr>
              <a:t>možné využití po porodu i v laktaci (neovlivňují </a:t>
            </a:r>
            <a:r>
              <a:rPr lang="cs-CZ" dirty="0" err="1">
                <a:cs typeface="Arial"/>
              </a:rPr>
              <a:t>zložení</a:t>
            </a:r>
            <a:r>
              <a:rPr lang="cs-CZ" dirty="0">
                <a:cs typeface="Arial"/>
              </a:rPr>
              <a:t> mateřského mléka</a:t>
            </a: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C37DD270-8A7E-437F-B995-14AAAE36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18" y="1095169"/>
            <a:ext cx="2743200" cy="2066925"/>
          </a:xfrm>
          <a:prstGeom prst="rect">
            <a:avLst/>
          </a:prstGeom>
        </p:spPr>
      </p:pic>
      <p:pic>
        <p:nvPicPr>
          <p:cNvPr id="12" name="Obrázek 6" descr="Obsah obrázku interiér, vyrobeno, stůl, muž&#10;&#10;Popis se vygeneroval automaticky.">
            <a:extLst>
              <a:ext uri="{FF2B5EF4-FFF2-40B4-BE49-F238E27FC236}">
                <a16:creationId xmlns:a16="http://schemas.microsoft.com/office/drawing/2014/main" id="{04EB6527-0CDF-4578-AFB0-48C3977F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618" y="3453535"/>
            <a:ext cx="2743200" cy="198845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CA170B8-D0F8-4321-8AE6-3EAA1F944EC3}"/>
              </a:ext>
            </a:extLst>
          </p:cNvPr>
          <p:cNvSpPr/>
          <p:nvPr/>
        </p:nvSpPr>
        <p:spPr bwMode="auto">
          <a:xfrm>
            <a:off x="503583" y="2814431"/>
            <a:ext cx="7209182" cy="3076159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A40CD68-1955-4859-8CE7-40E064413BDC}"/>
              </a:ext>
            </a:extLst>
          </p:cNvPr>
          <p:cNvSpPr txBox="1"/>
          <p:nvPr/>
        </p:nvSpPr>
        <p:spPr>
          <a:xfrm>
            <a:off x="7822095" y="5536096"/>
            <a:ext cx="410154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900" dirty="0">
                <a:latin typeface="Tahoma"/>
                <a:ea typeface="Tahoma"/>
                <a:cs typeface="Tahoma"/>
                <a:hlinkClick r:id="rId4"/>
              </a:rPr>
              <a:t>https://www.mayoclinic.org/tests-procedures/mirena/about/pac-20391354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6027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C711FB-4CDB-9A4F-85FF-FE828BB4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Plánované rodičovství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111FE-9FB8-A341-8BA4-DE5D498F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15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Metody plánovaného rodičovství umožňují párům rozhodnout o početí a výchově dítěte za co nejlepších podmínek </a:t>
            </a:r>
            <a:endParaRPr lang="cs-CZ" dirty="0"/>
          </a:p>
          <a:p>
            <a:pPr marL="251460" indent="-179705"/>
            <a:r>
              <a:rPr lang="cs-CZ" sz="2000" dirty="0">
                <a:cs typeface="Arial"/>
              </a:rPr>
              <a:t> každý má právo rozhodnout se, zda a kdy mít dítě (prohlášení OSN o lidských právech- 1968, Úmluva o právech dítěte - 1989)</a:t>
            </a:r>
            <a:endParaRPr lang="cs-CZ" sz="2000" dirty="0"/>
          </a:p>
          <a:p>
            <a:pPr marL="251460" indent="-179705"/>
            <a:r>
              <a:rPr lang="cs-CZ" b="1" dirty="0">
                <a:cs typeface="Arial"/>
              </a:rPr>
              <a:t>85% párů</a:t>
            </a:r>
            <a:r>
              <a:rPr lang="cs-CZ" dirty="0">
                <a:cs typeface="Arial"/>
              </a:rPr>
              <a:t>, které mají nechráněný pohlavní styk spontánně otěhotní do 1 roku;</a:t>
            </a:r>
            <a:endParaRPr lang="cs-CZ" dirty="0"/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F63E33-3454-4BF6-962B-11C91740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Nitroděložní tělíska 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585320-0CB5-4D5D-A550-3DF5B2CA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83" y="1358092"/>
            <a:ext cx="7506416" cy="4529280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/>
            <a:r>
              <a:rPr lang="cs-CZ" sz="2400">
                <a:cs typeface="Arial"/>
              </a:rPr>
              <a:t>malé plastové tělísko ve tvaru písmena "T"</a:t>
            </a:r>
            <a:endParaRPr lang="cs-CZ">
              <a:cs typeface="Arial"/>
            </a:endParaRPr>
          </a:p>
          <a:p>
            <a:pPr marL="528955" indent="-457200"/>
            <a:r>
              <a:rPr lang="cs-CZ" sz="2400">
                <a:cs typeface="Arial"/>
              </a:rPr>
              <a:t>hormonální i nehormonální varianta</a:t>
            </a:r>
            <a:endParaRPr lang="cs-CZ" sz="2400" dirty="0">
              <a:cs typeface="Arial"/>
            </a:endParaRPr>
          </a:p>
          <a:p>
            <a:pPr marL="528955" indent="-457200"/>
            <a:r>
              <a:rPr lang="cs-CZ" sz="2400">
                <a:cs typeface="Arial"/>
              </a:rPr>
              <a:t>zavádí se do dělohy ambulantně při plném vědomí </a:t>
            </a:r>
            <a:endParaRPr lang="cs-CZ" sz="2400">
              <a:solidFill>
                <a:srgbClr val="000000"/>
              </a:solidFill>
              <a:cs typeface="Arial"/>
            </a:endParaRPr>
          </a:p>
          <a:p>
            <a:pPr marL="528955" indent="-457200"/>
            <a:r>
              <a:rPr lang="cs-CZ" sz="2400">
                <a:cs typeface="Arial"/>
              </a:rPr>
              <a:t>nejvýhodnější metoda ve srovnání </a:t>
            </a:r>
            <a:r>
              <a:rPr lang="cs-CZ" sz="2400">
                <a:solidFill>
                  <a:schemeClr val="tx2"/>
                </a:solidFill>
                <a:cs typeface="Arial"/>
              </a:rPr>
              <a:t>cena-spolehlivost-bezpečnost</a:t>
            </a:r>
          </a:p>
          <a:p>
            <a:pPr marL="528955" indent="-457200"/>
            <a:r>
              <a:rPr lang="cs-CZ" sz="2400">
                <a:cs typeface="Arial"/>
              </a:rPr>
              <a:t>velice spolehlivé (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PI 0,2</a:t>
            </a:r>
            <a:r>
              <a:rPr lang="cs-CZ" sz="2400">
                <a:cs typeface="Arial"/>
              </a:rPr>
              <a:t>) - vzácně se vyskytují případy selhání metody (dislokace tělíska, vypadení, koexistence tělíska a gravidity)</a:t>
            </a:r>
            <a:endParaRPr lang="cs-CZ" sz="2400" dirty="0">
              <a:cs typeface="Arial"/>
            </a:endParaRPr>
          </a:p>
        </p:txBody>
      </p:sp>
      <p:pic>
        <p:nvPicPr>
          <p:cNvPr id="8" name="Obrázek 8" descr="Obsah obrázku hrníček, káva, fotka, vsedě&#10;&#10;Popis se vygeneroval automaticky.">
            <a:extLst>
              <a:ext uri="{FF2B5EF4-FFF2-40B4-BE49-F238E27FC236}">
                <a16:creationId xmlns:a16="http://schemas.microsoft.com/office/drawing/2014/main" id="{7DF01C85-CCDA-4A7C-AE9B-B63CBB00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29" y="1908129"/>
            <a:ext cx="2743200" cy="3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6B56ACC-4814-4169-BCC9-7754AD6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95761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Nitroděložní tělíska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6501C9-16DF-4835-BE58-9104B6A1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53" y="1495665"/>
            <a:ext cx="7233093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solidFill>
                  <a:schemeClr val="tx2"/>
                </a:solidFill>
                <a:cs typeface="Arial"/>
              </a:rPr>
              <a:t>Nehormonální 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Mechanismus účinku: nejasný - působí v děloze jako cizí těleso - vyvolává </a:t>
            </a:r>
            <a:r>
              <a:rPr lang="cs-CZ" dirty="0">
                <a:solidFill>
                  <a:schemeClr val="tx2"/>
                </a:solidFill>
                <a:ea typeface="+mn-lt"/>
                <a:cs typeface="+mn-lt"/>
              </a:rPr>
              <a:t>aseptický zánět</a:t>
            </a:r>
            <a:r>
              <a:rPr lang="cs-CZ" dirty="0">
                <a:ea typeface="+mn-lt"/>
                <a:cs typeface="+mn-lt"/>
              </a:rPr>
              <a:t>, přitahuje leukocyty, které ničí spermie, navíc  ionty mědi spermie imobilizují, inaktivují </a:t>
            </a:r>
            <a:r>
              <a:rPr lang="cs-CZ" dirty="0" err="1">
                <a:ea typeface="+mn-lt"/>
                <a:cs typeface="+mn-lt"/>
              </a:rPr>
              <a:t>akrozomové</a:t>
            </a:r>
            <a:r>
              <a:rPr lang="cs-CZ" dirty="0">
                <a:ea typeface="+mn-lt"/>
                <a:cs typeface="+mn-lt"/>
              </a:rPr>
              <a:t> enzymy, čím zabraňují splynutí gamet.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NÚ: delší a silnější menstruační krvácení</a:t>
            </a:r>
            <a:endParaRPr lang="cs-CZ" dirty="0"/>
          </a:p>
          <a:p>
            <a:pPr marL="251460" indent="-179705"/>
            <a:r>
              <a:rPr lang="cs-CZ" sz="2400" dirty="0">
                <a:solidFill>
                  <a:schemeClr val="tx2"/>
                </a:solidFill>
                <a:cs typeface="Arial"/>
              </a:rPr>
              <a:t>Hormonální</a:t>
            </a:r>
          </a:p>
          <a:p>
            <a:pPr marL="503555" lvl="1" indent="-179705"/>
            <a:r>
              <a:rPr lang="cs-CZ" dirty="0">
                <a:cs typeface="Arial"/>
              </a:rPr>
              <a:t>Mechanismus účinku: obsahuje </a:t>
            </a:r>
            <a:r>
              <a:rPr lang="cs-CZ" dirty="0" err="1">
                <a:solidFill>
                  <a:schemeClr val="accent2"/>
                </a:solidFill>
                <a:cs typeface="Arial"/>
              </a:rPr>
              <a:t>Levonogestrel</a:t>
            </a:r>
            <a:r>
              <a:rPr lang="cs-CZ" dirty="0">
                <a:solidFill>
                  <a:schemeClr val="accent2"/>
                </a:solidFill>
                <a:cs typeface="Arial"/>
              </a:rPr>
              <a:t> </a:t>
            </a:r>
            <a:r>
              <a:rPr lang="cs-CZ" dirty="0">
                <a:cs typeface="Arial"/>
              </a:rPr>
              <a:t>- uvolňuje se hlavně lokálně v děloze, zahušťuje cervikální hlen</a:t>
            </a:r>
          </a:p>
          <a:p>
            <a:pPr marL="503555" lvl="1" indent="-179705"/>
            <a:r>
              <a:rPr lang="cs-CZ" dirty="0">
                <a:cs typeface="Arial"/>
              </a:rPr>
              <a:t>příznivě ovlivňuje trofiku endometria - slabší menstruační krvácení až amenorea</a:t>
            </a:r>
          </a:p>
          <a:p>
            <a:pPr marL="503555" lvl="1" indent="-179705"/>
            <a:r>
              <a:rPr lang="cs-CZ" dirty="0">
                <a:cs typeface="Arial"/>
              </a:rPr>
              <a:t>dávka hormonů je mnohem nižší než u perorální antikoncepce - méně vedlejších účinků</a:t>
            </a:r>
          </a:p>
          <a:p>
            <a:pPr marL="503555" lvl="1" indent="-179705"/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  <p:pic>
        <p:nvPicPr>
          <p:cNvPr id="7" name="Obrázek 7" descr="Obsah obrázku spodní prádlo&#10;&#10;Popis se vygeneroval automaticky.">
            <a:extLst>
              <a:ext uri="{FF2B5EF4-FFF2-40B4-BE49-F238E27FC236}">
                <a16:creationId xmlns:a16="http://schemas.microsoft.com/office/drawing/2014/main" id="{08965044-3F4E-4972-A9C5-2892576B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56" y="2274340"/>
            <a:ext cx="3389243" cy="25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DE842C-4260-4ED2-90A2-E00BA5F5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556109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Nitroděložní tělíska</a:t>
            </a:r>
            <a:br>
              <a:rPr lang="cs-CZ" dirty="0">
                <a:cs typeface="Arial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067E88-9D10-4DD0-98B5-56463906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654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solidFill>
                  <a:schemeClr val="tx2"/>
                </a:solidFill>
                <a:cs typeface="Arial"/>
              </a:rPr>
              <a:t>Absolutní kontraindikace: 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Nevysvětlitelné krvácení z dělohy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Probíhající pánevní infekce, puerperální sepse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Vrozené vývojové vady a deformace dělohy</a:t>
            </a:r>
            <a:endParaRPr lang="cs-CZ" dirty="0"/>
          </a:p>
          <a:p>
            <a:pPr marL="503555" lvl="1" indent="-179705"/>
            <a:r>
              <a:rPr lang="cs-CZ" dirty="0">
                <a:cs typeface="Arial"/>
              </a:rPr>
              <a:t>POUZE u tělíska s hormonem: prokázaný nebo suspektní progesteron-dependentní nádor (ca prsu, čípku děložního, endometria) </a:t>
            </a:r>
          </a:p>
          <a:p>
            <a:pPr marL="251460" indent="-179705"/>
            <a:r>
              <a:rPr lang="cs-CZ" dirty="0">
                <a:solidFill>
                  <a:schemeClr val="tx2"/>
                </a:solidFill>
                <a:cs typeface="Arial"/>
              </a:rPr>
              <a:t>Relativní kontraindikace</a:t>
            </a:r>
          </a:p>
          <a:p>
            <a:pPr marL="503555" lvl="1" indent="-179705"/>
            <a:r>
              <a:rPr lang="cs-CZ" dirty="0">
                <a:cs typeface="Arial"/>
              </a:rPr>
              <a:t>Promiskuita</a:t>
            </a:r>
          </a:p>
          <a:p>
            <a:pPr marL="503555" lvl="1" indent="-179705"/>
            <a:r>
              <a:rPr lang="cs-CZ" dirty="0">
                <a:cs typeface="Arial"/>
              </a:rPr>
              <a:t>Děložní </a:t>
            </a:r>
            <a:r>
              <a:rPr lang="cs-CZ" dirty="0" err="1">
                <a:cs typeface="Arial"/>
              </a:rPr>
              <a:t>myomatósa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Chronické či recidivující infekce pochvy</a:t>
            </a:r>
          </a:p>
          <a:p>
            <a:pPr marL="503555" lvl="1" indent="-179705"/>
            <a:r>
              <a:rPr lang="cs-CZ" dirty="0">
                <a:cs typeface="Arial"/>
              </a:rPr>
              <a:t>POUZE </a:t>
            </a:r>
            <a:r>
              <a:rPr lang="cs-CZ" dirty="0">
                <a:ea typeface="+mn-lt"/>
                <a:cs typeface="+mn-lt"/>
              </a:rPr>
              <a:t>u tělíska s mědí</a:t>
            </a:r>
            <a:r>
              <a:rPr lang="cs-CZ" dirty="0">
                <a:cs typeface="Arial"/>
              </a:rPr>
              <a:t>: alergie na měď, Wilsonova choroba, silné menstruační krvácení </a:t>
            </a:r>
          </a:p>
          <a:p>
            <a:pPr marL="503555" lvl="1" indent="-179705"/>
            <a:r>
              <a:rPr lang="cs-CZ" dirty="0">
                <a:cs typeface="Arial"/>
              </a:rPr>
              <a:t>POUZE u tělíska s hormonem: anamnéza ca prsu, </a:t>
            </a:r>
            <a:r>
              <a:rPr lang="cs-CZ" dirty="0" err="1">
                <a:cs typeface="Arial"/>
              </a:rPr>
              <a:t>trombemoblická</a:t>
            </a:r>
            <a:r>
              <a:rPr lang="cs-CZ" dirty="0">
                <a:cs typeface="Arial"/>
              </a:rPr>
              <a:t> nemoc</a:t>
            </a: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5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2F499E-A697-4772-A71C-B5DE591D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38" y="753251"/>
            <a:ext cx="10753200" cy="451576"/>
          </a:xfrm>
        </p:spPr>
        <p:txBody>
          <a:bodyPr/>
          <a:lstStyle/>
          <a:p>
            <a:r>
              <a:rPr lang="cs-CZ" dirty="0" smtClean="0">
                <a:cs typeface="Arial"/>
              </a:rPr>
              <a:t> </a:t>
            </a:r>
            <a:r>
              <a:rPr lang="cs-CZ" dirty="0">
                <a:cs typeface="Arial"/>
              </a:rPr>
              <a:t>Dlouhodobé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B1DAFA-5E07-43FD-BE68-5A735FF9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33" y="1725862"/>
            <a:ext cx="7572679" cy="4566467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Implantát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malá plastová tyčinka s obsahem </a:t>
            </a:r>
            <a:r>
              <a:rPr lang="cs-CZ" sz="2400" dirty="0" err="1">
                <a:solidFill>
                  <a:schemeClr val="accent2"/>
                </a:solidFill>
                <a:cs typeface="Arial"/>
              </a:rPr>
              <a:t>Etonogestrelu</a:t>
            </a:r>
            <a:r>
              <a:rPr lang="cs-CZ" sz="2400" dirty="0">
                <a:cs typeface="Arial"/>
              </a:rPr>
              <a:t>, zavádí se podkožně na paži - hormony se uvolňují systémově 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b="1" dirty="0">
                <a:solidFill>
                  <a:schemeClr val="tx2"/>
                </a:solidFill>
                <a:cs typeface="Arial"/>
              </a:rPr>
              <a:t>Nejspolehlivější</a:t>
            </a:r>
            <a:r>
              <a:rPr lang="cs-CZ" sz="2400" dirty="0">
                <a:cs typeface="Arial"/>
              </a:rPr>
              <a:t> metoda antikoncepce  (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PI 0,05</a:t>
            </a:r>
            <a:r>
              <a:rPr lang="cs-CZ" sz="2400" dirty="0">
                <a:cs typeface="Arial"/>
              </a:rPr>
              <a:t> – riziko selhání menší než u sterilizace!)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Mechanismus účinku: tlumí ovulaci, zahušťuje cervikální hlen, 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Vhodné prakticky pro jakoukoliv ženu, jediná KI: ca prsu v anamnéze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 smtClean="0">
                <a:cs typeface="Arial"/>
              </a:rPr>
              <a:t>Není v ČR registrován </a:t>
            </a:r>
          </a:p>
          <a:p>
            <a:pPr marL="528955" indent="-457200">
              <a:lnSpc>
                <a:spcPct val="100000"/>
              </a:lnSpc>
            </a:pPr>
            <a:endParaRPr lang="cs-CZ" sz="2400" dirty="0" smtClean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6" descr="Obsah obrázku interiér, vyrobeno, stůl, muž&#10;&#10;Popis se vygeneroval automaticky.">
            <a:extLst>
              <a:ext uri="{FF2B5EF4-FFF2-40B4-BE49-F238E27FC236}">
                <a16:creationId xmlns:a16="http://schemas.microsoft.com/office/drawing/2014/main" id="{AF330668-F247-40AA-B436-55371399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987" y="2020644"/>
            <a:ext cx="2892286" cy="19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16C243-6586-4DB2-ACED-E5C1260C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Arial"/>
              </a:rPr>
              <a:t>Bariérové </a:t>
            </a:r>
            <a:r>
              <a:rPr lang="cs-CZ" dirty="0">
                <a:cs typeface="Arial"/>
              </a:rPr>
              <a:t>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6890F7-136F-4479-9348-8402DCD5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Zabraňují proniknutí spermií do dělohy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Výhody: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Nezastupitelné v ochraně před</a:t>
            </a:r>
            <a:r>
              <a:rPr lang="cs-CZ" u="sng" dirty="0">
                <a:solidFill>
                  <a:srgbClr val="FF0000"/>
                </a:solidFill>
                <a:ea typeface="+mn-lt"/>
                <a:cs typeface="+mn-lt"/>
              </a:rPr>
              <a:t> pohlavními nemocemi 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Lze kombinovat s jiným druhem antikoncepce</a:t>
            </a:r>
            <a:endParaRPr lang="cs-CZ" dirty="0"/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Jediná forma antikoncepce pro muže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Široce dostupné 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Lze užívat bez lékařského dohledu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Nevýhody:</a:t>
            </a:r>
          </a:p>
          <a:p>
            <a:pPr marL="503555" lvl="1" indent="-179705"/>
            <a:r>
              <a:rPr lang="cs-CZ" dirty="0">
                <a:cs typeface="Arial"/>
              </a:rPr>
              <a:t>Nižší spolehlivost (PI 14) souvisí zejména s chybami při užívání</a:t>
            </a: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3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0">
            <a:extLst>
              <a:ext uri="{FF2B5EF4-FFF2-40B4-BE49-F238E27FC236}">
                <a16:creationId xmlns:a16="http://schemas.microsoft.com/office/drawing/2014/main" id="{C10E863B-2D43-467F-8081-3064BC63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55" y="2833511"/>
            <a:ext cx="4196644" cy="415431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57E4D04-022E-4088-8A52-7B8C9AB0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Bariérové metody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6DFA1D-897C-4BDB-ACB0-030271A9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6780"/>
            <a:ext cx="6548089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Kondom</a:t>
            </a:r>
          </a:p>
          <a:p>
            <a:pPr marL="251460" indent="-179705"/>
            <a:r>
              <a:rPr lang="cs-CZ" dirty="0">
                <a:cs typeface="Arial"/>
              </a:rPr>
              <a:t>Ženský kondom (</a:t>
            </a:r>
            <a:r>
              <a:rPr lang="cs-CZ" dirty="0" err="1">
                <a:cs typeface="Arial"/>
              </a:rPr>
              <a:t>femidom</a:t>
            </a:r>
            <a:r>
              <a:rPr lang="cs-CZ" dirty="0">
                <a:cs typeface="Arial"/>
              </a:rPr>
              <a:t>)</a:t>
            </a:r>
          </a:p>
          <a:p>
            <a:pPr marL="251460" indent="-179705"/>
            <a:r>
              <a:rPr lang="cs-CZ" dirty="0">
                <a:cs typeface="Arial"/>
              </a:rPr>
              <a:t>Pesar, vaginální klobouček (doporučuje se kombinovat se spermicidy)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3ECF1AB6-A397-4048-80A8-405B4357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5" y="486637"/>
            <a:ext cx="4041421" cy="2554505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492FA466-EED0-4B4C-A772-21D87C0CC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178" y="2992967"/>
            <a:ext cx="3420533" cy="25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3E8896-EB4B-45BC-8E83-D423C74F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"Přirozené"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6AA164-293C-4142-9D6C-5B25534F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535289"/>
            <a:ext cx="11597334" cy="46927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Metody bez vedlejších účinků,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málo spolehlivé</a:t>
            </a:r>
            <a:r>
              <a:rPr lang="cs-CZ" sz="2400" dirty="0">
                <a:cs typeface="Arial"/>
              </a:rPr>
              <a:t>, vysoké nároky na techniku a sebekontrolu, četné pochybení, restrikce pohlavního styku po značnou část měsíce, </a:t>
            </a:r>
          </a:p>
          <a:p>
            <a:pPr marL="251460" indent="-179705"/>
            <a:r>
              <a:rPr lang="cs-CZ" sz="2400" dirty="0">
                <a:cs typeface="Arial"/>
              </a:rPr>
              <a:t>Metoda neplodných dnů dle </a:t>
            </a:r>
            <a:r>
              <a:rPr lang="cs-CZ" sz="2400" dirty="0" err="1">
                <a:cs typeface="Arial"/>
              </a:rPr>
              <a:t>Ogina-Knause</a:t>
            </a:r>
            <a:r>
              <a:rPr lang="cs-CZ" sz="2400" dirty="0">
                <a:cs typeface="Arial"/>
              </a:rPr>
              <a:t> (PI 14-35) - výpočtem</a:t>
            </a:r>
          </a:p>
          <a:p>
            <a:pPr marL="251460" indent="-179705"/>
            <a:r>
              <a:rPr lang="cs-CZ" sz="2400" dirty="0" err="1">
                <a:cs typeface="Arial"/>
              </a:rPr>
              <a:t>Billingova</a:t>
            </a:r>
            <a:r>
              <a:rPr lang="cs-CZ" sz="2400" dirty="0">
                <a:cs typeface="Arial"/>
              </a:rPr>
              <a:t> metoda - hodnocení tažnosti cervikálního hlenu</a:t>
            </a:r>
          </a:p>
          <a:p>
            <a:pPr marL="251460" indent="-179705"/>
            <a:r>
              <a:rPr lang="cs-CZ" sz="2400" dirty="0">
                <a:cs typeface="Arial"/>
              </a:rPr>
              <a:t>Sledování bazální teploty - zvýšení v době ovulace o 0,5 °C, nutno měřit v leže v pochvě každý den (PI 1-3)</a:t>
            </a:r>
          </a:p>
          <a:p>
            <a:pPr marL="251460" indent="-179705"/>
            <a:r>
              <a:rPr lang="cs-CZ" sz="2000" dirty="0" err="1" smtClean="0">
                <a:cs typeface="Arial"/>
              </a:rPr>
              <a:t>Coitus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interuptus</a:t>
            </a:r>
            <a:r>
              <a:rPr lang="cs-CZ" sz="2000" dirty="0">
                <a:cs typeface="Arial"/>
              </a:rPr>
              <a:t> – spolehlivost tak nízká, že se často za metodu antikoncepce vůbec nepokládá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1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E962647-60EC-44FA-B467-8E31A02D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6" descr="Obsah obrázku objekt&#10;&#10;Popis se vygeneroval automaticky.">
            <a:extLst>
              <a:ext uri="{FF2B5EF4-FFF2-40B4-BE49-F238E27FC236}">
                <a16:creationId xmlns:a16="http://schemas.microsoft.com/office/drawing/2014/main" id="{8E0C7E5E-6039-49E6-B11A-FDA97808C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556" y="1463402"/>
            <a:ext cx="4139998" cy="4139998"/>
          </a:xfrm>
        </p:spPr>
      </p:pic>
    </p:spTree>
    <p:extLst>
      <p:ext uri="{BB962C8B-B14F-4D97-AF65-F5344CB8AC3E}">
        <p14:creationId xmlns:p14="http://schemas.microsoft.com/office/powerpoint/2010/main" val="11826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F2066F-3AFA-4090-915E-4925133B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Ireversibilné</a:t>
            </a:r>
            <a:r>
              <a:rPr lang="cs-CZ" dirty="0">
                <a:cs typeface="Arial"/>
              </a:rPr>
              <a:t>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DF8037-80D7-4299-9FF8-BAEB89DB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8533"/>
            <a:ext cx="11059200" cy="469617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Definitivní, nevratné řešení</a:t>
            </a:r>
            <a:endParaRPr lang="cs-CZ" dirty="0"/>
          </a:p>
          <a:p>
            <a:pPr marL="251460" indent="-179705"/>
            <a:r>
              <a:rPr lang="cs-CZ" dirty="0">
                <a:cs typeface="Arial"/>
              </a:rPr>
              <a:t>Vysoká spolehlivost (PI 0,1 pro ženy, 0,02 pro muže)</a:t>
            </a:r>
          </a:p>
          <a:p>
            <a:pPr marL="251460" indent="-179705"/>
            <a:r>
              <a:rPr lang="cs-CZ" dirty="0">
                <a:cs typeface="Arial"/>
              </a:rPr>
              <a:t>Ideální pro stabilní dvojice po dosažení plánovaného počtu dětí</a:t>
            </a:r>
          </a:p>
          <a:p>
            <a:pPr marL="251460" indent="-179705"/>
            <a:r>
              <a:rPr lang="cs-CZ" dirty="0">
                <a:cs typeface="Arial"/>
              </a:rPr>
              <a:t>Zákon č. 373/ 2011 </a:t>
            </a:r>
            <a:r>
              <a:rPr lang="cs-CZ" dirty="0" err="1">
                <a:cs typeface="Arial"/>
              </a:rPr>
              <a:t>Sb</a:t>
            </a:r>
            <a:r>
              <a:rPr lang="cs-CZ" dirty="0">
                <a:cs typeface="Arial"/>
              </a:rPr>
              <a:t> o specifických zdravotních službách:</a:t>
            </a:r>
          </a:p>
          <a:p>
            <a:pPr marL="503555" lvl="1" indent="-179705"/>
            <a:r>
              <a:rPr lang="cs-CZ" dirty="0">
                <a:cs typeface="Arial"/>
              </a:rPr>
              <a:t>O sterilizaci ze zdravotních důvodů může požádat každý občan nad 18 let, je hrazena </a:t>
            </a:r>
            <a:r>
              <a:rPr lang="cs-CZ" dirty="0" smtClean="0">
                <a:cs typeface="Arial"/>
              </a:rPr>
              <a:t>ze </a:t>
            </a:r>
            <a:r>
              <a:rPr lang="cs-CZ" dirty="0">
                <a:cs typeface="Arial"/>
              </a:rPr>
              <a:t>zdravotního pojištění</a:t>
            </a:r>
          </a:p>
          <a:p>
            <a:pPr marL="503555" lvl="1" indent="-179705"/>
            <a:r>
              <a:rPr lang="cs-CZ" dirty="0">
                <a:cs typeface="Arial"/>
              </a:rPr>
              <a:t>O sterilizaci z jiných než zdravotních důvodů - na přání - může požádat každý občan nad 21 let</a:t>
            </a:r>
          </a:p>
          <a:p>
            <a:pPr marL="503555" lvl="1" indent="-179705"/>
            <a:r>
              <a:rPr lang="cs-CZ" dirty="0">
                <a:cs typeface="Arial"/>
              </a:rPr>
              <a:t>K výkonu se přistoupí nejdřív za 7 (u zdravotní indikace) nebo za 14 dní (u sterilizace na přání) od podání písemné žádosti</a:t>
            </a:r>
          </a:p>
        </p:txBody>
      </p:sp>
    </p:spTree>
    <p:extLst>
      <p:ext uri="{BB962C8B-B14F-4D97-AF65-F5344CB8AC3E}">
        <p14:creationId xmlns:p14="http://schemas.microsoft.com/office/powerpoint/2010/main" val="25118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32BCB2-3682-4FC5-9ABA-A15A2C97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Ireversibilní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E9DC10-E9BC-4AC8-8D92-1C44961C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866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 err="1">
                <a:solidFill>
                  <a:schemeClr val="tx2"/>
                </a:solidFill>
                <a:cs typeface="Arial"/>
              </a:rPr>
              <a:t>Tubární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 sterilizace </a:t>
            </a:r>
            <a:endParaRPr lang="cs-CZ" b="1" dirty="0">
              <a:solidFill>
                <a:schemeClr val="tx2"/>
              </a:solidFill>
            </a:endParaRPr>
          </a:p>
          <a:p>
            <a:pPr marL="251460" indent="-179705"/>
            <a:r>
              <a:rPr lang="cs-CZ" sz="2400" dirty="0">
                <a:cs typeface="Arial"/>
              </a:rPr>
              <a:t>V celkové anestezii  nejčastěji laparoskopicky (nebo z řezu, např. při sekci)</a:t>
            </a:r>
          </a:p>
          <a:p>
            <a:pPr marL="251460" indent="-179705"/>
            <a:r>
              <a:rPr lang="cs-CZ" sz="2400" dirty="0">
                <a:cs typeface="Arial"/>
              </a:rPr>
              <a:t>Historicky přerušení (podvaz, klip) obou vejcovodů, dnes se preferuje oboustranná </a:t>
            </a:r>
            <a:r>
              <a:rPr lang="cs-CZ" sz="2400" dirty="0" err="1">
                <a:cs typeface="Arial"/>
              </a:rPr>
              <a:t>salpingektomie</a:t>
            </a:r>
            <a:r>
              <a:rPr lang="cs-CZ" sz="2400" dirty="0">
                <a:cs typeface="Arial"/>
              </a:rPr>
              <a:t> (snižuje riziko ca ovaria)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7E3EE96-7549-41B9-A20C-5CCF26B2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7" y="3696378"/>
            <a:ext cx="2743200" cy="2315688"/>
          </a:xfrm>
          <a:prstGeom prst="rect">
            <a:avLst/>
          </a:prstGeom>
        </p:spPr>
      </p:pic>
      <p:pic>
        <p:nvPicPr>
          <p:cNvPr id="7" name="Obrázek 7" descr="Obsah obrázku jídlo, humr, stůl, ovoce&#10;&#10;Popis se vygeneroval automaticky.">
            <a:extLst>
              <a:ext uri="{FF2B5EF4-FFF2-40B4-BE49-F238E27FC236}">
                <a16:creationId xmlns:a16="http://schemas.microsoft.com/office/drawing/2014/main" id="{CFA34A18-8778-42EA-AF07-7FA7A1E2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78" y="3573312"/>
            <a:ext cx="3222977" cy="23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Plánované rodičovství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955363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dirty="0">
                <a:cs typeface="Arial"/>
              </a:rPr>
              <a:t>V současnosti rozlišujeme 3 typy intervencí, které zabraňují nechtěnému těhotenství:</a:t>
            </a:r>
            <a:endParaRPr lang="cs-CZ"/>
          </a:p>
          <a:p>
            <a:pPr marL="71755" indent="0">
              <a:lnSpc>
                <a:spcPct val="100000"/>
              </a:lnSpc>
              <a:buNone/>
            </a:pPr>
            <a:endParaRPr lang="cs-CZ" dirty="0">
              <a:solidFill>
                <a:srgbClr val="000000"/>
              </a:solidFill>
              <a:cs typeface="Arial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Antikoncepce</a:t>
            </a:r>
            <a:r>
              <a:rPr lang="cs-CZ" sz="2400" dirty="0">
                <a:cs typeface="Arial"/>
              </a:rPr>
              <a:t> - předchází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oplodnění</a:t>
            </a:r>
            <a:r>
              <a:rPr lang="cs-CZ" sz="2400" dirty="0">
                <a:solidFill>
                  <a:schemeClr val="accent2"/>
                </a:solidFill>
                <a:cs typeface="Arial"/>
              </a:rPr>
              <a:t> </a:t>
            </a:r>
            <a:r>
              <a:rPr lang="cs-CZ" sz="2400" dirty="0">
                <a:cs typeface="Arial"/>
              </a:rPr>
              <a:t>- před spojením pohlavních buněk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Intercepce</a:t>
            </a:r>
            <a:r>
              <a:rPr lang="cs-CZ" sz="2400" dirty="0">
                <a:cs typeface="Arial"/>
              </a:rPr>
              <a:t> - předchází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implantaci</a:t>
            </a:r>
            <a:r>
              <a:rPr lang="cs-CZ" sz="2400" dirty="0">
                <a:cs typeface="Arial"/>
              </a:rPr>
              <a:t> oplodněného vajíčka do endometria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Interrupce</a:t>
            </a:r>
            <a:r>
              <a:rPr lang="cs-CZ" sz="2400" dirty="0">
                <a:cs typeface="Arial"/>
              </a:rPr>
              <a:t> - ukončí již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probíhající těhotenství - </a:t>
            </a:r>
            <a:r>
              <a:rPr lang="cs-CZ" sz="2400" b="1" dirty="0">
                <a:cs typeface="Arial"/>
              </a:rPr>
              <a:t>NENÍ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cs-CZ" sz="2400" dirty="0">
                <a:cs typeface="Arial"/>
              </a:rPr>
              <a:t>metodou  antikoncepce!</a:t>
            </a:r>
          </a:p>
        </p:txBody>
      </p:sp>
    </p:spTree>
    <p:extLst>
      <p:ext uri="{BB962C8B-B14F-4D97-AF65-F5344CB8AC3E}">
        <p14:creationId xmlns:p14="http://schemas.microsoft.com/office/powerpoint/2010/main" val="22395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61971E98-33D6-482A-8E6E-8DD5E0A2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732" y="2007164"/>
            <a:ext cx="4986866" cy="400078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12C847E-D647-45C8-B4B7-1E12B967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2444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Ireversibilní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B8EAE1-141B-4B2C-B372-84F8C523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444" y="1198113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Vasektomie</a:t>
            </a:r>
            <a:endParaRPr lang="cs-CZ" b="1">
              <a:solidFill>
                <a:schemeClr val="tx2"/>
              </a:solidFill>
            </a:endParaRPr>
          </a:p>
          <a:p>
            <a:pPr marL="251460" indent="-179705"/>
            <a:r>
              <a:rPr lang="cs-CZ" dirty="0">
                <a:cs typeface="Arial"/>
              </a:rPr>
              <a:t>Podvaz chámovodů ambulantně v lokální anestezii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4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>
            <a:extLst>
              <a:ext uri="{FF2B5EF4-FFF2-40B4-BE49-F238E27FC236}">
                <a16:creationId xmlns:a16="http://schemas.microsoft.com/office/drawing/2014/main" id="{D4E802F7-93B8-4FC3-B765-F7C4A073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33" y="515983"/>
            <a:ext cx="4295421" cy="194547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2764D57-730F-452D-A206-3D3CB2D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2. Intercepce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AC877D-782C-46AC-B8C9-2C44F724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7891"/>
            <a:ext cx="10753200" cy="467622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"nouzová antikoncepce", "pilulka po"</a:t>
            </a:r>
          </a:p>
          <a:p>
            <a:pPr marL="251460" indent="-179705"/>
            <a:r>
              <a:rPr lang="cs-CZ" sz="2400" dirty="0">
                <a:cs typeface="Arial"/>
              </a:rPr>
              <a:t>Indikováno při selhání (nebo nepoužití) jiné metody</a:t>
            </a:r>
          </a:p>
          <a:p>
            <a:pPr marL="251460" indent="-179705"/>
            <a:r>
              <a:rPr lang="cs-CZ" sz="2400" b="1" dirty="0" err="1">
                <a:solidFill>
                  <a:schemeClr val="tx2"/>
                </a:solidFill>
                <a:cs typeface="Arial"/>
              </a:rPr>
              <a:t>Levonogestrel</a:t>
            </a:r>
            <a:r>
              <a:rPr lang="cs-CZ" sz="2400" dirty="0">
                <a:cs typeface="Arial"/>
              </a:rPr>
              <a:t> –  dvojí účinek:  </a:t>
            </a:r>
            <a:r>
              <a:rPr lang="cs-CZ" sz="2400" i="1" dirty="0">
                <a:solidFill>
                  <a:srgbClr val="FF0000"/>
                </a:solidFill>
                <a:cs typeface="Arial"/>
              </a:rPr>
              <a:t>oddálení ovulace</a:t>
            </a:r>
            <a:r>
              <a:rPr lang="cs-CZ" sz="2400" dirty="0">
                <a:cs typeface="Arial"/>
              </a:rPr>
              <a:t>, která se inhibicí LH </a:t>
            </a:r>
            <a:r>
              <a:rPr lang="cs-CZ" sz="2400" dirty="0" err="1">
                <a:cs typeface="Arial"/>
              </a:rPr>
              <a:t>peaku</a:t>
            </a:r>
            <a:r>
              <a:rPr lang="cs-CZ" sz="2400" dirty="0">
                <a:cs typeface="Arial"/>
              </a:rPr>
              <a:t> posune o pár dnů, a </a:t>
            </a:r>
            <a:r>
              <a:rPr lang="cs-CZ" sz="2400" i="1" dirty="0">
                <a:solidFill>
                  <a:srgbClr val="FF0000"/>
                </a:solidFill>
                <a:cs typeface="Arial"/>
              </a:rPr>
              <a:t>narušení struktury endometria</a:t>
            </a:r>
            <a:r>
              <a:rPr lang="cs-CZ" sz="2400" dirty="0">
                <a:cs typeface="Arial"/>
              </a:rPr>
              <a:t> – brání nidaci oplodněného vajíčka, pokud k ovulaci už došlo - nutno užít do 72 hodin </a:t>
            </a:r>
          </a:p>
          <a:p>
            <a:pPr marL="251460" indent="-179705"/>
            <a:r>
              <a:rPr lang="cs-CZ" sz="2400" b="1" dirty="0" err="1">
                <a:solidFill>
                  <a:schemeClr val="tx2"/>
                </a:solidFill>
                <a:cs typeface="Arial"/>
              </a:rPr>
              <a:t>Ulipristal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-acetát</a:t>
            </a:r>
            <a:r>
              <a:rPr lang="cs-CZ" sz="2400" dirty="0">
                <a:cs typeface="Arial"/>
              </a:rPr>
              <a:t> - selektivní modulátor </a:t>
            </a:r>
            <a:r>
              <a:rPr lang="cs-CZ" sz="2400" dirty="0" err="1">
                <a:cs typeface="Arial"/>
              </a:rPr>
              <a:t>pregesteronových</a:t>
            </a:r>
            <a:r>
              <a:rPr lang="cs-CZ" sz="2400" dirty="0">
                <a:cs typeface="Arial"/>
              </a:rPr>
              <a:t> receptorů, mechanismem účinku je </a:t>
            </a:r>
            <a:r>
              <a:rPr lang="cs-CZ" sz="2400" i="1" dirty="0">
                <a:solidFill>
                  <a:srgbClr val="FF0000"/>
                </a:solidFill>
                <a:cs typeface="Arial"/>
              </a:rPr>
              <a:t>oddálení ovulace – </a:t>
            </a:r>
            <a:r>
              <a:rPr lang="cs-CZ" sz="2400" dirty="0">
                <a:cs typeface="Arial"/>
              </a:rPr>
              <a:t>nutno užít do 120 hodin</a:t>
            </a:r>
          </a:p>
          <a:p>
            <a:pPr marL="251460" indent="-179705"/>
            <a:r>
              <a:rPr lang="cs-CZ" sz="2400" dirty="0">
                <a:cs typeface="Arial"/>
              </a:rPr>
              <a:t>Nežádoucí účinky: GIT potíže, bolesti hlavy a břicha, opoždění menstruace</a:t>
            </a:r>
          </a:p>
        </p:txBody>
      </p:sp>
    </p:spTree>
    <p:extLst>
      <p:ext uri="{BB962C8B-B14F-4D97-AF65-F5344CB8AC3E}">
        <p14:creationId xmlns:p14="http://schemas.microsoft.com/office/powerpoint/2010/main" val="10165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4F09F5C-96B1-4312-9D66-CBF00C42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8333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3. Interrupce</a:t>
            </a:r>
            <a:endParaRPr lang="cs-CZ" dirty="0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480ED9-585C-4BD2-9CBC-49DCE1DE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12223"/>
            <a:ext cx="10753200" cy="449030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i="1" dirty="0">
                <a:cs typeface="Arial"/>
              </a:rPr>
              <a:t>Umělé přerušení těhotenství</a:t>
            </a:r>
          </a:p>
          <a:p>
            <a:pPr marL="251460" indent="-179705"/>
            <a:r>
              <a:rPr lang="cs-CZ" dirty="0">
                <a:cs typeface="Arial"/>
              </a:rPr>
              <a:t>V ČR legální na žádost těhotné do 12.týdne</a:t>
            </a:r>
          </a:p>
          <a:p>
            <a:pPr marL="251460" indent="-179705"/>
            <a:r>
              <a:rPr lang="cs-CZ" dirty="0">
                <a:cs typeface="Arial"/>
              </a:rPr>
              <a:t>Nejedná se o metodu antikoncepce, často se tak k ní ale přistupuje v zemích, kde je bezpečná antikoncepce nedostupná nebo ve srovnání s průměrným platem nesmírně drahá </a:t>
            </a:r>
            <a:endParaRPr lang="cs-CZ" dirty="0" smtClean="0">
              <a:cs typeface="Arial"/>
            </a:endParaRPr>
          </a:p>
          <a:p>
            <a:pPr marL="251460" indent="-179705"/>
            <a:r>
              <a:rPr lang="cs-CZ" dirty="0" smtClean="0">
                <a:cs typeface="Arial"/>
              </a:rPr>
              <a:t>Přehnané </a:t>
            </a:r>
            <a:r>
              <a:rPr lang="cs-CZ" dirty="0">
                <a:cs typeface="Arial"/>
              </a:rPr>
              <a:t>zákonné restrikce vedou k potratové turistice a nelegálním abortem, které ohrožují život </a:t>
            </a:r>
            <a:r>
              <a:rPr lang="cs-CZ" dirty="0" smtClean="0">
                <a:cs typeface="Arial"/>
              </a:rPr>
              <a:t>ženy</a:t>
            </a:r>
            <a:endParaRPr lang="cs-CZ" u="sng" dirty="0">
              <a:solidFill>
                <a:srgbClr val="FF0000"/>
              </a:solidFill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9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152AEF-D9AA-4B08-A6A6-32679B71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Interrupce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AB156C-84FB-4A5D-913F-E128B639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6" y="1409780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dirty="0">
                <a:cs typeface="Arial"/>
              </a:rPr>
              <a:t>V ČR dostupné metody</a:t>
            </a:r>
            <a:endParaRPr lang="cs-CZ" dirty="0"/>
          </a:p>
          <a:p>
            <a:pPr marL="251460" indent="-179705"/>
            <a:r>
              <a:rPr lang="cs-CZ" dirty="0">
                <a:cs typeface="Arial"/>
              </a:rPr>
              <a:t>V I. trimestru (na žádost těhotné nebo ze zdravotní indikace):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Medikamentózně (</a:t>
            </a:r>
            <a:r>
              <a:rPr lang="cs-CZ" sz="2400" dirty="0" err="1">
                <a:cs typeface="Arial"/>
              </a:rPr>
              <a:t>Mifepriston+Misoprostol</a:t>
            </a:r>
            <a:r>
              <a:rPr lang="cs-CZ" sz="2400" dirty="0">
                <a:cs typeface="Arial"/>
              </a:rPr>
              <a:t>)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Chirurgicky (dilatace a kyretáž)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Chirurgicky (</a:t>
            </a:r>
            <a:r>
              <a:rPr lang="cs-CZ" sz="2400" dirty="0" err="1">
                <a:cs typeface="Arial"/>
              </a:rPr>
              <a:t>vakuumaspirací</a:t>
            </a:r>
            <a:r>
              <a:rPr lang="cs-CZ" sz="2400" dirty="0">
                <a:cs typeface="Arial"/>
              </a:rPr>
              <a:t>)</a:t>
            </a:r>
          </a:p>
          <a:p>
            <a:pPr marL="251460" indent="-179705"/>
            <a:r>
              <a:rPr lang="cs-CZ" dirty="0">
                <a:cs typeface="Arial"/>
              </a:rPr>
              <a:t>V II. trimestru (POUZE ze zdravotní indikace matky nebo plodu):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Indukce abortu dle protokolu (</a:t>
            </a:r>
            <a:r>
              <a:rPr lang="cs-CZ" sz="2400" dirty="0" err="1">
                <a:cs typeface="Arial"/>
              </a:rPr>
              <a:t>Misoprostol</a:t>
            </a:r>
            <a:r>
              <a:rPr lang="cs-CZ" sz="2400" dirty="0">
                <a:cs typeface="Arial"/>
              </a:rPr>
              <a:t>)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9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7B15C7-1093-4395-B226-09F95DCE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6" y="365558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 algn="ctr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Antikoncepce je </a:t>
            </a:r>
            <a:r>
              <a:rPr lang="cs-CZ" b="1" u="sng" dirty="0">
                <a:solidFill>
                  <a:schemeClr val="tx2"/>
                </a:solidFill>
                <a:cs typeface="Arial"/>
              </a:rPr>
              <a:t>nejúčinnější primární prevencí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 potratů!</a:t>
            </a:r>
            <a:endParaRPr lang="cs-CZ"/>
          </a:p>
          <a:p>
            <a:pPr marL="71755" indent="0">
              <a:buNone/>
            </a:pPr>
            <a:endParaRPr lang="cs-CZ" b="1" dirty="0">
              <a:solidFill>
                <a:schemeClr val="tx2"/>
              </a:solidFill>
              <a:cs typeface="Arial"/>
            </a:endParaRP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1763FABA-7C3C-41D8-9281-82474B32B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00886"/>
              </p:ext>
            </p:extLst>
          </p:nvPr>
        </p:nvGraphicFramePr>
        <p:xfrm>
          <a:off x="1800013" y="1522429"/>
          <a:ext cx="8168640" cy="3510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4088548470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870621532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711453623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Procento žen užívajících COC </a:t>
                      </a:r>
                    </a:p>
                    <a:p>
                      <a:pPr lvl="0">
                        <a:buNone/>
                      </a:pPr>
                      <a:r>
                        <a:rPr lang="cs-CZ" dirty="0"/>
                        <a:t>(15-44 let)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UPT na 1000 žen ve věku 15-44 let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6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Holandsko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Nový Zéland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07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Austrálie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Švédsko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86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470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7805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Japonsko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9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3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1012826"/>
            <a:ext cx="1905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611" y="2378307"/>
            <a:ext cx="47704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/>
          <a:p>
            <a:pPr algn="ctr" defTabSz="685800">
              <a:defRPr/>
            </a:pPr>
            <a:r>
              <a:rPr lang="cs-CZ" altLang="cs-CZ" sz="3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Závěr  </a:t>
            </a:r>
          </a:p>
        </p:txBody>
      </p:sp>
      <p:sp>
        <p:nvSpPr>
          <p:cNvPr id="60420" name="Obdélník 9"/>
          <p:cNvSpPr>
            <a:spLocks noChangeArrowheads="1"/>
          </p:cNvSpPr>
          <p:nvPr/>
        </p:nvSpPr>
        <p:spPr bwMode="auto">
          <a:xfrm>
            <a:off x="1653512" y="3590321"/>
            <a:ext cx="8420100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Spolehlivá antikoncepce je nejdůležitější metodou plánovaného rodičovství. Je třeba znát její principy, přínos i nežádoucí účinky. </a:t>
            </a:r>
          </a:p>
        </p:txBody>
      </p:sp>
    </p:spTree>
    <p:extLst>
      <p:ext uri="{BB962C8B-B14F-4D97-AF65-F5344CB8AC3E}">
        <p14:creationId xmlns:p14="http://schemas.microsoft.com/office/powerpoint/2010/main" val="36585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D5D12A-CE30-4BCE-8F43-42FF69F9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 Antikoncepce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165D2E-5B2F-44C0-8FD0-EEF0AD06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8068"/>
            <a:ext cx="5899592" cy="431393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Reverzibilní </a:t>
            </a:r>
            <a:r>
              <a:rPr lang="cs-CZ" dirty="0" err="1">
                <a:cs typeface="Arial"/>
              </a:rPr>
              <a:t>v.s</a:t>
            </a:r>
            <a:r>
              <a:rPr lang="cs-CZ" dirty="0">
                <a:cs typeface="Arial"/>
              </a:rPr>
              <a:t>. ireverzibilní</a:t>
            </a:r>
          </a:p>
          <a:p>
            <a:pPr marL="251460" indent="-179705"/>
            <a:r>
              <a:rPr lang="cs-CZ" u="sng" dirty="0" err="1">
                <a:solidFill>
                  <a:schemeClr val="tx2"/>
                </a:solidFill>
                <a:cs typeface="Arial"/>
              </a:rPr>
              <a:t>Pearlův</a:t>
            </a:r>
            <a:r>
              <a:rPr lang="cs-CZ" u="sng" dirty="0">
                <a:solidFill>
                  <a:schemeClr val="tx2"/>
                </a:solidFill>
                <a:cs typeface="Arial"/>
              </a:rPr>
              <a:t> index</a:t>
            </a:r>
            <a:r>
              <a:rPr lang="cs-CZ" dirty="0">
                <a:cs typeface="Arial"/>
              </a:rPr>
              <a:t>:</a:t>
            </a:r>
          </a:p>
          <a:p>
            <a:pPr marL="503555" lvl="1" indent="-179705"/>
            <a:r>
              <a:rPr lang="cs-CZ" dirty="0">
                <a:cs typeface="Arial"/>
              </a:rPr>
              <a:t>Dokonalé užití vs. běžné užití</a:t>
            </a:r>
          </a:p>
          <a:p>
            <a:pPr marL="251460" indent="-179705"/>
            <a:r>
              <a:rPr lang="cs-CZ" dirty="0">
                <a:cs typeface="Arial"/>
              </a:rPr>
              <a:t>Reverzibilní formy dle účinnosti:</a:t>
            </a:r>
          </a:p>
          <a:p>
            <a:pPr marL="838200" lvl="1" indent="-514350">
              <a:buAutoNum type="arabicPeriod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Dlouhodobé metody</a:t>
            </a:r>
            <a:r>
              <a:rPr lang="cs-CZ" dirty="0">
                <a:cs typeface="Arial"/>
              </a:rPr>
              <a:t> - implantáty a nitroděložní tělíska</a:t>
            </a:r>
          </a:p>
          <a:p>
            <a:pPr marL="838200" lvl="1" indent="-514350">
              <a:buAutoNum type="arabicPeriod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Krátkodobé metody</a:t>
            </a:r>
            <a:r>
              <a:rPr lang="cs-CZ" dirty="0">
                <a:cs typeface="Arial"/>
              </a:rPr>
              <a:t> - pilulky, injekce, náplasti, vaginální kroužky</a:t>
            </a:r>
          </a:p>
          <a:p>
            <a:pPr marL="838200" lvl="1" indent="-514350">
              <a:buAutoNum type="arabicPeriod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Bariérové metody</a:t>
            </a:r>
          </a:p>
          <a:p>
            <a:pPr marL="503555" lvl="1" indent="-179705">
              <a:buNone/>
            </a:pPr>
            <a:endParaRPr lang="cs-CZ" b="1" u="sng" dirty="0">
              <a:solidFill>
                <a:srgbClr val="FF0000"/>
              </a:solidFill>
              <a:ea typeface="+mn-lt"/>
              <a:cs typeface="+mn-lt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781050" lvl="1" indent="-457200">
              <a:buAutoNum type="arabicPeriod"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  <p:pic>
        <p:nvPicPr>
          <p:cNvPr id="6" name="Obrázek 6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B72F301A-4155-4219-ABA2-D7DA2D88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08" y="696788"/>
            <a:ext cx="4639917" cy="5156393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609E3EA-C679-4293-8D05-0300D0FE8CE4}"/>
              </a:ext>
            </a:extLst>
          </p:cNvPr>
          <p:cNvCxnSpPr/>
          <p:nvPr/>
        </p:nvCxnSpPr>
        <p:spPr bwMode="auto">
          <a:xfrm flipV="1">
            <a:off x="9987169" y="1716157"/>
            <a:ext cx="732183" cy="4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4852BCBE-E725-4DFD-8FEB-FE989AA97FDF}"/>
              </a:ext>
            </a:extLst>
          </p:cNvPr>
          <p:cNvSpPr/>
          <p:nvPr/>
        </p:nvSpPr>
        <p:spPr bwMode="auto">
          <a:xfrm>
            <a:off x="7794350" y="1342197"/>
            <a:ext cx="1949724" cy="7487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5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37EB94-9AF9-4D23-B8AB-832BF4AD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Hormonální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E59EFF-5220-48E3-855F-EA56E6C9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cs-CZ" sz="2400" u="sng">
                <a:cs typeface="Arial"/>
              </a:rPr>
              <a:t>Mechanismus účinku</a:t>
            </a:r>
            <a:r>
              <a:rPr lang="cs-CZ" sz="2400">
                <a:cs typeface="Arial"/>
              </a:rPr>
              <a:t>:  </a:t>
            </a:r>
            <a:r>
              <a:rPr lang="cs-CZ" sz="2400">
                <a:solidFill>
                  <a:schemeClr val="accent2"/>
                </a:solidFill>
                <a:cs typeface="Arial"/>
              </a:rPr>
              <a:t>blokace ovulace</a:t>
            </a:r>
            <a:r>
              <a:rPr lang="cs-CZ" sz="2400">
                <a:cs typeface="Arial"/>
              </a:rPr>
              <a:t> utlumením </a:t>
            </a:r>
            <a:r>
              <a:rPr lang="cs-CZ" sz="2400" err="1">
                <a:cs typeface="Arial"/>
              </a:rPr>
              <a:t>hypotalamo</a:t>
            </a:r>
            <a:r>
              <a:rPr lang="cs-CZ" sz="2400">
                <a:cs typeface="Arial"/>
              </a:rPr>
              <a:t>-hypofyzární osy (progesteron snižuje frekvenci pulzní sekrece </a:t>
            </a:r>
            <a:r>
              <a:rPr lang="cs-CZ" sz="2400" err="1">
                <a:cs typeface="Arial"/>
              </a:rPr>
              <a:t>gonadoliberinu</a:t>
            </a:r>
            <a:r>
              <a:rPr lang="cs-CZ" sz="2400">
                <a:cs typeface="Arial"/>
              </a:rPr>
              <a:t> a blokují </a:t>
            </a:r>
            <a:r>
              <a:rPr lang="cs-CZ" sz="2400" err="1">
                <a:cs typeface="Arial"/>
              </a:rPr>
              <a:t>preovulační</a:t>
            </a:r>
            <a:r>
              <a:rPr lang="cs-CZ" sz="2400">
                <a:cs typeface="Arial"/>
              </a:rPr>
              <a:t> "LH </a:t>
            </a:r>
            <a:r>
              <a:rPr lang="cs-CZ" sz="2400" err="1">
                <a:cs typeface="Arial"/>
              </a:rPr>
              <a:t>peak</a:t>
            </a:r>
            <a:r>
              <a:rPr lang="cs-CZ" sz="2400">
                <a:cs typeface="Arial"/>
              </a:rPr>
              <a:t>", estrogen </a:t>
            </a:r>
            <a:r>
              <a:rPr lang="cs-CZ" sz="2400" err="1">
                <a:cs typeface="Arial"/>
              </a:rPr>
              <a:t>suprimuje</a:t>
            </a:r>
            <a:r>
              <a:rPr lang="cs-CZ" sz="2400">
                <a:cs typeface="Arial"/>
              </a:rPr>
              <a:t> sekreci FSH a brání normálnímu vývoji folikulů), v menší míře zahuštění cervikálního hlenu, snížená motilita vejcovodů, změna trofiky endometria.</a:t>
            </a:r>
            <a:endParaRPr lang="cs-CZ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endParaRPr lang="cs-CZ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51460" indent="-179705"/>
            <a:r>
              <a:rPr lang="cs-CZ" sz="2400" b="1">
                <a:solidFill>
                  <a:schemeClr val="tx2"/>
                </a:solidFill>
                <a:ea typeface="+mn-lt"/>
                <a:cs typeface="+mn-lt"/>
              </a:rPr>
              <a:t>2 typy</a:t>
            </a:r>
            <a:r>
              <a:rPr lang="cs-CZ" sz="2400">
                <a:ea typeface="+mn-lt"/>
                <a:cs typeface="+mn-lt"/>
              </a:rPr>
              <a:t>:   </a:t>
            </a:r>
            <a:r>
              <a:rPr lang="cs-CZ" sz="2400" u="sng">
                <a:ea typeface="+mn-lt"/>
                <a:cs typeface="+mn-lt"/>
              </a:rPr>
              <a:t>kombinovaná</a:t>
            </a:r>
            <a:r>
              <a:rPr lang="cs-CZ" sz="2400">
                <a:ea typeface="+mn-lt"/>
                <a:cs typeface="+mn-lt"/>
              </a:rPr>
              <a:t> (estrogen+progesteron);</a:t>
            </a:r>
            <a:endParaRPr lang="en-US" sz="2400">
              <a:ea typeface="+mn-lt"/>
              <a:cs typeface="+mn-lt"/>
            </a:endParaRPr>
          </a:p>
          <a:p>
            <a:pPr marL="71755" indent="0">
              <a:buNone/>
            </a:pPr>
            <a:r>
              <a:rPr lang="cs-CZ" sz="2400" dirty="0">
                <a:ea typeface="+mn-lt"/>
                <a:cs typeface="+mn-lt"/>
              </a:rPr>
              <a:t>                 </a:t>
            </a:r>
            <a:r>
              <a:rPr lang="cs-CZ" sz="2400" u="sng">
                <a:ea typeface="+mn-lt"/>
                <a:cs typeface="+mn-lt"/>
              </a:rPr>
              <a:t>gestagenní</a:t>
            </a:r>
            <a:r>
              <a:rPr lang="cs-CZ" sz="2400">
                <a:ea typeface="+mn-lt"/>
                <a:cs typeface="+mn-lt"/>
              </a:rPr>
              <a:t> (pouze progesteron).</a:t>
            </a:r>
            <a:endParaRPr lang="cs-CZ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D972A3-7FE8-4B7B-A0F8-D0AB2A6E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66227"/>
            <a:ext cx="10753200" cy="451576"/>
          </a:xfrm>
        </p:spPr>
        <p:txBody>
          <a:bodyPr/>
          <a:lstStyle/>
          <a:p>
            <a:r>
              <a:rPr lang="cs-CZ">
                <a:cs typeface="Arial"/>
              </a:rPr>
              <a:t>Kombinovaná orální antikoncepce (COC)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636B44-DC4F-43C1-AAFC-2E6DB0FE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15" y="1842470"/>
            <a:ext cx="10753200" cy="4317259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 algn="just"/>
            <a:r>
              <a:rPr lang="cs-CZ" sz="2400" dirty="0">
                <a:cs typeface="Arial"/>
              </a:rPr>
              <a:t>směs estrogenu a progestinu v tabletách, nejrozšířenější forma;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 dirty="0">
                <a:cs typeface="Arial"/>
              </a:rPr>
              <a:t>estrogenní složka: </a:t>
            </a:r>
            <a:r>
              <a:rPr lang="cs-CZ" sz="2400" i="1" dirty="0" err="1">
                <a:solidFill>
                  <a:schemeClr val="tx2"/>
                </a:solidFill>
                <a:cs typeface="Arial"/>
              </a:rPr>
              <a:t>ethinylestradiol</a:t>
            </a:r>
            <a:r>
              <a:rPr lang="cs-CZ" sz="2400" i="1" dirty="0">
                <a:solidFill>
                  <a:schemeClr val="tx2"/>
                </a:solidFill>
                <a:cs typeface="Arial"/>
              </a:rPr>
              <a:t>,</a:t>
            </a:r>
            <a:r>
              <a:rPr lang="cs-CZ" sz="2400" dirty="0">
                <a:cs typeface="Arial"/>
              </a:rPr>
              <a:t> podle obsahu rozlišujeme preparáty na </a:t>
            </a:r>
            <a:r>
              <a:rPr lang="cs-CZ" sz="2400" u="sng" dirty="0" err="1">
                <a:cs typeface="Arial"/>
              </a:rPr>
              <a:t>vysokodávkované</a:t>
            </a:r>
            <a:r>
              <a:rPr lang="cs-CZ" sz="2400" dirty="0">
                <a:cs typeface="Arial"/>
              </a:rPr>
              <a:t> (40-50 </a:t>
            </a:r>
            <a:r>
              <a:rPr lang="cs-CZ" sz="2400" dirty="0" err="1">
                <a:cs typeface="Arial"/>
              </a:rPr>
              <a:t>ug</a:t>
            </a:r>
            <a:r>
              <a:rPr lang="cs-CZ" sz="2400" dirty="0">
                <a:cs typeface="Arial"/>
              </a:rPr>
              <a:t>), </a:t>
            </a:r>
            <a:r>
              <a:rPr lang="cs-CZ" sz="2400" u="sng" dirty="0" err="1">
                <a:cs typeface="Arial"/>
              </a:rPr>
              <a:t>nízkodávkované</a:t>
            </a:r>
            <a:r>
              <a:rPr lang="cs-CZ" sz="2400" dirty="0">
                <a:cs typeface="Arial"/>
              </a:rPr>
              <a:t> (30-37,5ug) a </a:t>
            </a:r>
            <a:r>
              <a:rPr lang="cs-CZ" sz="2400" u="sng" dirty="0">
                <a:cs typeface="Arial"/>
              </a:rPr>
              <a:t>velmi nízce dávkované </a:t>
            </a:r>
            <a:r>
              <a:rPr lang="cs-CZ" sz="2400" dirty="0">
                <a:cs typeface="Arial"/>
              </a:rPr>
              <a:t>(15-20ug)</a:t>
            </a:r>
          </a:p>
          <a:p>
            <a:pPr marL="251460" indent="-179705" algn="just"/>
            <a:r>
              <a:rPr lang="cs-CZ" sz="2400" dirty="0">
                <a:solidFill>
                  <a:schemeClr val="tx2"/>
                </a:solidFill>
                <a:cs typeface="Arial"/>
              </a:rPr>
              <a:t>Progestiny</a:t>
            </a:r>
            <a:r>
              <a:rPr lang="cs-CZ" sz="2400" dirty="0">
                <a:cs typeface="Arial"/>
              </a:rPr>
              <a:t>: různé typy </a:t>
            </a: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Reziduálně androgenní (</a:t>
            </a:r>
            <a:r>
              <a:rPr lang="cs-CZ" dirty="0" err="1">
                <a:ea typeface="+mn-lt"/>
                <a:cs typeface="+mn-lt"/>
              </a:rPr>
              <a:t>norethisteron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levonogestrel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Slabě nebo minimálně androgenní (</a:t>
            </a:r>
            <a:r>
              <a:rPr lang="cs-CZ" dirty="0" err="1">
                <a:ea typeface="+mn-lt"/>
                <a:cs typeface="+mn-lt"/>
              </a:rPr>
              <a:t>desogestrel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gestoden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 err="1">
                <a:ea typeface="+mn-lt"/>
                <a:cs typeface="+mn-lt"/>
              </a:rPr>
              <a:t>Antiandrogenní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medroxyprogesteroacetát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cyproteronacetát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chlormadinonacetát</a:t>
            </a:r>
            <a:r>
              <a:rPr lang="cs-CZ" dirty="0">
                <a:ea typeface="+mn-lt"/>
                <a:cs typeface="+mn-lt"/>
              </a:rPr>
              <a:t>)</a:t>
            </a: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 err="1">
                <a:ea typeface="+mn-lt"/>
                <a:cs typeface="+mn-lt"/>
              </a:rPr>
              <a:t>Antiandrogenní</a:t>
            </a:r>
            <a:r>
              <a:rPr lang="cs-CZ" dirty="0">
                <a:ea typeface="+mn-lt"/>
                <a:cs typeface="+mn-lt"/>
              </a:rPr>
              <a:t> a </a:t>
            </a:r>
            <a:r>
              <a:rPr lang="cs-CZ" dirty="0" err="1">
                <a:ea typeface="+mn-lt"/>
                <a:cs typeface="+mn-lt"/>
              </a:rPr>
              <a:t>antimineralokortikoidní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drospirenon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 dirty="0" smtClean="0">
                <a:cs typeface="Arial"/>
              </a:rPr>
              <a:t>Podle konstrukce: </a:t>
            </a:r>
            <a:r>
              <a:rPr lang="cs-CZ" sz="2400" dirty="0" err="1" smtClean="0">
                <a:cs typeface="Arial"/>
              </a:rPr>
              <a:t>monofázické</a:t>
            </a:r>
            <a:r>
              <a:rPr lang="cs-CZ" sz="2400" dirty="0" smtClean="0">
                <a:cs typeface="Arial"/>
              </a:rPr>
              <a:t>, </a:t>
            </a:r>
            <a:r>
              <a:rPr lang="cs-CZ" sz="2400" dirty="0" err="1" smtClean="0">
                <a:cs typeface="Arial"/>
              </a:rPr>
              <a:t>bifázické</a:t>
            </a:r>
            <a:r>
              <a:rPr lang="cs-CZ" sz="2400" dirty="0" smtClean="0">
                <a:cs typeface="Arial"/>
              </a:rPr>
              <a:t>, </a:t>
            </a:r>
            <a:r>
              <a:rPr lang="cs-CZ" sz="2400" dirty="0" err="1" smtClean="0">
                <a:cs typeface="Arial"/>
              </a:rPr>
              <a:t>trifázické</a:t>
            </a:r>
            <a:r>
              <a:rPr lang="cs-CZ" sz="2400" dirty="0" smtClean="0">
                <a:cs typeface="Arial"/>
              </a:rPr>
              <a:t> </a:t>
            </a:r>
          </a:p>
          <a:p>
            <a:pPr marL="323850" lvl="1" indent="0" algn="just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0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57F8DC-C9A5-4921-984A-2C1E3347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33321A-AFE8-406A-AB5B-DE3CC74C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45"/>
            <a:ext cx="10510242" cy="443817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Užívá se nejčastěji v režimu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21+7</a:t>
            </a:r>
            <a:r>
              <a:rPr lang="cs-CZ" sz="2400">
                <a:cs typeface="Arial"/>
              </a:rPr>
              <a:t>, tzn. 21 hormonálních tablet a 7 tablet s placebem nebo 7-denní pauza, kdy se dostaví </a:t>
            </a:r>
            <a:r>
              <a:rPr lang="cs-CZ" sz="2400" err="1">
                <a:solidFill>
                  <a:schemeClr val="accent2"/>
                </a:solidFill>
                <a:cs typeface="Arial"/>
              </a:rPr>
              <a:t>pseudomenstruační</a:t>
            </a:r>
            <a:r>
              <a:rPr lang="cs-CZ" sz="2400" dirty="0">
                <a:solidFill>
                  <a:schemeClr val="accent2"/>
                </a:solidFill>
                <a:cs typeface="Arial"/>
              </a:rPr>
              <a:t> </a:t>
            </a:r>
            <a:r>
              <a:rPr lang="cs-CZ" sz="2400">
                <a:solidFill>
                  <a:schemeClr val="accent2"/>
                </a:solidFill>
                <a:cs typeface="Arial"/>
              </a:rPr>
              <a:t>krvácení</a:t>
            </a:r>
            <a:r>
              <a:rPr lang="cs-CZ" sz="2400">
                <a:cs typeface="Arial"/>
              </a:rPr>
              <a:t>, </a:t>
            </a:r>
            <a:r>
              <a:rPr lang="cs-CZ" sz="2400" err="1">
                <a:cs typeface="Arial"/>
              </a:rPr>
              <a:t>nízkodávkované</a:t>
            </a:r>
            <a:r>
              <a:rPr lang="cs-CZ" sz="2400">
                <a:cs typeface="Arial"/>
              </a:rPr>
              <a:t> preparáty a preparáty s </a:t>
            </a:r>
            <a:r>
              <a:rPr lang="cs-CZ" sz="2400" err="1">
                <a:cs typeface="Arial"/>
              </a:rPr>
              <a:t>drospirenonen</a:t>
            </a:r>
            <a:r>
              <a:rPr lang="cs-CZ" sz="2400">
                <a:cs typeface="Arial"/>
              </a:rPr>
              <a:t> se užívají dle schématu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24+4</a:t>
            </a:r>
            <a:endParaRPr lang="cs-CZ">
              <a:solidFill>
                <a:schemeClr val="tx2"/>
              </a:solidFill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ea typeface="+mn-lt"/>
                <a:cs typeface="+mn-lt"/>
              </a:rPr>
              <a:t>Pauzu je možné i vynechat a krvácení tímto způsobem "odložit" - při opakovaném odkládání nakonec dojde samovolně ke </a:t>
            </a:r>
            <a:r>
              <a:rPr lang="cs-CZ" sz="2400" i="1">
                <a:solidFill>
                  <a:schemeClr val="accent2"/>
                </a:solidFill>
                <a:ea typeface="+mn-lt"/>
                <a:cs typeface="+mn-lt"/>
              </a:rPr>
              <a:t>krvácení z průniku</a:t>
            </a:r>
            <a:endParaRPr lang="cs-CZ" sz="2400" i="1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ea typeface="+mn-lt"/>
                <a:cs typeface="+mn-lt"/>
              </a:rPr>
              <a:t>užívání placebo tablet se pojí s vyšší </a:t>
            </a:r>
            <a:r>
              <a:rPr lang="cs-CZ" sz="2400" err="1">
                <a:ea typeface="+mn-lt"/>
                <a:cs typeface="+mn-lt"/>
              </a:rPr>
              <a:t>compliance</a:t>
            </a:r>
            <a:r>
              <a:rPr lang="cs-CZ" sz="2400">
                <a:ea typeface="+mn-lt"/>
                <a:cs typeface="+mn-lt"/>
              </a:rPr>
              <a:t> pacientek v porovnaní s pauzou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08ABD8A1-A03F-482B-91FC-DEF8347B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51" y="4197007"/>
            <a:ext cx="2718354" cy="18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E21C68-FBD3-4E6D-AB06-D810C60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Neperorální  kombinovaná antikoncepce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40AF89-1A22-4F57-82A4-0EC62068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43" y="1377263"/>
            <a:ext cx="8160744" cy="4413324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Antikoncepční náplast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 err="1">
                <a:cs typeface="Arial"/>
              </a:rPr>
              <a:t>Transdermální</a:t>
            </a:r>
            <a:r>
              <a:rPr lang="cs-CZ" sz="2400">
                <a:cs typeface="Arial"/>
              </a:rPr>
              <a:t> systém, aplikuje se na hýždě, paži či břicho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Hormony se vstřebávají kůží do krevního oběhu po dobu jednoho týdne, užívá se po dobu 3 týdnů, ve 4. týdnu se náplast vynechá a dojde k </a:t>
            </a:r>
            <a:r>
              <a:rPr lang="cs-CZ" sz="2400" i="1" err="1">
                <a:solidFill>
                  <a:schemeClr val="accent2"/>
                </a:solidFill>
                <a:cs typeface="Arial"/>
              </a:rPr>
              <a:t>pseudomenstruačnímu</a:t>
            </a:r>
            <a:r>
              <a:rPr lang="cs-CZ" sz="2400" i="1" dirty="0">
                <a:solidFill>
                  <a:schemeClr val="accent2"/>
                </a:solidFill>
                <a:cs typeface="Arial"/>
              </a:rPr>
              <a:t> </a:t>
            </a:r>
            <a:r>
              <a:rPr lang="cs-CZ" sz="2400" i="1">
                <a:solidFill>
                  <a:schemeClr val="accent2"/>
                </a:solidFill>
                <a:cs typeface="Arial"/>
              </a:rPr>
              <a:t>krvácení</a:t>
            </a:r>
            <a:endParaRPr lang="cs-CZ" sz="2400" i="1" dirty="0">
              <a:solidFill>
                <a:schemeClr val="accent2"/>
              </a:solidFill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Výhodou je </a:t>
            </a:r>
            <a:r>
              <a:rPr lang="cs-CZ" sz="2400" u="sng">
                <a:solidFill>
                  <a:schemeClr val="accent1"/>
                </a:solidFill>
                <a:cs typeface="Arial"/>
              </a:rPr>
              <a:t>vyšší </a:t>
            </a:r>
            <a:r>
              <a:rPr lang="cs-CZ" sz="2400" u="sng" err="1">
                <a:solidFill>
                  <a:schemeClr val="accent1"/>
                </a:solidFill>
                <a:cs typeface="Arial"/>
              </a:rPr>
              <a:t>compliance</a:t>
            </a:r>
            <a:r>
              <a:rPr lang="cs-CZ" sz="2400">
                <a:cs typeface="Arial"/>
              </a:rPr>
              <a:t> pacientek (není nutné každodenní podání = nižší riziko chyby, zapomenutí)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Nevýhodou je snížená účinnost u pacientek s hmotností nad 90kg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6" descr="Obsah obrázku osoba, interiér, žena, držení&#10;&#10;Popis se vygeneroval automaticky.">
            <a:extLst>
              <a:ext uri="{FF2B5EF4-FFF2-40B4-BE49-F238E27FC236}">
                <a16:creationId xmlns:a16="http://schemas.microsoft.com/office/drawing/2014/main" id="{ACCA2AEA-FD87-4133-9A4A-A41B5737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726" y="239477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A411FB-5250-4A46-84A4-4752BB7B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9500"/>
            <a:ext cx="7663787" cy="451576"/>
          </a:xfrm>
        </p:spPr>
        <p:txBody>
          <a:bodyPr/>
          <a:lstStyle/>
          <a:p>
            <a:r>
              <a:rPr lang="cs-CZ">
                <a:cs typeface="Arial"/>
              </a:rPr>
              <a:t>Neperorální 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FB9044-0506-4AD8-AC90-1FDB23BB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25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Vaginální inzert (ring)</a:t>
            </a:r>
          </a:p>
          <a:p>
            <a:pPr marL="251460" indent="-179705">
              <a:lnSpc>
                <a:spcPct val="100000"/>
              </a:lnSpc>
            </a:pPr>
            <a:r>
              <a:rPr lang="cs-CZ" sz="2400">
                <a:cs typeface="Arial"/>
              </a:rPr>
              <a:t>Flexibilní plastový kroužek, zavádí se na 3 týdny do pochvy - využívá schopnost poševní sliznice efektivně vstřebávat pohlavní hormony</a:t>
            </a:r>
          </a:p>
          <a:p>
            <a:pPr marL="251460" indent="-179705">
              <a:lnSpc>
                <a:spcPct val="100000"/>
              </a:lnSpc>
            </a:pPr>
            <a:r>
              <a:rPr lang="cs-CZ" sz="2400">
                <a:cs typeface="Arial"/>
              </a:rPr>
              <a:t>V průběhu 4. týdne se kroužek vyjme a dochází k </a:t>
            </a:r>
            <a:r>
              <a:rPr lang="cs-CZ" sz="2400" i="1">
                <a:solidFill>
                  <a:srgbClr val="FF0000"/>
                </a:solidFill>
                <a:cs typeface="Arial"/>
              </a:rPr>
              <a:t>pseudomenstruačnímu krvácení</a:t>
            </a:r>
          </a:p>
          <a:p>
            <a:pPr marL="251460" indent="-179705">
              <a:lnSpc>
                <a:spcPct val="100000"/>
              </a:lnSpc>
            </a:pPr>
            <a:r>
              <a:rPr lang="cs-CZ" sz="2400">
                <a:cs typeface="Arial"/>
              </a:rPr>
              <a:t>Výhodou je nižší dávka hormonů potřebná k dosažení účinku, vynechání first-pass efektu jater a vstřebávání střevní sliznicí - minimalizace zažívacích obtíží</a:t>
            </a:r>
          </a:p>
          <a:p>
            <a:pPr marL="251460" indent="-179705"/>
            <a:r>
              <a:rPr lang="cs-CZ" sz="2400" u="sng">
                <a:solidFill>
                  <a:schemeClr val="tx2"/>
                </a:solidFill>
                <a:cs typeface="Arial"/>
              </a:rPr>
              <a:t>Vyšší compliance</a:t>
            </a:r>
            <a:r>
              <a:rPr lang="cs-CZ" sz="2400">
                <a:cs typeface="Arial"/>
              </a:rPr>
              <a:t> - jednorázové zavedení 1x měsíčne - nižší riziko pochybení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6" descr="Obsah obrázku pleťová voda&#10;&#10;Popis se vygeneroval automaticky.">
            <a:extLst>
              <a:ext uri="{FF2B5EF4-FFF2-40B4-BE49-F238E27FC236}">
                <a16:creationId xmlns:a16="http://schemas.microsoft.com/office/drawing/2014/main" id="{7155F861-90E0-43BD-97DA-E816D208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052" y="258113"/>
            <a:ext cx="2743200" cy="21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F4103862-0B0A-0243-8F40-FA340513B792}" vid="{55DB08D5-3979-1741-8B59-47190F289936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4103862-0B0A-0243-8F40-FA340513B792}" vid="{A69E30CA-87C0-CF44-9F55-F4233C4D740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D8DD6DA292D243B30FBFB88B120361" ma:contentTypeVersion="5" ma:contentTypeDescription="Vytvoří nový dokument" ma:contentTypeScope="" ma:versionID="6662bcd29a53957fb6435026ef3dbcc4">
  <xsd:schema xmlns:xsd="http://www.w3.org/2001/XMLSchema" xmlns:xs="http://www.w3.org/2001/XMLSchema" xmlns:p="http://schemas.microsoft.com/office/2006/metadata/properties" xmlns:ns3="bd87f593-9bdd-4978-a687-f65241e93483" xmlns:ns4="debc46dd-28b1-4489-a801-3190d132caf2" targetNamespace="http://schemas.microsoft.com/office/2006/metadata/properties" ma:root="true" ma:fieldsID="83cc752b93687b825f048cfd3ff7dfd9" ns3:_="" ns4:_="">
    <xsd:import namespace="bd87f593-9bdd-4978-a687-f65241e93483"/>
    <xsd:import namespace="debc46dd-28b1-4489-a801-3190d132ca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f593-9bdd-4978-a687-f65241e93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c46dd-28b1-4489-a801-3190d132c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8879B0-BB95-4796-9084-AD759DC84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4635EA-6000-4604-BF85-47B39F6F9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7f593-9bdd-4978-a687-f65241e93483"/>
    <ds:schemaRef ds:uri="debc46dd-28b1-4489-a801-3190d132c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22054-0123-46E9-93B9-B658CB79B9BD}">
  <ds:schemaRefs>
    <ds:schemaRef ds:uri="http://schemas.microsoft.com/office/2006/documentManagement/types"/>
    <ds:schemaRef ds:uri="debc46dd-28b1-4489-a801-3190d132caf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d87f593-9bdd-4978-a687-f65241e934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2125</Words>
  <Application>Microsoft Office PowerPoint</Application>
  <PresentationFormat>Širokoúhlá obrazovka</PresentationFormat>
  <Paragraphs>268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Arial,Sans-Serif</vt:lpstr>
      <vt:lpstr>Calibri</vt:lpstr>
      <vt:lpstr>Calibri Light</vt:lpstr>
      <vt:lpstr>Tahoma</vt:lpstr>
      <vt:lpstr>Wingdings</vt:lpstr>
      <vt:lpstr>Prezentace_MU_CZ</vt:lpstr>
      <vt:lpstr>Vlastní návrh</vt:lpstr>
      <vt:lpstr>Prezentace aplikace PowerPoint</vt:lpstr>
      <vt:lpstr>Plánované rodičovství</vt:lpstr>
      <vt:lpstr>Plánované rodičovství</vt:lpstr>
      <vt:lpstr> Antikoncepce</vt:lpstr>
      <vt:lpstr>Hormonální antikoncepce</vt:lpstr>
      <vt:lpstr>Kombinovaná orální antikoncepce (COC)</vt:lpstr>
      <vt:lpstr>Kombinovaná antikoncepce</vt:lpstr>
      <vt:lpstr>Neperorální  kombinovaná antikoncepce</vt:lpstr>
      <vt:lpstr>Neperorální kombinovaná antikoncepce</vt:lpstr>
      <vt:lpstr>Kombinovaná antikoncepce</vt:lpstr>
      <vt:lpstr>Kombinovaná antikoncepce</vt:lpstr>
      <vt:lpstr>Prezentace aplikace PowerPoint</vt:lpstr>
      <vt:lpstr>Kombinovaná antikoncepce</vt:lpstr>
      <vt:lpstr>Kombinovaná hormonální antikoncepce</vt:lpstr>
      <vt:lpstr>Gestagenní antikoncepce</vt:lpstr>
      <vt:lpstr>Gestagenní antikoncepce </vt:lpstr>
      <vt:lpstr>Gestagenní antikoncepce</vt:lpstr>
      <vt:lpstr>Gestagenní antikoncepce</vt:lpstr>
      <vt:lpstr>Dlouhodobé metody</vt:lpstr>
      <vt:lpstr>Nitroděložní tělíska </vt:lpstr>
      <vt:lpstr>Nitroděložní tělíska</vt:lpstr>
      <vt:lpstr>Nitroděložní tělíska </vt:lpstr>
      <vt:lpstr> Dlouhodobé metody</vt:lpstr>
      <vt:lpstr>Bariérové metody</vt:lpstr>
      <vt:lpstr>Bariérové metody</vt:lpstr>
      <vt:lpstr>"Přirozené" metody</vt:lpstr>
      <vt:lpstr>Prezentace aplikace PowerPoint</vt:lpstr>
      <vt:lpstr>Ireversibilné metody</vt:lpstr>
      <vt:lpstr>Ireversibilní metody</vt:lpstr>
      <vt:lpstr>Ireversibilní metody</vt:lpstr>
      <vt:lpstr>2. Intercepce</vt:lpstr>
      <vt:lpstr>3. Interrupce</vt:lpstr>
      <vt:lpstr>Interrupce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 Matěj</dc:creator>
  <cp:lastModifiedBy>Crha Igor</cp:lastModifiedBy>
  <cp:revision>3430</cp:revision>
  <dcterms:created xsi:type="dcterms:W3CDTF">2020-06-21T17:24:53Z</dcterms:created>
  <dcterms:modified xsi:type="dcterms:W3CDTF">2021-01-07T12:40:36Z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0x010100ADD8DD6DA292D243B30FBFB88B120361</vt:lpwstr>
  </property>
</Properties>
</file>