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3" r:id="rId2"/>
    <p:sldId id="259" r:id="rId3"/>
    <p:sldId id="260" r:id="rId4"/>
    <p:sldId id="261" r:id="rId5"/>
    <p:sldId id="262" r:id="rId6"/>
    <p:sldId id="267" r:id="rId7"/>
    <p:sldId id="268" r:id="rId8"/>
    <p:sldId id="269" r:id="rId9"/>
    <p:sldId id="270" r:id="rId10"/>
    <p:sldId id="271" r:id="rId11"/>
    <p:sldId id="273" r:id="rId12"/>
    <p:sldId id="274" r:id="rId13"/>
    <p:sldId id="275" r:id="rId14"/>
    <p:sldId id="276" r:id="rId15"/>
    <p:sldId id="277" r:id="rId16"/>
    <p:sldId id="278" r:id="rId17"/>
    <p:sldId id="280" r:id="rId18"/>
    <p:sldId id="282" r:id="rId19"/>
    <p:sldId id="284" r:id="rId20"/>
    <p:sldId id="311" r:id="rId21"/>
    <p:sldId id="308" r:id="rId22"/>
    <p:sldId id="312" r:id="rId23"/>
    <p:sldId id="314" r:id="rId24"/>
    <p:sldId id="316" r:id="rId25"/>
    <p:sldId id="324" r:id="rId26"/>
    <p:sldId id="325" r:id="rId27"/>
    <p:sldId id="326" r:id="rId28"/>
    <p:sldId id="341" r:id="rId29"/>
    <p:sldId id="344" r:id="rId3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028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7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8108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17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45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verzní snímek s obráz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56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nímek MUNI M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18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nímek MU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301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nímek MU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FBE0B78-FC15-8C43-8794-278D33D54307}"/>
              </a:ext>
            </a:extLst>
          </p:cNvPr>
          <p:cNvSpPr txBox="1"/>
          <p:nvPr userDrawn="1"/>
        </p:nvSpPr>
        <p:spPr>
          <a:xfrm>
            <a:off x="0" y="342900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42796646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nímek MU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FBE0B78-FC15-8C43-8794-278D33D54307}"/>
              </a:ext>
            </a:extLst>
          </p:cNvPr>
          <p:cNvSpPr txBox="1"/>
          <p:nvPr userDrawn="1"/>
        </p:nvSpPr>
        <p:spPr>
          <a:xfrm>
            <a:off x="0" y="342900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rgbClr val="0000DC"/>
                </a:solidFill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22608972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5118CB-87EF-4507-976A-473EB20618F5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135590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4" y="675726"/>
            <a:ext cx="9497440" cy="92447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5924" y="1809750"/>
            <a:ext cx="4628370" cy="4051301"/>
          </a:xfrm>
        </p:spPr>
        <p:txBody>
          <a:bodyPr>
            <a:normAutofit/>
          </a:bodyPr>
          <a:lstStyle>
            <a:lvl5pPr>
              <a:defRPr/>
            </a:lvl5pPr>
            <a:lvl6pPr marL="2980304" indent="-270937">
              <a:buClr>
                <a:schemeClr val="tx2"/>
              </a:buClr>
              <a:buSzPct val="101000"/>
              <a:buFont typeface="Courier New" pitchFamily="49" charset="0"/>
              <a:buChar char="o"/>
              <a:defRPr sz="1422"/>
            </a:lvl6pPr>
            <a:lvl7pPr marL="3522177" indent="-270937">
              <a:buClr>
                <a:schemeClr val="tx2"/>
              </a:buClr>
              <a:buFont typeface="Courier New" pitchFamily="49" charset="0"/>
              <a:buChar char="o"/>
              <a:defRPr sz="1422" baseline="0"/>
            </a:lvl7pPr>
            <a:lvl8pPr marL="4064051" indent="-270937">
              <a:buClr>
                <a:schemeClr val="tx2"/>
              </a:buClr>
              <a:buFont typeface="Courier New" pitchFamily="49" charset="0"/>
              <a:buChar char="o"/>
              <a:defRPr sz="1422" baseline="0"/>
            </a:lvl8pPr>
            <a:lvl9pPr marL="4605924" indent="-270937">
              <a:buClr>
                <a:schemeClr val="tx2"/>
              </a:buClr>
              <a:buFont typeface="Courier New" pitchFamily="49" charset="0"/>
              <a:buChar char="o"/>
              <a:defRPr sz="1422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708" y="1809749"/>
            <a:ext cx="4625656" cy="4051302"/>
          </a:xfrm>
        </p:spPr>
        <p:txBody>
          <a:bodyPr>
            <a:normAutofit/>
          </a:bodyPr>
          <a:lstStyle>
            <a:lvl5pPr>
              <a:defRPr/>
            </a:lvl5pPr>
            <a:lvl6pPr marL="2980304" indent="-270937">
              <a:buClr>
                <a:schemeClr val="tx2"/>
              </a:buClr>
              <a:buSzPct val="101000"/>
              <a:buFont typeface="Courier New" pitchFamily="49" charset="0"/>
              <a:buChar char="o"/>
              <a:defRPr sz="1422"/>
            </a:lvl6pPr>
            <a:lvl7pPr marL="3522177" indent="-270937">
              <a:buClr>
                <a:schemeClr val="tx2"/>
              </a:buClr>
              <a:buFont typeface="Courier New" pitchFamily="49" charset="0"/>
              <a:buChar char="o"/>
              <a:defRPr sz="1422" baseline="0"/>
            </a:lvl7pPr>
            <a:lvl8pPr marL="4064051" indent="-270937">
              <a:buClr>
                <a:schemeClr val="tx2"/>
              </a:buClr>
              <a:buFont typeface="Courier New" pitchFamily="49" charset="0"/>
              <a:buChar char="o"/>
              <a:defRPr sz="1422" baseline="0"/>
            </a:lvl8pPr>
            <a:lvl9pPr marL="4605924" indent="-270937">
              <a:buClr>
                <a:schemeClr val="tx2"/>
              </a:buClr>
              <a:buFont typeface="Courier New" pitchFamily="49" charset="0"/>
              <a:buChar char="o"/>
              <a:defRPr sz="1422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DA24EB-EB1A-4D6A-BD9A-17164501F865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4821632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 rtlCol="0">
            <a:normAutofit/>
          </a:bodyPr>
          <a:lstStyle/>
          <a:p>
            <a:pPr lvl="0"/>
            <a:endParaRPr lang="cs-CZ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22DFE2-B585-4C94-BE58-3DC8985959A8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913742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038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96089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86311" y="1600200"/>
            <a:ext cx="5396089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96089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86311" y="3938589"/>
            <a:ext cx="5396089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072DCD-CDD9-4DA1-BE1D-B6C33F2ADA5C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733847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9A0C5C-E792-4D94-B34C-382BFAF5F358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3125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4731494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30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336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1285773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7140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0440194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2259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  <p:extLst>
      <p:ext uri="{BB962C8B-B14F-4D97-AF65-F5344CB8AC3E}">
        <p14:creationId xmlns:p14="http://schemas.microsoft.com/office/powerpoint/2010/main" val="389868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hf sldNum="0"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3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vfbrno.cz/" TargetMode="External"/><Relationship Id="rId7" Type="http://schemas.openxmlformats.org/officeDocument/2006/relationships/image" Target="../media/image3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hyperlink" Target="http://www.endometrioza.eu/" TargetMode="External"/><Relationship Id="rId4" Type="http://schemas.openxmlformats.org/officeDocument/2006/relationships/hyperlink" Target="http://www.gpkbrno.cz/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Logo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439" y="260351"/>
            <a:ext cx="136842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385764"/>
            <a:ext cx="1008063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2"/>
          <p:cNvSpPr txBox="1">
            <a:spLocks noChangeArrowheads="1"/>
          </p:cNvSpPr>
          <p:nvPr/>
        </p:nvSpPr>
        <p:spPr bwMode="auto">
          <a:xfrm>
            <a:off x="1808163" y="2287588"/>
            <a:ext cx="86423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Endometrióza 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927351" y="635000"/>
            <a:ext cx="6227763" cy="1123950"/>
          </a:xfrm>
          <a:prstGeom prst="rect">
            <a:avLst/>
          </a:prstGeom>
          <a:noFill/>
        </p:spPr>
        <p:txBody>
          <a:bodyPr lIns="0" tIns="0" rIns="0" bIns="0"/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  <a:defRPr/>
            </a:pPr>
            <a:r>
              <a:rPr lang="cs-CZ" altLang="en-US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Katedra ošetřovatelství a porodní asistence</a:t>
            </a:r>
          </a:p>
          <a:p>
            <a:pPr algn="ctr">
              <a:lnSpc>
                <a:spcPct val="100000"/>
              </a:lnSpc>
              <a:defRPr/>
            </a:pPr>
            <a:r>
              <a:rPr lang="cs-CZ" altLang="en-US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Lékařské fakulty MU a FN Brno </a:t>
            </a: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přednosta: prof. PhDr. Andrea Pokorná, PhD. </a:t>
            </a:r>
          </a:p>
        </p:txBody>
      </p:sp>
      <p:sp>
        <p:nvSpPr>
          <p:cNvPr id="33798" name="Obdélník 7"/>
          <p:cNvSpPr>
            <a:spLocks noChangeArrowheads="1"/>
          </p:cNvSpPr>
          <p:nvPr/>
        </p:nvSpPr>
        <p:spPr bwMode="auto">
          <a:xfrm>
            <a:off x="1647825" y="5229226"/>
            <a:ext cx="8802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cs-CZ" altLang="cs-CZ" sz="2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BPZG0121   Ošetřovatelská péče v gynekologii  - přednášky</a:t>
            </a:r>
          </a:p>
        </p:txBody>
      </p:sp>
    </p:spTree>
    <p:extLst>
      <p:ext uri="{BB962C8B-B14F-4D97-AF65-F5344CB8AC3E}">
        <p14:creationId xmlns:p14="http://schemas.microsoft.com/office/powerpoint/2010/main" val="234453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460688" y="307706"/>
            <a:ext cx="11225672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Endometrióza</a:t>
            </a:r>
            <a:endParaRPr kumimoji="0" lang="cs-CZ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88" y="750390"/>
            <a:ext cx="11225672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Klasifikace II</a:t>
            </a:r>
            <a:endParaRPr kumimoji="0" lang="cs-CZ" altLang="cs-CZ" sz="4000" b="1" i="0" u="none" strike="noStrike" kern="1200" cap="none" spc="0" normalizeH="0" baseline="0" noProof="0" dirty="0">
              <a:ln>
                <a:noFill/>
              </a:ln>
              <a:solidFill>
                <a:srgbClr val="160B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1748872" y="1675940"/>
            <a:ext cx="472226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r-A</a:t>
            </a:r>
            <a:r>
              <a:rPr kumimoji="0" lang="cs-CZ" alt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FS</a:t>
            </a:r>
            <a:r>
              <a:rPr kumimoji="0" lang="cs-CZ" altLang="cs-CZ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klasifikace </a:t>
            </a:r>
            <a:r>
              <a:rPr kumimoji="0" lang="cs-CZ" altLang="cs-CZ" sz="240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(1985)</a:t>
            </a:r>
            <a:endParaRPr kumimoji="0" lang="cs-CZ" altLang="cs-CZ" sz="240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LSK vizualizace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Invazivita</a:t>
            </a:r>
            <a:endParaRPr kumimoji="0" lang="cs-CZ" altLang="cs-CZ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dirty="0" smtClean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Nezahrnuje</a:t>
            </a:r>
            <a:endParaRPr kumimoji="0" lang="cs-CZ" altLang="cs-CZ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extragenitální</a:t>
            </a:r>
            <a:r>
              <a:rPr kumimoji="0" lang="cs-CZ" alt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formy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Přesnost klasifikace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Chirurgické řešení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dirty="0" smtClean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Biopsie ložisek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Digitalizace dat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Efekt terapie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cs-CZ" altLang="cs-CZ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4012" y="1675941"/>
            <a:ext cx="3862437" cy="478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9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460688" y="307706"/>
            <a:ext cx="11225672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Endometrióza</a:t>
            </a:r>
            <a:endParaRPr kumimoji="0" lang="cs-CZ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195" y="786017"/>
            <a:ext cx="11225672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Klasifikace </a:t>
            </a:r>
            <a:endParaRPr kumimoji="0" lang="cs-CZ" altLang="cs-CZ" sz="4000" b="1" i="0" u="none" strike="noStrike" kern="1200" cap="none" spc="0" normalizeH="0" baseline="0" noProof="0" dirty="0">
              <a:ln>
                <a:noFill/>
              </a:ln>
              <a:solidFill>
                <a:srgbClr val="160B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1455794" y="1675865"/>
            <a:ext cx="620533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Koninncky</a:t>
            </a:r>
            <a:r>
              <a:rPr kumimoji="0" lang="cs-CZ" alt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Martin </a:t>
            </a:r>
            <a:r>
              <a:rPr kumimoji="0" lang="cs-CZ" alt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(1992</a:t>
            </a:r>
            <a:r>
              <a:rPr kumimoji="0" lang="cs-CZ" altLang="cs-CZ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kumimoji="0" lang="cs-CZ" altLang="cs-CZ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ektovaginální</a:t>
            </a:r>
            <a:r>
              <a:rPr kumimoji="0" lang="cs-CZ" altLang="cs-CZ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septum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2400" dirty="0" smtClean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Neinvazivní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Palpace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dirty="0" smtClean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Kolposkopie/Rektoskopie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Sonografie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Transvaginální</a:t>
            </a:r>
            <a:endParaRPr kumimoji="0" lang="cs-CZ" altLang="cs-CZ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Transrektální</a:t>
            </a:r>
            <a:r>
              <a:rPr kumimoji="0" lang="cs-CZ" altLang="cs-CZ" sz="2400" b="0" i="0" u="none" strike="noStrike" kern="1200" cap="none" spc="0" normalizeH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cs-CZ" altLang="cs-CZ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NMR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dirty="0" smtClean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Biopsie ložisek</a:t>
            </a:r>
            <a:endParaRPr kumimoji="0" lang="cs-CZ" altLang="cs-CZ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397" y="2072548"/>
            <a:ext cx="3934061" cy="375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6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460688" y="307706"/>
            <a:ext cx="11225672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Endometrióza</a:t>
            </a:r>
            <a:endParaRPr kumimoji="0" lang="cs-CZ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195" y="786017"/>
            <a:ext cx="11225672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Diagnostika endometriózy</a:t>
            </a:r>
            <a:endParaRPr kumimoji="0" lang="cs-CZ" altLang="cs-CZ" sz="4000" b="1" i="0" u="none" strike="noStrike" kern="1200" cap="none" spc="0" normalizeH="0" baseline="0" noProof="0" dirty="0">
              <a:ln>
                <a:noFill/>
              </a:ln>
              <a:solidFill>
                <a:srgbClr val="160B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919359" y="1591940"/>
            <a:ext cx="391224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Anamnéza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noProof="0" dirty="0" smtClean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Gynekologické vyšetření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400" b="0" i="0" u="none" strike="noStrike" kern="1200" cap="none" spc="0" normalizeH="0" baseline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UZ</a:t>
            </a:r>
            <a:r>
              <a:rPr kumimoji="0" lang="cs-CZ" altLang="cs-CZ" sz="2400" b="0" i="0" u="none" strike="noStrike" kern="1200" cap="none" spc="0" normalizeH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vyšetření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baseline="0" noProof="0" dirty="0" smtClean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</a:t>
            </a:r>
            <a:r>
              <a:rPr lang="cs-CZ" altLang="cs-CZ" sz="2400" noProof="0" dirty="0" smtClean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125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400" b="0" i="0" u="none" strike="noStrike" kern="1200" cap="none" spc="0" normalizeH="0" baseline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Laparoskopie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noProof="0" dirty="0" smtClean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Histologie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cs-CZ" altLang="cs-CZ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1582" y="1496814"/>
            <a:ext cx="2820238" cy="247912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6730" y="1491750"/>
            <a:ext cx="3384333" cy="248418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407" y="4179195"/>
            <a:ext cx="3599248" cy="242201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3614" y="4179195"/>
            <a:ext cx="3232167" cy="242201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6730" y="4179195"/>
            <a:ext cx="3384333" cy="24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64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460688" y="307706"/>
            <a:ext cx="11225672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Endometrióza</a:t>
            </a:r>
            <a:endParaRPr kumimoji="0" lang="cs-CZ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195" y="786017"/>
            <a:ext cx="11225672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Terapie endometriózy</a:t>
            </a:r>
            <a:endParaRPr kumimoji="0" lang="cs-CZ" altLang="cs-CZ" sz="4000" b="1" i="0" u="none" strike="noStrike" kern="1200" cap="none" spc="0" normalizeH="0" baseline="0" noProof="0" dirty="0">
              <a:ln>
                <a:noFill/>
              </a:ln>
              <a:solidFill>
                <a:srgbClr val="160B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566195" y="2045275"/>
            <a:ext cx="1112016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Individualizace</a:t>
            </a:r>
            <a:r>
              <a:rPr kumimoji="0" lang="cs-CZ" altLang="cs-CZ" sz="28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léčby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Neexistuje</a:t>
            </a:r>
            <a:r>
              <a:rPr lang="cs-CZ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ideální </a:t>
            </a:r>
            <a:r>
              <a:rPr lang="cs-CZ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univerzální léčebný přístup </a:t>
            </a:r>
            <a:r>
              <a:rPr lang="cs-CZ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 všechny pacientky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Terapie ušitá na míru potřebám každé pacientky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Účel individualizované terapie: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Řešení potíží</a:t>
            </a:r>
            <a:r>
              <a:rPr lang="cs-CZ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neplodnost, bolest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Optimalizace profilů účinnosti, </a:t>
            </a:r>
            <a:r>
              <a:rPr lang="cs-CZ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bezpečnosti</a:t>
            </a:r>
            <a:r>
              <a:rPr 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cs-CZ" sz="28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tolerability</a:t>
            </a:r>
            <a:endParaRPr lang="cs-CZ" sz="28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Zvýšení adherence k léčbě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800" b="1" i="0" u="none" strike="noStrike" kern="1200" cap="none" spc="0" normalizeH="0" noProof="0" dirty="0" smtClean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800" b="1" i="0" u="none" strike="noStrike" kern="1200" cap="none" spc="0" normalizeH="0" noProof="0" dirty="0" smtClean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603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460688" y="307706"/>
            <a:ext cx="11225672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Endometrióza</a:t>
            </a:r>
            <a:endParaRPr kumimoji="0" lang="cs-CZ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88" y="1073903"/>
            <a:ext cx="11225672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Farmakoterapie endometriózy</a:t>
            </a:r>
            <a:endParaRPr kumimoji="0" lang="cs-CZ" altLang="cs-CZ" sz="4000" b="1" i="0" u="none" strike="noStrike" kern="1200" cap="none" spc="0" normalizeH="0" baseline="0" noProof="0" dirty="0">
              <a:ln>
                <a:noFill/>
              </a:ln>
              <a:solidFill>
                <a:srgbClr val="160B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631512" y="2167712"/>
            <a:ext cx="5213703" cy="2739211"/>
          </a:xfrm>
          <a:prstGeom prst="rect">
            <a:avLst/>
          </a:prstGeom>
          <a:ln w="381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altLang="cs-CZ" sz="24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Nes</a:t>
            </a:r>
            <a:r>
              <a:rPr kumimoji="0" lang="cs-CZ" altLang="cs-CZ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pecifická</a:t>
            </a:r>
            <a:r>
              <a:rPr kumimoji="0" lang="cs-CZ" alt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léčba</a:t>
            </a:r>
            <a:r>
              <a:rPr kumimoji="0" lang="cs-CZ" altLang="cs-CZ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24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Není </a:t>
            </a:r>
            <a:r>
              <a:rPr lang="cs-CZ" sz="2400" dirty="0" smtClean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schválená v indikaci endometriózy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Nesterodiní</a:t>
            </a: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antiflogistika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 smtClean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Kombinovaná hormonální antikoncepce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cs-CZ" altLang="cs-CZ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/>
          <p:cNvSpPr txBox="1"/>
          <p:nvPr/>
        </p:nvSpPr>
        <p:spPr>
          <a:xfrm>
            <a:off x="6169307" y="2171567"/>
            <a:ext cx="4895702" cy="273535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altLang="cs-CZ" sz="24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Specifická léčba</a:t>
            </a:r>
            <a:r>
              <a:rPr lang="cs-CZ" altLang="cs-CZ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cs-CZ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24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</a:t>
            </a:r>
            <a:r>
              <a:rPr lang="cs-CZ" sz="2400" dirty="0" smtClean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schválena v indikaci endometriózy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Agonisté </a:t>
            </a:r>
            <a:r>
              <a:rPr kumimoji="0" lang="cs-CZ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GnRH</a:t>
            </a:r>
            <a:endParaRPr kumimoji="0" lang="cs-CZ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cs-CZ" sz="2400" dirty="0" smtClean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Progestiny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cs-CZ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460688" y="307706"/>
            <a:ext cx="11225672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Endometrióza</a:t>
            </a:r>
            <a:endParaRPr kumimoji="0" lang="cs-CZ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88" y="1073903"/>
            <a:ext cx="11225672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Farmakoterapie – specifická terapie</a:t>
            </a:r>
            <a:endParaRPr kumimoji="0" lang="cs-CZ" altLang="cs-CZ" sz="4000" b="1" i="0" u="none" strike="noStrike" kern="1200" cap="none" spc="0" normalizeH="0" baseline="0" noProof="0" dirty="0">
              <a:ln>
                <a:noFill/>
              </a:ln>
              <a:solidFill>
                <a:srgbClr val="160B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735131" y="2574021"/>
            <a:ext cx="5213703" cy="3416320"/>
          </a:xfrm>
          <a:prstGeom prst="rect">
            <a:avLst/>
          </a:prstGeom>
          <a:ln w="381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Agonisté </a:t>
            </a:r>
            <a:r>
              <a:rPr kumimoji="0" lang="cs-CZ" altLang="cs-CZ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GnRH</a:t>
            </a:r>
            <a:endParaRPr kumimoji="0" lang="cs-CZ" altLang="cs-CZ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Suprese</a:t>
            </a:r>
            <a:r>
              <a:rPr lang="cs-CZ" altLang="cs-CZ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FSH/LH – </a:t>
            </a:r>
            <a:r>
              <a:rPr lang="cs-CZ" altLang="cs-CZ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desensitizace</a:t>
            </a:r>
            <a:r>
              <a:rPr lang="cs-CZ" altLang="cs-CZ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altLang="cs-CZ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down</a:t>
            </a:r>
            <a:r>
              <a:rPr lang="cs-CZ" altLang="cs-CZ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-regulace hypofyzárních receptorů </a:t>
            </a:r>
            <a:r>
              <a:rPr lang="cs-CZ" altLang="cs-CZ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GnRH</a:t>
            </a:r>
            <a:endParaRPr kumimoji="0" lang="cs-CZ" altLang="cs-CZ" sz="240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Leuprolin</a:t>
            </a:r>
            <a:endParaRPr kumimoji="0" lang="cs-CZ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 err="1" smtClean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Goserelin</a:t>
            </a:r>
            <a:endParaRPr lang="cs-CZ" sz="2400" dirty="0" smtClean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Buserelin</a:t>
            </a:r>
            <a:endParaRPr kumimoji="0" lang="cs-CZ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 err="1" smtClean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Triptorelin</a:t>
            </a:r>
            <a:endParaRPr lang="cs-CZ" sz="2400" dirty="0" smtClean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Nafarelin</a:t>
            </a:r>
            <a:endParaRPr kumimoji="0" lang="cs-CZ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 err="1" smtClean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Avorelin</a:t>
            </a:r>
            <a:endParaRPr lang="cs-CZ" sz="2400" dirty="0" smtClean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/>
          <p:cNvSpPr txBox="1"/>
          <p:nvPr/>
        </p:nvSpPr>
        <p:spPr>
          <a:xfrm>
            <a:off x="6140475" y="2574021"/>
            <a:ext cx="5077712" cy="341632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Progestiny/</a:t>
            </a:r>
            <a:r>
              <a:rPr kumimoji="0" lang="cs-CZ" altLang="cs-CZ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antiprogestin</a:t>
            </a:r>
            <a:endParaRPr kumimoji="0" lang="cs-CZ" altLang="cs-CZ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Suprese</a:t>
            </a:r>
            <a:r>
              <a:rPr lang="cs-CZ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FSH/LS, případně další účinky, např. protizánětlivé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i="0" u="none" strike="noStrike" kern="1200" cap="none" spc="0" normalizeH="0" baseline="0" noProof="0" dirty="0" smtClean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MPA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 err="1" smtClean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Dydrogesteron</a:t>
            </a:r>
            <a:endParaRPr lang="cs-CZ" sz="2400" dirty="0" smtClean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Norethisteron</a:t>
            </a:r>
            <a:endParaRPr kumimoji="0" lang="cs-CZ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 err="1" smtClean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Dienogest</a:t>
            </a:r>
            <a:endParaRPr lang="cs-CZ" sz="2400" dirty="0" smtClean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Gestrinom</a:t>
            </a:r>
            <a:endParaRPr kumimoji="0" lang="cs-CZ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21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460688" y="307706"/>
            <a:ext cx="11225672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Endometrióza</a:t>
            </a:r>
            <a:endParaRPr kumimoji="0" lang="cs-CZ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88" y="1336747"/>
            <a:ext cx="11225672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Farmakoterapie – specifická </a:t>
            </a:r>
            <a:r>
              <a:rPr kumimoji="0" lang="cs-CZ" altLang="cs-CZ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terapi</a:t>
            </a:r>
            <a:r>
              <a:rPr lang="cs-CZ" altLang="cs-CZ" sz="4000" b="1" dirty="0" smtClean="0"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 I</a:t>
            </a:r>
            <a:endParaRPr kumimoji="0" lang="cs-CZ" altLang="cs-CZ" sz="4000" b="1" i="0" u="none" strike="noStrike" kern="1200" cap="none" spc="0" normalizeH="0" baseline="0" noProof="0" dirty="0">
              <a:ln>
                <a:noFill/>
              </a:ln>
              <a:solidFill>
                <a:srgbClr val="160B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60688" y="2168811"/>
            <a:ext cx="11225672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Agonisté </a:t>
            </a:r>
            <a:r>
              <a:rPr kumimoji="0" lang="cs-CZ" altLang="cs-CZ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GnRH</a:t>
            </a:r>
            <a:endParaRPr kumimoji="0" lang="cs-CZ" altLang="cs-CZ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dirty="0" smtClean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Syntetické peptidy modelované podle hypotalamického </a:t>
            </a:r>
            <a:r>
              <a:rPr lang="cs-CZ" altLang="cs-CZ" sz="2400" dirty="0" err="1" smtClean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GnRH</a:t>
            </a:r>
            <a:endParaRPr lang="cs-CZ" altLang="cs-CZ" sz="2400" dirty="0" smtClean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Vysoká účinnost –</a:t>
            </a:r>
            <a:r>
              <a:rPr kumimoji="0" lang="cs-CZ" altLang="cs-CZ" sz="2400" i="0" u="none" strike="noStrike" kern="1200" cap="none" spc="0" normalizeH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kumimoji="0" lang="cs-CZ" altLang="cs-CZ" sz="2400" i="0" u="none" strike="noStrike" kern="1200" cap="none" spc="0" normalizeH="0" noProof="0" dirty="0" err="1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léčb</a:t>
            </a:r>
            <a:r>
              <a:rPr lang="cs-CZ" altLang="cs-CZ" sz="2400" dirty="0" smtClean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ě endometriózy považovány za </a:t>
            </a:r>
            <a:r>
              <a:rPr lang="cs-CZ" altLang="cs-CZ" sz="2400" b="1" dirty="0" smtClean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cs-CZ" altLang="cs-CZ" sz="2400" b="1" dirty="0" smtClean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Mechanizmus účinku: </a:t>
            </a:r>
            <a:r>
              <a:rPr lang="cs-CZ" altLang="cs-CZ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kumimoji="0" lang="cs-CZ" altLang="cs-CZ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own</a:t>
            </a:r>
            <a:r>
              <a:rPr kumimoji="0" lang="cs-CZ" altLang="cs-CZ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-regulace</a:t>
            </a:r>
            <a:r>
              <a:rPr kumimoji="0" lang="cs-CZ" altLang="cs-CZ" sz="240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hypofyzární sekrece gonadotropinu indukující </a:t>
            </a:r>
            <a:r>
              <a:rPr kumimoji="0" lang="cs-CZ" altLang="cs-CZ" sz="2400" i="0" u="none" strike="noStrike" kern="120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hypoestrogenní</a:t>
            </a:r>
            <a:r>
              <a:rPr kumimoji="0" lang="cs-CZ" altLang="cs-CZ" sz="240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anovulační stav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Vedlejší účinky</a:t>
            </a:r>
            <a:endParaRPr kumimoji="0" lang="cs-CZ" altLang="cs-CZ" sz="2400" b="1" i="0" u="none" strike="noStrike" kern="1200" cap="none" spc="0" normalizeH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cs-CZ" altLang="cs-CZ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Hypoestrogenní</a:t>
            </a:r>
            <a:r>
              <a:rPr kumimoji="0" lang="cs-CZ" altLang="cs-CZ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stav</a:t>
            </a:r>
          </a:p>
          <a:p>
            <a:pPr marL="914400" lvl="1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Úbytek kostních minerálů</a:t>
            </a:r>
          </a:p>
          <a:p>
            <a:pPr marL="914400" lvl="1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cs-CZ" altLang="cs-CZ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Bez</a:t>
            </a:r>
            <a:r>
              <a:rPr kumimoji="0" lang="cs-CZ" altLang="cs-CZ" sz="240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současného  podávaní substituční léčby je doba léčby limitovaná </a:t>
            </a:r>
            <a:r>
              <a:rPr kumimoji="0" lang="cs-CZ" altLang="cs-CZ" sz="2400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(6 měsíců)</a:t>
            </a:r>
          </a:p>
          <a:p>
            <a:pPr marL="914400" lvl="1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sz="2400" baseline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Substituční léčba zvyšuje finanční náklady, optimální </a:t>
            </a:r>
            <a:r>
              <a:rPr lang="cs-CZ" altLang="cs-CZ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režimy nejsou stanoveny</a:t>
            </a:r>
            <a:endParaRPr kumimoji="0" lang="cs-CZ" altLang="cs-CZ" sz="240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altLang="cs-CZ" sz="280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900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460688" y="307706"/>
            <a:ext cx="11225672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Endometrióza</a:t>
            </a:r>
            <a:endParaRPr kumimoji="0" lang="cs-CZ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88" y="1336747"/>
            <a:ext cx="11225672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Farmakoterapie – specifická </a:t>
            </a:r>
            <a:r>
              <a:rPr kumimoji="0" lang="cs-CZ" altLang="cs-CZ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terapi</a:t>
            </a:r>
            <a:r>
              <a:rPr kumimoji="0" lang="cs-CZ" alt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 II</a:t>
            </a:r>
            <a:endParaRPr kumimoji="0" lang="cs-CZ" altLang="cs-CZ" sz="4000" b="1" i="0" u="none" strike="noStrike" kern="1200" cap="none" spc="0" normalizeH="0" baseline="0" noProof="0" dirty="0">
              <a:ln>
                <a:noFill/>
              </a:ln>
              <a:solidFill>
                <a:srgbClr val="160B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60688" y="2168811"/>
            <a:ext cx="1122567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Depotní MPA </a:t>
            </a:r>
            <a:r>
              <a:rPr kumimoji="0" lang="cs-CZ" altLang="cs-CZ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(150 mg </a:t>
            </a:r>
            <a:r>
              <a:rPr kumimoji="0" lang="cs-CZ" altLang="cs-CZ" sz="2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i.m</a:t>
            </a:r>
            <a:r>
              <a:rPr kumimoji="0" lang="cs-CZ" altLang="cs-CZ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dirty="0" smtClean="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Verze </a:t>
            </a: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 nižší dávkou</a:t>
            </a:r>
            <a:r>
              <a:rPr lang="en-GB" altLang="cs-CZ" sz="2400" dirty="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(104 mg, </a:t>
            </a: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subkutánně</a:t>
            </a:r>
            <a:r>
              <a:rPr lang="en-GB" altLang="cs-CZ" sz="2400" dirty="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) </a:t>
            </a: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schválena v </a:t>
            </a:r>
            <a:r>
              <a:rPr lang="en-GB" altLang="cs-CZ" sz="2400" dirty="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USA</a:t>
            </a: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endParaRPr lang="cs-CZ" altLang="cs-CZ" sz="2400" dirty="0" smtClean="0">
              <a:solidFill>
                <a:schemeClr val="tx2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dirty="0" smtClean="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Účinek </a:t>
            </a: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na hustotu kostního minerálu</a:t>
            </a:r>
            <a:r>
              <a:rPr lang="en-US" altLang="cs-CZ" sz="2400" dirty="0" smtClean="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</a:t>
            </a:r>
            <a:endParaRPr lang="cs-CZ" altLang="cs-CZ" sz="2400" dirty="0" smtClean="0">
              <a:solidFill>
                <a:schemeClr val="tx2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sz="2400" dirty="0" smtClean="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u žen užívajících </a:t>
            </a: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depo-</a:t>
            </a:r>
            <a:r>
              <a:rPr lang="cs-CZ" altLang="cs-CZ" sz="2400" dirty="0" err="1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subQ</a:t>
            </a: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provera</a:t>
            </a: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cs-CZ" altLang="cs-CZ" sz="2400" dirty="0" smtClean="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104  </a:t>
            </a: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může dojít k výraznému úbytku kostní </a:t>
            </a:r>
            <a:r>
              <a:rPr lang="cs-CZ" altLang="cs-CZ" sz="2400" dirty="0" smtClean="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hmoty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sz="2400" b="1" dirty="0" smtClean="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ztráta </a:t>
            </a:r>
            <a:r>
              <a:rPr lang="cs-CZ" altLang="cs-CZ" sz="2400" b="1" dirty="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kostní tkáně </a:t>
            </a: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se zvyšuje s délkou užívání a nemusí být plně </a:t>
            </a:r>
            <a:r>
              <a:rPr lang="cs-CZ" altLang="cs-CZ" sz="2400" dirty="0" smtClean="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reverzibilní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b="1" dirty="0" smtClean="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Zpoždění </a:t>
            </a:r>
            <a:r>
              <a:rPr lang="cs-CZ" altLang="cs-CZ" sz="2400" b="1" dirty="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obnovy ovulace</a:t>
            </a: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po ukončení </a:t>
            </a:r>
            <a:r>
              <a:rPr lang="cs-CZ" altLang="cs-CZ" sz="2400" dirty="0" smtClean="0">
                <a:solidFill>
                  <a:schemeClr val="tx2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léčby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cs-CZ" altLang="cs-CZ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altLang="cs-CZ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438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460688" y="307706"/>
            <a:ext cx="11225672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Endometrióza</a:t>
            </a:r>
            <a:endParaRPr kumimoji="0" lang="cs-CZ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88" y="1336747"/>
            <a:ext cx="11225672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Farmakoterapie – specifická terapie III</a:t>
            </a:r>
            <a:endParaRPr kumimoji="0" lang="cs-CZ" altLang="cs-CZ" sz="4000" b="1" i="0" u="none" strike="noStrike" kern="1200" cap="none" spc="0" normalizeH="0" baseline="0" noProof="0" dirty="0">
              <a:ln>
                <a:noFill/>
              </a:ln>
              <a:solidFill>
                <a:srgbClr val="160B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27919" y="2045275"/>
            <a:ext cx="11709183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Progestiny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Syntetické hormony s aktivitou podobnou </a:t>
            </a:r>
            <a:r>
              <a:rPr kumimoji="0" lang="cs-CZ" altLang="cs-CZ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progresteronu</a:t>
            </a:r>
            <a:r>
              <a:rPr kumimoji="0" lang="cs-CZ" alt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Použity k léčbě endometriózy v </a:t>
            </a:r>
            <a:r>
              <a:rPr lang="cs-CZ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50. letech</a:t>
            </a: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 nebyla </a:t>
            </a: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 terapii endometriózy </a:t>
            </a:r>
            <a:r>
              <a:rPr lang="cs-CZ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vyvinuta</a:t>
            </a:r>
            <a:endParaRPr lang="cs-CZ" sz="2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Odvozené od různých steroidů</a:t>
            </a:r>
            <a:r>
              <a:rPr lang="en-GB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sz="240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progesteron</a:t>
            </a:r>
            <a:r>
              <a:rPr lang="en-GB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40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testosteron</a:t>
            </a:r>
            <a:r>
              <a:rPr lang="en-GB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  <a:r>
              <a:rPr lang="cs-CZ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odlišují se svými účinky</a:t>
            </a:r>
            <a:endParaRPr lang="cs-CZ" sz="2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Omezené množství důkazů z placebem kontrolovaných</a:t>
            </a:r>
            <a:r>
              <a:rPr lang="en-GB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studií</a:t>
            </a:r>
            <a:endParaRPr kumimoji="0" lang="cs-CZ" altLang="cs-CZ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0192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Vedlejší účinky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Nepravidelné krvácení, špinění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Přírůstek</a:t>
            </a:r>
            <a:r>
              <a:rPr kumimoji="0" lang="cs-CZ" altLang="cs-CZ" sz="240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hmotnosti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baseline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Bolesti hlavy, akné</a:t>
            </a:r>
            <a:r>
              <a:rPr lang="cs-CZ" altLang="cs-CZ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změny hladin lipidů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Nové typy </a:t>
            </a:r>
            <a:r>
              <a:rPr lang="cs-CZ" altLang="cs-CZ" sz="2400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selektivní vazba k progesteronovým receptorům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Specificky minimalizují androgenní, estrogenní či glukokortikoidní vedlejší účinky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altLang="cs-CZ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3751" y="6259678"/>
            <a:ext cx="3079546" cy="538902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7441684" y="6313686"/>
            <a:ext cx="5503850" cy="43088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47476E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7800" indent="-1778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 startAt="4"/>
            </a:pPr>
            <a:r>
              <a:rPr lang="de-DE" altLang="cs-CZ" sz="1100" dirty="0">
                <a:ea typeface="MS PGothic" panose="020B0600070205080204" pitchFamily="34" charset="-128"/>
                <a:cs typeface="Arial" panose="020B0604020202020204" pitchFamily="34" charset="0"/>
              </a:rPr>
              <a:t>Winkel CA &amp; </a:t>
            </a:r>
            <a:r>
              <a:rPr lang="de-DE" altLang="cs-CZ" sz="1100" dirty="0" err="1">
                <a:ea typeface="MS PGothic" panose="020B0600070205080204" pitchFamily="34" charset="-128"/>
                <a:cs typeface="Arial" panose="020B0604020202020204" pitchFamily="34" charset="0"/>
              </a:rPr>
              <a:t>Scialli</a:t>
            </a:r>
            <a:r>
              <a:rPr lang="de-DE" altLang="cs-CZ" sz="1100" dirty="0">
                <a:ea typeface="MS PGothic" panose="020B0600070205080204" pitchFamily="34" charset="-128"/>
                <a:cs typeface="Arial" panose="020B0604020202020204" pitchFamily="34" charset="0"/>
              </a:rPr>
              <a:t> AR. J </a:t>
            </a:r>
            <a:r>
              <a:rPr lang="de-DE" altLang="cs-CZ" sz="1100" dirty="0" err="1">
                <a:ea typeface="MS PGothic" panose="020B0600070205080204" pitchFamily="34" charset="-128"/>
                <a:cs typeface="Arial" panose="020B0604020202020204" pitchFamily="34" charset="0"/>
              </a:rPr>
              <a:t>Womens</a:t>
            </a:r>
            <a:r>
              <a:rPr lang="de-DE" altLang="cs-CZ" sz="1100" dirty="0"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de-DE" altLang="cs-CZ" sz="1100" dirty="0" err="1">
                <a:ea typeface="MS PGothic" panose="020B0600070205080204" pitchFamily="34" charset="-128"/>
                <a:cs typeface="Arial" panose="020B0604020202020204" pitchFamily="34" charset="0"/>
              </a:rPr>
              <a:t>Health</a:t>
            </a:r>
            <a:r>
              <a:rPr lang="de-DE" altLang="cs-CZ" sz="1100" dirty="0"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de-DE" altLang="cs-CZ" sz="1100" dirty="0" err="1">
                <a:ea typeface="MS PGothic" panose="020B0600070205080204" pitchFamily="34" charset="-128"/>
                <a:cs typeface="Arial" panose="020B0604020202020204" pitchFamily="34" charset="0"/>
              </a:rPr>
              <a:t>Gend</a:t>
            </a:r>
            <a:r>
              <a:rPr lang="de-DE" altLang="cs-CZ" sz="1100" dirty="0"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de-DE" altLang="cs-CZ" sz="1100" dirty="0" err="1">
                <a:ea typeface="MS PGothic" panose="020B0600070205080204" pitchFamily="34" charset="-128"/>
                <a:cs typeface="Arial" panose="020B0604020202020204" pitchFamily="34" charset="0"/>
              </a:rPr>
              <a:t>Based</a:t>
            </a:r>
            <a:r>
              <a:rPr lang="de-DE" altLang="cs-CZ" sz="1100" dirty="0"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de-DE" altLang="cs-CZ" sz="1100" dirty="0" err="1">
                <a:ea typeface="MS PGothic" panose="020B0600070205080204" pitchFamily="34" charset="-128"/>
                <a:cs typeface="Arial" panose="020B0604020202020204" pitchFamily="34" charset="0"/>
              </a:rPr>
              <a:t>Med</a:t>
            </a:r>
            <a:r>
              <a:rPr lang="de-DE" altLang="cs-CZ" sz="1100" dirty="0">
                <a:ea typeface="MS PGothic" panose="020B0600070205080204" pitchFamily="34" charset="-128"/>
                <a:cs typeface="Arial" panose="020B0604020202020204" pitchFamily="34" charset="0"/>
              </a:rPr>
              <a:t> 2002;</a:t>
            </a:r>
          </a:p>
          <a:p>
            <a:pPr eaLnBrk="1" hangingPunct="1">
              <a:spcBef>
                <a:spcPct val="0"/>
              </a:spcBef>
              <a:buFontTx/>
              <a:buAutoNum type="arabicPeriod" startAt="4"/>
            </a:pPr>
            <a:r>
              <a:rPr lang="de-DE" altLang="cs-CZ" sz="1100" dirty="0" err="1">
                <a:ea typeface="MS PGothic" panose="020B0600070205080204" pitchFamily="34" charset="-128"/>
                <a:cs typeface="Arial" panose="020B0604020202020204" pitchFamily="34" charset="0"/>
              </a:rPr>
              <a:t>Vercellini</a:t>
            </a:r>
            <a:r>
              <a:rPr lang="de-DE" altLang="cs-CZ" sz="1100" dirty="0">
                <a:ea typeface="MS PGothic" panose="020B0600070205080204" pitchFamily="34" charset="-128"/>
                <a:cs typeface="Arial" panose="020B0604020202020204" pitchFamily="34" charset="0"/>
              </a:rPr>
              <a:t> P </a:t>
            </a:r>
            <a:r>
              <a:rPr lang="de-DE" altLang="cs-CZ" sz="1100" i="1" dirty="0">
                <a:ea typeface="MS PGothic" panose="020B0600070205080204" pitchFamily="34" charset="-128"/>
                <a:cs typeface="Arial" panose="020B0604020202020204" pitchFamily="34" charset="0"/>
              </a:rPr>
              <a:t>et al.</a:t>
            </a:r>
            <a:r>
              <a:rPr lang="de-DE" altLang="cs-CZ" sz="1100" dirty="0">
                <a:ea typeface="MS PGothic" panose="020B0600070205080204" pitchFamily="34" charset="-128"/>
                <a:cs typeface="Arial" panose="020B0604020202020204" pitchFamily="34" charset="0"/>
              </a:rPr>
              <a:t> Hum </a:t>
            </a:r>
            <a:r>
              <a:rPr lang="de-DE" altLang="cs-CZ" sz="1100" dirty="0" err="1">
                <a:ea typeface="MS PGothic" panose="020B0600070205080204" pitchFamily="34" charset="-128"/>
                <a:cs typeface="Arial" panose="020B0604020202020204" pitchFamily="34" charset="0"/>
              </a:rPr>
              <a:t>Reprod</a:t>
            </a:r>
            <a:r>
              <a:rPr lang="de-DE" altLang="cs-CZ" sz="1100" dirty="0">
                <a:ea typeface="MS PGothic" panose="020B0600070205080204" pitchFamily="34" charset="-128"/>
                <a:cs typeface="Arial" panose="020B0604020202020204" pitchFamily="34" charset="0"/>
              </a:rPr>
              <a:t> Update 2003.</a:t>
            </a:r>
          </a:p>
        </p:txBody>
      </p:sp>
    </p:spTree>
    <p:extLst>
      <p:ext uri="{BB962C8B-B14F-4D97-AF65-F5344CB8AC3E}">
        <p14:creationId xmlns:p14="http://schemas.microsoft.com/office/powerpoint/2010/main" val="372899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460688" y="307706"/>
            <a:ext cx="11225672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Endometrióza</a:t>
            </a:r>
            <a:endParaRPr kumimoji="0" lang="cs-CZ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88" y="1336747"/>
            <a:ext cx="11225672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Farmakoterapie – specifická terapie III</a:t>
            </a:r>
            <a:endParaRPr kumimoji="0" lang="cs-CZ" altLang="cs-CZ" sz="4000" b="1" i="0" u="none" strike="noStrike" kern="1200" cap="none" spc="0" normalizeH="0" baseline="0" noProof="0" dirty="0">
              <a:ln>
                <a:noFill/>
              </a:ln>
              <a:solidFill>
                <a:srgbClr val="160B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60688" y="2168811"/>
            <a:ext cx="11225672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24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Dienogest</a:t>
            </a:r>
            <a:r>
              <a:rPr lang="cs-CZ" altLang="cs-CZ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(syntetický progesteron derivát 19-nortestosteronu</a:t>
            </a:r>
            <a:r>
              <a:rPr lang="cs-CZ" altLang="cs-CZ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altLang="cs-CZ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Silný </a:t>
            </a:r>
            <a:r>
              <a:rPr lang="cs-CZ" altLang="cs-CZ" sz="2400" b="1" dirty="0" err="1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progestagenní</a:t>
            </a:r>
            <a:r>
              <a:rPr lang="cs-CZ" altLang="cs-CZ" sz="2400" b="1" dirty="0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účinek</a:t>
            </a: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, i když jeho afinita k progesteronovému receptoru je pouze 10%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Působí na endometriózu </a:t>
            </a:r>
            <a:r>
              <a:rPr lang="cs-CZ" altLang="cs-CZ" sz="2400" dirty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snížením endogenní produkce estradiolu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Potlačuje </a:t>
            </a:r>
            <a:r>
              <a:rPr lang="cs-CZ" altLang="cs-CZ" sz="2400" b="1" dirty="0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trofický účinek </a:t>
            </a: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estradiolu v </a:t>
            </a:r>
            <a:r>
              <a:rPr lang="cs-CZ" altLang="cs-CZ" sz="2400" dirty="0" err="1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eutopickém</a:t>
            </a: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i ektopickém endometriu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Při </a:t>
            </a:r>
            <a:r>
              <a:rPr lang="cs-CZ" altLang="cs-CZ" sz="2400" dirty="0" err="1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dlohodobém</a:t>
            </a: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užívání vede aplikace </a:t>
            </a:r>
            <a:r>
              <a:rPr lang="cs-CZ" altLang="cs-CZ" sz="2400" dirty="0" err="1" smtClean="0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dienogestu</a:t>
            </a:r>
            <a:endParaRPr lang="cs-CZ" altLang="cs-CZ" sz="2400" dirty="0" smtClean="0">
              <a:solidFill>
                <a:srgbClr val="0000DC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cs-CZ" altLang="cs-CZ" sz="2400" dirty="0" smtClean="0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   </a:t>
            </a: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k </a:t>
            </a:r>
            <a:r>
              <a:rPr lang="cs-CZ" altLang="cs-CZ" sz="2400" dirty="0" err="1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hypoestrogennímu</a:t>
            </a: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, </a:t>
            </a:r>
            <a:r>
              <a:rPr lang="cs-CZ" altLang="cs-CZ" sz="2400" dirty="0" err="1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hypergestagennímu</a:t>
            </a: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prostředí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Nemá in </a:t>
            </a:r>
            <a:r>
              <a:rPr lang="cs-CZ" altLang="cs-CZ" sz="2400" dirty="0" err="1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vivo</a:t>
            </a: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žádné signifikantní androgenní, </a:t>
            </a:r>
            <a:endParaRPr lang="cs-CZ" altLang="cs-CZ" sz="2400" dirty="0" smtClean="0">
              <a:solidFill>
                <a:srgbClr val="0000DC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cs-CZ" altLang="cs-CZ" sz="2400" dirty="0" smtClean="0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   </a:t>
            </a:r>
            <a:r>
              <a:rPr lang="cs-CZ" altLang="cs-CZ" sz="2400" dirty="0" err="1" smtClean="0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mineralokortikoidní</a:t>
            </a:r>
            <a:r>
              <a:rPr lang="cs-CZ" altLang="cs-CZ" sz="2400" dirty="0" smtClean="0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nebo glukokortikoidní účinky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cs-CZ" altLang="cs-CZ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altLang="cs-CZ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6483" y="4621926"/>
            <a:ext cx="3420656" cy="156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3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460688" y="307706"/>
            <a:ext cx="11225672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Endometrióza</a:t>
            </a:r>
            <a:endParaRPr kumimoji="0" lang="cs-CZ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88" y="1336747"/>
            <a:ext cx="11225672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spcBef>
                <a:spcPct val="0"/>
              </a:spcBef>
            </a:pPr>
            <a:r>
              <a:rPr lang="cs-CZ" altLang="cs-CZ" sz="4000" b="1" dirty="0" smtClean="0"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Endometrióza </a:t>
            </a:r>
            <a:endParaRPr lang="cs-CZ" altLang="cs-CZ" sz="4000" b="1" dirty="0">
              <a:solidFill>
                <a:srgbClr val="160B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60688" y="2168811"/>
            <a:ext cx="112256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Definice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Ektopický </a:t>
            </a:r>
            <a:r>
              <a:rPr kumimoji="0" lang="cs-CZ" alt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výskyt</a:t>
            </a:r>
            <a:r>
              <a:rPr kumimoji="0" lang="cs-CZ" alt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cs-CZ" altLang="cs-CZ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endometria mimo dutinu děložní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altLang="cs-CZ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Incidence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Postihuje </a:t>
            </a:r>
            <a:r>
              <a:rPr kumimoji="0" lang="cs-CZ" alt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 – 10 % </a:t>
            </a:r>
            <a:r>
              <a:rPr kumimoji="0" lang="cs-CZ" altLang="cs-CZ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ženské populace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80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Vyskytuje se u </a:t>
            </a:r>
            <a:r>
              <a:rPr lang="cs-CZ" altLang="cs-CZ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30 %</a:t>
            </a:r>
            <a:r>
              <a:rPr lang="cs-CZ" altLang="cs-CZ" sz="280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žen s </a:t>
            </a:r>
            <a:r>
              <a:rPr lang="cs-CZ" altLang="cs-CZ" sz="2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neplodností</a:t>
            </a:r>
            <a:r>
              <a:rPr lang="cs-CZ" altLang="cs-CZ" sz="280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altLang="cs-CZ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45 %</a:t>
            </a:r>
            <a:r>
              <a:rPr lang="cs-CZ" altLang="cs-CZ" sz="280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žen s </a:t>
            </a:r>
            <a:r>
              <a:rPr lang="cs-CZ" altLang="cs-CZ" sz="2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pánevním bolestí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Polygenní</a:t>
            </a:r>
            <a:r>
              <a:rPr kumimoji="0" lang="cs-CZ" altLang="cs-CZ" sz="280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dědičnost – </a:t>
            </a:r>
            <a:r>
              <a:rPr kumimoji="0" lang="cs-CZ" altLang="cs-CZ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7x vyšší </a:t>
            </a:r>
            <a:r>
              <a:rPr kumimoji="0" lang="cs-CZ" altLang="cs-CZ" sz="280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incidence u žen s pozitivní RA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80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Roční náklady na léčbu $ 18 – 22 </a:t>
            </a:r>
            <a:r>
              <a:rPr lang="cs-CZ" altLang="cs-CZ" sz="2800" dirty="0" err="1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mld</a:t>
            </a:r>
            <a:r>
              <a:rPr lang="cs-CZ" altLang="cs-CZ" sz="280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(USA, 2002)</a:t>
            </a: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641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633" y="132563"/>
            <a:ext cx="2391426" cy="112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460688" y="307706"/>
            <a:ext cx="11225672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Endometrióza</a:t>
            </a:r>
            <a:endParaRPr kumimoji="0" lang="cs-CZ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393" y="1123978"/>
            <a:ext cx="11225672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Operační terapie endometriózy</a:t>
            </a:r>
            <a:endParaRPr kumimoji="0" lang="cs-CZ" altLang="cs-CZ" sz="4000" b="1" i="0" u="none" strike="noStrike" kern="1200" cap="none" spc="0" normalizeH="0" baseline="0" noProof="0" dirty="0">
              <a:ln>
                <a:noFill/>
              </a:ln>
              <a:solidFill>
                <a:srgbClr val="160B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60688" y="1821746"/>
            <a:ext cx="11225672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Konzervativní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altLang="cs-CZ" sz="28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Excise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altLang="cs-CZ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Koagulace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altLang="cs-CZ" sz="28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Laser valorizace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altLang="cs-CZ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Cystectomie</a:t>
            </a:r>
            <a:endParaRPr kumimoji="0" lang="cs-CZ" altLang="cs-CZ" sz="280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altLang="cs-CZ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cs-CZ" alt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Radikální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altLang="cs-CZ" sz="280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Adnexectomie</a:t>
            </a:r>
            <a:endParaRPr lang="cs-CZ" altLang="cs-CZ" sz="2800" dirty="0" smtClean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altLang="cs-CZ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Hysterectomie</a:t>
            </a:r>
            <a:r>
              <a:rPr kumimoji="0" lang="cs-CZ" altLang="cs-CZ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cs-CZ" altLang="cs-CZ" sz="140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cs-CZ" altLang="cs-CZ" sz="1400" b="0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cs-CZ" altLang="cs-CZ" sz="1400" b="0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657600" marR="0" lvl="8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                         </a:t>
            </a:r>
            <a:endParaRPr kumimoji="0" lang="cs-CZ" altLang="cs-CZ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68" y="90760"/>
            <a:ext cx="1837764" cy="1184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0683" y="2379273"/>
            <a:ext cx="4176122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3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Jméno předkládajícího proděkana s tituly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206" y="414702"/>
            <a:ext cx="3590855" cy="290804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301" y="414702"/>
            <a:ext cx="3633531" cy="290804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205" y="3439859"/>
            <a:ext cx="3590855" cy="291414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6448" y="3439859"/>
            <a:ext cx="3656384" cy="289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1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Jméno předkládajícího proděkana s tituly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684" y="240489"/>
            <a:ext cx="7089738" cy="638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6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Jméno předkládajícího proděkana s tituly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86" y="534776"/>
            <a:ext cx="10740206" cy="594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9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460688" y="307706"/>
            <a:ext cx="11225672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Endometrióza</a:t>
            </a:r>
            <a:endParaRPr kumimoji="0" lang="cs-CZ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88" y="1336747"/>
            <a:ext cx="11225672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Vliv chirurgické intervence na ovariální rezervu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1" i="0" u="none" strike="noStrike" kern="1200" cap="none" spc="0" normalizeH="0" baseline="0" noProof="0" dirty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</a:t>
            </a:r>
            <a:r>
              <a:rPr kumimoji="0" lang="cs-CZ" alt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odnocenou pomocí AFC</a:t>
            </a:r>
            <a:endParaRPr kumimoji="0" lang="cs-CZ" altLang="cs-CZ" sz="4000" b="1" i="0" u="none" strike="noStrike" kern="1200" cap="none" spc="0" normalizeH="0" baseline="0" noProof="0" dirty="0">
              <a:ln>
                <a:noFill/>
              </a:ln>
              <a:solidFill>
                <a:srgbClr val="160B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60688" y="2537845"/>
            <a:ext cx="112256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Výsledky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alt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snížení</a:t>
            </a:r>
            <a:r>
              <a:rPr kumimoji="0" lang="sk-SK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rezervy </a:t>
            </a:r>
            <a:r>
              <a:rPr kumimoji="0" lang="sk-SK" alt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již</a:t>
            </a:r>
            <a:r>
              <a:rPr kumimoji="0" lang="sk-SK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sk-SK" alt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před</a:t>
            </a:r>
            <a:r>
              <a:rPr kumimoji="0" lang="sk-SK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sk-SK" alt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operací</a:t>
            </a:r>
            <a:endParaRPr kumimoji="0" lang="sk-SK" altLang="cs-CZ" sz="2400" b="1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alt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signifikantně</a:t>
            </a:r>
            <a:r>
              <a:rPr kumimoji="0" lang="sk-SK" alt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nižší AFC u </a:t>
            </a:r>
            <a:r>
              <a:rPr kumimoji="0" lang="sk-SK" alt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postiženého</a:t>
            </a:r>
            <a:r>
              <a:rPr kumimoji="0" lang="sk-SK" alt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ovaria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altLang="cs-CZ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432" y="4001862"/>
            <a:ext cx="3844429" cy="259563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7255" y="2750985"/>
            <a:ext cx="3522832" cy="384651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6000" y="2956424"/>
            <a:ext cx="1670449" cy="313971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9324" y="4001861"/>
            <a:ext cx="1801654" cy="244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3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460688" y="307706"/>
            <a:ext cx="11225672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Endometrióza</a:t>
            </a:r>
            <a:endParaRPr kumimoji="0" lang="cs-CZ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87" y="1208142"/>
            <a:ext cx="11225672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Endometrióza a asistovaná reprodukce</a:t>
            </a:r>
            <a:endParaRPr kumimoji="0" lang="cs-CZ" altLang="cs-CZ" sz="4000" b="1" i="0" u="none" strike="noStrike" kern="1200" cap="none" spc="0" normalizeH="0" baseline="0" noProof="0" dirty="0">
              <a:ln>
                <a:noFill/>
              </a:ln>
              <a:solidFill>
                <a:srgbClr val="160B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60687" y="1926747"/>
            <a:ext cx="10837386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Ovariální</a:t>
            </a:r>
            <a:r>
              <a:rPr kumimoji="0" lang="cs-CZ" altLang="cs-CZ" sz="2400" b="1" i="0" u="none" strike="noStrike" kern="1200" cap="none" spc="0" normalizeH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rezerva </a:t>
            </a:r>
            <a:r>
              <a:rPr kumimoji="0" lang="cs-CZ" altLang="cs-CZ" sz="2400" b="0" i="0" u="none" strike="noStrike" kern="1200" cap="none" spc="0" normalizeH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primárně </a:t>
            </a:r>
            <a:r>
              <a:rPr kumimoji="0" lang="cs-CZ" altLang="cs-CZ" sz="2400" b="1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snížena u </a:t>
            </a:r>
            <a:r>
              <a:rPr kumimoji="0" lang="cs-CZ" altLang="cs-CZ" sz="24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endometriomů</a:t>
            </a:r>
            <a:endParaRPr kumimoji="0" lang="cs-CZ" altLang="cs-CZ" sz="2400" b="1" i="0" u="none" strike="noStrike" kern="1200" cap="none" spc="0" normalizeH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b="1" baseline="0" dirty="0" smtClean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AMH</a:t>
            </a:r>
            <a:r>
              <a:rPr lang="cs-CZ" altLang="cs-CZ" sz="2400" dirty="0" smtClean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specifický parametr u </a:t>
            </a:r>
            <a:r>
              <a:rPr lang="cs-CZ" altLang="cs-CZ" sz="2400" dirty="0" err="1" smtClean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endometriálních</a:t>
            </a:r>
            <a:r>
              <a:rPr lang="cs-CZ" altLang="cs-CZ" sz="2400" dirty="0" smtClean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cyst</a:t>
            </a: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b="1" dirty="0" smtClean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Operační intervence </a:t>
            </a:r>
            <a:r>
              <a:rPr lang="cs-CZ" altLang="cs-CZ" sz="2400" dirty="0" smtClean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ovariích =&gt; </a:t>
            </a:r>
            <a:r>
              <a:rPr lang="cs-CZ" altLang="cs-CZ" sz="24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snížení ovariální rezervy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Míra</a:t>
            </a:r>
            <a:r>
              <a:rPr kumimoji="0" lang="cs-CZ" altLang="cs-CZ" sz="2400" b="0" i="0" u="none" strike="noStrike" kern="1200" cap="none" spc="0" normalizeH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poškození ovarií v souvislosti s radikalitou operace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cs-CZ" altLang="cs-CZ" sz="2400" baseline="0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400" b="0" i="0" u="none" strike="noStrike" kern="1200" cap="none" spc="0" normalizeH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Snížení rezervy =&gt; vyšší spotřeby exogenních gonadotropinů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baseline="0" dirty="0" smtClean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Snížení</a:t>
            </a:r>
            <a:r>
              <a:rPr lang="cs-CZ" altLang="cs-CZ" sz="2400" dirty="0" smtClean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rezervy =&gt; </a:t>
            </a:r>
            <a:r>
              <a:rPr lang="cs-CZ" altLang="cs-CZ" sz="24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horší výsledky IVF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 endometriózu</a:t>
            </a:r>
            <a:r>
              <a:rPr kumimoji="0" lang="cs-CZ" altLang="cs-CZ" sz="2400" b="0" i="0" u="none" strike="noStrike" kern="1200" cap="none" spc="0" normalizeH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je nutné nahlížet jako na </a:t>
            </a:r>
            <a:r>
              <a:rPr kumimoji="0" lang="cs-CZ" altLang="cs-CZ" sz="2400" b="1" i="0" u="none" strike="noStrike" kern="1200" cap="none" spc="0" normalizeH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chronické onemocnění </a:t>
            </a:r>
            <a:r>
              <a:rPr kumimoji="0" lang="cs-CZ" altLang="cs-CZ" sz="2400" b="0" i="0" u="none" strike="noStrike" kern="1200" cap="none" spc="0" normalizeH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vyžadující celoživotní léčebný plán s cílem maximálního využití </a:t>
            </a:r>
            <a:r>
              <a:rPr kumimoji="0" lang="cs-CZ" altLang="cs-CZ" sz="2400" b="1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farmakologické terapie </a:t>
            </a:r>
            <a:r>
              <a:rPr kumimoji="0" lang="cs-CZ" altLang="cs-CZ" sz="2400" b="0" i="0" u="none" strike="noStrike" kern="1200" cap="none" spc="0" normalizeH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</a:t>
            </a:r>
            <a:r>
              <a:rPr kumimoji="0" lang="cs-CZ" altLang="cs-CZ" sz="2400" b="1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omezení opakovaných chirurgických procedur.</a:t>
            </a:r>
            <a:endParaRPr kumimoji="0" lang="cs-CZ" altLang="cs-CZ" sz="2400" b="1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 bwMode="auto">
          <a:xfrm>
            <a:off x="460687" y="5534526"/>
            <a:ext cx="10837386" cy="1223007"/>
          </a:xfrm>
          <a:prstGeom prst="rect">
            <a:avLst/>
          </a:prstGeom>
          <a:noFill/>
          <a:ln w="285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70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460688" y="307706"/>
            <a:ext cx="11225672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Endometrióza</a:t>
            </a:r>
            <a:endParaRPr kumimoji="0" lang="cs-CZ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87" y="1208142"/>
            <a:ext cx="11225672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Endometrióza a asistovaná reprodukce</a:t>
            </a:r>
            <a:endParaRPr kumimoji="0" lang="cs-CZ" altLang="cs-CZ" sz="4000" b="1" i="0" u="none" strike="noStrike" kern="1200" cap="none" spc="0" normalizeH="0" baseline="0" noProof="0" dirty="0">
              <a:ln>
                <a:noFill/>
              </a:ln>
              <a:solidFill>
                <a:srgbClr val="160B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60687" y="1926747"/>
            <a:ext cx="10837386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cs-CZ" alt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Neexistuje terapie </a:t>
            </a:r>
            <a:r>
              <a:rPr kumimoji="0" lang="cs-CZ" altLang="cs-CZ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vedoucí k </a:t>
            </a:r>
            <a:r>
              <a:rPr kumimoji="0" lang="cs-CZ" alt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trvalému vyléčení </a:t>
            </a:r>
            <a:r>
              <a:rPr kumimoji="0" lang="cs-CZ" altLang="cs-CZ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endometriózy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tabLst/>
              <a:defRPr/>
            </a:pPr>
            <a:endParaRPr kumimoji="0" lang="cs-CZ" altLang="cs-CZ" sz="2400" i="0" u="none" strike="noStrike" kern="1200" cap="none" spc="0" normalizeH="0" baseline="0" noProof="0" dirty="0" smtClean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cs-CZ" altLang="cs-CZ" sz="2400" b="1" dirty="0" smtClean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Cílem léčby je individualizace!</a:t>
            </a:r>
          </a:p>
          <a:p>
            <a:pPr marL="800100" lvl="1" indent="-3429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kumimoji="0" lang="cs-CZ" altLang="cs-CZ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Úleva od bolesti a dalších symptomů</a:t>
            </a:r>
          </a:p>
          <a:p>
            <a:pPr marL="800100" lvl="1" indent="-3429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2400" dirty="0" smtClean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Redukce </a:t>
            </a:r>
            <a:r>
              <a:rPr lang="cs-CZ" altLang="cs-CZ" sz="2400" dirty="0" err="1" smtClean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endometriotických</a:t>
            </a:r>
            <a:r>
              <a:rPr lang="cs-CZ" altLang="cs-CZ" sz="2400" dirty="0" smtClean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lézí</a:t>
            </a:r>
          </a:p>
          <a:p>
            <a:pPr marL="800100" lvl="1" indent="-3429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kumimoji="0" lang="cs-CZ" altLang="cs-CZ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Zachování/obnova </a:t>
            </a:r>
            <a:r>
              <a:rPr kumimoji="0" lang="cs-CZ" alt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fertilitních</a:t>
            </a:r>
            <a:r>
              <a:rPr kumimoji="0" lang="cs-CZ" altLang="cs-CZ" sz="2400" b="1" i="0" u="none" strike="noStrike" kern="1200" cap="none" spc="0" normalizeH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funkcí</a:t>
            </a:r>
          </a:p>
          <a:p>
            <a:pPr marL="800100" lvl="1" indent="-3429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2400" baseline="0" dirty="0" smtClean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Zabránění</a:t>
            </a:r>
            <a:r>
              <a:rPr lang="cs-CZ" altLang="cs-CZ" sz="2400" dirty="0" smtClean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návratu onemocnění</a:t>
            </a:r>
          </a:p>
          <a:p>
            <a:pPr marL="800100" lvl="1" indent="-3429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kumimoji="0" lang="cs-CZ" altLang="cs-CZ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Zlepšení kvality života</a:t>
            </a:r>
            <a:endParaRPr kumimoji="0" lang="cs-CZ" altLang="cs-CZ" sz="2400" i="0" u="none" strike="noStrike" kern="1200" cap="none" spc="0" normalizeH="0" baseline="0" noProof="0" dirty="0" smtClean="0">
              <a:ln>
                <a:noFill/>
              </a:ln>
              <a:solidFill>
                <a:srgbClr val="F0192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bdélník 1"/>
          <p:cNvSpPr/>
          <p:nvPr/>
        </p:nvSpPr>
        <p:spPr bwMode="auto">
          <a:xfrm>
            <a:off x="589023" y="2711116"/>
            <a:ext cx="5655786" cy="3513221"/>
          </a:xfrm>
          <a:prstGeom prst="rect">
            <a:avLst/>
          </a:prstGeom>
          <a:noFill/>
          <a:ln w="3810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7349" y="2684491"/>
            <a:ext cx="3676207" cy="356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3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460688" y="307706"/>
            <a:ext cx="11225672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Endometrióza</a:t>
            </a:r>
            <a:endParaRPr kumimoji="0" lang="cs-CZ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87" y="1208142"/>
            <a:ext cx="11225672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Endometrióza</a:t>
            </a:r>
            <a:r>
              <a:rPr kumimoji="0" lang="cs-CZ" altLang="cs-CZ" sz="4000" b="1" i="0" u="none" strike="noStrike" kern="1200" cap="none" spc="0" normalizeH="0" noProof="0" dirty="0" smtClean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 </a:t>
            </a:r>
            <a:r>
              <a:rPr kumimoji="0" lang="cs-CZ" altLang="cs-CZ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Guidelines</a:t>
            </a:r>
            <a:endParaRPr kumimoji="0" lang="cs-CZ" altLang="cs-CZ" sz="4000" b="1" i="0" u="none" strike="noStrike" kern="1200" cap="none" spc="0" normalizeH="0" baseline="0" noProof="0" dirty="0">
              <a:ln>
                <a:noFill/>
              </a:ln>
              <a:solidFill>
                <a:srgbClr val="160B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1502511" y="2055308"/>
            <a:ext cx="93259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Doporučené postupy ESHRE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altLang="cs-CZ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2511" y="2735027"/>
            <a:ext cx="9144793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1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6978" y="89015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460688" y="307706"/>
            <a:ext cx="11225672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Endometrióza</a:t>
            </a:r>
            <a:endParaRPr kumimoji="0" lang="cs-CZ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88" y="1336747"/>
            <a:ext cx="11225672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Centrum pro diagnostiku a léčbu endometriózy</a:t>
            </a:r>
            <a:endParaRPr kumimoji="0" lang="cs-CZ" altLang="cs-CZ" sz="4000" b="1" i="0" u="none" strike="noStrike" kern="1200" cap="none" spc="0" normalizeH="0" baseline="0" noProof="0" dirty="0">
              <a:ln>
                <a:noFill/>
              </a:ln>
              <a:solidFill>
                <a:srgbClr val="160B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1075764" y="2168811"/>
            <a:ext cx="1061059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Gynekol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. - porod. klinika Fakultní nemocnice Brno a LF Masarykovy University </a:t>
            </a:r>
          </a:p>
          <a:p>
            <a:pPr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Obilní trh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11,  602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00 Brno </a:t>
            </a:r>
          </a:p>
          <a:p>
            <a:pPr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prof. MUDr. Pavel Ventruba, DrSc. MBA </a:t>
            </a:r>
          </a:p>
          <a:p>
            <a:pPr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doc. MUDr. Igor Crha, CSc. </a:t>
            </a:r>
          </a:p>
          <a:p>
            <a:pPr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doc. MUDr. Robert Hudeček, PhD. </a:t>
            </a:r>
          </a:p>
          <a:p>
            <a:pPr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prof. MUDr. Martin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Huser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, PhD. MBA</a:t>
            </a:r>
          </a:p>
          <a:p>
            <a:pPr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Objednání pacientek na tel .: 532 238 293 </a:t>
            </a:r>
          </a:p>
          <a:p>
            <a:pPr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Informace o pracovišti: </a:t>
            </a:r>
          </a:p>
          <a:p>
            <a:pPr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www.ivfbrno.cz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www.gpkbrno.cz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www.endometrioza.eu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9" y="77833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1669" y="2693400"/>
            <a:ext cx="2916696" cy="363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5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1012826"/>
            <a:ext cx="1905000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2162176"/>
            <a:ext cx="4770438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056" tIns="34529" rIns="69056" bIns="34529">
            <a:spAutoFit/>
          </a:bodyPr>
          <a:lstStyle/>
          <a:p>
            <a:pPr algn="ctr" defTabSz="685800">
              <a:defRPr/>
            </a:pPr>
            <a:r>
              <a:rPr lang="cs-CZ" altLang="cs-CZ" sz="3000" b="1" dirty="0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Závěr  </a:t>
            </a:r>
          </a:p>
        </p:txBody>
      </p:sp>
      <p:sp>
        <p:nvSpPr>
          <p:cNvPr id="60420" name="Obdélník 9"/>
          <p:cNvSpPr>
            <a:spLocks noChangeArrowheads="1"/>
          </p:cNvSpPr>
          <p:nvPr/>
        </p:nvSpPr>
        <p:spPr bwMode="auto">
          <a:xfrm>
            <a:off x="1703388" y="3357564"/>
            <a:ext cx="84201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cs-CZ" altLang="cs-CZ" sz="2100" b="1" dirty="0" smtClean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Endometrióza – závažné onemocnění, léčba vyžaduje individuální přístup a často mezioborovou spolupráci. </a:t>
            </a:r>
          </a:p>
          <a:p>
            <a:pPr algn="ctr" eaLnBrk="1" hangingPunct="1">
              <a:lnSpc>
                <a:spcPct val="150000"/>
              </a:lnSpc>
            </a:pPr>
            <a:r>
              <a:rPr lang="cs-CZ" altLang="cs-CZ" sz="2100" b="1" dirty="0" smtClean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Důležitým faktorem je odkládání těhotenství do vyššího věku. Těhotenství a laktace snižují riziko vzniku a rozvoje endometriózy.</a:t>
            </a:r>
          </a:p>
        </p:txBody>
      </p:sp>
    </p:spTree>
    <p:extLst>
      <p:ext uri="{BB962C8B-B14F-4D97-AF65-F5344CB8AC3E}">
        <p14:creationId xmlns:p14="http://schemas.microsoft.com/office/powerpoint/2010/main" val="181040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651" y="2625246"/>
            <a:ext cx="4023709" cy="2267909"/>
          </a:xfrm>
          <a:prstGeom prst="rect">
            <a:avLst/>
          </a:prstGeom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460688" y="307706"/>
            <a:ext cx="11225672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Endometrióza</a:t>
            </a:r>
            <a:endParaRPr kumimoji="0" lang="cs-CZ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88" y="1073903"/>
            <a:ext cx="11225672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Etiologie I</a:t>
            </a:r>
            <a:endParaRPr kumimoji="0" lang="cs-CZ" altLang="cs-CZ" sz="4000" b="1" i="0" u="none" strike="noStrike" kern="1200" cap="none" spc="0" normalizeH="0" baseline="0" noProof="0" dirty="0">
              <a:ln>
                <a:noFill/>
              </a:ln>
              <a:solidFill>
                <a:srgbClr val="160B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60688" y="1804820"/>
            <a:ext cx="6970643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Proliferace</a:t>
            </a:r>
            <a:r>
              <a:rPr kumimoji="0" lang="cs-CZ" altLang="cs-CZ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kumimoji="0" lang="cs-CZ" altLang="cs-CZ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situ</a:t>
            </a:r>
            <a:endParaRPr lang="cs-CZ" altLang="cs-CZ" sz="2400" b="1" noProof="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peritoneum </a:t>
            </a:r>
            <a:r>
              <a:rPr lang="cs-CZ" altLang="cs-CZ" sz="2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altLang="cs-CZ" sz="24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Meyer</a:t>
            </a:r>
            <a:r>
              <a:rPr lang="cs-CZ" altLang="cs-CZ" sz="2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4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1903)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zánětlivá </a:t>
            </a:r>
            <a:r>
              <a:rPr lang="cs-CZ" altLang="cs-CZ" sz="240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metaplázie</a:t>
            </a:r>
            <a:r>
              <a:rPr lang="cs-CZ" altLang="cs-CZ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altLang="cs-CZ" sz="24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Meyer</a:t>
            </a:r>
            <a:r>
              <a:rPr lang="cs-CZ" altLang="cs-CZ" sz="2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4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1919)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hormonální </a:t>
            </a:r>
            <a:r>
              <a:rPr lang="cs-CZ" altLang="cs-CZ" sz="2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metaplázie</a:t>
            </a: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altLang="cs-CZ" sz="24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Meigs,1938)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indukční </a:t>
            </a: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metaplazie - degradace endometria </a:t>
            </a:r>
            <a:r>
              <a:rPr lang="cs-CZ" altLang="cs-CZ" sz="2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altLang="cs-CZ" sz="24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Merril</a:t>
            </a:r>
            <a:r>
              <a:rPr lang="cs-CZ" altLang="cs-CZ" sz="2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4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1966)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germinální</a:t>
            </a:r>
            <a:r>
              <a:rPr lang="cs-CZ" altLang="cs-CZ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epitel ovaria </a:t>
            </a:r>
            <a:r>
              <a:rPr lang="cs-CZ" altLang="cs-CZ" sz="2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altLang="cs-CZ" sz="24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Waldeyer</a:t>
            </a:r>
            <a:r>
              <a:rPr lang="cs-CZ" altLang="cs-CZ" sz="2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4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1870)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embryonální </a:t>
            </a: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buňky (para)</a:t>
            </a:r>
            <a:r>
              <a:rPr lang="cs-CZ" altLang="cs-CZ" sz="2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mesonephros</a:t>
            </a: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altLang="cs-CZ" sz="24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Breus</a:t>
            </a:r>
            <a:r>
              <a:rPr lang="cs-CZ" altLang="cs-CZ" sz="2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4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Cullen</a:t>
            </a:r>
            <a:r>
              <a:rPr lang="cs-CZ" altLang="cs-CZ" sz="2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1894-1996)</a:t>
            </a:r>
            <a:r>
              <a:rPr lang="cs-CZ" altLang="cs-CZ" sz="2000" i="1" dirty="0"/>
              <a:t/>
            </a:r>
            <a:br>
              <a:rPr lang="cs-CZ" altLang="cs-CZ" sz="2000" i="1" dirty="0"/>
            </a:br>
            <a:endParaRPr kumimoji="0" lang="cs-CZ" altLang="cs-CZ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460688" y="5498123"/>
            <a:ext cx="11422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Transplantační teorie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retrográdní </a:t>
            </a: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menstruace </a:t>
            </a:r>
            <a:r>
              <a:rPr lang="cs-CZ" altLang="cs-CZ" sz="2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altLang="cs-CZ" sz="24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Sampson</a:t>
            </a:r>
            <a:r>
              <a:rPr lang="cs-CZ" altLang="cs-CZ" sz="2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1921)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2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lymfogenní</a:t>
            </a: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přenos </a:t>
            </a:r>
            <a:r>
              <a:rPr lang="cs-CZ" altLang="cs-CZ" sz="2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altLang="cs-CZ" sz="24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Halban</a:t>
            </a:r>
            <a:r>
              <a:rPr lang="cs-CZ" altLang="cs-CZ" sz="2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1924 - </a:t>
            </a:r>
            <a:r>
              <a:rPr lang="cs-CZ" altLang="cs-CZ" sz="24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hysteroadenosis</a:t>
            </a:r>
            <a:r>
              <a:rPr lang="cs-CZ" altLang="cs-CZ" sz="2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metastatica</a:t>
            </a:r>
            <a:r>
              <a:rPr lang="cs-CZ" altLang="cs-CZ" sz="2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3887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460688" y="307706"/>
            <a:ext cx="11225672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Endometrióza</a:t>
            </a:r>
            <a:endParaRPr kumimoji="0" lang="cs-CZ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88" y="1321601"/>
            <a:ext cx="11225672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Etiologie II</a:t>
            </a:r>
            <a:endParaRPr kumimoji="0" lang="cs-CZ" altLang="cs-CZ" sz="4000" b="1" i="0" u="none" strike="noStrike" kern="1200" cap="none" spc="0" normalizeH="0" baseline="0" noProof="0" dirty="0">
              <a:ln>
                <a:noFill/>
              </a:ln>
              <a:solidFill>
                <a:srgbClr val="160B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60688" y="2003302"/>
            <a:ext cx="772202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Hormonální teorie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luteinized</a:t>
            </a:r>
            <a:r>
              <a:rPr lang="cs-CZ" altLang="cs-CZ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unruptured</a:t>
            </a: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follicle</a:t>
            </a: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altLang="cs-CZ" sz="2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(Marik, </a:t>
            </a:r>
            <a:r>
              <a:rPr lang="cs-CZ" altLang="cs-CZ" sz="24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Hulka</a:t>
            </a:r>
            <a:r>
              <a:rPr lang="cs-CZ" altLang="cs-CZ" sz="2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1978</a:t>
            </a:r>
            <a:r>
              <a:rPr lang="cs-CZ" altLang="cs-CZ" sz="24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porucha </a:t>
            </a: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syntézy steroidů – </a:t>
            </a:r>
            <a:r>
              <a:rPr lang="cs-CZ" altLang="cs-CZ" sz="2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aromatáza</a:t>
            </a: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altLang="cs-CZ" sz="24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Bulun</a:t>
            </a:r>
            <a:r>
              <a:rPr lang="cs-CZ" altLang="cs-CZ" sz="2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1997</a:t>
            </a:r>
            <a:r>
              <a:rPr lang="cs-CZ" altLang="cs-CZ" sz="24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degradace </a:t>
            </a: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ovariálních steroidů (jaterní porucha</a:t>
            </a:r>
            <a:r>
              <a:rPr lang="cs-CZ" altLang="cs-CZ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cs-CZ" altLang="cs-CZ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Imunologická teorie </a:t>
            </a:r>
            <a:r>
              <a:rPr kumimoji="0" lang="cs-CZ" altLang="cs-CZ" sz="2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cs-CZ" altLang="cs-CZ" sz="240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Dmowski</a:t>
            </a:r>
            <a:r>
              <a:rPr kumimoji="0" lang="cs-CZ" altLang="cs-CZ" sz="2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1987) 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porucha</a:t>
            </a:r>
            <a:r>
              <a:rPr kumimoji="0" lang="cs-CZ" altLang="cs-CZ" sz="240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buněčné imunity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2400" b="1" baseline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Anatomické</a:t>
            </a:r>
            <a:r>
              <a:rPr lang="cs-CZ" altLang="cs-CZ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poruchy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2400" dirty="0" smtClean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Hloubka </a:t>
            </a:r>
            <a:r>
              <a:rPr lang="cs-CZ" altLang="cs-CZ" sz="240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cavum</a:t>
            </a: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Douglasi</a:t>
            </a:r>
            <a:endParaRPr lang="cs-CZ" altLang="cs-CZ" sz="2400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2400" dirty="0" smtClean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Allen-</a:t>
            </a:r>
            <a:r>
              <a:rPr lang="cs-CZ" altLang="cs-CZ" sz="2400" dirty="0" err="1" smtClean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masters</a:t>
            </a:r>
            <a:r>
              <a:rPr lang="cs-CZ" altLang="cs-CZ" sz="2400" dirty="0" smtClean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syndrom</a:t>
            </a:r>
            <a:endParaRPr lang="cs-CZ" altLang="cs-CZ" sz="24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Vlivy</a:t>
            </a:r>
            <a:r>
              <a:rPr kumimoji="0" lang="cs-CZ" altLang="cs-CZ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prostředí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Dioxiny, </a:t>
            </a:r>
            <a:r>
              <a:rPr kumimoji="0" lang="cs-CZ" altLang="cs-CZ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fytoestrogeny</a:t>
            </a:r>
            <a:endParaRPr kumimoji="0" lang="cs-CZ" altLang="cs-CZ" sz="240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5166" y="3673232"/>
            <a:ext cx="4031194" cy="282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0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460688" y="307706"/>
            <a:ext cx="11225672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Endometrióza</a:t>
            </a:r>
            <a:endParaRPr kumimoji="0" lang="cs-CZ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88" y="1073903"/>
            <a:ext cx="11225672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Etiologie III – současné směry</a:t>
            </a:r>
            <a:endParaRPr kumimoji="0" lang="cs-CZ" altLang="cs-CZ" sz="4000" b="1" i="0" u="none" strike="noStrike" kern="1200" cap="none" spc="0" normalizeH="0" baseline="0" noProof="0" dirty="0">
              <a:ln>
                <a:noFill/>
              </a:ln>
              <a:solidFill>
                <a:srgbClr val="160B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60688" y="1905967"/>
            <a:ext cx="547432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Endometriální</a:t>
            </a:r>
            <a:r>
              <a:rPr kumimoji="0" lang="cs-CZ" alt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tkáň vs. </a:t>
            </a:r>
            <a:r>
              <a:rPr kumimoji="0" lang="cs-CZ" altLang="cs-CZ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eutopické</a:t>
            </a:r>
            <a:r>
              <a:rPr kumimoji="0" lang="cs-CZ" alt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endometrium</a:t>
            </a:r>
            <a:endParaRPr lang="cs-CZ" altLang="cs-CZ" sz="2400" b="1" noProof="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odlišné charakteristiky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morfologické</a:t>
            </a: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chemické, </a:t>
            </a:r>
            <a:r>
              <a:rPr lang="cs-CZ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genetické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produkce </a:t>
            </a:r>
            <a:r>
              <a:rPr lang="cs-CZ" sz="2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cytokinů</a:t>
            </a: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prostaglandinů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metabolismus estrogenů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reakce </a:t>
            </a: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</a:t>
            </a:r>
            <a:r>
              <a:rPr lang="cs-CZ" sz="2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gestageny</a:t>
            </a: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2400" dirty="0" smtClean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cs-CZ" sz="2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24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Apoptóza</a:t>
            </a:r>
            <a:r>
              <a:rPr lang="cs-CZ" altLang="cs-CZ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její regulace</a:t>
            </a:r>
            <a:endParaRPr lang="cs-CZ" sz="2400" dirty="0" smtClean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cs-CZ" altLang="cs-CZ" sz="2400" i="1" dirty="0" smtClean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cs-CZ" altLang="cs-CZ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cs-CZ" altLang="cs-CZ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cs-CZ" altLang="cs-CZ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/>
          <p:cNvSpPr txBox="1"/>
          <p:nvPr/>
        </p:nvSpPr>
        <p:spPr>
          <a:xfrm>
            <a:off x="5935017" y="1905967"/>
            <a:ext cx="552002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Receptorové změny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Estradiol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Char char="–"/>
              <a:defRPr/>
            </a:pP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ovlivňuje expresi řady genů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Char char="–"/>
              <a:defRPr/>
            </a:pP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proliferace receptivního endometria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Char char="–"/>
              <a:defRPr/>
            </a:pP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silné mitogenní účinky na endometrium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Char char="–"/>
              <a:defRPr/>
            </a:pP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vazba na estrogenní receptor (ER)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Char char="–"/>
              <a:defRPr/>
            </a:pP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exprese progesteronového receptoru (PR</a:t>
            </a:r>
            <a:r>
              <a:rPr lang="cs-CZ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altLang="cs-CZ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Progesteron </a:t>
            </a:r>
          </a:p>
          <a:p>
            <a:pPr marL="742950" lvl="1" indent="-285750">
              <a:buFont typeface="Arial" panose="020B0604020202020204" pitchFamily="34" charset="0"/>
              <a:buChar char="–"/>
            </a:pP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sekreční transformace endometria</a:t>
            </a:r>
          </a:p>
          <a:p>
            <a:pPr marL="742950" lvl="1" indent="-285750">
              <a:buFont typeface="Arial" panose="020B0604020202020204" pitchFamily="34" charset="0"/>
              <a:buChar char="–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988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460688" y="307706"/>
            <a:ext cx="11225672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Endometrióza</a:t>
            </a:r>
            <a:endParaRPr kumimoji="0" lang="cs-CZ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88" y="1336747"/>
            <a:ext cx="11225672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Extragenitální</a:t>
            </a:r>
            <a:r>
              <a:rPr kumimoji="0" lang="cs-CZ" alt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endometrióza</a:t>
            </a:r>
            <a:endParaRPr kumimoji="0" lang="cs-CZ" altLang="cs-CZ" sz="4000" b="1" i="0" u="none" strike="noStrike" kern="1200" cap="none" spc="0" normalizeH="0" baseline="0" noProof="0" dirty="0">
              <a:ln>
                <a:noFill/>
              </a:ln>
              <a:solidFill>
                <a:srgbClr val="160B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27919" y="2168811"/>
            <a:ext cx="409958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GIT </a:t>
            </a:r>
            <a:r>
              <a:rPr lang="cs-CZ" altLang="cs-CZ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(15 </a:t>
            </a:r>
            <a:r>
              <a:rPr lang="cs-CZ" altLang="cs-CZ" sz="24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%)</a:t>
            </a:r>
          </a:p>
          <a:p>
            <a:pPr marL="252000" indent="-285750">
              <a:buFont typeface="Wingdings" panose="05000000000000000000" pitchFamily="2" charset="2"/>
              <a:buChar char="§"/>
            </a:pPr>
            <a:r>
              <a:rPr lang="cs-CZ" altLang="cs-CZ" sz="240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střevo</a:t>
            </a:r>
          </a:p>
          <a:p>
            <a:pPr marL="252000" indent="-285750">
              <a:buFont typeface="Wingdings" panose="05000000000000000000" pitchFamily="2" charset="2"/>
              <a:buChar char="§"/>
            </a:pPr>
            <a:r>
              <a:rPr lang="cs-CZ" altLang="cs-CZ" sz="2400" dirty="0" err="1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rektosigmoideum</a:t>
            </a:r>
            <a:r>
              <a:rPr lang="cs-CZ" altLang="cs-CZ" sz="240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52000" indent="-285750">
              <a:buFont typeface="Wingdings" panose="05000000000000000000" pitchFamily="2" charset="2"/>
              <a:buChar char="§"/>
            </a:pPr>
            <a:r>
              <a:rPr lang="cs-CZ" altLang="cs-CZ" sz="240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apendix</a:t>
            </a:r>
            <a:r>
              <a:rPr lang="cs-CZ" altLang="cs-CZ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ileum,Meckelův</a:t>
            </a:r>
            <a:r>
              <a:rPr lang="cs-CZ" altLang="cs-CZ" sz="240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divertikl </a:t>
            </a:r>
          </a:p>
          <a:p>
            <a:pPr marL="252000" indent="-285750">
              <a:buFont typeface="Wingdings" panose="05000000000000000000" pitchFamily="2" charset="2"/>
              <a:buChar char="§"/>
            </a:pPr>
            <a:r>
              <a:rPr lang="cs-CZ" altLang="cs-CZ" sz="2400" dirty="0" err="1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hepar</a:t>
            </a:r>
            <a:r>
              <a:rPr lang="cs-CZ" altLang="cs-CZ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40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pankreas</a:t>
            </a:r>
          </a:p>
          <a:p>
            <a:pPr marL="252000" indent="-285750">
              <a:buFont typeface="Wingdings" panose="05000000000000000000" pitchFamily="2" charset="2"/>
              <a:buChar char="§"/>
            </a:pPr>
            <a:r>
              <a:rPr lang="cs-CZ" altLang="cs-CZ" sz="240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peritoneum </a:t>
            </a:r>
          </a:p>
          <a:p>
            <a:pPr marL="252000" indent="-285750">
              <a:buFont typeface="Wingdings" panose="05000000000000000000" pitchFamily="2" charset="2"/>
              <a:buChar char="§"/>
            </a:pPr>
            <a:endParaRPr lang="cs-CZ" altLang="cs-CZ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4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Uropoetický</a:t>
            </a:r>
            <a:r>
              <a:rPr lang="cs-CZ" altLang="cs-CZ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trakt  (</a:t>
            </a:r>
            <a:r>
              <a:rPr lang="cs-CZ" altLang="cs-CZ" sz="24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4%)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altLang="cs-CZ" sz="240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měchýř</a:t>
            </a:r>
            <a:r>
              <a:rPr lang="cs-CZ" altLang="cs-CZ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40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ureter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altLang="cs-CZ" sz="240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ledviny </a:t>
            </a:r>
            <a:endParaRPr lang="cs-CZ" altLang="cs-CZ" sz="2400" dirty="0" smtClean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7862385" y="2168811"/>
            <a:ext cx="392062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Respirační trakt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altLang="cs-CZ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plíce, pleura, nasální sliznice</a:t>
            </a:r>
          </a:p>
          <a:p>
            <a:endParaRPr lang="cs-CZ" altLang="cs-CZ" sz="2400" b="1" dirty="0" smtClean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4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Stěna </a:t>
            </a:r>
            <a:r>
              <a:rPr lang="cs-CZ" altLang="cs-CZ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břišní </a:t>
            </a:r>
            <a:endParaRPr lang="cs-CZ" altLang="cs-CZ" sz="2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jizvy SC, LSK, </a:t>
            </a:r>
            <a:r>
              <a:rPr lang="cs-CZ" altLang="cs-CZ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hernie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Perineum, </a:t>
            </a:r>
            <a:r>
              <a:rPr lang="cs-CZ" altLang="cs-CZ" sz="24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ingviny</a:t>
            </a:r>
            <a:r>
              <a:rPr lang="cs-CZ" altLang="cs-CZ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altLang="cs-CZ" sz="2400" b="1" dirty="0" smtClean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altLang="cs-CZ" sz="240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Episiotomie,lig</a:t>
            </a: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altLang="cs-CZ" sz="2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cs-CZ" altLang="cs-CZ" sz="240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otundum</a:t>
            </a:r>
            <a:endParaRPr lang="cs-CZ" altLang="cs-CZ" sz="2400" dirty="0" smtClean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4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Mozek</a:t>
            </a:r>
            <a:r>
              <a:rPr lang="cs-CZ" altLang="cs-CZ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mícha, </a:t>
            </a:r>
            <a:r>
              <a:rPr lang="cs-CZ" altLang="cs-CZ" sz="24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kosterní sval</a:t>
            </a:r>
          </a:p>
          <a:p>
            <a:endParaRPr lang="cs-CZ" sz="24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077" y="2168811"/>
            <a:ext cx="3657754" cy="415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1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460688" y="307706"/>
            <a:ext cx="11225672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Endometrióza</a:t>
            </a:r>
            <a:endParaRPr kumimoji="0" lang="cs-CZ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88" y="1336747"/>
            <a:ext cx="11225672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Symptomy endometriózy</a:t>
            </a:r>
            <a:endParaRPr kumimoji="0" lang="cs-CZ" altLang="cs-CZ" sz="4000" b="1" i="0" u="none" strike="noStrike" kern="1200" cap="none" spc="0" normalizeH="0" baseline="0" noProof="0" dirty="0">
              <a:ln>
                <a:noFill/>
              </a:ln>
              <a:solidFill>
                <a:srgbClr val="160B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60688" y="2168811"/>
            <a:ext cx="1122567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Bolest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Pelvalgie</a:t>
            </a:r>
            <a:r>
              <a:rPr kumimoji="0" lang="cs-CZ" altLang="cs-CZ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dyspareunie, </a:t>
            </a:r>
            <a:r>
              <a:rPr kumimoji="0" lang="cs-CZ" altLang="cs-CZ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dysmenorrhoea</a:t>
            </a:r>
            <a:endParaRPr kumimoji="0" lang="cs-CZ" altLang="cs-CZ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Poruchy plodnosti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8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Primární a sekundární sterilita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Ovariální a </a:t>
            </a:r>
            <a:r>
              <a:rPr kumimoji="0" lang="cs-CZ" altLang="cs-CZ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tubární</a:t>
            </a:r>
            <a:r>
              <a:rPr kumimoji="0" lang="cs-CZ" altLang="cs-CZ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faktor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cs-CZ" altLang="cs-CZ" sz="28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cs-CZ" alt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Patogeneze symptomů</a:t>
            </a:r>
            <a:r>
              <a:rPr kumimoji="0" lang="cs-CZ" altLang="cs-CZ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28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metabolismus </a:t>
            </a:r>
            <a:r>
              <a:rPr lang="cs-CZ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kyseliny arachidonové (</a:t>
            </a:r>
            <a:r>
              <a:rPr lang="cs-CZ" sz="28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prostaglandiny)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28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alterace </a:t>
            </a:r>
            <a:r>
              <a:rPr 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imunitního systému </a:t>
            </a:r>
            <a:r>
              <a:rPr lang="cs-CZ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(makrofágy, </a:t>
            </a:r>
            <a:r>
              <a:rPr lang="cs-CZ" sz="28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cytokiny</a:t>
            </a:r>
            <a:r>
              <a:rPr lang="cs-CZ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např. </a:t>
            </a:r>
            <a:r>
              <a:rPr lang="cs-CZ" sz="280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fibroplastické</a:t>
            </a:r>
            <a:r>
              <a:rPr lang="cs-CZ" sz="28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mechanicky </a:t>
            </a:r>
            <a:endParaRPr 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cs-CZ" altLang="cs-CZ" sz="2800" b="1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1256380"/>
              </p:ext>
            </p:extLst>
          </p:nvPr>
        </p:nvGraphicFramePr>
        <p:xfrm>
          <a:off x="7315214" y="2045275"/>
          <a:ext cx="4123429" cy="3092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" name="Photo Editor Photo" r:id="rId5" imgW="7621064" imgH="5714286" progId="MSPhotoEd.3">
                  <p:embed/>
                </p:oleObj>
              </mc:Choice>
              <mc:Fallback>
                <p:oleObj name="Photo Editor Photo" r:id="rId5" imgW="7621064" imgH="5714286" progId="MSPhotoEd.3">
                  <p:embed/>
                  <p:pic>
                    <p:nvPicPr>
                      <p:cNvPr id="1126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14" y="2045275"/>
                        <a:ext cx="4123429" cy="30925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850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460688" y="307706"/>
            <a:ext cx="11225672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Endometrióza</a:t>
            </a:r>
            <a:endParaRPr kumimoji="0" lang="cs-CZ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88" y="698699"/>
            <a:ext cx="11225672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Klasifikace</a:t>
            </a:r>
            <a:endParaRPr kumimoji="0" lang="cs-CZ" altLang="cs-CZ" sz="4000" b="1" i="0" u="none" strike="noStrike" kern="1200" cap="none" spc="0" normalizeH="0" baseline="0" noProof="0" dirty="0">
              <a:ln>
                <a:noFill/>
              </a:ln>
              <a:solidFill>
                <a:srgbClr val="160B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2583670" y="2004688"/>
            <a:ext cx="6793259" cy="4154984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ENZIAN</a:t>
            </a:r>
            <a:r>
              <a:rPr lang="cs-CZ" sz="24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(2005) </a:t>
            </a:r>
            <a:endParaRPr lang="cs-CZ" sz="2400" dirty="0" smtClean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cs-CZ" sz="240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staging</a:t>
            </a:r>
            <a:r>
              <a:rPr lang="cs-CZ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onkologických nálezů </a:t>
            </a:r>
            <a:endParaRPr lang="cs-CZ" sz="2400" dirty="0" smtClean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cs-CZ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zahrnuje </a:t>
            </a: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genitální i </a:t>
            </a:r>
            <a:r>
              <a:rPr lang="cs-CZ" sz="2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extragenitální</a:t>
            </a: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formy </a:t>
            </a:r>
          </a:p>
          <a:p>
            <a:pPr>
              <a:defRPr/>
            </a:pPr>
            <a:r>
              <a:rPr lang="cs-CZ" sz="24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Koninncky</a:t>
            </a:r>
            <a:r>
              <a:rPr lang="cs-CZ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Martin </a:t>
            </a:r>
            <a:r>
              <a:rPr lang="cs-CZ" sz="24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(1992) </a:t>
            </a:r>
            <a:endParaRPr lang="cs-CZ" sz="2400" dirty="0" smtClean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cs-CZ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endometrióza </a:t>
            </a:r>
            <a:r>
              <a:rPr lang="cs-CZ" sz="2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rektovaginálního</a:t>
            </a: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septa</a:t>
            </a:r>
          </a:p>
          <a:p>
            <a:pPr>
              <a:defRPr/>
            </a:pPr>
            <a:r>
              <a:rPr lang="cs-CZ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r-AFS klasifikace </a:t>
            </a:r>
            <a:r>
              <a:rPr lang="cs-CZ" sz="24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(1985) </a:t>
            </a: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sz="2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American</a:t>
            </a: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Fertility Society) </a:t>
            </a:r>
            <a:endParaRPr lang="cs-CZ" sz="2400" dirty="0" smtClean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cs-CZ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čtyři </a:t>
            </a: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stádia (</a:t>
            </a:r>
            <a:r>
              <a:rPr lang="cs-CZ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I–IV)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cs-CZ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laparoskopie</a:t>
            </a:r>
          </a:p>
          <a:p>
            <a:pPr>
              <a:defRPr/>
            </a:pPr>
            <a:r>
              <a:rPr lang="cs-CZ" sz="2400" b="1" dirty="0" err="1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Biberoglu</a:t>
            </a:r>
            <a:r>
              <a:rPr lang="cs-CZ" sz="24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 </a:t>
            </a:r>
            <a:r>
              <a:rPr lang="cs-CZ" sz="24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Behrman</a:t>
            </a:r>
            <a:r>
              <a:rPr lang="cs-CZ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(B&amp;B) (1981) </a:t>
            </a:r>
            <a:endParaRPr lang="cs-CZ" sz="2400" dirty="0" smtClean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cs-CZ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klinické </a:t>
            </a: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projevy a symptomy endometriózy </a:t>
            </a:r>
            <a:endParaRPr lang="cs-CZ" sz="2400" dirty="0" smtClean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cs-CZ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uplatnění </a:t>
            </a: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 klinických studiích </a:t>
            </a:r>
            <a:endParaRPr lang="en-GB" sz="2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411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460688" y="307706"/>
            <a:ext cx="11225672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Endometrióza</a:t>
            </a:r>
            <a:endParaRPr kumimoji="0" lang="cs-CZ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195" y="786017"/>
            <a:ext cx="11225672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Klasifikace I</a:t>
            </a:r>
            <a:endParaRPr kumimoji="0" lang="cs-CZ" altLang="cs-CZ" sz="4000" b="1" i="0" u="none" strike="noStrike" kern="1200" cap="none" spc="0" normalizeH="0" baseline="0" noProof="0" dirty="0">
              <a:ln>
                <a:noFill/>
              </a:ln>
              <a:solidFill>
                <a:srgbClr val="160B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1438853" y="2045275"/>
            <a:ext cx="557669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ENZIAN </a:t>
            </a:r>
            <a:r>
              <a:rPr lang="cs-CZ" altLang="cs-CZ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(2005)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cs-CZ" altLang="cs-CZ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cs-CZ" altLang="cs-CZ" sz="240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Hluboká infiltrující endometrióza (DIE)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Tumor</a:t>
            </a:r>
          </a:p>
          <a:p>
            <a:pPr marL="914400" lvl="1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Velikost</a:t>
            </a:r>
          </a:p>
          <a:p>
            <a:pPr marL="914400" lvl="1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Lokalizace</a:t>
            </a:r>
          </a:p>
          <a:p>
            <a:pPr marL="914400" lvl="1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Invaze</a:t>
            </a:r>
          </a:p>
          <a:p>
            <a:pPr marL="914400" lvl="1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Shlukování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40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Přesnost klasifikace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Chirurgické řešení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40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Histologie</a:t>
            </a: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1007" y="1648446"/>
            <a:ext cx="2979086" cy="261875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1008" y="4314723"/>
            <a:ext cx="2979086" cy="218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_porada_vedeni_LF_vzor-Najbrt" id="{29B59449-88FB-4147-877A-6D929B371094}" vid="{C05BAC1A-30A0-7C45-A2F4-18E22ADECFF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1306</TotalTime>
  <Words>1199</Words>
  <Application>Microsoft Office PowerPoint</Application>
  <PresentationFormat>Širokoúhlá obrazovka</PresentationFormat>
  <Paragraphs>302</Paragraphs>
  <Slides>29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7" baseType="lpstr">
      <vt:lpstr>MS PGothic</vt:lpstr>
      <vt:lpstr>Arial</vt:lpstr>
      <vt:lpstr>Calibri</vt:lpstr>
      <vt:lpstr>Courier New</vt:lpstr>
      <vt:lpstr>Tahoma</vt:lpstr>
      <vt:lpstr>Wingdings</vt:lpstr>
      <vt:lpstr>1_Prezentace_MU_CZ</vt:lpstr>
      <vt:lpstr>Photo Editor Photo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Sisková Ingrid</dc:creator>
  <cp:lastModifiedBy>Crha Igor</cp:lastModifiedBy>
  <cp:revision>101</cp:revision>
  <dcterms:created xsi:type="dcterms:W3CDTF">2020-04-21T08:44:46Z</dcterms:created>
  <dcterms:modified xsi:type="dcterms:W3CDTF">2020-11-30T13:59:00Z</dcterms:modified>
</cp:coreProperties>
</file>