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45"/>
  </p:notesMasterIdLst>
  <p:handoutMasterIdLst>
    <p:handoutMasterId r:id="rId46"/>
  </p:handoutMasterIdLst>
  <p:sldIdLst>
    <p:sldId id="316" r:id="rId5"/>
    <p:sldId id="270" r:id="rId6"/>
    <p:sldId id="274" r:id="rId7"/>
    <p:sldId id="281" r:id="rId8"/>
    <p:sldId id="282" r:id="rId9"/>
    <p:sldId id="283" r:id="rId10"/>
    <p:sldId id="305" r:id="rId11"/>
    <p:sldId id="304" r:id="rId12"/>
    <p:sldId id="318" r:id="rId13"/>
    <p:sldId id="285" r:id="rId14"/>
    <p:sldId id="306" r:id="rId15"/>
    <p:sldId id="286" r:id="rId16"/>
    <p:sldId id="287" r:id="rId17"/>
    <p:sldId id="323" r:id="rId18"/>
    <p:sldId id="288" r:id="rId19"/>
    <p:sldId id="289" r:id="rId20"/>
    <p:sldId id="290" r:id="rId21"/>
    <p:sldId id="302" r:id="rId22"/>
    <p:sldId id="291" r:id="rId23"/>
    <p:sldId id="303" r:id="rId24"/>
    <p:sldId id="292" r:id="rId25"/>
    <p:sldId id="293" r:id="rId26"/>
    <p:sldId id="294" r:id="rId27"/>
    <p:sldId id="295" r:id="rId28"/>
    <p:sldId id="296" r:id="rId29"/>
    <p:sldId id="297" r:id="rId30"/>
    <p:sldId id="315" r:id="rId31"/>
    <p:sldId id="298" r:id="rId32"/>
    <p:sldId id="299" r:id="rId33"/>
    <p:sldId id="311" r:id="rId34"/>
    <p:sldId id="314" r:id="rId35"/>
    <p:sldId id="300" r:id="rId36"/>
    <p:sldId id="308" r:id="rId37"/>
    <p:sldId id="309" r:id="rId38"/>
    <p:sldId id="301" r:id="rId39"/>
    <p:sldId id="319" r:id="rId40"/>
    <p:sldId id="320" r:id="rId41"/>
    <p:sldId id="321" r:id="rId42"/>
    <p:sldId id="322" r:id="rId43"/>
    <p:sldId id="317" r:id="rId4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ít Weinberger" initials="VW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DC"/>
    <a:srgbClr val="333333"/>
    <a:srgbClr val="660033"/>
    <a:srgbClr val="000066"/>
    <a:srgbClr val="993300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BDE3AF-0D7B-492A-924C-F46917E24300}" v="3747" dt="2020-05-09T05:05:51.981"/>
    <p1510:client id="{676C9289-057E-87ED-8BD1-3EC06C827FC6}" v="612" dt="2020-05-11T00:41:23.313"/>
    <p1510:client id="{6F078FE9-EC2B-47DF-AAC1-3BC1C68CDCD3}" v="2" dt="2020-02-23T14:46:42.228"/>
    <p1510:client id="{801FFEF8-A135-1A20-3D3E-6272A1C278CE}" v="1265" dt="2020-05-09T21:38:27.5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Styl Tmavá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249" autoAdjust="0"/>
  </p:normalViewPr>
  <p:slideViewPr>
    <p:cSldViewPr snapToGrid="0">
      <p:cViewPr varScale="1">
        <p:scale>
          <a:sx n="109" d="100"/>
          <a:sy n="109" d="100"/>
        </p:scale>
        <p:origin x="630" y="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-354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796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Jméno předkládajícího proděkana s tituly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verzní snímek s obráz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Jméno předkládajícího proděkana s tituly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nímek MUNI M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nímek MU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nímek MU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1FBE0B78-FC15-8C43-8794-278D33D54307}"/>
              </a:ext>
            </a:extLst>
          </p:cNvPr>
          <p:cNvSpPr txBox="1"/>
          <p:nvPr userDrawn="1"/>
        </p:nvSpPr>
        <p:spPr>
          <a:xfrm>
            <a:off x="0" y="342900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1316214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nímek MU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1FBE0B78-FC15-8C43-8794-278D33D54307}"/>
              </a:ext>
            </a:extLst>
          </p:cNvPr>
          <p:cNvSpPr txBox="1"/>
          <p:nvPr userDrawn="1"/>
        </p:nvSpPr>
        <p:spPr>
          <a:xfrm>
            <a:off x="0" y="3429000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solidFill>
                  <a:srgbClr val="0000DC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8195177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Jméno předkládajícího proděkana s tituly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Jméno předkládajícího proděkana s tituly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Jméno předkládajícího proděkana s tituly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Jméno předkládajícího proděkana s tituly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
Druhá úroveň
Třetí úroveň
Čtvrtá úroveň
Pátá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Jméno předkládajícího proděkana s tituly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5" r:id="rId16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8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5" descr="Logo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4439" y="260351"/>
            <a:ext cx="1368425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3795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1" y="385764"/>
            <a:ext cx="1008063" cy="1055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6" name="Rectangle 2"/>
          <p:cNvSpPr txBox="1">
            <a:spLocks noChangeArrowheads="1"/>
          </p:cNvSpPr>
          <p:nvPr/>
        </p:nvSpPr>
        <p:spPr bwMode="auto">
          <a:xfrm>
            <a:off x="1808163" y="2287588"/>
            <a:ext cx="864235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 b="1" dirty="0" smtClean="0">
                <a:solidFill>
                  <a:srgbClr val="002060"/>
                </a:solidFill>
                <a:latin typeface="Arial" panose="020B0604020202020204" pitchFamily="34" charset="0"/>
              </a:rPr>
              <a:t>Záněty v gynekologii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927351" y="635000"/>
            <a:ext cx="6227763" cy="1123950"/>
          </a:xfrm>
          <a:prstGeom prst="rect">
            <a:avLst/>
          </a:prstGeom>
          <a:noFill/>
        </p:spPr>
        <p:txBody>
          <a:bodyPr lIns="0" tIns="0" rIns="0" bIns="0"/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  <a:defRPr/>
            </a:pPr>
            <a:r>
              <a:rPr lang="cs-CZ" alt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Katedra ošetřovatelství a porodní asistence</a:t>
            </a:r>
          </a:p>
          <a:p>
            <a:pPr algn="ctr">
              <a:lnSpc>
                <a:spcPct val="100000"/>
              </a:lnSpc>
              <a:defRPr/>
            </a:pPr>
            <a:r>
              <a:rPr lang="cs-CZ" altLang="en-US" sz="2000" kern="0" dirty="0">
                <a:latin typeface="Calibri" panose="020F0502020204030204" pitchFamily="34" charset="0"/>
                <a:cs typeface="Calibri" panose="020F0502020204030204" pitchFamily="34" charset="0"/>
              </a:rPr>
              <a:t>Lékařské fakulty MU a FN Brno </a:t>
            </a: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přednosta: prof. PhDr. Andrea Pokorná, PhD. </a:t>
            </a:r>
          </a:p>
        </p:txBody>
      </p:sp>
      <p:sp>
        <p:nvSpPr>
          <p:cNvPr id="33798" name="Obdélník 7"/>
          <p:cNvSpPr>
            <a:spLocks noChangeArrowheads="1"/>
          </p:cNvSpPr>
          <p:nvPr/>
        </p:nvSpPr>
        <p:spPr bwMode="auto">
          <a:xfrm>
            <a:off x="1647825" y="5229226"/>
            <a:ext cx="88026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/>
            <a:r>
              <a:rPr lang="cs-CZ" altLang="cs-CZ" sz="2800" b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BPZG0121   Ošetřovatelská péče v gynekologii  - přednášky</a:t>
            </a:r>
          </a:p>
        </p:txBody>
      </p:sp>
    </p:spTree>
    <p:extLst>
      <p:ext uri="{BB962C8B-B14F-4D97-AF65-F5344CB8AC3E}">
        <p14:creationId xmlns:p14="http://schemas.microsoft.com/office/powerpoint/2010/main" val="420764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Kolpitida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66281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FF0000"/>
                </a:solidFill>
                <a:latin typeface="Calibri"/>
                <a:cs typeface="Calibri"/>
              </a:rPr>
              <a:t>Diagnostika poruch poševního prostředí :</a:t>
            </a:r>
            <a:endParaRPr lang="cs-CZ" altLang="cs-CZ" sz="27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1.  mikroskopické vyšetření nativního nátěru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stěr na sklíčko, kapka FR, hodnotíme – množství Leu, 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cs typeface="Calibri"/>
              </a:rPr>
              <a:t>epitelií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cs typeface="Calibri"/>
              </a:rPr>
              <a:t>kokoidních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 a tyčkovitých mikroorganismů, event. diplokoků, pohyb živých organismů (trichomonády, 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cs typeface="Calibri"/>
              </a:rPr>
              <a:t>mobilunci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) </a:t>
            </a:r>
          </a:p>
          <a:p>
            <a:pPr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2.  amin–test</a:t>
            </a:r>
            <a:endParaRPr lang="cs-CZ" b="1" dirty="0">
              <a:solidFill>
                <a:srgbClr val="0000DC"/>
              </a:solidFill>
              <a:ea typeface="Tahoma" pitchFamily="34" charset="0"/>
              <a:cs typeface="Tahoma" pitchFamily="34" charset="0"/>
            </a:endParaRP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jiné podložní sklo, smícháme s několika kapkami 10% KOH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Jsou-li přítomny biogenní aminy – zápach po rybách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překrýt krycím sklíčkem a pozorujeme mikroskopem. KOH rozpouští téměř všechny buněčné formy – neporušeny zůstanou pouze </a:t>
            </a:r>
            <a:r>
              <a:rPr lang="cs-CZ" altLang="cs-CZ" sz="2700" b="1" u="sng" dirty="0">
                <a:solidFill>
                  <a:srgbClr val="0000DC"/>
                </a:solidFill>
                <a:latin typeface="Calibri"/>
                <a:cs typeface="Calibri"/>
              </a:rPr>
              <a:t>kvasinky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  <a:defRPr/>
            </a:pPr>
            <a:endParaRPr lang="cs-CZ" altLang="cs-CZ" sz="27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37336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Kolpitida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27809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FF0000"/>
                </a:solidFill>
                <a:latin typeface="Calibri"/>
                <a:cs typeface="Calibri"/>
              </a:rPr>
              <a:t>Diagnostika poruch poševního prostředí :</a:t>
            </a:r>
            <a:endParaRPr lang="cs-CZ" altLang="cs-CZ" sz="27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3 . měření poševního pH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papírkovou metodou, norma pH je 3–4,5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pH v rozmezí 4,5–5,5 svědčí pro bakteriální 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cs typeface="Calibri"/>
              </a:rPr>
              <a:t>vaginózu</a:t>
            </a:r>
            <a:endParaRPr lang="cs-CZ" altLang="cs-CZ" sz="27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914400" lvl="1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pH nad 5,5 signalizuje spíše bakteriální zánět či trichomoniázu</a:t>
            </a:r>
          </a:p>
          <a:p>
            <a:pPr marL="914400" lvl="1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u kvasinkového zánětu pochvy pH nerozhoduje a bývá v rozmezí 4–9</a:t>
            </a:r>
          </a:p>
          <a:p>
            <a:pPr fontAlgn="auto">
              <a:spcAft>
                <a:spcPts val="0"/>
              </a:spcAft>
              <a:defRPr/>
            </a:pPr>
            <a:endParaRPr lang="cs-CZ" altLang="cs-CZ" sz="27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Pokud nemáme diagnózu – provést kultivační vyšetření</a:t>
            </a:r>
            <a:endParaRPr lang="cs-CZ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985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Bakteriální 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vaginóza</a:t>
            </a: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 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8318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FF0000"/>
                </a:solidFill>
                <a:latin typeface="Calibri"/>
                <a:cs typeface="Calibri"/>
              </a:rPr>
              <a:t>Definice: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 částečná redukce až vymizení poševních laktobacilů a přemnožení aerobních a anaerobních bakterií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Častější u žen s IUD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7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700" b="1" dirty="0" err="1">
                <a:solidFill>
                  <a:srgbClr val="FF0000"/>
                </a:solidFill>
                <a:latin typeface="Calibri"/>
                <a:cs typeface="Calibri"/>
              </a:rPr>
              <a:t>Etiopatogeneza</a:t>
            </a:r>
            <a:r>
              <a:rPr lang="cs-CZ" altLang="cs-CZ" sz="2700" b="1" dirty="0">
                <a:solidFill>
                  <a:srgbClr val="FF0000"/>
                </a:solidFill>
                <a:latin typeface="Calibri"/>
                <a:cs typeface="Calibri"/>
              </a:rPr>
              <a:t>: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fakultativně anaerobní </a:t>
            </a:r>
            <a:r>
              <a:rPr lang="cs-CZ" altLang="cs-CZ" sz="2700" b="1" dirty="0" err="1" smtClean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Gardnerella</a:t>
            </a:r>
            <a:r>
              <a:rPr lang="cs-CZ" altLang="cs-CZ" sz="2700" b="1" dirty="0" smtClean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 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vaginalis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přemnožení jiných většinou anaerobních agens (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cs typeface="Calibri"/>
              </a:rPr>
              <a:t>Bacteroides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cs typeface="Calibri"/>
              </a:rPr>
              <a:t>Mobiluncus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 (dříve Vibrio), 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cs typeface="Calibri"/>
              </a:rPr>
              <a:t>peptostreptokoky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 )</a:t>
            </a: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69381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Bakteriální 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vaginóza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24731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FF0000"/>
                </a:solidFill>
                <a:latin typeface="Calibri"/>
                <a:ea typeface="Tahoma"/>
                <a:cs typeface="Tahoma"/>
              </a:rPr>
              <a:t>Klinika:</a:t>
            </a:r>
            <a:endParaRPr lang="cs-CZ" altLang="cs-CZ" sz="2700" b="1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34290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Hojný, vodnatý výtok, zápach zejména po pohlavním styku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Mírné svědění, pálení 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Asymptomaticky – žádné známky zánětu, chybí i vodnatý výtok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700" b="1" dirty="0">
              <a:solidFill>
                <a:srgbClr val="0000DC"/>
              </a:solidFill>
              <a:latin typeface="Calibri"/>
              <a:ea typeface="Tahoma"/>
              <a:cs typeface="Calibri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FF0000"/>
                </a:solidFill>
                <a:latin typeface="Calibri"/>
                <a:ea typeface="Tahoma"/>
                <a:cs typeface="Tahoma"/>
              </a:rPr>
              <a:t>Diagnóza:</a:t>
            </a:r>
            <a:r>
              <a:rPr lang="cs-CZ" altLang="cs-CZ" sz="2700" b="1" dirty="0">
                <a:latin typeface="Calibri"/>
                <a:ea typeface="Tahoma"/>
                <a:cs typeface="Tahoma"/>
              </a:rPr>
              <a:t> 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 2 ze 4 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Amselových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 kritérií: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Charakteristický výtok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poševní pH v rozmezí 4,5–5,5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 smtClean="0">
                <a:solidFill>
                  <a:srgbClr val="0000DC"/>
                </a:solidFill>
                <a:latin typeface="Calibri"/>
                <a:cs typeface="Calibri"/>
              </a:rPr>
              <a:t>„klíčové“ buňky (</a:t>
            </a:r>
            <a:r>
              <a:rPr lang="cs-CZ" altLang="cs-CZ" sz="2700" b="1" dirty="0" err="1" smtClean="0">
                <a:solidFill>
                  <a:srgbClr val="0000DC"/>
                </a:solidFill>
                <a:latin typeface="Calibri"/>
                <a:cs typeface="Calibri"/>
              </a:rPr>
              <a:t>clue</a:t>
            </a:r>
            <a:r>
              <a:rPr lang="cs-CZ" altLang="cs-CZ" sz="2700" b="1" dirty="0" smtClean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sz="2700" b="1" dirty="0" err="1" smtClean="0">
                <a:solidFill>
                  <a:srgbClr val="0000DC"/>
                </a:solidFill>
                <a:latin typeface="Calibri"/>
                <a:cs typeface="Calibri"/>
              </a:rPr>
              <a:t>cells</a:t>
            </a:r>
            <a:r>
              <a:rPr lang="cs-CZ" altLang="cs-CZ" sz="2700" b="1" dirty="0" smtClean="0">
                <a:solidFill>
                  <a:srgbClr val="0000DC"/>
                </a:solidFill>
                <a:latin typeface="Calibri"/>
                <a:cs typeface="Calibri"/>
              </a:rPr>
              <a:t>) 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v mikroskopickém nálezu </a:t>
            </a:r>
          </a:p>
          <a:p>
            <a:pPr marL="34290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pozitivní amin-test  s uvolněním zapáchajících aminů</a:t>
            </a: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892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3413" y="1098411"/>
            <a:ext cx="6640255" cy="585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Bakteriální </a:t>
            </a:r>
            <a:r>
              <a:rPr lang="cs-CZ" altLang="cs-CZ" sz="32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vaginóza</a:t>
            </a:r>
            <a:r>
              <a:rPr lang="cs-CZ" altLang="cs-CZ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– </a:t>
            </a:r>
            <a:r>
              <a:rPr lang="cs-CZ" altLang="cs-CZ" sz="32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clue</a:t>
            </a:r>
            <a:r>
              <a:rPr lang="cs-CZ" altLang="cs-CZ" sz="32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sz="32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cells</a:t>
            </a:r>
            <a:endParaRPr lang="cs-CZ" altLang="cs-CZ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Calibri"/>
            </a:endParaRPr>
          </a:p>
        </p:txBody>
      </p:sp>
      <p:pic>
        <p:nvPicPr>
          <p:cNvPr id="1026" name="Picture 2" descr="https://upload.wikimedia.org/wikipedia/commons/thumb/3/37/Clue_cells_-_CDC_PHIL_3720.jpg/220px-Clue_cells_-_CDC_PHIL_372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6346" y="2093618"/>
            <a:ext cx="3930162" cy="4037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141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Bakteriální 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vaginóza</a:t>
            </a: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526297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Terapie: 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U žen s klinickými obtížemi, v první polovině těhotenství, před vaginální nebo abdominální operací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Metronidazol 500mg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vag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. 7dní, </a:t>
            </a:r>
            <a:r>
              <a:rPr lang="cs-CZ" altLang="cs-CZ" sz="2800" b="1" dirty="0" err="1" smtClean="0">
                <a:solidFill>
                  <a:srgbClr val="0000DC"/>
                </a:solidFill>
                <a:latin typeface="Calibri"/>
                <a:cs typeface="Calibri"/>
              </a:rPr>
              <a:t>klindamycin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n</a:t>
            </a:r>
            <a:r>
              <a:rPr lang="cs-CZ" altLang="cs-CZ" sz="2800" b="1" dirty="0" err="1" smtClean="0">
                <a:solidFill>
                  <a:srgbClr val="0000DC"/>
                </a:solidFill>
                <a:latin typeface="Calibri"/>
                <a:cs typeface="Calibri"/>
              </a:rPr>
              <a:t>ifurantel</a:t>
            </a:r>
            <a:r>
              <a:rPr lang="cs-CZ" altLang="cs-CZ" sz="2800" b="1" dirty="0" smtClean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(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Macmiror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)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Stabilizace poševního ekosystému – lokální tablety s laktobacily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Léčba sexuálního partnera není nutná, bakterie u muže většinou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neperzistují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a nevyvolávají onemocnění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Komplikace :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Zánět dělohy, pooperačního pahýlu pochvy, močových cest i, PID 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Rizikový faktor předčasného porodu – screening v graviditě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68847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Bakteriální 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kolpitída</a:t>
            </a: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 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9703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 :</a:t>
            </a:r>
            <a:r>
              <a:rPr lang="cs-CZ" altLang="cs-CZ" sz="2800" b="1" dirty="0">
                <a:latin typeface="Calibri"/>
                <a:cs typeface="Calibri"/>
              </a:rPr>
              <a:t>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streptokoky, stafylokoky, enterokoky a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Escherichia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coli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Klinický obraz: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smetanový či žlutý hojný hustý výtok, dyspareunie, zduření a zarudnutí poševní sliznice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Diagnóza: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akutní formy – snadná na podkladě klinického obrazu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původce přesně určí pouze kultivační vyšetření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Léčba: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aplikace chemoterapeutik nebo antibiotik lokálně či celkově  </a:t>
            </a: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53729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Trichomoniáza 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61664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FF0000"/>
                </a:solidFill>
                <a:latin typeface="Calibri"/>
                <a:ea typeface="Tahoma"/>
                <a:cs typeface="Tahoma"/>
              </a:rPr>
              <a:t>Etiologie :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 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Trichomonas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 vaginalis (bičenka poševní)</a:t>
            </a:r>
            <a:endParaRPr lang="cs-CZ" sz="2700" b="1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 marL="342900" indent="-3429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Přenášený pohlavním stykem, nutná léčba sexuálního partnera</a:t>
            </a:r>
          </a:p>
          <a:p>
            <a:pPr marL="342900" indent="-3429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Přežívá krátko ve vlhkém prostředí - bazén, koupaliště</a:t>
            </a:r>
          </a:p>
          <a:p>
            <a:pPr>
              <a:spcAft>
                <a:spcPts val="0"/>
              </a:spcAft>
              <a:defRPr/>
            </a:pPr>
            <a:endParaRPr lang="cs-CZ" altLang="cs-CZ" sz="27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>
              <a:spcAft>
                <a:spcPts val="0"/>
              </a:spcAft>
              <a:defRPr/>
            </a:pPr>
            <a:endParaRPr lang="cs-CZ" altLang="cs-CZ" sz="27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700" b="1" dirty="0">
                <a:solidFill>
                  <a:srgbClr val="FF0000"/>
                </a:solidFill>
                <a:latin typeface="Calibri"/>
                <a:ea typeface="Tahoma"/>
                <a:cs typeface="Tahoma"/>
              </a:rPr>
              <a:t>Klinický obraz :</a:t>
            </a: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50 % žen asymptomatických 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Pěnivý, páchnoucí, žlutozelený výtok 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zduřelá a zarudlá sliznice pochvy, "jahodový cervix", svědění</a:t>
            </a:r>
            <a:endParaRPr lang="cs-CZ" sz="27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 marL="342900" indent="-3429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chronické stadium – asymptomatické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altLang="cs-CZ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78052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Trichomoniáza  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10854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>
                <a:solidFill>
                  <a:srgbClr val="FF0000"/>
                </a:solidFill>
                <a:latin typeface="Calibri"/>
                <a:ea typeface="Tahoma"/>
                <a:cs typeface="Tahoma"/>
              </a:rPr>
              <a:t>Diagnostika:</a:t>
            </a:r>
            <a:endParaRPr lang="cs-CZ" altLang="cs-CZ" sz="2800" b="1">
              <a:solidFill>
                <a:srgbClr val="FF0000"/>
              </a:solidFill>
              <a:latin typeface="Calibri"/>
              <a:ea typeface="Tahoma" pitchFamily="34" charset="0"/>
              <a:cs typeface="Tahoma" pitchFamily="34" charset="0"/>
            </a:endParaRPr>
          </a:p>
          <a:p>
            <a:pPr marL="342900" indent="-3429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KOH - </a:t>
            </a:r>
            <a:r>
              <a:rPr lang="cs-CZ" sz="2800" b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pozitivní amin-test  s uvolněním zapáchajících aminů</a:t>
            </a:r>
          </a:p>
          <a:p>
            <a:pPr marL="342900" indent="-3429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PH míň než 4,5</a:t>
            </a:r>
            <a:endParaRPr lang="cs-CZ" altLang="cs-CZ" sz="28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 marL="342900" indent="-3429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V mikroskopickém obrazu : pohyblivý prvok</a:t>
            </a:r>
            <a:endParaRPr lang="cs-CZ" altLang="cs-CZ" sz="28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 fontAlgn="auto">
              <a:spcAft>
                <a:spcPts val="0"/>
              </a:spcAft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800" b="1">
                <a:solidFill>
                  <a:srgbClr val="FF0000"/>
                </a:solidFill>
                <a:latin typeface="Calibri"/>
                <a:ea typeface="Tahoma"/>
                <a:cs typeface="Tahoma"/>
              </a:rPr>
              <a:t>Léčba:</a:t>
            </a:r>
            <a:endParaRPr lang="cs-CZ" sz="2800" b="1">
              <a:solidFill>
                <a:srgbClr val="FF0000"/>
              </a:solidFill>
              <a:latin typeface="Calibri"/>
              <a:ea typeface="Tahoma"/>
              <a:cs typeface="Tahoma"/>
            </a:endParaRPr>
          </a:p>
          <a:p>
            <a:pPr marL="342900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Metronidazol 500mg tbl po á 12hod / 10 dní  </a:t>
            </a: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7061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Mykotická 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kolpitída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83209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Etiologie: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Candida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albicans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 C.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tropicalis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C.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glabrata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 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podmíněně patogenní, při oslabení organizmu průnik infekčních hyf do epitelu, v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estrogenizovaném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prostředí se jí daří lépe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Rizikové faktory :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těhotenství  (III. trimestr)</a:t>
            </a:r>
            <a:endParaRPr lang="cs-CZ" sz="28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Diabetes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mellitus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zvýšený příjem sacharidů v dietě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ATB terapie, kortikoidy, estrogeny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Syntetické prádlo, zvýšená frekvence pohlavních styků </a:t>
            </a:r>
          </a:p>
          <a:p>
            <a:pPr>
              <a:spcAft>
                <a:spcPts val="0"/>
              </a:spcAft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dirty="0">
              <a:solidFill>
                <a:schemeClr val="bg2">
                  <a:lumMod val="25000"/>
                </a:schemeClr>
              </a:solidFill>
              <a:latin typeface="Calibri"/>
              <a:cs typeface="Calibri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2164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70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Epidemiologie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40120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Věk a parita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nejrizikovější skupina 15 - 39 let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multipary</a:t>
            </a:r>
            <a:r>
              <a:rPr 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10 x častější výskyt než </a:t>
            </a:r>
            <a:r>
              <a:rPr 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nuligravidy</a:t>
            </a:r>
            <a:r>
              <a:rPr 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IUD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Rizko</a:t>
            </a:r>
            <a:r>
              <a:rPr lang="cs-CZ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vzniku </a:t>
            </a:r>
            <a:r>
              <a:rPr lang="cs-CZ" altLang="cs-CZ" sz="28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PID (</a:t>
            </a:r>
            <a:r>
              <a:rPr lang="cs-CZ" altLang="cs-CZ" sz="2800" b="1" dirty="0" err="1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pelvic</a:t>
            </a:r>
            <a:r>
              <a:rPr lang="cs-CZ" altLang="cs-CZ" sz="28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b="1" dirty="0" err="1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inflamatory</a:t>
            </a:r>
            <a:r>
              <a:rPr lang="cs-CZ" altLang="cs-CZ" sz="28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b="1" dirty="0" err="1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disease</a:t>
            </a:r>
            <a:r>
              <a:rPr lang="cs-CZ" altLang="cs-CZ" sz="28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cs-CZ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 5-6 x vyšší </a:t>
            </a:r>
          </a:p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Ostatní</a:t>
            </a:r>
            <a:r>
              <a:rPr lang="cs-CZ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Iatrogenní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faktory (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dilatace cervixu, separovaná abraze, revize dutiny děložní,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hysteroskopie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a pod.)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dirty="0">
                <a:latin typeface="Arial" charset="0"/>
              </a:rPr>
              <a:t/>
            </a:r>
            <a:br>
              <a:rPr lang="cs-CZ" sz="2800" dirty="0">
                <a:latin typeface="Arial" charset="0"/>
              </a:rPr>
            </a:b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62298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Mykotická 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kolpitída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10854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Klinický obraz</a:t>
            </a:r>
            <a:endParaRPr lang="cs-CZ" b="1" dirty="0">
              <a:solidFill>
                <a:srgbClr val="FF0000"/>
              </a:solidFill>
              <a:latin typeface="Calibri"/>
              <a:ea typeface="Tahoma"/>
              <a:cs typeface="Tahoma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výrazné svědění, pálení vulvy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výtok (typický tvarohovitý, někdy vodnatý, bez zápachu)</a:t>
            </a:r>
            <a:endParaRPr lang="cs-CZ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poševní sliznice zarudlá a zduřelá</a:t>
            </a:r>
            <a:endParaRPr lang="cs-CZ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Současně často i na vulvě – </a:t>
            </a:r>
            <a:r>
              <a:rPr lang="cs-CZ" altLang="cs-CZ" sz="2800" b="1" dirty="0" smtClean="0">
                <a:solidFill>
                  <a:srgbClr val="0000DC"/>
                </a:solidFill>
                <a:latin typeface="Calibri"/>
                <a:cs typeface="Calibri"/>
              </a:rPr>
              <a:t>vulvovaginitida</a:t>
            </a:r>
            <a:endParaRPr lang="cs-CZ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Do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endocervikálního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kanálu a dělohy se infekce většinou nešíří</a:t>
            </a:r>
            <a:endParaRPr lang="cs-CZ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lvl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altLang="cs-CZ" sz="2800" dirty="0">
              <a:solidFill>
                <a:srgbClr val="0000DC"/>
              </a:solidFill>
              <a:latin typeface="Calibri"/>
              <a:cs typeface="Calibri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05020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Mykotická 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kolpitída</a:t>
            </a: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40120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Diagnostika:</a:t>
            </a:r>
            <a:endParaRPr lang="cs-CZ" sz="2800" b="1" dirty="0">
              <a:solidFill>
                <a:srgbClr val="FF0000"/>
              </a:solidFill>
              <a:latin typeface="Calibri"/>
              <a:ea typeface="Tahoma"/>
              <a:cs typeface="Tahoma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mikroskopický průkaz kvasinek</a:t>
            </a:r>
            <a:endParaRPr lang="cs-CZ" sz="28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kultivační vyšetření u recidiv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u recidiv – nutné vyloučení diabetu 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pH v normě, KOH negativní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Terapie:</a:t>
            </a:r>
            <a:endParaRPr lang="cs-CZ" sz="2800" b="1" dirty="0">
              <a:solidFill>
                <a:srgbClr val="FF0000"/>
              </a:solidFill>
              <a:latin typeface="Calibri"/>
              <a:ea typeface="Tahoma"/>
              <a:cs typeface="Tahoma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 err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Azolová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 antimykotika  - lokálně (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Clotrimazol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) nebo celkově 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Úspěšnost léčby je více než 90%</a:t>
            </a:r>
            <a:endParaRPr 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ea typeface="Tahoma"/>
              <a:cs typeface="Tahoma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80853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Cervicitida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40120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Etiologie: </a:t>
            </a: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 err="1" smtClean="0">
                <a:solidFill>
                  <a:srgbClr val="0000DC"/>
                </a:solidFill>
                <a:latin typeface="Calibri"/>
                <a:cs typeface="Calibri"/>
              </a:rPr>
              <a:t>Chlamydia</a:t>
            </a:r>
            <a:r>
              <a:rPr lang="cs-CZ" altLang="cs-CZ" sz="2800" b="1" dirty="0" smtClean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sz="2800" b="1" dirty="0" err="1" smtClean="0">
                <a:solidFill>
                  <a:srgbClr val="0000DC"/>
                </a:solidFill>
                <a:latin typeface="Calibri"/>
                <a:cs typeface="Calibri"/>
              </a:rPr>
              <a:t>trachomatis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smíšená bakteriální flóra, genitální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mykoplasmata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a </a:t>
            </a:r>
            <a:r>
              <a:rPr lang="cs-CZ" altLang="cs-CZ" sz="2800" b="1" dirty="0" err="1" smtClean="0">
                <a:solidFill>
                  <a:srgbClr val="0000DC"/>
                </a:solidFill>
                <a:latin typeface="Calibri"/>
                <a:cs typeface="Calibri"/>
              </a:rPr>
              <a:t>Neisseria</a:t>
            </a:r>
            <a:r>
              <a:rPr lang="cs-CZ" altLang="cs-CZ" sz="2800" b="1" dirty="0" smtClean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gonorrhoea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 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Chlamydie - STD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403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Klinika: </a:t>
            </a: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asymptomaticky – 30–50 % případů 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výtok, tupá bolest za sponou a v kříži, výjimečně horečka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chronické formy –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dysmenorrhoea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dyspareunie, sterilita 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u mužů – uretritida, často bezpříznakově, trvalý rezervoár infekce</a:t>
            </a: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93171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Cervicitida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9703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Diagnóza:</a:t>
            </a: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aerobní a anaerobní kultivace materiálu z hrdla děložního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přímý průkaz antigenů chlamydií – RIA, ELISA, PCR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Sérologie – nepřesná, často zbytečná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musíme vyloučit maligní onemocnění (kolposkopie, cytologie, biopsie)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Léčba: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dostatečně agresivní a dostatečně dlouhá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Pokud možno podle výsledků citlivosti, vždy celkově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Azitromycin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1000mg po jednorázově (chlamydie)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Doxycyklin 200mg á12hod 7dní (chlamydie,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neiserie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)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26276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Endometritida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40120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eaLnBrk="1" hangingPunct="1"/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Etiologie:</a:t>
            </a: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Ascendentně - děložní hrdlo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instrumentální gynekologické zákroky (RCUI, HSG, zavedení IUD)</a:t>
            </a:r>
            <a:endParaRPr lang="cs-CZ" sz="2800" b="1">
              <a:solidFill>
                <a:srgbClr val="0000DC"/>
              </a:solidFill>
              <a:latin typeface="Calibri"/>
              <a:ea typeface="Tahoma"/>
              <a:cs typeface="Tahoma"/>
            </a:endParaRP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Přenos z vejcovodu do dělohy (méně častý)</a:t>
            </a:r>
          </a:p>
          <a:p>
            <a:pPr eaLnBrk="1" hangingPunct="1"/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podobně jako u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cervicitidy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smíšená aerobně-anaerobní flóra</a:t>
            </a:r>
          </a:p>
          <a:p>
            <a:pPr lvl="1" eaLnBrk="1" hangingPunct="1"/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neisserie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nebo chlamydie, vzácně M.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tuberculosis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eaLnBrk="1" hangingPunct="1"/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Klinický obraz: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akutní fáze: bolest v podbřišku, špinění až krvácení, výtok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chronická forma: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hypermenorhoea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pelvalgie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malátnost, výtok není</a:t>
            </a: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76121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Endometritida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40120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Diagnóza: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Příznaky a gynekologické vyšetření (bolestivost, zvětšení dělohy)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kultivace z hrdla nebo z dutiny děložní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Zánětlivé markery (CRP, leukocyty, FW)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Cytologie (při přítomnosti IUD) – aktinomykotické drúzy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Nutné vyloučit karcinom – biopsie endometria (kyretáž) v ATB cloně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Léčba: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Jako PID – širokospektrá antibiotika, vysoké dávky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symptomatická terapie (analgetika, klidový režim) </a:t>
            </a: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09518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677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3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Pelvic</a:t>
            </a:r>
            <a:r>
              <a:rPr lang="cs-CZ" altLang="cs-CZ" sz="3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sz="3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inflammatory</a:t>
            </a:r>
            <a:r>
              <a:rPr lang="cs-CZ" altLang="cs-CZ" sz="3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sz="38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disease</a:t>
            </a:r>
            <a:r>
              <a:rPr lang="cs-CZ" altLang="cs-CZ" sz="3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  PID</a:t>
            </a:r>
            <a:endParaRPr lang="cs-CZ" altLang="cs-CZ" sz="3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58587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4 stupně závažnosti: </a:t>
            </a: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zánět vejcovodu nebo vaječníku (salpingitis,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oophoritis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)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tuboovariální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komplex (absces)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tuboovariální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flegmóna +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pelveoperitonitis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circumscripta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peritonitis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diffusa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latin typeface="Calibri"/>
                <a:cs typeface="Calibri"/>
              </a:rPr>
              <a:t>Šíření: </a:t>
            </a:r>
            <a:r>
              <a:rPr lang="cs-CZ" altLang="cs-CZ" sz="2800" b="1" dirty="0" smtClean="0">
                <a:solidFill>
                  <a:srgbClr val="0000DC"/>
                </a:solidFill>
                <a:latin typeface="Calibri"/>
                <a:cs typeface="Calibri"/>
              </a:rPr>
              <a:t>ascendentní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infekce z dělohy nebo  přestupem z okolí (apendix)</a:t>
            </a:r>
            <a:endParaRPr lang="cs-CZ" dirty="0"/>
          </a:p>
          <a:p>
            <a:pPr>
              <a:spcAft>
                <a:spcPts val="0"/>
              </a:spcAft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Endogenní cestou (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lymfogenně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či hematogenně)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Salpingitis –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hydrosalpinx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sactosalpinx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pyosalpinx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haematosalpinx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–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oophoritis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až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pyovarium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–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perioophoritis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–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adnexitis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– tumor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adnexorum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inflammatorius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–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abscessus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tuboovarialis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–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pelveoperitonitis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circumscripta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či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diffuza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–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abscessus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cavi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Douglasi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– </a:t>
            </a:r>
            <a:r>
              <a:rPr lang="cs-CZ" altLang="cs-CZ" dirty="0" err="1">
                <a:solidFill>
                  <a:srgbClr val="0000DC"/>
                </a:solidFill>
                <a:latin typeface="Calibri"/>
                <a:cs typeface="Calibri"/>
              </a:rPr>
              <a:t>frozen</a:t>
            </a:r>
            <a:r>
              <a:rPr lang="cs-CZ" altLang="cs-CZ" dirty="0">
                <a:solidFill>
                  <a:srgbClr val="0000DC"/>
                </a:solidFill>
                <a:latin typeface="Calibri"/>
                <a:cs typeface="Calibri"/>
              </a:rPr>
              <a:t> pelvis</a:t>
            </a:r>
            <a:endParaRPr lang="cs-CZ" altLang="cs-CZ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17446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PID 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9703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0" lvl="1" indent="0" eaLnBrk="1" hangingPunct="1">
              <a:spcAft>
                <a:spcPts val="0"/>
              </a:spcAft>
              <a:buNone/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Klinický obraz :</a:t>
            </a:r>
            <a:r>
              <a:rPr lang="cs-CZ" altLang="cs-CZ" sz="2800" b="1" dirty="0">
                <a:latin typeface="Calibri"/>
                <a:cs typeface="Calibri"/>
              </a:rPr>
              <a:t>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velmi variabilní</a:t>
            </a:r>
            <a:endParaRPr lang="cs-CZ" sz="2800" b="1" dirty="0">
              <a:solidFill>
                <a:srgbClr val="0000DC"/>
              </a:solidFill>
              <a:latin typeface="Calibri"/>
              <a:ea typeface="Tahoma" pitchFamily="34" charset="0"/>
              <a:cs typeface="Tahoma" pitchFamily="34" charset="0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Akutní – až 39% asymptomatický průběh, bolest v podbřišku (často na obou stranách), poševní výtok,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polakisurie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horečka, schvácenost, nauzea či zvracení, průjem,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tenezmy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 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cervicitida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z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ánětlivý výpotek v malé pánvi 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Subakutní – únavnost a pobolívání v podbřišku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Chronický – dyspareunie, poruchy menstruačního cyklu,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pelvalgie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chemeClr val="bg2">
                  <a:lumMod val="25000"/>
                </a:schemeClr>
              </a:solidFill>
              <a:latin typeface="Calibri"/>
              <a:cs typeface="Calibri"/>
            </a:endParaRPr>
          </a:p>
          <a:p>
            <a:pPr>
              <a:defRPr/>
            </a:pPr>
            <a:endParaRPr lang="cs-CZ" sz="2800" b="1" dirty="0">
              <a:solidFill>
                <a:srgbClr val="0000DC"/>
              </a:solidFill>
              <a:latin typeface="Calibri"/>
              <a:ea typeface="Tahoma"/>
              <a:cs typeface="Arial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5638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PID 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9703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0" lvl="1"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: </a:t>
            </a:r>
          </a:p>
          <a:p>
            <a:pPr lvl="1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Ch.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trachomatis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N.gonorrhoeae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E.coli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mycoplasmata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ureaplasmata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stafylokoky, streptokoky, bakteroidy,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peptostreptokoky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lvl="1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ea typeface="Tahoma"/>
              <a:cs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cs-CZ" sz="2800" b="1" dirty="0">
                <a:solidFill>
                  <a:srgbClr val="FF0000"/>
                </a:solidFill>
                <a:latin typeface="Calibri"/>
                <a:ea typeface="Tahoma"/>
                <a:cs typeface="Calibri"/>
              </a:rPr>
              <a:t>Rizikové faktory :</a:t>
            </a:r>
            <a:endParaRPr lang="en-US" sz="2800" b="1">
              <a:solidFill>
                <a:srgbClr val="FF0000"/>
              </a:solidFill>
              <a:latin typeface="Calibri"/>
              <a:ea typeface="Tahoma"/>
              <a:cs typeface="Tahoma"/>
            </a:endParaRPr>
          </a:p>
          <a:p>
            <a:pPr marL="457200" indent="-457200">
              <a:spcAft>
                <a:spcPts val="0"/>
              </a:spcAft>
              <a:buFont typeface="Arial,Sans-Serif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ea typeface="Tahoma"/>
                <a:cs typeface="Calibri"/>
              </a:rPr>
              <a:t>onemocnění žen ve fertilním věku, STD 80 %, opakované instrumentální gynekologické zákroky (dilatace cervixu, separovaná abraze, revize dutiny děložní, 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ea typeface="Tahoma"/>
                <a:cs typeface="Calibri"/>
              </a:rPr>
              <a:t>hysteroskopie</a:t>
            </a:r>
            <a:r>
              <a:rPr lang="cs-CZ" sz="2800" b="1" dirty="0">
                <a:solidFill>
                  <a:srgbClr val="0000DC"/>
                </a:solidFill>
                <a:latin typeface="Calibri"/>
                <a:ea typeface="Tahoma"/>
                <a:cs typeface="Calibri"/>
              </a:rPr>
              <a:t> a pod.)</a:t>
            </a:r>
            <a:br>
              <a:rPr lang="cs-CZ" sz="2800" b="1" dirty="0">
                <a:solidFill>
                  <a:srgbClr val="0000DC"/>
                </a:solidFill>
                <a:latin typeface="Calibri"/>
                <a:ea typeface="Tahoma"/>
                <a:cs typeface="Calibri"/>
              </a:rPr>
            </a:br>
            <a:endParaRPr lang="cs-CZ" altLang="cs-CZ" sz="2800">
              <a:solidFill>
                <a:schemeClr val="bg2">
                  <a:lumMod val="25000"/>
                </a:schemeClr>
              </a:solidFill>
              <a:latin typeface="Calibri"/>
              <a:cs typeface="Calibri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61469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Diagnostický algoritmus PID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83209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gynekologické vyšetření:  výtok, palpační bolestivost dělohy, adnex,   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hmatn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  resistence, peritoneální příznaky</a:t>
            </a:r>
            <a:endParaRPr lang="cs-CZ" sz="2800" b="1" dirty="0">
              <a:solidFill>
                <a:srgbClr val="0000DC"/>
              </a:solidFill>
              <a:latin typeface="Calibri"/>
              <a:ea typeface="Tahoma" pitchFamily="34" charset="0"/>
              <a:cs typeface="Tahoma" pitchFamily="34" charset="0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Laboratoř: CRP, leukocytóza, FW,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hCG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(!)</a:t>
            </a: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Mikrobiologické vyšetření – kultivace hrdlo (chlamydie,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gonorrhoea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) pochva, moč,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endometriální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biopsie</a:t>
            </a:r>
          </a:p>
          <a:p>
            <a:pPr marL="457200" indent="-457200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IUD – v ATB cloně extrakce, cytologické vyšetření</a:t>
            </a:r>
            <a:endParaRPr lang="cs-CZ" altLang="cs-CZ" sz="2800" b="1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Sepse – hemokultura, kompenzace vnitřního prostředí </a:t>
            </a:r>
            <a:endParaRPr lang="cs-CZ" altLang="cs-CZ" sz="2800" b="1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Diagnostická LSK – u chronických forem</a:t>
            </a:r>
            <a:endParaRPr lang="cs-CZ" b="1">
              <a:solidFill>
                <a:srgbClr val="0000DC"/>
              </a:solidFill>
              <a:ea typeface="Tahoma"/>
              <a:cs typeface="Tahoma"/>
            </a:endParaRPr>
          </a:p>
          <a:p>
            <a:pPr marL="457200" indent="-45720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fontAlgn="auto">
              <a:spcAft>
                <a:spcPts val="0"/>
              </a:spcAft>
              <a:defRPr/>
            </a:pPr>
            <a:endParaRPr lang="cs-CZ" altLang="cs-CZ" sz="2800" dirty="0">
              <a:solidFill>
                <a:schemeClr val="bg2">
                  <a:lumMod val="25000"/>
                </a:schemeClr>
              </a:solidFill>
              <a:latin typeface="Calibri"/>
              <a:cs typeface="Calibri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7754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1194133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Rozdělení gynekologických zánětů 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9703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Dle lokalizace:</a:t>
            </a: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Zevní rodidla (vulvitida, kolpitida)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Vnitřní rodidla (</a:t>
            </a:r>
            <a:r>
              <a:rPr lang="cs-CZ" altLang="cs-CZ" sz="2800" b="1" dirty="0" err="1">
                <a:solidFill>
                  <a:schemeClr val="tx2"/>
                </a:solidFill>
                <a:latin typeface="Calibri"/>
                <a:cs typeface="Calibri"/>
              </a:rPr>
              <a:t>cervicitida</a:t>
            </a: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, metritida)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Zánět děložních přívěsků, vazů a pánevního peritonea 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(PID = </a:t>
            </a:r>
            <a:r>
              <a:rPr lang="cs-CZ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pelvic</a:t>
            </a:r>
            <a:r>
              <a:rPr lang="cs-CZ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inflammatory</a:t>
            </a:r>
            <a:r>
              <a:rPr lang="cs-CZ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disease</a:t>
            </a:r>
            <a:r>
              <a:rPr lang="cs-CZ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lvl="2">
              <a:spcAft>
                <a:spcPts val="0"/>
              </a:spcAft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Dle původce:</a:t>
            </a: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Viry, bakterie, kvasinky, protozoa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59990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Diagnostický algoritmus PID 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59510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cs-CZ" sz="2800" b="1" dirty="0" err="1">
                <a:solidFill>
                  <a:srgbClr val="FF0000"/>
                </a:solidFill>
                <a:latin typeface="Calibri"/>
                <a:cs typeface="Calibri"/>
              </a:rPr>
              <a:t>Diagnostiká</a:t>
            </a:r>
            <a:r>
              <a:rPr lang="cs-CZ" sz="2800" b="1" dirty="0">
                <a:solidFill>
                  <a:srgbClr val="FF0000"/>
                </a:solidFill>
                <a:latin typeface="Calibri"/>
                <a:cs typeface="Calibri"/>
              </a:rPr>
              <a:t> laparoskopie:</a:t>
            </a: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přímá vizualizace vejcovodů, vaječníků a orgánů malé pánve</a:t>
            </a: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diferenciální diagnostika –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appendicitida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, ruptura ovariální cysty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					 endometrióza, GEU, torze adnex </a:t>
            </a:r>
          </a:p>
          <a:p>
            <a:pPr marL="457200" indent="-45720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aseptický odběr peritoneální tekutiny nebo tkáně na 			   bakteriologické vyšetření</a:t>
            </a:r>
            <a:br>
              <a:rPr 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							</a:t>
            </a:r>
            <a:endParaRPr lang="cs-CZ" sz="2800" b="1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5000"/>
              </a:lnSpc>
              <a:defRPr/>
            </a:pPr>
            <a:r>
              <a:rPr lang="cs-CZ" sz="2800" b="1" dirty="0">
                <a:solidFill>
                  <a:srgbClr val="FF0000"/>
                </a:solidFill>
                <a:latin typeface="Calibri"/>
                <a:cs typeface="Calibri"/>
              </a:rPr>
              <a:t>Ultrazvukové vyšetření:</a:t>
            </a:r>
            <a:endParaRPr lang="cs-CZ" sz="2800" b="1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lnSpc>
                <a:spcPct val="95000"/>
              </a:lnSpc>
              <a:buFont typeface="Arial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při pokročilejších stádiích zánětu,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tuboovariální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absces, počínající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pelveoperitonitis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sz="2800" b="1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462746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Léčba PID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558935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85000"/>
              </a:lnSpc>
              <a:defRPr/>
            </a:pPr>
            <a:r>
              <a:rPr lang="cs-CZ" sz="2800" b="1" dirty="0">
                <a:solidFill>
                  <a:srgbClr val="FF0000"/>
                </a:solidFill>
                <a:latin typeface="Calibri"/>
                <a:cs typeface="Calibri"/>
              </a:rPr>
              <a:t>Antimikrobiální léčba:</a:t>
            </a:r>
          </a:p>
          <a:p>
            <a:pPr marL="457200" indent="-457200">
              <a:lnSpc>
                <a:spcPct val="85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cílená antibiotická léčba  po kultivační verifikaci  infekčního agens</a:t>
            </a:r>
          </a:p>
          <a:p>
            <a:pPr marL="457200" indent="-457200">
              <a:lnSpc>
                <a:spcPct val="85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ambulantně nebo za hospitalizace  </a:t>
            </a:r>
            <a:r>
              <a:rPr lang="cs-CZ" sz="2800" b="1" dirty="0">
                <a:latin typeface="Calibri"/>
              </a:rPr>
              <a:t/>
            </a:r>
            <a:br>
              <a:rPr lang="cs-CZ" sz="2800" b="1" dirty="0">
                <a:latin typeface="Calibri"/>
              </a:rPr>
            </a:b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	   ( dle klinického a laboratorního obrazu)</a:t>
            </a:r>
          </a:p>
          <a:p>
            <a:pPr>
              <a:lnSpc>
                <a:spcPct val="85000"/>
              </a:lnSpc>
              <a:defRPr/>
            </a:pPr>
            <a:endParaRPr lang="cs-CZ" sz="2800" b="1" dirty="0">
              <a:solidFill>
                <a:srgbClr val="FF0000"/>
              </a:solidFill>
              <a:latin typeface="Calibri"/>
              <a:cs typeface="Calibri"/>
            </a:endParaRPr>
          </a:p>
          <a:p>
            <a:pPr>
              <a:lnSpc>
                <a:spcPct val="85000"/>
              </a:lnSpc>
              <a:defRPr/>
            </a:pPr>
            <a:r>
              <a:rPr lang="cs-CZ" sz="2800" b="1" dirty="0">
                <a:solidFill>
                  <a:srgbClr val="FF0000"/>
                </a:solidFill>
                <a:latin typeface="Calibri"/>
                <a:cs typeface="Calibri"/>
              </a:rPr>
              <a:t>Chirurgická léčba :</a:t>
            </a:r>
          </a:p>
          <a:p>
            <a:pPr marL="457200" indent="-457200">
              <a:lnSpc>
                <a:spcPct val="85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po vyčerpání konzervativní  léčby</a:t>
            </a:r>
          </a:p>
          <a:p>
            <a:pPr marL="457200" indent="-457200">
              <a:lnSpc>
                <a:spcPct val="85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urgentní chirurgická intervence -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tuboovariální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absces</a:t>
            </a:r>
            <a:r>
              <a:rPr lang="cs-CZ" sz="2800" b="1" dirty="0">
                <a:latin typeface="Calibri"/>
              </a:rPr>
              <a:t/>
            </a:r>
            <a:br>
              <a:rPr lang="cs-CZ" sz="2800" b="1" dirty="0">
                <a:latin typeface="Calibri"/>
              </a:rPr>
            </a:b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	hnisavá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pelveoperitonitis</a:t>
            </a:r>
            <a:endParaRPr 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lnSpc>
                <a:spcPct val="85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odstranění hnisavého ložiska (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salpingectomie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a pod.)</a:t>
            </a:r>
          </a:p>
          <a:p>
            <a:pPr marL="457200" indent="-457200">
              <a:lnSpc>
                <a:spcPct val="85000"/>
              </a:lnSpc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drenáž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Douglasova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prostoru vaginální cestou</a:t>
            </a:r>
            <a:r>
              <a:rPr lang="cs-CZ" sz="2800" b="1" dirty="0">
                <a:latin typeface="Calibri"/>
              </a:rPr>
              <a:t/>
            </a:r>
            <a:br>
              <a:rPr lang="cs-CZ" sz="2800" b="1" dirty="0">
                <a:latin typeface="Calibri"/>
              </a:rPr>
            </a:b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	- pooperačně antibiotická léčba dle citlivosti</a:t>
            </a:r>
          </a:p>
          <a:p>
            <a:pPr>
              <a:lnSpc>
                <a:spcPct val="85000"/>
              </a:lnSpc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Adjuvantní léčba  (kortikoidy, NSA, diatermie, balneoterapie)	</a:t>
            </a:r>
            <a:r>
              <a:rPr lang="cs-CZ" sz="2800" b="1" dirty="0">
                <a:solidFill>
                  <a:schemeClr val="bg1"/>
                </a:solidFill>
                <a:latin typeface="Calibri"/>
                <a:cs typeface="Calibri"/>
              </a:rPr>
              <a:t>							</a:t>
            </a:r>
            <a:r>
              <a:rPr lang="cs-CZ" sz="2800" b="1" dirty="0">
                <a:latin typeface="Calibri"/>
              </a:rPr>
              <a:t/>
            </a:r>
            <a:br>
              <a:rPr lang="cs-CZ" sz="2800" b="1" dirty="0">
                <a:latin typeface="Calibri"/>
              </a:rPr>
            </a:br>
            <a:endParaRPr lang="cs-CZ" sz="2800">
              <a:solidFill>
                <a:schemeClr val="bg1"/>
              </a:solidFill>
              <a:latin typeface="Calibri"/>
              <a:cs typeface="Calibri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45016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Léčba PID 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83209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Léčba:</a:t>
            </a:r>
            <a:endParaRPr lang="cs-CZ" altLang="cs-CZ" sz="2800" b="1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podání širokospektrých antibiotik, v kombinaci  – většinou parenterálně</a:t>
            </a:r>
            <a:endParaRPr lang="cs-CZ" altLang="cs-CZ" sz="2800" b="1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ATB citlivá na aerobní mikroby (grampozitivní i gramnegativní)</a:t>
            </a:r>
            <a:endParaRPr lang="cs-CZ" altLang="cs-CZ" sz="2800" b="1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200150" lvl="2" indent="-285750">
              <a:spcAft>
                <a:spcPts val="0"/>
              </a:spcAft>
              <a:buFont typeface="Arial,Sans-Serif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doxycyklin – 100 mg á 12 hod. po.</a:t>
            </a:r>
            <a:endParaRPr lang="en-US" sz="2800" b="1">
              <a:solidFill>
                <a:srgbClr val="0000DC"/>
              </a:solidFill>
              <a:latin typeface="Tahoma"/>
              <a:ea typeface="Tahoma"/>
              <a:cs typeface="Tahoma"/>
            </a:endParaRPr>
          </a:p>
          <a:p>
            <a:pPr marL="1200150" lvl="2" indent="-285750">
              <a:spcAft>
                <a:spcPts val="0"/>
              </a:spcAft>
              <a:buFont typeface="Arial,Sans-Serif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azitromycin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– 500 mg á 24 hod. po.</a:t>
            </a:r>
            <a:endParaRPr lang="en-US" sz="2800" b="1">
              <a:solidFill>
                <a:srgbClr val="0000DC"/>
              </a:solidFill>
              <a:latin typeface="Tahoma"/>
              <a:ea typeface="Tahoma"/>
              <a:cs typeface="Tahoma"/>
            </a:endParaRPr>
          </a:p>
          <a:p>
            <a:pPr marL="1200150" lvl="2" indent="-285750">
              <a:spcAft>
                <a:spcPts val="0"/>
              </a:spcAft>
              <a:buFont typeface="Arial,Sans-Serif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gentamicin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– 80mg á 8 hod 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im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.</a:t>
            </a:r>
            <a:endParaRPr lang="en-US" sz="2800" b="1">
              <a:solidFill>
                <a:srgbClr val="0000DC"/>
              </a:solidFill>
              <a:latin typeface="Tahoma"/>
              <a:ea typeface="Tahoma"/>
              <a:cs typeface="Tahoma"/>
            </a:endParaRPr>
          </a:p>
          <a:p>
            <a:pPr marL="1200150" lvl="2" indent="-285750">
              <a:spcAft>
                <a:spcPts val="0"/>
              </a:spcAft>
              <a:buFont typeface="Arial,Sans-Serif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ofloxacin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či 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pefloxacin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– 400mg á 12 hod. 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iv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. </a:t>
            </a:r>
            <a:endParaRPr lang="en-US" sz="2800" b="1">
              <a:solidFill>
                <a:srgbClr val="0000DC"/>
              </a:solidFill>
              <a:latin typeface="Tahoma"/>
              <a:ea typeface="Tahoma"/>
              <a:cs typeface="Tahoma"/>
            </a:endParaRPr>
          </a:p>
          <a:p>
            <a:pPr marL="1200150" lvl="2" indent="-285750">
              <a:spcAft>
                <a:spcPts val="0"/>
              </a:spcAft>
              <a:buFont typeface="Arial,Sans-Serif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amoxicilin+klavulanát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(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Augmentin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) – 1,2 g á 8 hod. 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iv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. </a:t>
            </a:r>
            <a:endParaRPr lang="en-US" sz="2800" b="1">
              <a:solidFill>
                <a:srgbClr val="0000DC"/>
              </a:solidFill>
              <a:latin typeface="Tahoma"/>
              <a:ea typeface="Tahoma"/>
              <a:cs typeface="Tahoma"/>
            </a:endParaRPr>
          </a:p>
          <a:p>
            <a:pPr marL="1200150" lvl="2" indent="-285750">
              <a:spcAft>
                <a:spcPts val="0"/>
              </a:spcAft>
              <a:buFont typeface="Arial,Sans-Serif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ampicilin+sulbactam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(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Unasyn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) – 1,5g á 8 hod. Iv.</a:t>
            </a:r>
            <a:endParaRPr lang="cs-CZ" sz="2800" b="1">
              <a:solidFill>
                <a:srgbClr val="0000DC"/>
              </a:solidFill>
              <a:latin typeface="Tahoma"/>
              <a:ea typeface="Tahoma"/>
              <a:cs typeface="Tahoma"/>
            </a:endParaRP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ATB citlivá na anaerobní mikroby </a:t>
            </a:r>
            <a:endParaRPr lang="cs-CZ" altLang="cs-CZ" sz="2800" b="1">
              <a:solidFill>
                <a:srgbClr val="0000DC"/>
              </a:solidFill>
              <a:latin typeface="Calibri"/>
              <a:ea typeface="Tahoma" pitchFamily="34" charset="0"/>
              <a:cs typeface="Calibri"/>
            </a:endParaRP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altLang="cs-CZ" sz="2800" b="1" err="1">
                <a:solidFill>
                  <a:srgbClr val="0000DC"/>
                </a:solidFill>
                <a:latin typeface="Calibri"/>
                <a:cs typeface="Calibri"/>
              </a:rPr>
              <a:t>metronidazol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či </a:t>
            </a:r>
            <a:r>
              <a:rPr lang="cs-CZ" altLang="cs-CZ" sz="2800" b="1" err="1">
                <a:solidFill>
                  <a:srgbClr val="0000DC"/>
                </a:solidFill>
                <a:latin typeface="Calibri"/>
                <a:cs typeface="Calibri"/>
              </a:rPr>
              <a:t>ornidazol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– 500 mg á 8 hod.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iv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.</a:t>
            </a: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88418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Komplikace PID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612475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cs-CZ" sz="2800" b="1" dirty="0">
                <a:solidFill>
                  <a:srgbClr val="FF0000"/>
                </a:solidFill>
                <a:latin typeface="Calibri"/>
                <a:cs typeface="Calibri"/>
              </a:rPr>
              <a:t>Akutní komplikace: 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Perihepatitis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 (4 - 28 %) - v laparoskopickém obraze </a:t>
            </a:r>
          </a:p>
          <a:p>
            <a:pPr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    FITZ-HUGH-CURTIS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sy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. -  původce kapavka /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chlamýdie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	  </a:t>
            </a:r>
            <a:r>
              <a:rPr lang="cs-CZ" sz="2800" b="1" u="sng" dirty="0">
                <a:latin typeface="Calibri"/>
              </a:rPr>
              <a:t/>
            </a:r>
            <a:br>
              <a:rPr lang="cs-CZ" sz="2800" b="1" u="sng" dirty="0">
                <a:latin typeface="Calibri"/>
              </a:rPr>
            </a:br>
            <a:endParaRPr lang="cs-CZ" sz="2800" b="1" u="sng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Akutní peritonitis a septický šok  </a:t>
            </a:r>
            <a:r>
              <a:rPr lang="cs-CZ" sz="2800" b="1" dirty="0">
                <a:latin typeface="Calibri"/>
              </a:rPr>
              <a:t/>
            </a:r>
            <a:br>
              <a:rPr lang="cs-CZ" sz="2800" b="1" dirty="0">
                <a:latin typeface="Calibri"/>
              </a:rPr>
            </a:b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- ruptura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tuboovariálního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abscesu</a:t>
            </a:r>
            <a:r>
              <a:rPr lang="cs-CZ" sz="2800" b="1" dirty="0">
                <a:latin typeface="Calibri"/>
              </a:rPr>
              <a:t/>
            </a:r>
            <a:br>
              <a:rPr lang="cs-CZ" sz="2800" b="1" dirty="0">
                <a:latin typeface="Calibri"/>
              </a:rPr>
            </a:b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- mortalita 6 - 15 %</a:t>
            </a:r>
            <a:r>
              <a:rPr lang="cs-CZ" sz="2800" b="1" dirty="0">
                <a:latin typeface="Calibri"/>
              </a:rPr>
              <a:t/>
            </a:r>
            <a:br>
              <a:rPr lang="cs-CZ" sz="2800" b="1" dirty="0">
                <a:latin typeface="Calibri"/>
              </a:rPr>
            </a:b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- radikální chirurgická léčba z vitální indikace (80 %)</a:t>
            </a:r>
          </a:p>
          <a:p>
            <a:pPr>
              <a:defRPr/>
            </a:pPr>
            <a:endParaRPr 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Periappendicitis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  (2 - 10 %)</a:t>
            </a:r>
            <a:r>
              <a:rPr lang="cs-CZ" sz="2800" b="1" dirty="0">
                <a:latin typeface="Calibri"/>
              </a:rPr>
              <a:t/>
            </a:r>
            <a:br>
              <a:rPr lang="cs-CZ" sz="2800" b="1" dirty="0">
                <a:latin typeface="Calibri"/>
              </a:rPr>
            </a:b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-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ascenze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infekce z malé pánve nebo lymfatická cesta</a:t>
            </a:r>
          </a:p>
          <a:p>
            <a:pPr marL="0" indent="0" eaLnBrk="1" hangingPunct="1">
              <a:defRPr/>
            </a:pPr>
            <a:r>
              <a:rPr lang="cs-CZ" sz="2800" dirty="0">
                <a:solidFill>
                  <a:srgbClr val="0000DC"/>
                </a:solidFill>
                <a:latin typeface="Arial" charset="0"/>
              </a:rPr>
              <a:t>				</a:t>
            </a:r>
            <a:br>
              <a:rPr lang="cs-CZ" sz="2800" dirty="0">
                <a:solidFill>
                  <a:srgbClr val="0000DC"/>
                </a:solidFill>
                <a:latin typeface="Arial" charset="0"/>
              </a:rPr>
            </a:br>
            <a:r>
              <a:rPr lang="cs-CZ" sz="2800" dirty="0">
                <a:solidFill>
                  <a:srgbClr val="0000DC"/>
                </a:solidFill>
                <a:latin typeface="Arial" charset="0"/>
              </a:rPr>
              <a:t>	</a:t>
            </a:r>
            <a:br>
              <a:rPr lang="cs-CZ" sz="2800" dirty="0">
                <a:solidFill>
                  <a:srgbClr val="0000DC"/>
                </a:solidFill>
                <a:latin typeface="Arial" charset="0"/>
              </a:rPr>
            </a:br>
            <a:endParaRPr lang="cs-CZ" sz="2800" dirty="0">
              <a:solidFill>
                <a:srgbClr val="0000DC"/>
              </a:solidFill>
              <a:latin typeface="Arial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87465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Komplikace PID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10854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0" indent="0" eaLnBrk="1" hangingPunct="1">
              <a:defRPr/>
            </a:pPr>
            <a:r>
              <a:rPr lang="cs-CZ" sz="2800" b="1" dirty="0">
                <a:solidFill>
                  <a:srgbClr val="FF0000"/>
                </a:solidFill>
                <a:latin typeface="Calibri"/>
                <a:cs typeface="Calibri"/>
              </a:rPr>
              <a:t>Chronické a pozdní následky: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Chronická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pelvalgie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 (5 %)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Tubární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faktor sterility  (14 - 38 %)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Graviditas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extrauterina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 (</a:t>
            </a:r>
            <a:r>
              <a:rPr 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tubární</a:t>
            </a: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)  (10 - 30 %)</a:t>
            </a:r>
          </a:p>
          <a:p>
            <a:pPr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 </a:t>
            </a:r>
            <a:r>
              <a:rPr lang="cs-CZ" sz="2800" dirty="0">
                <a:solidFill>
                  <a:srgbClr val="0000DC"/>
                </a:solidFill>
                <a:latin typeface="Arial"/>
                <a:cs typeface="Arial"/>
              </a:rPr>
              <a:t>				</a:t>
            </a:r>
            <a:r>
              <a:rPr lang="cs-CZ" sz="2800" dirty="0">
                <a:latin typeface="Arial" charset="0"/>
              </a:rPr>
              <a:t/>
            </a:r>
            <a:br>
              <a:rPr lang="cs-CZ" sz="2800" dirty="0">
                <a:latin typeface="Arial" charset="0"/>
              </a:rPr>
            </a:br>
            <a:r>
              <a:rPr lang="cs-CZ" sz="2800" dirty="0">
                <a:solidFill>
                  <a:srgbClr val="0000DC"/>
                </a:solidFill>
                <a:latin typeface="Arial"/>
                <a:cs typeface="Arial"/>
              </a:rPr>
              <a:t>	</a:t>
            </a:r>
            <a:r>
              <a:rPr lang="cs-CZ" sz="2800" dirty="0">
                <a:latin typeface="Arial" charset="0"/>
              </a:rPr>
              <a:t/>
            </a:r>
            <a:br>
              <a:rPr lang="cs-CZ" sz="2800" dirty="0">
                <a:latin typeface="Arial" charset="0"/>
              </a:rPr>
            </a:br>
            <a:endParaRPr lang="cs-CZ" sz="2800" dirty="0">
              <a:solidFill>
                <a:srgbClr val="0000DC"/>
              </a:solidFill>
              <a:latin typeface="Arial" charset="0"/>
              <a:cs typeface="Arial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83323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Aktinomykóza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83209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Etiologie:</a:t>
            </a:r>
            <a:r>
              <a:rPr lang="cs-CZ" altLang="cs-CZ" sz="2800" b="1" dirty="0">
                <a:latin typeface="Calibri"/>
                <a:cs typeface="Calibri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Actinomyces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israeli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 </a:t>
            </a: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V těle se tvoří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drůzy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(útvar v pánvi plný aktinomycet)</a:t>
            </a: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Častá při IUD </a:t>
            </a: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Terapie</a:t>
            </a:r>
            <a:r>
              <a:rPr lang="cs-CZ" altLang="cs-CZ" sz="2800" b="1" dirty="0">
                <a:latin typeface="Calibri"/>
                <a:cs typeface="Calibri"/>
              </a:rPr>
              <a:t> </a:t>
            </a: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Extrakce IUD, ATB terapie  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megadávky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penicilínu (0,8–2,4 MIU/den)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Laparotomie (evakuace hnisu, výplachy a drenáž) 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u případů nereagujících na ATB terapii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při residuálním palpačním nálezu po ATB léčbě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při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známkach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peritonitis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altLang="cs-CZ" sz="2800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05159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1077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Kapavka – </a:t>
            </a:r>
            <a:r>
              <a:rPr lang="cs-CZ" altLang="cs-CZ" sz="4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gonorrhoea</a:t>
            </a:r>
            <a:r>
              <a:rPr lang="cs-CZ" altLang="cs-CZ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</a:p>
          <a:p>
            <a:pPr algn="ctr">
              <a:defRPr/>
            </a:pPr>
            <a:r>
              <a:rPr lang="cs-CZ" alt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STD (</a:t>
            </a:r>
            <a:r>
              <a:rPr lang="cs-CZ" altLang="cs-CZ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sexualy</a:t>
            </a:r>
            <a:r>
              <a:rPr lang="cs-CZ" alt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transmited</a:t>
            </a:r>
            <a:r>
              <a:rPr lang="cs-CZ" alt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diseases</a:t>
            </a:r>
            <a:r>
              <a:rPr lang="cs-CZ" alt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)</a:t>
            </a:r>
            <a:endParaRPr lang="cs-CZ" altLang="cs-CZ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97031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Etiologie:</a:t>
            </a:r>
            <a:r>
              <a:rPr lang="cs-CZ" altLang="cs-CZ" sz="2800" b="1" dirty="0">
                <a:latin typeface="Calibri"/>
                <a:cs typeface="Calibri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Neisseria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sz="2800" b="1" dirty="0" err="1" smtClean="0">
                <a:solidFill>
                  <a:srgbClr val="0000DC"/>
                </a:solidFill>
                <a:latin typeface="Calibri"/>
                <a:cs typeface="Calibri"/>
              </a:rPr>
              <a:t>gonorrhoae</a:t>
            </a:r>
            <a:r>
              <a:rPr lang="cs-CZ" altLang="cs-CZ" sz="2800" b="1" dirty="0" smtClean="0">
                <a:solidFill>
                  <a:srgbClr val="0000DC"/>
                </a:solidFill>
                <a:latin typeface="Calibri"/>
                <a:cs typeface="Calibri"/>
              </a:rPr>
              <a:t>,  (</a:t>
            </a:r>
            <a:r>
              <a:rPr lang="cs-CZ" altLang="cs-CZ" sz="2800" b="1" dirty="0" err="1" smtClean="0">
                <a:solidFill>
                  <a:srgbClr val="0000DC"/>
                </a:solidFill>
                <a:latin typeface="Calibri"/>
                <a:cs typeface="Calibri"/>
              </a:rPr>
              <a:t>Gonococcus</a:t>
            </a:r>
            <a:r>
              <a:rPr lang="cs-CZ" altLang="cs-CZ" sz="2800" b="1" dirty="0" smtClean="0">
                <a:solidFill>
                  <a:srgbClr val="0000DC"/>
                </a:solidFill>
                <a:latin typeface="Calibri"/>
                <a:cs typeface="Calibri"/>
              </a:rPr>
              <a:t> ruber)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 smtClean="0">
                <a:solidFill>
                  <a:srgbClr val="0000DC"/>
                </a:solidFill>
                <a:latin typeface="Calibri"/>
                <a:cs typeface="Calibri"/>
              </a:rPr>
              <a:t>Postihuje jednovrstevný cylindrický epitel</a:t>
            </a: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latin typeface="Calibri"/>
                <a:cs typeface="Calibri"/>
              </a:rPr>
              <a:t>Příznaky: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v akutním stadiu výtok, chronická minimální symptomy, riziko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pelveoperitonitidy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latin typeface="Calibri"/>
                <a:cs typeface="Calibri"/>
              </a:rPr>
              <a:t>Diagnostika: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kultivace, stěry</a:t>
            </a: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latin typeface="Calibri"/>
                <a:cs typeface="Calibri"/>
              </a:rPr>
              <a:t>Terapie:</a:t>
            </a:r>
            <a:r>
              <a:rPr lang="cs-CZ" altLang="cs-CZ" sz="2800" b="1" dirty="0">
                <a:latin typeface="Calibri"/>
                <a:cs typeface="Calibri"/>
              </a:rPr>
              <a:t> </a:t>
            </a: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 smtClean="0">
                <a:solidFill>
                  <a:srgbClr val="0000DC"/>
                </a:solidFill>
                <a:latin typeface="Calibri"/>
                <a:cs typeface="Calibri"/>
              </a:rPr>
              <a:t>Hlášení </a:t>
            </a:r>
            <a:r>
              <a:rPr lang="cs-CZ" altLang="cs-CZ" sz="2800" b="1" dirty="0" err="1" smtClean="0">
                <a:solidFill>
                  <a:srgbClr val="0000DC"/>
                </a:solidFill>
                <a:latin typeface="Calibri"/>
                <a:cs typeface="Calibri"/>
              </a:rPr>
              <a:t>dermatovenerologie</a:t>
            </a:r>
            <a:r>
              <a:rPr lang="cs-CZ" altLang="cs-CZ" sz="2800" b="1" dirty="0" smtClean="0">
                <a:solidFill>
                  <a:srgbClr val="0000DC"/>
                </a:solidFill>
                <a:latin typeface="Calibri"/>
                <a:cs typeface="Calibri"/>
              </a:rPr>
              <a:t>!!</a:t>
            </a: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 smtClean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Antibiotika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cs-CZ" altLang="cs-CZ" sz="2800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1152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1077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Kapavka – </a:t>
            </a:r>
            <a:r>
              <a:rPr lang="cs-CZ" altLang="cs-CZ" sz="40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gonorrhoea</a:t>
            </a:r>
            <a:r>
              <a:rPr lang="cs-CZ" altLang="cs-CZ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</a:p>
          <a:p>
            <a:pPr algn="ctr">
              <a:defRPr/>
            </a:pPr>
            <a:r>
              <a:rPr lang="cs-CZ" alt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STD (</a:t>
            </a:r>
            <a:r>
              <a:rPr lang="cs-CZ" altLang="cs-CZ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sexualy</a:t>
            </a:r>
            <a:r>
              <a:rPr lang="cs-CZ" alt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transmited</a:t>
            </a:r>
            <a:r>
              <a:rPr lang="cs-CZ" alt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diseases</a:t>
            </a:r>
            <a:r>
              <a:rPr lang="cs-CZ" alt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)</a:t>
            </a:r>
            <a:endParaRPr lang="cs-CZ" altLang="cs-CZ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268695" y="2673769"/>
            <a:ext cx="5305628" cy="181588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 err="1" smtClean="0">
                <a:solidFill>
                  <a:srgbClr val="FF0000"/>
                </a:solidFill>
                <a:latin typeface="Calibri"/>
                <a:cs typeface="Calibri"/>
              </a:rPr>
              <a:t>Keratokonjunktivitis</a:t>
            </a:r>
            <a:r>
              <a:rPr lang="cs-CZ" altLang="cs-CZ" sz="2800" b="1" dirty="0" smtClean="0">
                <a:solidFill>
                  <a:srgbClr val="FF0000"/>
                </a:solidFill>
                <a:latin typeface="Calibri"/>
                <a:cs typeface="Calibri"/>
              </a:rPr>
              <a:t> novorozenců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– riziko slepoty! 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latin typeface="Calibri"/>
                <a:cs typeface="Calibri"/>
              </a:rPr>
              <a:t>Prevence: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crédeizace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–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Ophtalmoseptonex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po porodu</a:t>
            </a:r>
          </a:p>
        </p:txBody>
      </p:sp>
      <p:pic>
        <p:nvPicPr>
          <p:cNvPr id="2050" name="Picture 2" descr="https://upload.wikimedia.org/wikipedia/commons/2/27/Gonococcal_ophthalmia_neonatoru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8098" y="2673769"/>
            <a:ext cx="3647357" cy="2118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2368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1077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Syfilis – příjice, lues </a:t>
            </a:r>
          </a:p>
          <a:p>
            <a:pPr algn="ctr">
              <a:defRPr/>
            </a:pPr>
            <a:r>
              <a:rPr lang="cs-CZ" alt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STD (</a:t>
            </a:r>
            <a:r>
              <a:rPr lang="cs-CZ" altLang="cs-CZ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sexualy</a:t>
            </a:r>
            <a:r>
              <a:rPr lang="cs-CZ" alt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transmited</a:t>
            </a:r>
            <a:r>
              <a:rPr lang="cs-CZ" alt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diseases</a:t>
            </a:r>
            <a:r>
              <a:rPr lang="cs-CZ" alt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)</a:t>
            </a:r>
            <a:endParaRPr lang="cs-CZ" altLang="cs-CZ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526297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Etiologie:</a:t>
            </a:r>
            <a:r>
              <a:rPr lang="cs-CZ" altLang="cs-CZ" sz="2800" b="1" dirty="0">
                <a:latin typeface="Calibri"/>
                <a:cs typeface="Calibri"/>
              </a:rPr>
              <a:t>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Treponema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pallidum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  (</a:t>
            </a:r>
            <a:r>
              <a:rPr lang="cs-CZ" altLang="cs-CZ" sz="2800" b="1" dirty="0" err="1" smtClean="0">
                <a:solidFill>
                  <a:srgbClr val="0000DC"/>
                </a:solidFill>
                <a:latin typeface="Calibri"/>
                <a:cs typeface="Calibri"/>
              </a:rPr>
              <a:t>Spirocheta</a:t>
            </a:r>
            <a:r>
              <a:rPr lang="cs-CZ" altLang="cs-CZ" sz="2800" b="1" dirty="0" smtClean="0">
                <a:solidFill>
                  <a:srgbClr val="0000DC"/>
                </a:solidFill>
                <a:latin typeface="Calibri"/>
                <a:cs typeface="Calibri"/>
              </a:rPr>
              <a:t>)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latin typeface="Calibri"/>
                <a:cs typeface="Calibri"/>
              </a:rPr>
              <a:t>Příznaky dle stadií </a:t>
            </a: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latin typeface="Calibri"/>
                <a:cs typeface="Calibri"/>
              </a:rPr>
              <a:t>Primární stadium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–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ulcus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durum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a lymfadenopatie</a:t>
            </a: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latin typeface="Calibri"/>
                <a:cs typeface="Calibri"/>
              </a:rPr>
              <a:t>Sekundární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–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condylomata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lata,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exanthemy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latin typeface="Calibri"/>
                <a:cs typeface="Calibri"/>
              </a:rPr>
              <a:t>Latentní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-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asymtomatické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latin typeface="Calibri"/>
                <a:cs typeface="Calibri"/>
              </a:rPr>
              <a:t>Terciární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- 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gumata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neurosyfilis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kardiovaskulární syfilis</a:t>
            </a: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latin typeface="Calibri"/>
                <a:cs typeface="Calibri"/>
              </a:rPr>
              <a:t>Vrozená syfilis</a:t>
            </a:r>
          </a:p>
          <a:p>
            <a:pPr>
              <a:spcAft>
                <a:spcPts val="0"/>
              </a:spcAft>
              <a:defRPr/>
            </a:pPr>
            <a:endParaRPr lang="cs-CZ" altLang="cs-CZ" sz="2800" b="1" dirty="0" smtClean="0">
              <a:solidFill>
                <a:srgbClr val="FF0000"/>
              </a:solidFill>
              <a:latin typeface="Calibri"/>
              <a:cs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latin typeface="Calibri"/>
                <a:cs typeface="Calibri"/>
              </a:rPr>
              <a:t>Diagnostika: </a:t>
            </a:r>
            <a:r>
              <a:rPr lang="cs-CZ" altLang="cs-CZ" sz="2800" b="1" dirty="0" err="1" smtClean="0">
                <a:solidFill>
                  <a:srgbClr val="0000DC"/>
                </a:solidFill>
                <a:latin typeface="Calibri"/>
                <a:cs typeface="Calibri"/>
              </a:rPr>
              <a:t>serologie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spcAft>
                <a:spcPts val="0"/>
              </a:spcAft>
              <a:defRPr/>
            </a:pPr>
            <a:r>
              <a:rPr lang="cs-CZ" altLang="cs-CZ" sz="2800" b="1" dirty="0" smtClean="0">
                <a:solidFill>
                  <a:srgbClr val="FF0000"/>
                </a:solidFill>
                <a:latin typeface="Calibri"/>
                <a:cs typeface="Calibri"/>
              </a:rPr>
              <a:t>Terapie:</a:t>
            </a:r>
            <a:r>
              <a:rPr lang="cs-CZ" altLang="cs-CZ" sz="2800" b="1" dirty="0">
                <a:latin typeface="Calibri"/>
                <a:cs typeface="Calibri"/>
              </a:rPr>
              <a:t> </a:t>
            </a:r>
            <a:r>
              <a:rPr lang="cs-CZ" altLang="cs-CZ" sz="2800" b="1" dirty="0" smtClean="0">
                <a:latin typeface="Calibri"/>
                <a:cs typeface="Calibri"/>
              </a:rPr>
              <a:t> </a:t>
            </a:r>
            <a:r>
              <a:rPr lang="cs-CZ" altLang="cs-CZ" sz="2800" b="1" dirty="0" err="1" smtClean="0">
                <a:solidFill>
                  <a:srgbClr val="0000DC"/>
                </a:solidFill>
                <a:latin typeface="Calibri"/>
                <a:cs typeface="Calibri"/>
              </a:rPr>
              <a:t>dermatovenerologie</a:t>
            </a:r>
            <a:r>
              <a:rPr lang="cs-CZ" altLang="cs-CZ" sz="2800" b="1" dirty="0" smtClean="0">
                <a:solidFill>
                  <a:srgbClr val="0000DC"/>
                </a:solidFill>
                <a:latin typeface="Calibri"/>
                <a:cs typeface="Calibri"/>
              </a:rPr>
              <a:t>!!</a:t>
            </a:r>
          </a:p>
          <a:p>
            <a:pPr marL="457200" indent="-457200">
              <a:spcAft>
                <a:spcPts val="0"/>
              </a:spcAft>
              <a:buFont typeface="Arial"/>
              <a:buChar char="•"/>
              <a:defRPr/>
            </a:pPr>
            <a:r>
              <a:rPr lang="cs-CZ" altLang="cs-CZ" sz="2800" b="1" dirty="0" smtClean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Antibiotika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cs-CZ" altLang="cs-CZ" sz="2800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2920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1077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Syfilis – příjice, lues </a:t>
            </a:r>
          </a:p>
          <a:p>
            <a:pPr algn="ctr">
              <a:defRPr/>
            </a:pPr>
            <a:r>
              <a:rPr lang="cs-CZ" alt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STD (</a:t>
            </a:r>
            <a:r>
              <a:rPr lang="cs-CZ" altLang="cs-CZ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sexualy</a:t>
            </a:r>
            <a:r>
              <a:rPr lang="cs-CZ" alt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transmited</a:t>
            </a:r>
            <a:r>
              <a:rPr lang="cs-CZ" alt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diseases</a:t>
            </a:r>
            <a:r>
              <a:rPr lang="cs-CZ" altLang="cs-CZ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)</a:t>
            </a:r>
            <a:endParaRPr lang="cs-CZ" altLang="cs-CZ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1972713" y="5378509"/>
            <a:ext cx="2325035" cy="52322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Ulcus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sz="2800" b="1" dirty="0" err="1" smtClean="0">
                <a:solidFill>
                  <a:srgbClr val="0000DC"/>
                </a:solidFill>
                <a:latin typeface="Calibri"/>
                <a:cs typeface="Calibri"/>
              </a:rPr>
              <a:t>durum</a:t>
            </a:r>
            <a:endParaRPr lang="cs-CZ" altLang="cs-CZ" sz="2800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074" name="Picture 2" descr="POHLAVNÍ ONEMOCNĚNÍ A JEJICH PROJEVY NA KŮŽ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442" y="2400862"/>
            <a:ext cx="2430392" cy="2355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ulcus durum - Keyword Search - Science Photo Librar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1283" y="2374154"/>
            <a:ext cx="2436465" cy="2473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6611815" y="5314132"/>
            <a:ext cx="3288323" cy="52322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2800" b="1" dirty="0" err="1" smtClean="0">
                <a:solidFill>
                  <a:srgbClr val="0000DC"/>
                </a:solidFill>
                <a:latin typeface="Calibri"/>
                <a:cs typeface="Calibri"/>
              </a:rPr>
              <a:t>Condylomata</a:t>
            </a:r>
            <a:r>
              <a:rPr lang="cs-CZ" altLang="cs-CZ" sz="2800" b="1" dirty="0" smtClean="0">
                <a:solidFill>
                  <a:srgbClr val="0000DC"/>
                </a:solidFill>
                <a:latin typeface="Calibri"/>
                <a:cs typeface="Calibri"/>
              </a:rPr>
              <a:t> lata</a:t>
            </a:r>
            <a:endParaRPr lang="cs-CZ" altLang="cs-CZ" sz="2800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411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Vulvitida 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353943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Výskyt:</a:t>
            </a: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Starší ženy s poškozením kůže (škrábaní, únik moči, pot u obézních, menstruační krev) Zevní rodidla (vulvitis, kolpitis)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Snížená odolnost pokožky (diabetes, </a:t>
            </a:r>
            <a:r>
              <a:rPr lang="cs-CZ" altLang="cs-CZ" sz="2800" b="1" dirty="0" err="1">
                <a:solidFill>
                  <a:schemeClr val="tx2"/>
                </a:solidFill>
                <a:latin typeface="Calibri"/>
                <a:cs typeface="Calibri"/>
              </a:rPr>
              <a:t>hepatopatie</a:t>
            </a: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, anémie)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Může probíhat současně </a:t>
            </a:r>
            <a:r>
              <a:rPr lang="cs-CZ" altLang="cs-CZ" sz="2800" b="1" dirty="0" smtClean="0">
                <a:solidFill>
                  <a:srgbClr val="0000DC"/>
                </a:solidFill>
                <a:latin typeface="Calibri"/>
                <a:cs typeface="Calibri"/>
              </a:rPr>
              <a:t>se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zánětlivým onemocněním pochvy </a:t>
            </a: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 :</a:t>
            </a: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Bakterie, kvasinky, viry</a:t>
            </a: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30136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6625" y="1012826"/>
            <a:ext cx="1905000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0550" y="2162176"/>
            <a:ext cx="4770438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>
            <a:spAutoFit/>
          </a:bodyPr>
          <a:lstStyle/>
          <a:p>
            <a:pPr algn="ctr" defTabSz="685800">
              <a:defRPr/>
            </a:pPr>
            <a:r>
              <a:rPr lang="cs-CZ" altLang="cs-CZ" sz="3000" b="1" dirty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Závěr  </a:t>
            </a:r>
          </a:p>
        </p:txBody>
      </p:sp>
      <p:sp>
        <p:nvSpPr>
          <p:cNvPr id="60420" name="Obdélník 9"/>
          <p:cNvSpPr>
            <a:spLocks noChangeArrowheads="1"/>
          </p:cNvSpPr>
          <p:nvPr/>
        </p:nvSpPr>
        <p:spPr bwMode="auto">
          <a:xfrm>
            <a:off x="1703388" y="3357564"/>
            <a:ext cx="8420100" cy="1143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cs-CZ" altLang="cs-CZ" b="1" dirty="0" smtClean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Zánětlivá onemocnění patří k častým gynekologickým patologiím.</a:t>
            </a:r>
          </a:p>
        </p:txBody>
      </p:sp>
    </p:spTree>
    <p:extLst>
      <p:ext uri="{BB962C8B-B14F-4D97-AF65-F5344CB8AC3E}">
        <p14:creationId xmlns:p14="http://schemas.microsoft.com/office/powerpoint/2010/main" val="175382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Vulvitida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267765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Klinický obraz :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Bakteriální :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ohraničená (folikulitida, furunkl, absces)  nebo neohraničená (flegmóna), oděrky, mokvající defekty či krusty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Mykotická : Bělavé povlaky, svědění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Virová :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condylomata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accuminata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herpes simplex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genitalis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835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Vulvitida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77053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Diagnóza: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Na základě klinického obrazu, kultivace (bakteriální zánět) </a:t>
            </a:r>
            <a:endParaRPr lang="cs-CZ" altLang="cs-CZ" sz="28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/>
                <a:cs typeface="Calibri"/>
              </a:rPr>
              <a:t>Sérologie (virové infekce)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Konzilium dermatologa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Terapie:  </a:t>
            </a:r>
            <a:r>
              <a:rPr lang="cs-CZ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dle agens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Antimykotika/antibiotika lokálně / celkově 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Dle symptomatologie analgetika, antihistaminika, kortikoidy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Chirurgická (v případě abscesů) incize / exstirpace</a:t>
            </a:r>
          </a:p>
          <a:p>
            <a:pPr fontAlgn="auto">
              <a:spcAft>
                <a:spcPts val="0"/>
              </a:spcAft>
              <a:defRPr/>
            </a:pPr>
            <a:endParaRPr lang="cs-CZ" dirty="0"/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79082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Infekce herpes simplex   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467820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cs-CZ" altLang="cs-CZ" sz="2700" b="1" dirty="0">
                <a:solidFill>
                  <a:srgbClr val="FF0000"/>
                </a:solidFill>
                <a:latin typeface="Calibri"/>
                <a:cs typeface="Calibri"/>
              </a:rPr>
              <a:t>Etiologie: 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DNA virus </a:t>
            </a:r>
            <a:r>
              <a:rPr lang="cs-CZ" altLang="cs-CZ" sz="2700" b="1" dirty="0" err="1">
                <a:solidFill>
                  <a:srgbClr val="0000DC"/>
                </a:solidFill>
                <a:latin typeface="Calibri"/>
                <a:cs typeface="Calibri"/>
              </a:rPr>
              <a:t>Herpesviridae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 (HSV1 a HSV2) </a:t>
            </a:r>
            <a:endParaRPr lang="cs-CZ" altLang="cs-CZ" sz="27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Virus v latentním stadiu v nervových gangliích nositele, aktivace při oslabení, stresu, poruše imunity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Přenos </a:t>
            </a:r>
            <a:r>
              <a:rPr lang="cs-CZ" altLang="cs-CZ" sz="2700" b="1" dirty="0" smtClean="0">
                <a:solidFill>
                  <a:srgbClr val="0000DC"/>
                </a:solidFill>
                <a:latin typeface="Calibri"/>
                <a:cs typeface="Calibri"/>
              </a:rPr>
              <a:t>kapénkovou </a:t>
            </a: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infekcí i přímým kontaktem</a:t>
            </a:r>
          </a:p>
          <a:p>
            <a:pPr>
              <a:defRPr/>
            </a:pPr>
            <a:endParaRPr lang="cs-CZ" altLang="cs-CZ" sz="27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buFont typeface="Arial"/>
              <a:defRPr/>
            </a:pPr>
            <a:r>
              <a:rPr lang="cs-CZ" altLang="cs-CZ" sz="2700" b="1" dirty="0">
                <a:solidFill>
                  <a:srgbClr val="FF0000"/>
                </a:solidFill>
                <a:latin typeface="Calibri"/>
                <a:cs typeface="Calibri"/>
              </a:rPr>
              <a:t>Klinika: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Prodromy - zarudnutí, svědění 1-2dny před výsevem 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cs-CZ" altLang="cs-CZ" sz="2700" b="1" dirty="0">
                <a:solidFill>
                  <a:srgbClr val="0000DC"/>
                </a:solidFill>
                <a:latin typeface="Calibri"/>
                <a:cs typeface="Calibri"/>
              </a:rPr>
              <a:t>Bolestivé puchýřky - papuly, vezikuly, pustuly, krusty</a:t>
            </a:r>
          </a:p>
          <a:p>
            <a:pPr marL="457200" indent="-457200">
              <a:buFont typeface="Arial"/>
              <a:buChar char="•"/>
              <a:defRPr/>
            </a:pPr>
            <a:endParaRPr lang="cs-CZ" altLang="cs-CZ" sz="2700" b="1" dirty="0">
              <a:solidFill>
                <a:srgbClr val="0000DC"/>
              </a:solidFill>
              <a:latin typeface="Calibri"/>
              <a:ea typeface="Tahoma"/>
              <a:cs typeface="Calibri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sz="2700" b="1" dirty="0">
                <a:solidFill>
                  <a:srgbClr val="FF0000"/>
                </a:solidFill>
                <a:latin typeface="Calibri"/>
                <a:ea typeface="Tahoma"/>
                <a:cs typeface="Tahoma"/>
              </a:rPr>
              <a:t>Terapie:</a:t>
            </a:r>
            <a:r>
              <a:rPr lang="cs-CZ" sz="2700" b="1" dirty="0">
                <a:solidFill>
                  <a:srgbClr val="000000"/>
                </a:solidFill>
                <a:latin typeface="Calibri"/>
                <a:ea typeface="Tahoma"/>
                <a:cs typeface="Tahoma"/>
              </a:rPr>
              <a:t> </a:t>
            </a:r>
            <a:r>
              <a:rPr lang="cs-CZ" sz="2700" b="1" dirty="0" err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Acyklovir</a:t>
            </a:r>
            <a:r>
              <a:rPr 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 200mg </a:t>
            </a:r>
            <a:r>
              <a:rPr lang="cs-CZ" sz="2700" b="1" dirty="0" err="1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tbl</a:t>
            </a:r>
            <a:r>
              <a:rPr lang="cs-CZ" sz="2700" b="1" dirty="0">
                <a:solidFill>
                  <a:srgbClr val="0000DC"/>
                </a:solidFill>
                <a:latin typeface="Calibri"/>
                <a:ea typeface="Tahoma"/>
                <a:cs typeface="Tahoma"/>
              </a:rPr>
              <a:t> po 5x /den </a:t>
            </a:r>
            <a:endParaRPr lang="cs-CZ" sz="2700" b="1" dirty="0">
              <a:solidFill>
                <a:srgbClr val="0000DC"/>
              </a:solidFill>
              <a:latin typeface="Calibri"/>
              <a:ea typeface="Tahoma" pitchFamily="34" charset="0"/>
              <a:cs typeface="Tahoma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081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 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Condylomata</a:t>
            </a: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accuminata</a:t>
            </a: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84B1FFB-F6C0-406E-B26C-4F420A74BDC9}"/>
              </a:ext>
            </a:extLst>
          </p:cNvPr>
          <p:cNvSpPr/>
          <p:nvPr/>
        </p:nvSpPr>
        <p:spPr>
          <a:xfrm>
            <a:off x="435750" y="1964719"/>
            <a:ext cx="11225672" cy="5447645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Etiologie: 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DNA viry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Papillomaviridae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low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risk 6, 11 , sexuálně přenosné</a:t>
            </a:r>
            <a:endParaRPr lang="cs-CZ" dirty="0">
              <a:solidFill>
                <a:srgbClr val="0000DC"/>
              </a:solidFill>
              <a:ea typeface="Tahoma"/>
              <a:cs typeface="Tahoma"/>
            </a:endParaRPr>
          </a:p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Klinika: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Exofytické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 výrůstky na kůži vulvy, hráze, perinea,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cs typeface="Calibri"/>
              </a:rPr>
              <a:t>perianálně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cs typeface="Calibri"/>
              </a:rPr>
              <a:t>, sliznici  pochvy, cervixu a anální, můžou svědět, krvácet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cs-CZ" sz="2800" b="1" dirty="0">
                <a:solidFill>
                  <a:srgbClr val="0000DC"/>
                </a:solidFill>
                <a:latin typeface="Calibri"/>
                <a:cs typeface="Calibri"/>
              </a:rPr>
              <a:t>Virus infikuje pouze buňky dlaždicového epitelu</a:t>
            </a: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 marL="457200" indent="-457200">
              <a:buFont typeface="Arial"/>
              <a:buChar char="•"/>
              <a:defRPr/>
            </a:pPr>
            <a:endParaRPr lang="cs-CZ" altLang="cs-CZ" sz="2800" b="1" dirty="0">
              <a:solidFill>
                <a:srgbClr val="0000DC"/>
              </a:solidFill>
              <a:latin typeface="Calibri"/>
              <a:cs typeface="Calibri"/>
            </a:endParaRPr>
          </a:p>
          <a:p>
            <a:pPr>
              <a:defRPr/>
            </a:pPr>
            <a:r>
              <a:rPr lang="cs-CZ" altLang="cs-CZ" sz="2800" b="1" dirty="0">
                <a:solidFill>
                  <a:srgbClr val="FF0000"/>
                </a:solidFill>
                <a:latin typeface="Calibri"/>
                <a:cs typeface="Calibri"/>
              </a:rPr>
              <a:t>Terapie:  </a:t>
            </a:r>
            <a:endParaRPr lang="cs-CZ" altLang="cs-CZ" sz="2800" b="1">
              <a:solidFill>
                <a:srgbClr val="0000DC"/>
              </a:solidFill>
              <a:latin typeface="Calibri"/>
              <a:ea typeface="Tahoma"/>
              <a:cs typeface="Calibri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ea typeface="Tahoma"/>
                <a:cs typeface="Calibri"/>
              </a:rPr>
              <a:t>Chemická : 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ea typeface="Tahoma"/>
                <a:cs typeface="Calibri"/>
              </a:rPr>
              <a:t>Podofylotoxin</a:t>
            </a:r>
            <a:r>
              <a:rPr lang="cs-CZ" altLang="cs-CZ" sz="2800" b="1" dirty="0">
                <a:solidFill>
                  <a:srgbClr val="0000DC"/>
                </a:solidFill>
                <a:latin typeface="Calibri"/>
                <a:ea typeface="Tahoma"/>
                <a:cs typeface="Calibri"/>
              </a:rPr>
              <a:t>, kyselina </a:t>
            </a:r>
            <a:r>
              <a:rPr lang="cs-CZ" altLang="cs-CZ" sz="2800" b="1" dirty="0" err="1">
                <a:solidFill>
                  <a:srgbClr val="0000DC"/>
                </a:solidFill>
                <a:latin typeface="Calibri"/>
                <a:ea typeface="Tahoma"/>
                <a:cs typeface="Calibri"/>
              </a:rPr>
              <a:t>trichlóroctová</a:t>
            </a:r>
            <a:endParaRPr lang="cs-CZ" altLang="cs-CZ" sz="2800" b="1" dirty="0">
              <a:solidFill>
                <a:srgbClr val="0000DC"/>
              </a:solidFill>
              <a:latin typeface="Calibri"/>
              <a:ea typeface="Tahoma"/>
              <a:cs typeface="Calibri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cs-CZ" altLang="cs-CZ" sz="2800" b="1" dirty="0">
                <a:solidFill>
                  <a:srgbClr val="0000DC"/>
                </a:solidFill>
                <a:latin typeface="Calibri"/>
                <a:ea typeface="Tahoma"/>
                <a:cs typeface="Calibri"/>
              </a:rPr>
              <a:t>Koagulační, chirurgická excize, laser</a:t>
            </a:r>
          </a:p>
          <a:p>
            <a:pPr marL="914400"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altLang="cs-CZ" sz="1600" dirty="0">
              <a:solidFill>
                <a:srgbClr val="0000DC"/>
              </a:solidFill>
              <a:latin typeface="Tahoma"/>
              <a:ea typeface="Tahoma"/>
              <a:cs typeface="Tahoma"/>
            </a:endParaRPr>
          </a:p>
          <a:p>
            <a:pPr marL="914400" lvl="1" indent="-457200" eaLnBrk="1" hangingPunct="1">
              <a:buFont typeface="Wingdings" panose="05000000000000000000" pitchFamily="2" charset="2"/>
              <a:buChar char="§"/>
              <a:defRPr/>
            </a:pPr>
            <a:endParaRPr lang="cs-CZ" altLang="cs-CZ" sz="2800" b="1" dirty="0">
              <a:solidFill>
                <a:srgbClr val="0000D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fontAlgn="auto">
              <a:spcAft>
                <a:spcPts val="0"/>
              </a:spcAft>
              <a:defRPr/>
            </a:pPr>
            <a:endParaRPr lang="cs-CZ" dirty="0">
              <a:solidFill>
                <a:srgbClr val="000000"/>
              </a:solidFill>
              <a:ea typeface="Tahoma" pitchFamily="34" charset="0"/>
              <a:cs typeface="Tahoma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cs-CZ" altLang="cs-CZ" sz="28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Picture 6" descr="https://muni.brandcloud.pro/storage/10488/images/620x/49d0c631906bdfd14af652571fd2b858.png?87d885025df2c5c13a2eca6c9cc41e9a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19" y="152527"/>
            <a:ext cx="2255751" cy="13681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9997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6929" y="208014"/>
            <a:ext cx="2540751" cy="1199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DD10E48-A775-49F7-B44F-A38AD9438E44}"/>
              </a:ext>
            </a:extLst>
          </p:cNvPr>
          <p:cNvSpPr txBox="1">
            <a:spLocks noChangeArrowheads="1"/>
          </p:cNvSpPr>
          <p:nvPr/>
        </p:nvSpPr>
        <p:spPr>
          <a:xfrm>
            <a:off x="2583670" y="307706"/>
            <a:ext cx="6226737" cy="380916"/>
          </a:xfrm>
          <a:prstGeom prst="rect">
            <a:avLst/>
          </a:prstGeom>
          <a:noFill/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cs-CZ" altLang="en-US" sz="2000" b="0" kern="0" dirty="0">
                <a:latin typeface="Calibri" panose="020F0502020204030204" pitchFamily="34" charset="0"/>
                <a:cs typeface="Calibri" panose="020F0502020204030204" pitchFamily="34" charset="0"/>
              </a:rPr>
              <a:t>Záněty v gynekologii 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FF6D323-A238-44BA-B507-A05A5F0F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8" y="765508"/>
            <a:ext cx="12192000" cy="708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 anchor="t">
            <a:spAutoFit/>
          </a:bodyPr>
          <a:lstStyle/>
          <a:p>
            <a:pPr algn="ctr">
              <a:defRPr/>
            </a:pP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 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Condylomata</a:t>
            </a: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r>
              <a:rPr lang="cs-CZ" altLang="cs-CZ" sz="40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accuminata</a:t>
            </a:r>
            <a:r>
              <a:rPr lang="cs-CZ" altLang="cs-CZ" sz="4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 </a:t>
            </a:r>
            <a:endParaRPr lang="cs-CZ" altLang="cs-CZ" sz="40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Krista Herman | My Honest Review of Vidaro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620" y="2352422"/>
            <a:ext cx="4031381" cy="262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anagement of genital warts: a guide for GPs - PrescriberPrescrib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144" y="2352422"/>
            <a:ext cx="2578525" cy="2708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530194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_porada_vedeni_LF_vzor-Najbrt" id="{29B59449-88FB-4147-877A-6D929B371094}" vid="{C05BAC1A-30A0-7C45-A2F4-18E22ADECFF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C8765E4C29EE469FEBB6977FCB44A5" ma:contentTypeVersion="2" ma:contentTypeDescription="Vytvoří nový dokument" ma:contentTypeScope="" ma:versionID="f0b65d7abd1287ab4fbce6ac3387beae">
  <xsd:schema xmlns:xsd="http://www.w3.org/2001/XMLSchema" xmlns:xs="http://www.w3.org/2001/XMLSchema" xmlns:p="http://schemas.microsoft.com/office/2006/metadata/properties" xmlns:ns2="0490eced-6324-4fb8-85d1-7d7d20b03f3c" targetNamespace="http://schemas.microsoft.com/office/2006/metadata/properties" ma:root="true" ma:fieldsID="ae70e71cb686eda1015e90b99c78a351" ns2:_="">
    <xsd:import namespace="0490eced-6324-4fb8-85d1-7d7d20b03f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0eced-6324-4fb8-85d1-7d7d20b03f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150C79-E5FA-44EF-88CC-180AEC5191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90eced-6324-4fb8-85d1-7d7d20b03f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BD3BAD-D469-4561-9DA7-0B871AD7DE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BF45D5-8BA4-4848-B771-8890D2BA4A9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0490eced-6324-4fb8-85d1-7d7d20b03f3c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13532</TotalTime>
  <Words>2371</Words>
  <Application>Microsoft Office PowerPoint</Application>
  <PresentationFormat>Širokoúhlá obrazovka</PresentationFormat>
  <Paragraphs>361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6" baseType="lpstr">
      <vt:lpstr>Arial</vt:lpstr>
      <vt:lpstr>Arial,Sans-Serif</vt:lpstr>
      <vt:lpstr>Calibri</vt:lpstr>
      <vt:lpstr>Tahoma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Vojtěch Bulhart</dc:creator>
  <cp:lastModifiedBy>Crha Igor</cp:lastModifiedBy>
  <cp:revision>1780</cp:revision>
  <cp:lastPrinted>1601-01-01T00:00:00Z</cp:lastPrinted>
  <dcterms:created xsi:type="dcterms:W3CDTF">2018-10-31T08:40:07Z</dcterms:created>
  <dcterms:modified xsi:type="dcterms:W3CDTF">2020-12-17T12:19:22Z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0x01010074C8765E4C29EE469FEBB6977FCB44A5</vt:lpwstr>
  </property>
</Properties>
</file>