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7" r:id="rId4"/>
  </p:sldMasterIdLst>
  <p:notesMasterIdLst>
    <p:notesMasterId r:id="rId37"/>
  </p:notesMasterIdLst>
  <p:handoutMasterIdLst>
    <p:handoutMasterId r:id="rId38"/>
  </p:handoutMasterIdLst>
  <p:sldIdLst>
    <p:sldId id="256" r:id="rId5"/>
    <p:sldId id="301" r:id="rId6"/>
    <p:sldId id="302" r:id="rId7"/>
    <p:sldId id="303" r:id="rId8"/>
    <p:sldId id="304" r:id="rId9"/>
    <p:sldId id="305" r:id="rId10"/>
    <p:sldId id="306" r:id="rId11"/>
    <p:sldId id="307" r:id="rId12"/>
    <p:sldId id="308" r:id="rId13"/>
    <p:sldId id="285" r:id="rId14"/>
    <p:sldId id="286" r:id="rId15"/>
    <p:sldId id="309" r:id="rId16"/>
    <p:sldId id="288" r:id="rId17"/>
    <p:sldId id="310" r:id="rId18"/>
    <p:sldId id="289" r:id="rId19"/>
    <p:sldId id="319" r:id="rId20"/>
    <p:sldId id="320" r:id="rId21"/>
    <p:sldId id="321" r:id="rId22"/>
    <p:sldId id="322" r:id="rId23"/>
    <p:sldId id="323" r:id="rId24"/>
    <p:sldId id="324" r:id="rId25"/>
    <p:sldId id="325" r:id="rId26"/>
    <p:sldId id="326" r:id="rId27"/>
    <p:sldId id="327" r:id="rId28"/>
    <p:sldId id="328" r:id="rId29"/>
    <p:sldId id="329" r:id="rId30"/>
    <p:sldId id="330" r:id="rId31"/>
    <p:sldId id="331" r:id="rId32"/>
    <p:sldId id="332" r:id="rId33"/>
    <p:sldId id="333" r:id="rId34"/>
    <p:sldId id="334" r:id="rId35"/>
    <p:sldId id="336" r:id="rId36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ít Weinberger" initials="V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DC"/>
    <a:srgbClr val="333333"/>
    <a:srgbClr val="660033"/>
    <a:srgbClr val="000066"/>
    <a:srgbClr val="993300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078FE9-EC2B-47DF-AAC1-3BC1C68CDCD3}" v="2" dt="2020-02-23T14:46:42.22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Styl Středně sytá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202B0CA-FC54-4496-8BCA-5EF66A818D29}" styleName="Styl Tmavá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D7AC3CCA-C797-4891-BE02-D94E43425B78}" styleName="Střední styl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D7B26C5-4107-4FEC-AEDC-1716B250A1EF}" styleName="Světlý styl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Střední sty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735" autoAdjust="0"/>
    <p:restoredTop sz="94249" autoAdjust="0"/>
  </p:normalViewPr>
  <p:slideViewPr>
    <p:cSldViewPr snapToGrid="0">
      <p:cViewPr varScale="1">
        <p:scale>
          <a:sx n="109" d="100"/>
          <a:sy n="109" d="100"/>
        </p:scale>
        <p:origin x="630" y="96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-3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45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tin Huser" userId="S::185124@muni.cz::12b9bc7c-b1a4-4298-a652-f5830a150178" providerId="AD" clId="Web-{6F078FE9-EC2B-47DF-AAC1-3BC1C68CDCD3}"/>
    <pc:docChg chg="addSld">
      <pc:chgData name="Martin Huser" userId="S::185124@muni.cz::12b9bc7c-b1a4-4298-a652-f5830a150178" providerId="AD" clId="Web-{6F078FE9-EC2B-47DF-AAC1-3BC1C68CDCD3}" dt="2020-02-23T14:46:42.228" v="1"/>
      <pc:docMkLst>
        <pc:docMk/>
      </pc:docMkLst>
      <pc:sldChg chg="add replId">
        <pc:chgData name="Martin Huser" userId="S::185124@muni.cz::12b9bc7c-b1a4-4298-a652-f5830a150178" providerId="AD" clId="Web-{6F078FE9-EC2B-47DF-AAC1-3BC1C68CDCD3}" dt="2020-02-23T14:46:36.853" v="0"/>
        <pc:sldMkLst>
          <pc:docMk/>
          <pc:sldMk cId="456229848" sldId="270"/>
        </pc:sldMkLst>
      </pc:sldChg>
      <pc:sldChg chg="new">
        <pc:chgData name="Martin Huser" userId="S::185124@muni.cz::12b9bc7c-b1a4-4298-a652-f5830a150178" providerId="AD" clId="Web-{6F078FE9-EC2B-47DF-AAC1-3BC1C68CDCD3}" dt="2020-02-23T14:46:42.228" v="1"/>
        <pc:sldMkLst>
          <pc:docMk/>
          <pc:sldMk cId="2735446988" sldId="27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rázky text -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verzní snímek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8545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 M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cký objekt 5">
            <a:extLst>
              <a:ext uri="{FF2B5EF4-FFF2-40B4-BE49-F238E27FC236}">
                <a16:creationId xmlns:a16="http://schemas.microsoft.com/office/drawing/2014/main" id="{D6FB5EA9-F874-4F06-97A8-C555AC1A0C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2">
            <a:extLst>
              <a:ext uri="{FF2B5EF4-FFF2-40B4-BE49-F238E27FC236}">
                <a16:creationId xmlns:a16="http://schemas.microsoft.com/office/drawing/2014/main" id="{92B68BC3-67A3-A244-8F7B-2ACD0926D3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3304" y="1950397"/>
            <a:ext cx="8685390" cy="295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1316214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nímek MU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id="{1FBE0B78-FC15-8C43-8794-278D33D54307}"/>
              </a:ext>
            </a:extLst>
          </p:cNvPr>
          <p:cNvSpPr txBox="1"/>
          <p:nvPr userDrawn="1"/>
        </p:nvSpPr>
        <p:spPr>
          <a:xfrm>
            <a:off x="0" y="3429000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000" dirty="0">
                <a:solidFill>
                  <a:srgbClr val="0000DC"/>
                </a:solidFill>
              </a:rPr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8195177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7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obsah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1695074"/>
            <a:ext cx="5218413" cy="3896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2" name="Zástupný symbol pro obsah 2"/>
          <p:cNvSpPr>
            <a:spLocks noGrp="1"/>
          </p:cNvSpPr>
          <p:nvPr>
            <p:ph idx="28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a text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id="{83517C49-9C06-4658-8660-E0D21D83CE29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id="{F7FD9E97-5F69-494E-8672-59575278330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bez nadp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altLang="cs-CZ"/>
              <a:t>Jméno předkládajícího proděkana s tituly</a:t>
            </a:r>
            <a:endParaRPr lang="cs-CZ" alt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cs-CZ"/>
              <a:t>Upravte styly předlohy textu.
Druhá úroveň
Třetí úroveň
Čtvrtá úroveň
Pátá úroveň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Jméno předkládajícího proděkana s tituly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cs-CZ" dirty="0"/>
              <a:t>Upravte styly předlohy textu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1" r:id="rId12"/>
    <p:sldLayoutId id="2147483692" r:id="rId13"/>
    <p:sldLayoutId id="2147483693" r:id="rId14"/>
    <p:sldLayoutId id="2147483694" r:id="rId15"/>
    <p:sldLayoutId id="2147483695" r:id="rId16"/>
  </p:sldLayoutIdLst>
  <p:hf sldNum="0"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8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file:///C:\FNProjects\Taborsky\Tabor2.jp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file:///C:\FNProjects\Taborsky\Tabor3.jpg" TargetMode="Externa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9139" y="48990"/>
            <a:ext cx="2928542" cy="13822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610047" y="429478"/>
            <a:ext cx="6226737" cy="1123531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Katedra </a:t>
            </a:r>
            <a:r>
              <a:rPr lang="cs-CZ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ošetřovatelství a porodní asistence</a:t>
            </a:r>
          </a:p>
          <a:p>
            <a:pPr algn="ctr">
              <a:lnSpc>
                <a:spcPct val="100000"/>
              </a:lnSpc>
            </a:pPr>
            <a:r>
              <a:rPr lang="cs-CZ" altLang="en-US" sz="200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Lékařské </a:t>
            </a:r>
            <a:r>
              <a:rPr lang="cs-CZ" altLang="en-US" sz="2000" kern="0" dirty="0">
                <a:latin typeface="Calibri" panose="020F0502020204030204" pitchFamily="34" charset="0"/>
                <a:cs typeface="Calibri" panose="020F0502020204030204" pitchFamily="34" charset="0"/>
              </a:rPr>
              <a:t>fakulty MU a FN Brno </a:t>
            </a: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přednosta: </a:t>
            </a: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prof. PhDr. Andrea Pokorná, PhD. 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7831" y="2826606"/>
            <a:ext cx="9499251" cy="923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Sestup pánevních orgánů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1897939" y="5267719"/>
            <a:ext cx="88025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BPZG0121   Ošetřovatelská péče v gynekologii 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přednášky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43198"/>
            <a:ext cx="2445098" cy="1631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482394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233739" y="3200400"/>
            <a:ext cx="572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/>
              <a:t>farmaceutických asistentů a farmaceutů, 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233739" y="3200400"/>
            <a:ext cx="572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/>
              <a:t>farmaceutických asistentů a farmaceutů, </a:t>
            </a:r>
          </a:p>
        </p:txBody>
      </p:sp>
      <p:pic>
        <p:nvPicPr>
          <p:cNvPr id="17413" name="Picture 5" descr="pubocervical fasc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9650" y="977861"/>
            <a:ext cx="7626350" cy="5719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8588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Parakolpia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pubocervikální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fascie</a:t>
            </a: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010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233739" y="3200400"/>
            <a:ext cx="572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/>
              <a:t>farmaceutických asistentů a farmaceutů, 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233739" y="3200400"/>
            <a:ext cx="5724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cs-CZ"/>
              <a:t>farmaceutických asistentů a farmaceutů, </a:t>
            </a:r>
          </a:p>
        </p:txBody>
      </p:sp>
      <p:pic>
        <p:nvPicPr>
          <p:cNvPr id="18437" name="Picture 5" descr="atf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213" y="1055218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11749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Arcus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tedineus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fasciae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pelvis (ATFP)</a:t>
            </a:r>
          </a:p>
        </p:txBody>
      </p:sp>
    </p:spTree>
    <p:extLst>
      <p:ext uri="{BB962C8B-B14F-4D97-AF65-F5344CB8AC3E}">
        <p14:creationId xmlns:p14="http://schemas.microsoft.com/office/powerpoint/2010/main" val="417024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Pochva - </a:t>
            </a: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II. 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23393" y="1717585"/>
            <a:ext cx="112256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Motýlovitý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průřez – přední a zadní rohy</a:t>
            </a: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Fixace k 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pánvi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vpředu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cs-CZ" altLang="cs-CZ" sz="28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uretra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 závěsem k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symfyze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ATFP, m. levator 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 </a:t>
            </a:r>
            <a:r>
              <a:rPr lang="cs-CZ" altLang="cs-CZ" sz="2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0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medio</a:t>
            </a:r>
            <a:r>
              <a:rPr lang="cs-CZ" altLang="cs-CZ" sz="20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-laterálně)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cs-CZ" alt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tzv. </a:t>
            </a:r>
            <a:r>
              <a:rPr lang="cs-CZ" altLang="cs-CZ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hamaka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 angl. </a:t>
            </a:r>
            <a:r>
              <a:rPr lang="cs-CZ" altLang="cs-CZ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hammock</a:t>
            </a:r>
            <a:r>
              <a:rPr lang="cs-CZ" alt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(houpací </a:t>
            </a:r>
            <a: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síť) </a:t>
            </a:r>
            <a:br>
              <a:rPr lang="cs-CZ" altLang="cs-CZ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vzadu</a:t>
            </a:r>
            <a:b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altLang="cs-CZ" sz="28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rectum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m. levator 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</a:t>
            </a:r>
          </a:p>
          <a:p>
            <a:pPr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Porucha závěsu</a:t>
            </a:r>
            <a:b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vpředu: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hypermobilita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uretrovesikální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junkce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stresový únik 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moči</a:t>
            </a:r>
            <a:b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vzadu: rektokéla až </a:t>
            </a:r>
            <a:r>
              <a:rPr lang="cs-CZ" altLang="cs-CZ" sz="28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enterokéla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výhřez konečníku, </a:t>
            </a:r>
            <a:r>
              <a:rPr lang="cs-CZ" altLang="cs-CZ" sz="28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sigmatu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 smtClean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407772"/>
            <a:ext cx="12169422" cy="31108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l-PL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Anatomie a </a:t>
            </a:r>
            <a:r>
              <a:rPr lang="pl-PL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patofyziologie pánevního dna u žen</a:t>
            </a:r>
            <a:endParaRPr lang="pl-PL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25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/>
          <p:cNvPicPr preferRelativeResize="0"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303" y="744985"/>
            <a:ext cx="9145163" cy="596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-2532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Podpora </a:t>
            </a:r>
            <a:r>
              <a:rPr lang="cs-CZ" altLang="cs-CZ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uretry</a:t>
            </a: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- tzv. </a:t>
            </a:r>
            <a:r>
              <a:rPr lang="cs-CZ" altLang="cs-CZ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hamaka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88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Pochva - </a:t>
            </a: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III. 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23393" y="1717585"/>
            <a:ext cx="1122567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Průřez 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tvaru písmene „U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  <a:p>
            <a:pPr>
              <a:defRPr/>
            </a:pPr>
            <a:endParaRPr lang="cs-CZ" altLang="cs-CZ" sz="1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Fixace k pánvi </a:t>
            </a:r>
            <a:b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vpředu –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diaphragma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urogenitale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cs-CZ" altLang="cs-CZ" sz="2800" b="1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její </a:t>
            </a:r>
            <a:r>
              <a:rPr lang="cs-CZ" altLang="cs-CZ" sz="28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přední část </a:t>
            </a:r>
            <a:r>
              <a:rPr lang="cs-CZ" altLang="cs-CZ" sz="2800" b="1" i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ligg</a:t>
            </a:r>
            <a:r>
              <a:rPr lang="cs-CZ" altLang="cs-CZ" sz="28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2800" b="1" i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pubourethralia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laterálně –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diaphragma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pelvis</a:t>
            </a:r>
            <a:b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m</a:t>
            </a:r>
            <a:r>
              <a:rPr lang="cs-CZ" altLang="cs-CZ" sz="28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levator </a:t>
            </a:r>
            <a:r>
              <a:rPr lang="cs-CZ" altLang="cs-CZ" sz="2800" b="1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ani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vzadu –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diaphragma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urogenitale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(její zadní část)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i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centrum </a:t>
            </a:r>
            <a:r>
              <a:rPr lang="cs-CZ" altLang="cs-CZ" sz="2800" b="1" i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tendineum</a:t>
            </a:r>
            <a:r>
              <a:rPr lang="cs-CZ" altLang="cs-CZ" sz="28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perinei (mm. BC,IC,TPS, SAE)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Porucha závěsu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rektokéla (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distální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typ) - funkce 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zejména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udržení stolice </a:t>
            </a:r>
            <a:b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(spíše doména chirurgie, proktolog)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800" b="1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407772"/>
            <a:ext cx="12169422" cy="31108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l-PL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Anatomie a </a:t>
            </a:r>
            <a:r>
              <a:rPr lang="pl-PL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patofyziologie pánevního dna u žen</a:t>
            </a:r>
            <a:endParaRPr lang="pl-PL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57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http://images.emedicinehealth.com/images/4453/4453-4502-65652-720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23876"/>
            <a:ext cx="741680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85883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Pochva - </a:t>
            </a: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III. 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7438768" y="1370064"/>
            <a:ext cx="505391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 - </a:t>
            </a:r>
            <a:r>
              <a:rPr lang="en-US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ligg</a:t>
            </a:r>
            <a:r>
              <a:rPr lang="en-US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US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ubourethralia</a:t>
            </a:r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DP- m. levator ani</a:t>
            </a:r>
            <a:b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DU- centrum </a:t>
            </a:r>
            <a:r>
              <a:rPr 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tendineum</a:t>
            </a:r>
            <a:r>
              <a:rPr 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perinei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5353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321475"/>
            <a:ext cx="12169422" cy="36714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Sestup pánevních orgánů u </a:t>
            </a: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žen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Epidemiologie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532230"/>
            <a:ext cx="112256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altLang="cs-CZ" sz="3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Prevalence v </a:t>
            </a:r>
            <a: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populaci </a:t>
            </a:r>
            <a:r>
              <a:rPr lang="cs-CZ" altLang="cs-CZ" sz="36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31,0 - 46,0 </a:t>
            </a:r>
            <a:r>
              <a:rPr lang="cs-CZ" altLang="cs-CZ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endParaRPr lang="cs-CZ" altLang="cs-CZ" sz="3600" b="1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Samuelsson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et al. 1999,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Hendrix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2002,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Scherf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al.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2002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Riziko operace během života </a:t>
            </a:r>
            <a:r>
              <a:rPr lang="cs-CZ" altLang="cs-CZ" sz="36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11,1 </a:t>
            </a:r>
            <a:r>
              <a:rPr lang="cs-CZ" altLang="cs-CZ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 </a:t>
            </a:r>
            <a: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cs-CZ" altLang="cs-CZ" sz="3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149 </a:t>
            </a:r>
            <a: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554 </a:t>
            </a:r>
            <a:r>
              <a:rPr lang="cs-CZ" altLang="cs-CZ" sz="3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žen v USA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Olsen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1997)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Incidence hospitalizace pro prolaps </a:t>
            </a:r>
            <a:b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6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2,04 </a:t>
            </a:r>
            <a:r>
              <a:rPr lang="cs-CZ" altLang="cs-CZ" sz="36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 </a:t>
            </a:r>
            <a:r>
              <a:rPr lang="cs-CZ" altLang="cs-CZ" sz="36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1 000</a:t>
            </a:r>
            <a:r>
              <a:rPr lang="cs-CZ" altLang="cs-CZ" sz="3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žen za rok 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(Mant et al. 1997)</a:t>
            </a:r>
            <a:endParaRPr lang="cs-CZ" altLang="cs-CZ" sz="3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Vzniká u </a:t>
            </a:r>
            <a:r>
              <a:rPr lang="cs-CZ" altLang="cs-CZ" sz="36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všech</a:t>
            </a:r>
            <a:r>
              <a:rPr lang="cs-CZ" altLang="cs-CZ" sz="3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žen, které rodily vaginálně</a:t>
            </a:r>
            <a:endParaRPr lang="cs-CZ" altLang="cs-CZ" sz="3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altLang="cs-CZ" sz="3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Často současně inkontinence </a:t>
            </a:r>
            <a: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6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50 % </a:t>
            </a:r>
            <a: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 sestup přední stěny (cysto-</a:t>
            </a:r>
            <a:r>
              <a:rPr lang="cs-CZ" altLang="cs-CZ" sz="36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uretrocéle</a:t>
            </a:r>
            <a:r>
              <a:rPr lang="cs-CZ" altLang="cs-CZ" sz="36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altLang="cs-CZ" sz="3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45210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321475"/>
            <a:ext cx="12169422" cy="36714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Sestup pánevních orgánů u </a:t>
            </a: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žen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Rizikové faktory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532230"/>
            <a:ext cx="114819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Věk </a:t>
            </a:r>
            <a:r>
              <a:rPr lang="cs-CZ" altLang="cs-CZ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10x </a:t>
            </a:r>
            <a:r>
              <a:rPr lang="cs-CZ" altLang="cs-CZ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častěji </a:t>
            </a:r>
            <a:r>
              <a:rPr lang="cs-CZ" altLang="cs-CZ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vyžadují </a:t>
            </a:r>
            <a:r>
              <a:rPr lang="cs-CZ" altLang="cs-CZ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konzultaci postmenopauzální ženy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Hysterektomie </a:t>
            </a:r>
            <a:b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incidence </a:t>
            </a:r>
            <a:r>
              <a:rPr lang="cs-CZ" altLang="cs-CZ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0,2 – 43 % </a:t>
            </a:r>
            <a:r>
              <a:rPr lang="cs-CZ" altLang="cs-CZ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častěji po </a:t>
            </a:r>
            <a:r>
              <a:rPr lang="cs-CZ" altLang="cs-CZ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vaginální hysterektomii</a:t>
            </a:r>
            <a:endParaRPr lang="cs-CZ" altLang="cs-CZ" sz="36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Rasa, životní styl, povolání  </a:t>
            </a:r>
            <a:b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Švédsko </a:t>
            </a:r>
            <a:r>
              <a:rPr lang="cs-CZ" altLang="cs-CZ" sz="32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2,0 %</a:t>
            </a:r>
            <a:r>
              <a:rPr lang="cs-CZ" altLang="cs-CZ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západní Afrika </a:t>
            </a:r>
            <a:r>
              <a:rPr lang="cs-CZ" altLang="cs-CZ" sz="32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13,0 </a:t>
            </a:r>
            <a:r>
              <a:rPr lang="cs-CZ" altLang="cs-CZ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%</a:t>
            </a:r>
          </a:p>
          <a:p>
            <a:pPr marL="571500" indent="-571500">
              <a:buFont typeface="Arial" panose="020B0604020202020204" pitchFamily="34" charset="0"/>
              <a:buChar char="•"/>
              <a:defRPr/>
            </a:pPr>
            <a: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Vaginální porod  </a:t>
            </a:r>
            <a:br>
              <a:rPr lang="cs-CZ" altLang="cs-CZ" sz="36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symptomy </a:t>
            </a:r>
            <a:r>
              <a:rPr lang="cs-CZ" altLang="cs-CZ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3,3 x </a:t>
            </a:r>
            <a:r>
              <a:rPr lang="cs-CZ" altLang="cs-CZ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častější u </a:t>
            </a:r>
            <a:r>
              <a:rPr lang="cs-CZ" altLang="cs-CZ" sz="32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kvartipar</a:t>
            </a:r>
            <a:r>
              <a:rPr lang="cs-CZ" altLang="cs-CZ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než u primipar</a:t>
            </a:r>
            <a:br>
              <a:rPr lang="cs-CZ" altLang="cs-CZ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excesivní roztažení a poranění hráze </a:t>
            </a:r>
            <a:r>
              <a:rPr lang="cs-CZ" altLang="cs-CZ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(episiotomie vs. ruptura)</a:t>
            </a:r>
            <a:r>
              <a:rPr lang="cs-CZ" altLang="cs-CZ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operativní </a:t>
            </a:r>
            <a:r>
              <a:rPr lang="cs-CZ" altLang="cs-CZ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vaginální porod zvyšuje </a:t>
            </a:r>
            <a:r>
              <a:rPr lang="cs-CZ" altLang="cs-CZ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riziko </a:t>
            </a:r>
            <a:br>
              <a:rPr lang="cs-CZ" altLang="cs-CZ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délka porodu a věk matky </a:t>
            </a:r>
            <a:r>
              <a:rPr lang="cs-CZ" altLang="cs-CZ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 rovněž </a:t>
            </a:r>
            <a:r>
              <a:rPr lang="cs-CZ" altLang="cs-CZ" sz="32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signifikatní</a:t>
            </a:r>
            <a:r>
              <a:rPr lang="cs-CZ" altLang="cs-CZ" sz="32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36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4342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321475"/>
            <a:ext cx="12169422" cy="36714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Sestup pánevních orgánů u </a:t>
            </a: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žen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Definice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48" y="1594014"/>
            <a:ext cx="112256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Porucha 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statiky pánevního dna </a:t>
            </a:r>
            <a:b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orgán malé 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pánve pronikne </a:t>
            </a:r>
            <a:b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rozšířeným 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urogenitálním 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hiátem: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escensus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sestup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prolapsus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výhřez </a:t>
            </a:r>
          </a:p>
          <a:p>
            <a:pPr>
              <a:defRPr/>
            </a:pPr>
            <a:endParaRPr lang="cs-CZ" altLang="cs-CZ" sz="2800" b="1" dirty="0" smtClean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oddíly </a:t>
            </a: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hiatus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urogenitalis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přední 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oddíl = sestup </a:t>
            </a:r>
            <a:r>
              <a:rPr lang="cs-CZ" altLang="cs-CZ" sz="28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uretry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močového měchýře - </a:t>
            </a: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uretrokéla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cystokéla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střední 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sestup dělohy / vrcholu pochvy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zadní 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sestup </a:t>
            </a:r>
            <a:r>
              <a:rPr lang="cs-CZ" altLang="cs-CZ" sz="28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sigmatu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/ rekta - </a:t>
            </a: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enterokéla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rectokéla</a:t>
            </a:r>
            <a:endParaRPr lang="cs-CZ" altLang="cs-CZ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https://upload.wikimedia.org/wikipedia/commons/thumb/6/62/An_atlas_of_human_anatomy_for_students_and_physicians_%281903%29_%2814596816999%29.jpg/350px-An_atlas_of_human_anatomy_for_students_and_physicians_%281903%29_%2814596816999%29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43" b="60149"/>
          <a:stretch/>
        </p:blipFill>
        <p:spPr bwMode="auto">
          <a:xfrm>
            <a:off x="5735438" y="1547364"/>
            <a:ext cx="6409268" cy="3135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84319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321475"/>
            <a:ext cx="12169422" cy="36714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Sestup pánevních orgánů u </a:t>
            </a: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žen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Klasifikace 1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48" y="1594014"/>
            <a:ext cx="112256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Klasická (klinická) klasifikace 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Baden-</a:t>
            </a:r>
            <a:r>
              <a:rPr lang="cs-CZ" altLang="cs-CZ" sz="28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Walker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„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cs-CZ" altLang="cs-CZ" sz="28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alfway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“,  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1972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 st. – mírný - sestup </a:t>
            </a:r>
            <a:r>
              <a:rPr lang="cs-CZ" altLang="cs-CZ" sz="28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intravaginálně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„do půlky“</a:t>
            </a: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descensus</a:t>
            </a: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II. st. – střední - sestup orgánu k introitu</a:t>
            </a: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parciální prolaps</a:t>
            </a: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III. st. – těžký – 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výhřez 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 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introitus „o půlku“</a:t>
            </a: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subtotální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prolaps</a:t>
            </a: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VI. st. – těžký – úplný výhřez před introitus</a:t>
            </a:r>
          </a:p>
          <a:p>
            <a:pPr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		totální prolaps</a:t>
            </a:r>
            <a:b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Zohlednění </a:t>
            </a: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kompartmentu</a:t>
            </a:r>
            <a:endParaRPr lang="cs-CZ" altLang="cs-CZ" sz="28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cystokéla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8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rectokéla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8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enterokéla</a:t>
            </a:r>
            <a:endParaRPr lang="cs-CZ" altLang="cs-CZ" sz="2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Sestup (prolaps) dělohy (hrdlo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resp. vrcholu pochvy</a:t>
            </a:r>
          </a:p>
        </p:txBody>
      </p:sp>
      <p:pic>
        <p:nvPicPr>
          <p:cNvPr id="2050" name="Picture 2" descr="Baden–Walker half way system [6]. It consists of four grades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2497" y="2224251"/>
            <a:ext cx="3343112" cy="400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7006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Anatomie </a:t>
            </a: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pánve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594015"/>
            <a:ext cx="1122567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Kostěná pánev </a:t>
            </a:r>
            <a:endParaRPr lang="cs-CZ" altLang="cs-CZ" sz="2800" b="1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coxae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(os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ilium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os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ischi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os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pubis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sacrum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coccygis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Svalové 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pánevní dno </a:t>
            </a:r>
            <a:endParaRPr lang="cs-CZ" altLang="cs-CZ" sz="2800" b="1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diaphragma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pelvis (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prox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diaphragma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urogenitale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407772"/>
            <a:ext cx="12169422" cy="31108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l-PL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Anatomie a </a:t>
            </a:r>
            <a:r>
              <a:rPr lang="pl-PL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patofyziologie pánevního dna u žen</a:t>
            </a:r>
            <a:endParaRPr lang="pl-PL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34" name="Picture 10" descr="Podvozek II.“Svaly pánevního dna“ (chlapům s pevným pánevním dnem ...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2268" y="3645245"/>
            <a:ext cx="4047788" cy="2870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ánev (anatomie) – Wikipedi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092" y="1467218"/>
            <a:ext cx="3725486" cy="2657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16101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321475"/>
            <a:ext cx="12169422" cy="36714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Sestup pánevních orgánů u </a:t>
            </a: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žen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Klasifikace 2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48" y="1594014"/>
            <a:ext cx="112256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Systém POP-Q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</a:t>
            </a:r>
            <a:r>
              <a:rPr lang="cs-CZ" altLang="cs-CZ" sz="28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pelvic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organ prolapse - </a:t>
            </a:r>
            <a:r>
              <a:rPr lang="cs-CZ" altLang="cs-CZ" sz="28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quantification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ICS/IUGA, 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1996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rovina hymenu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 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měřitelných parametrů </a:t>
            </a:r>
            <a:b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pochva  6x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Aa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Ba, C, D,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28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Bp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b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hráz   3x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GH, PB, TVL </a:t>
            </a:r>
            <a:endParaRPr lang="cs-CZ" altLang="cs-CZ" sz="2800" b="1" dirty="0" smtClean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 smtClean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pět stupňů sestupu 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(0. - IV. stupeň)</a:t>
            </a:r>
          </a:p>
          <a:p>
            <a:pPr>
              <a:defRPr/>
            </a:pPr>
            <a:endParaRPr lang="cs-CZ" altLang="cs-CZ" sz="2800" b="1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7090" y="2641000"/>
            <a:ext cx="5816986" cy="37878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0992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321475"/>
            <a:ext cx="12169422" cy="36714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Sestup pánevních orgánů u </a:t>
            </a: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žen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Symptomy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48" y="1594014"/>
            <a:ext cx="713017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Tlaky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bolesti na hrázi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Pocit výhřezu „vajíčka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Nutnost 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repozice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Inkontinence - moči a stolice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Jiné dysurické a defekační poruchy 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Sexuální 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dysfunkce</a:t>
            </a:r>
            <a:endParaRPr lang="cs-CZ" altLang="cs-CZ" sz="32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Chronická pánevní bolest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Kožní – slizniční projevy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Změny psychiky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3200" b="1" dirty="0" smtClean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6764" y="2539908"/>
            <a:ext cx="3720552" cy="3124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20401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321475"/>
            <a:ext cx="12169422" cy="36714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Sestup pánevních orgánů u </a:t>
            </a: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žen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Diagnostika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48" y="1594014"/>
            <a:ext cx="713017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2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Gynekologické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vyšetření !</a:t>
            </a:r>
            <a:b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32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aspexe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palpace</a:t>
            </a:r>
            <a:b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vyšetření per </a:t>
            </a:r>
            <a:r>
              <a:rPr lang="cs-CZ" altLang="cs-CZ" sz="32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speculam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per </a:t>
            </a:r>
            <a:r>
              <a:rPr lang="cs-CZ" altLang="cs-CZ" sz="32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rectum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Ultrazvuk 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32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paravaginální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defekt, </a:t>
            </a:r>
            <a:r>
              <a:rPr lang="cs-CZ" altLang="cs-CZ" sz="32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avulze</a:t>
            </a:r>
            <a:endParaRPr lang="cs-CZ" altLang="cs-CZ" sz="32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Magnetická rezonance (MRI) </a:t>
            </a:r>
            <a:endParaRPr lang="cs-CZ" altLang="cs-CZ" sz="32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Urodynamické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vyšetření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Elektromyografie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3200" b="1" dirty="0" smtClean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0641" y="3333136"/>
            <a:ext cx="4992575" cy="3322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1103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321475"/>
            <a:ext cx="12169422" cy="36714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Sestup pánevních orgánů u </a:t>
            </a: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žen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Terapie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48" y="1594014"/>
            <a:ext cx="11481932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Konzervativní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Chirurgická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18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Rozhodovací faktory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Děloha 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(ano/ne) 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typ hysterektomie</a:t>
            </a:r>
            <a:b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způsob závěsu pochvy při operaci </a:t>
            </a:r>
            <a:b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altLang="cs-CZ" sz="32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</a:t>
            </a:r>
            <a:r>
              <a:rPr lang="cs-CZ" altLang="cs-CZ" sz="32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., LSK … typ 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závěsu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Pochva – typ a stupeň sestupu </a:t>
            </a:r>
            <a:b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vita </a:t>
            </a:r>
            <a:r>
              <a:rPr lang="cs-CZ" altLang="cs-CZ" sz="32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sexualis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vedoucí bod sestupu, 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délka poševního 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pahýlu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Další příznaky – zejména inkontinence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Komorbidity, operační rizika</a:t>
            </a:r>
            <a:endParaRPr lang="cs-CZ" altLang="cs-CZ" sz="32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5923" y="1879032"/>
            <a:ext cx="4159790" cy="31130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36485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 descr="ANd9GcRd5_SuKAwMdyfB9wxjDhTNKlqGqwQ9nkTp2KHKUQ4kOMVWxRYgJQ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82" b="19982"/>
          <a:stretch/>
        </p:blipFill>
        <p:spPr bwMode="auto">
          <a:xfrm>
            <a:off x="7085990" y="1079500"/>
            <a:ext cx="4104122" cy="2390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321475"/>
            <a:ext cx="12169422" cy="36714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Sestup pánevních orgánů u </a:t>
            </a: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žen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Terapie - konzervativní 1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48" y="1594014"/>
            <a:ext cx="114819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Rehabilitace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svalů pánevního dna </a:t>
            </a:r>
            <a:b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 tzv. </a:t>
            </a:r>
            <a:r>
              <a:rPr lang="cs-CZ" altLang="cs-CZ" sz="32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Kegelovy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cviky)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3200" b="1" dirty="0" smtClean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2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Elektro-stimulace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svalů 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pánevního 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dna</a:t>
            </a:r>
            <a:b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profesionální stimulační </a:t>
            </a:r>
            <a:b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systémy (</a:t>
            </a:r>
            <a:r>
              <a:rPr lang="cs-CZ" altLang="cs-CZ" sz="32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Phyaction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b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osobní stimulační </a:t>
            </a:r>
            <a:b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pomůcky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3200" b="1" dirty="0" smtClean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Léčba 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 využitím </a:t>
            </a:r>
            <a:r>
              <a:rPr lang="cs-CZ" altLang="cs-CZ" sz="32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laseru, radiofrekvenční 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(mikrovlnná) léčba </a:t>
            </a:r>
          </a:p>
        </p:txBody>
      </p:sp>
      <p:pic>
        <p:nvPicPr>
          <p:cNvPr id="8" name="Picture 8" descr="ANd9GcS94GU7jMupUfgYcLkaTLO78ZDbPElCjrD8gJO0jfWxuSyLtQteP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6697" y="3365500"/>
            <a:ext cx="3869407" cy="26331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ANd9GcTGP1zfiweFtFR9f25uXn22Hxgaahsk0QZ7sVJAnv7GlRjdMDV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9425" y="3886808"/>
            <a:ext cx="2376488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472224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321475"/>
            <a:ext cx="12169422" cy="36714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Sestup pánevních orgánů u </a:t>
            </a: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žen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Terapie - konzervativní 2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48" y="1594014"/>
            <a:ext cx="1148193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Vaginální pomůcky k „domácímu“ </a:t>
            </a:r>
            <a:b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posílení 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svalů pánevního 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dna</a:t>
            </a:r>
            <a:b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vaginální </a:t>
            </a:r>
            <a:r>
              <a:rPr lang="cs-CZ" altLang="cs-CZ" sz="32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konusy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novodobé „Venušiny kuličky“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3200" b="1" dirty="0" smtClean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Mechanická podpora pánevních 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orgánů 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altLang="cs-CZ" sz="3200" b="1" dirty="0" err="1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pesaroterapie</a:t>
            </a:r>
            <a:endParaRPr lang="cs-CZ" altLang="cs-CZ" sz="32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3200" b="1" dirty="0" smtClean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Farmakoterapie ke zlepšení stavu </a:t>
            </a:r>
            <a:b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pánevního dna - lokální aplikace estrogenů </a:t>
            </a:r>
          </a:p>
        </p:txBody>
      </p:sp>
      <p:pic>
        <p:nvPicPr>
          <p:cNvPr id="7" name="Picture 28" descr="ANd9GcSorriT76f42hjcvfZf7zTKDSLc6JkRqAFhgxFINteaguP6FW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366" y="1749245"/>
            <a:ext cx="1846204" cy="221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ANd9GcTeGcTEH83ZYf5di_l2Lg1hmyWa2pcsLZf7TpeG2EnP_gm_hsuZ_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482872" y="1694565"/>
            <a:ext cx="2557463" cy="1982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ANd9GcRPbeIWeZix7lVPcC7kHV38sue8OHpEGQoM-Y4AaFtA7jYzrONs1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293"/>
          <a:stretch/>
        </p:blipFill>
        <p:spPr bwMode="auto">
          <a:xfrm>
            <a:off x="8421231" y="4223705"/>
            <a:ext cx="3440569" cy="2441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2684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321475"/>
            <a:ext cx="12169422" cy="36714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Sestup pánevních orgánů u </a:t>
            </a: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žen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Terapie – chirurgická 1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48" y="1594014"/>
            <a:ext cx="114819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32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Chirurgické přístupy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Vaginální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Abdominální </a:t>
            </a:r>
          </a:p>
          <a:p>
            <a:pPr>
              <a:defRPr/>
            </a:pPr>
            <a:r>
              <a:rPr lang="cs-CZ" altLang="cs-CZ" sz="32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Operační techniky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Laparotomie, Laparoskopie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Robotická 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chirurgie </a:t>
            </a:r>
            <a:endParaRPr lang="cs-CZ" altLang="cs-CZ" sz="3200" b="1" dirty="0" smtClean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32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8" b="52072"/>
          <a:stretch/>
        </p:blipFill>
        <p:spPr>
          <a:xfrm>
            <a:off x="6477474" y="1576175"/>
            <a:ext cx="5146013" cy="2718486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71" t="5851" r="42038" b="6581"/>
          <a:stretch/>
        </p:blipFill>
        <p:spPr>
          <a:xfrm rot="16200000">
            <a:off x="4895730" y="207832"/>
            <a:ext cx="2090025" cy="11040785"/>
          </a:xfrm>
          <a:prstGeom prst="rect">
            <a:avLst/>
          </a:prstGeom>
        </p:spPr>
      </p:pic>
      <p:sp>
        <p:nvSpPr>
          <p:cNvPr id="6" name="TextovéPole 5"/>
          <p:cNvSpPr txBox="1"/>
          <p:nvPr/>
        </p:nvSpPr>
        <p:spPr>
          <a:xfrm>
            <a:off x="8699156" y="2700639"/>
            <a:ext cx="988541" cy="4695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1958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34571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organy panev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8" t="4906" r="23921" b="14653"/>
          <a:stretch/>
        </p:blipFill>
        <p:spPr bwMode="auto">
          <a:xfrm>
            <a:off x="7797116" y="2459001"/>
            <a:ext cx="4120451" cy="426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321475"/>
            <a:ext cx="12169422" cy="36714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Sestup pánevních orgánů u </a:t>
            </a: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žen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Terapie – chirurgická 1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48" y="1594014"/>
            <a:ext cx="11481932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Klasické operační techniky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Vaginální </a:t>
            </a:r>
            <a:r>
              <a:rPr lang="cs-CZ" altLang="cs-CZ" sz="32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hysterectomie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závěsem pochvy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Rekonstrukce pochvy - poševní „plastiky“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Závěs pochvy (dělohy) </a:t>
            </a:r>
            <a:r>
              <a:rPr lang="cs-CZ" altLang="cs-CZ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poševní cestou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sakro-spinozní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fixace (</a:t>
            </a:r>
            <a:r>
              <a:rPr lang="cs-CZ" altLang="cs-CZ" sz="32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Amreich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-Richter)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Závěs 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pochvy (dělohy) </a:t>
            </a:r>
            <a:r>
              <a:rPr lang="cs-CZ" altLang="cs-CZ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břišní </a:t>
            </a:r>
            <a:r>
              <a:rPr lang="cs-CZ" altLang="cs-CZ" sz="3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cestou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sacro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32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kolpo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32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hystero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)-</a:t>
            </a:r>
            <a:r>
              <a:rPr lang="cs-CZ" altLang="cs-CZ" sz="32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pexe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pecto-pexe</a:t>
            </a:r>
            <a:endParaRPr lang="cs-CZ" altLang="cs-CZ" sz="32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Uzávěr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pochvy </a:t>
            </a:r>
            <a:b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32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semi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r>
              <a:rPr lang="cs-CZ" altLang="cs-CZ" sz="32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kolpo-kleisis</a:t>
            </a: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cs-CZ" sz="32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28553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073" y="2767914"/>
            <a:ext cx="5588929" cy="4064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321475"/>
            <a:ext cx="12169422" cy="36714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Sestup pánevních orgánů u </a:t>
            </a: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žen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Terapie – chirurgická 2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48" y="1594014"/>
            <a:ext cx="1148193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Moderní chirurgické postupy</a:t>
            </a:r>
            <a:endParaRPr lang="cs-CZ" altLang="cs-CZ" sz="3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Využití 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implantátů neboli </a:t>
            </a:r>
            <a:r>
              <a:rPr lang="cs-CZ" altLang="cs-CZ" sz="32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síťí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(sítěk) z angl. „</a:t>
            </a:r>
            <a:r>
              <a:rPr lang="cs-CZ" altLang="cs-CZ" sz="32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mesh</a:t>
            </a:r>
            <a:endParaRPr lang="cs-CZ" altLang="cs-CZ" sz="3200" b="1" dirty="0" smtClean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0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Náhrada „insuficientní“ </a:t>
            </a:r>
            <a:br>
              <a:rPr lang="cs-CZ" altLang="cs-CZ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svalové a vazivové tkáně 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pPr>
              <a:defRPr/>
            </a:pPr>
            <a:endParaRPr lang="cs-CZ" altLang="cs-CZ" sz="3200" b="1" dirty="0" smtClean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Cizorodý materiál – </a:t>
            </a:r>
            <a:r>
              <a:rPr lang="cs-CZ" altLang="cs-CZ" sz="32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polyprolylen</a:t>
            </a:r>
            <a:endParaRPr lang="cs-CZ" altLang="cs-CZ" sz="3200" b="1" dirty="0" smtClean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Optimální velikost „oček“ sítě </a:t>
            </a:r>
            <a:b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klasifikace dle </a:t>
            </a:r>
            <a:r>
              <a:rPr lang="cs-CZ" altLang="cs-CZ" sz="28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Amida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sz="2800" b="1" dirty="0" err="1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</a:t>
            </a:r>
            <a:r>
              <a:rPr lang="cs-CZ" altLang="cs-CZ" sz="28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Fixace </a:t>
            </a: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zavedeným pánevním</a:t>
            </a:r>
            <a:b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strukturám</a:t>
            </a:r>
          </a:p>
        </p:txBody>
      </p:sp>
    </p:spTree>
    <p:extLst>
      <p:ext uri="{BB962C8B-B14F-4D97-AF65-F5344CB8AC3E}">
        <p14:creationId xmlns:p14="http://schemas.microsoft.com/office/powerpoint/2010/main" val="1094406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321475"/>
            <a:ext cx="12169422" cy="367146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cs-CZ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Sestup pánevních orgánů u </a:t>
            </a:r>
            <a:r>
              <a:rPr lang="cs-CZ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žen</a:t>
            </a:r>
            <a:endParaRPr lang="cs-CZ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Poševní 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plastiky, závěs </a:t>
            </a: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pahýlu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90848" y="1841242"/>
            <a:ext cx="64255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Výhody </a:t>
            </a:r>
            <a:endParaRPr lang="cs-CZ" sz="3200" b="1" dirty="0" smtClean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Technicky </a:t>
            </a:r>
            <a:r>
              <a:rPr 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jednodušší provedení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Menší materiálové </a:t>
            </a:r>
            <a:r>
              <a:rPr 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náklady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Běžné </a:t>
            </a:r>
            <a:r>
              <a:rPr 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instrumentárium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Minimum </a:t>
            </a:r>
            <a:r>
              <a:rPr 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operačních komplikací</a:t>
            </a:r>
          </a:p>
          <a:p>
            <a:r>
              <a:rPr 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sz="3200" b="1" dirty="0" smtClean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cs-CZ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Nevýhody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Inkontinence </a:t>
            </a:r>
            <a:r>
              <a:rPr 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moči, urgence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3200" b="1" dirty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Časná recidiva </a:t>
            </a:r>
            <a:r>
              <a:rPr lang="cs-CZ" sz="3200" b="1" dirty="0" smtClean="0">
                <a:solidFill>
                  <a:srgbClr val="0000D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onemocnění</a:t>
            </a:r>
            <a:endParaRPr lang="cs-CZ" sz="3200" b="1" dirty="0">
              <a:solidFill>
                <a:srgbClr val="0000D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4" descr="HPIM8616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23" r="4913" b="12897"/>
          <a:stretch/>
        </p:blipFill>
        <p:spPr bwMode="auto">
          <a:xfrm>
            <a:off x="7828470" y="1576175"/>
            <a:ext cx="3689751" cy="465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7624121" y="6226868"/>
            <a:ext cx="45678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podpůrné U stehy pod </a:t>
            </a:r>
            <a:r>
              <a:rPr lang="cs-CZ" sz="2800" b="1" dirty="0" err="1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uretru</a:t>
            </a:r>
            <a:endParaRPr lang="cs-CZ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89234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Diaphragma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pelvis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35750" y="1594015"/>
            <a:ext cx="1122567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Pars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pubica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800" b="1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mediálně - od symfýzy k os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coccygis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Pars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iliaca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(párová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laterálněji - od 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fascie MOI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os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sacrum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coccygeus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 lig.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Sacrospinosum</a:t>
            </a: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od 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spina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ischiadica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 os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sacrum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Funkce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podíl na závěsu pánevních orgánu, vylučování vlivu</a:t>
            </a:r>
            <a:b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intra-abdominálního 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tlaku na orgány pánve uzávěrem pánevního východu </a:t>
            </a:r>
            <a:b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407772"/>
            <a:ext cx="12169422" cy="31108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l-PL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Anatomie a </a:t>
            </a:r>
            <a:r>
              <a:rPr lang="pl-PL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patofyziologie pánevního dna u žen</a:t>
            </a:r>
            <a:endParaRPr lang="pl-PL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6" descr="mla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240" y="1717587"/>
            <a:ext cx="4956853" cy="371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953734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3986" name="Picture 2" descr="HPIM862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8" r="6338" b="10405"/>
          <a:stretch/>
        </p:blipFill>
        <p:spPr bwMode="auto">
          <a:xfrm>
            <a:off x="6819861" y="827902"/>
            <a:ext cx="3535531" cy="570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987" name="Rectangle 3"/>
          <p:cNvSpPr>
            <a:spLocks noChangeArrowheads="1"/>
          </p:cNvSpPr>
          <p:nvPr/>
        </p:nvSpPr>
        <p:spPr bwMode="auto">
          <a:xfrm>
            <a:off x="1600200" y="4445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cs-CZ" sz="3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Identifikace a sblížení </a:t>
            </a:r>
            <a:r>
              <a:rPr lang="cs-CZ" sz="3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mm. </a:t>
            </a:r>
            <a:r>
              <a:rPr lang="cs-CZ" sz="30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levatores</a:t>
            </a:r>
            <a:r>
              <a:rPr lang="cs-CZ" sz="30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ani</a:t>
            </a:r>
            <a:endParaRPr lang="en-US" sz="3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53988" name="Picture 4" descr="HPIM862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t="2683" r="3588" b="12673"/>
          <a:stretch/>
        </p:blipFill>
        <p:spPr bwMode="auto">
          <a:xfrm>
            <a:off x="1044146" y="827903"/>
            <a:ext cx="4293973" cy="5705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237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5010" name="Picture 2" descr="HPIM865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85"/>
          <a:stretch/>
        </p:blipFill>
        <p:spPr bwMode="auto">
          <a:xfrm>
            <a:off x="997250" y="848388"/>
            <a:ext cx="4971063" cy="55719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1600200" y="0"/>
            <a:ext cx="9144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/>
          <a:p>
            <a:pPr algn="ctr"/>
            <a:r>
              <a:rPr lang="cs-CZ" sz="30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Závěs poševního pahýlu při vaginální hysterektomii</a:t>
            </a:r>
            <a:endParaRPr lang="en-US" sz="3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55012" name="Picture 4" descr="Figo vag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64" y="908051"/>
            <a:ext cx="3751005" cy="241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5013" name="Picture 5" descr="Figo vag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65" y="3549590"/>
            <a:ext cx="3751004" cy="304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2573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1524" y="1739604"/>
            <a:ext cx="6360637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Závěr  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229962" y="3054015"/>
            <a:ext cx="1122567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Sestup pánevních orgánů je podmíněn poruchou funkce pánevního dna. Často postihuje ženy i v mladším věku, může být spojen s poruchou kontinence moči. Vyžaduje specifickou diagnostiku a léčbu.</a:t>
            </a:r>
          </a:p>
          <a:p>
            <a:pPr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3654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6" descr="http://www.oganatomy.org/abdomenatlas/perinealmuscle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" b="5047"/>
          <a:stretch/>
        </p:blipFill>
        <p:spPr bwMode="auto">
          <a:xfrm>
            <a:off x="7375656" y="1856724"/>
            <a:ext cx="4548617" cy="4976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101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Diaphragma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urogenitale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perineální membrána, </a:t>
            </a:r>
            <a:r>
              <a:rPr lang="cs-CZ" altLang="cs-CZ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diaphragma</a:t>
            </a:r>
            <a:r>
              <a:rPr lang="cs-CZ" alt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perineale</a:t>
            </a:r>
            <a:r>
              <a:rPr lang="cs-CZ" alt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m. </a:t>
            </a:r>
            <a:r>
              <a:rPr lang="cs-CZ" altLang="cs-CZ" sz="2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transv</a:t>
            </a:r>
            <a:r>
              <a:rPr lang="cs-CZ" altLang="cs-CZ" sz="2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 perinei prof</a:t>
            </a:r>
            <a:r>
              <a:rPr lang="cs-CZ" altLang="cs-CZ" sz="2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cs-CZ" altLang="cs-CZ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23393" y="1717585"/>
            <a:ext cx="11225672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Uložena 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pod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diaphragma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pelvis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od 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symfýzy ke kostrči</a:t>
            </a:r>
            <a:b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cs-CZ" altLang="cs-CZ" sz="20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Párová </a:t>
            </a: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ligg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pubourethralia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(ant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fixace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uretry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ke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stydke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kosti</a:t>
            </a:r>
          </a:p>
          <a:p>
            <a:pPr>
              <a:defRPr/>
            </a:pP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compressor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urethrae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(lat.) </a:t>
            </a:r>
            <a:endParaRPr lang="cs-CZ" altLang="cs-CZ" sz="2800" b="1" dirty="0" smtClean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dříve 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m.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transversus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perinei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profundus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příčně pruhovaný sval </a:t>
            </a:r>
          </a:p>
          <a:p>
            <a:pPr>
              <a:defRPr/>
            </a:pP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Centrum </a:t>
            </a: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tendineum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perinei (post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</a:p>
          <a:p>
            <a:pPr>
              <a:defRPr/>
            </a:pPr>
            <a:r>
              <a:rPr lang="cs-CZ" altLang="cs-CZ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bulbospongiosus</a:t>
            </a: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bulbocavernosus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>
              <a:defRPr/>
            </a:pPr>
            <a:r>
              <a:rPr lang="cs-CZ" altLang="cs-CZ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ischiocavernosus</a:t>
            </a:r>
            <a:endParaRPr lang="cs-CZ" altLang="cs-CZ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m. </a:t>
            </a:r>
            <a:r>
              <a:rPr lang="cs-CZ" alt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transversus</a:t>
            </a: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perinei </a:t>
            </a:r>
            <a:r>
              <a:rPr lang="cs-CZ" altLang="cs-CZ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superficialis</a:t>
            </a: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defRPr/>
            </a:pPr>
            <a:r>
              <a:rPr lang="cs-CZ" altLang="cs-CZ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</a:t>
            </a: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sphincter</a:t>
            </a: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ani </a:t>
            </a:r>
            <a:r>
              <a:rPr lang="cs-CZ" altLang="cs-CZ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externus</a:t>
            </a: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407772"/>
            <a:ext cx="12169422" cy="31108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l-PL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Anatomie a </a:t>
            </a:r>
            <a:r>
              <a:rPr lang="pl-PL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patofyziologie pánevního dna u žen</a:t>
            </a:r>
            <a:endParaRPr lang="pl-PL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3215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95" b="3391"/>
          <a:stretch/>
        </p:blipFill>
        <p:spPr bwMode="auto">
          <a:xfrm>
            <a:off x="5276335" y="2693774"/>
            <a:ext cx="6938243" cy="4090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Močový </a:t>
            </a: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měchýř</a:t>
            </a:r>
            <a:endParaRPr lang="cs-CZ" altLang="cs-CZ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23393" y="1717585"/>
            <a:ext cx="112256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Funkce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shromažďování a vypuzování moči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Stěna – sliznice s přechodným epitelem a  hladká svalovina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Svalová vlákna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detrusor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vesicae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urinariae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zevní: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zado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-přední smyčka 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vnitřní: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předo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-zadní smyčka 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407772"/>
            <a:ext cx="12169422" cy="31108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l-PL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Anatomie a </a:t>
            </a:r>
            <a:r>
              <a:rPr lang="pl-PL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patofyziologie pánevního dna u žen</a:t>
            </a:r>
            <a:endParaRPr lang="pl-PL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749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Močová trubice, </a:t>
            </a:r>
            <a:r>
              <a:rPr lang="cs-CZ" altLang="cs-CZ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urethra</a:t>
            </a:r>
            <a:endParaRPr lang="cs-CZ" altLang="cs-CZ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23393" y="1717585"/>
            <a:ext cx="112256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Dutý orgán, délka 30-50 mm, tloušťka 6 mm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Epitel – přechodný, vrstevnatý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dlaždicový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Hladká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svalovina</a:t>
            </a:r>
            <a:b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sphincter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urethrae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internus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(MSUI)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parasympaticus</a:t>
            </a: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Příčně pruhovaná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svalovina</a:t>
            </a:r>
            <a:b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sphincter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urethrae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externus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(MSUE)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n.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pudendus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volní kontrakce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407772"/>
            <a:ext cx="12169422" cy="31108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l-PL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Anatomie a </a:t>
            </a:r>
            <a:r>
              <a:rPr lang="pl-PL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patofyziologie pánevního dna u žen</a:t>
            </a:r>
            <a:endParaRPr lang="pl-PL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55"/>
          <a:stretch/>
        </p:blipFill>
        <p:spPr bwMode="auto">
          <a:xfrm>
            <a:off x="6761121" y="2681419"/>
            <a:ext cx="5416056" cy="4004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229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Děloha, uterus, metra</a:t>
            </a:r>
            <a:endParaRPr lang="cs-CZ" altLang="cs-CZ" sz="2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23393" y="1717585"/>
            <a:ext cx="112256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Hruškovitý tvar 7x5x3 cm </a:t>
            </a:r>
            <a:b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corpus, istmus, cervix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Děložní stěna 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peri-</a:t>
            </a:r>
            <a:r>
              <a:rPr lang="cs-CZ" altLang="cs-CZ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metrium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myo-metrium</a:t>
            </a: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endo-metrium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Závěs v pánvi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široké </a:t>
            </a: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vazy (</a:t>
            </a:r>
            <a:r>
              <a:rPr lang="cs-CZ" alt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ligg</a:t>
            </a: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lata)</a:t>
            </a:r>
            <a:b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lig. </a:t>
            </a:r>
            <a:r>
              <a:rPr lang="cs-CZ" alt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infundibulopelvicum</a:t>
            </a: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suspensorium</a:t>
            </a: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ovarii)</a:t>
            </a:r>
            <a:b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- lig. </a:t>
            </a:r>
            <a:r>
              <a:rPr lang="cs-CZ" alt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transversum</a:t>
            </a: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cervicis</a:t>
            </a: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cs-CZ" alt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cardinale</a:t>
            </a: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parametrium)</a:t>
            </a:r>
            <a:b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oblé vazy (</a:t>
            </a:r>
            <a:r>
              <a:rPr lang="cs-CZ" alt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ligg</a:t>
            </a: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teres</a:t>
            </a: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uteri</a:t>
            </a: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ligg</a:t>
            </a: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rotunda, chorda </a:t>
            </a:r>
            <a:r>
              <a:rPr lang="cs-CZ" alt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uteroinguinalis</a:t>
            </a: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</a:t>
            </a:r>
            <a:b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ligg</a:t>
            </a: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ovarii propria (chorda </a:t>
            </a:r>
            <a:r>
              <a:rPr lang="cs-CZ" alt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uteroovarica</a:t>
            </a: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 </a:t>
            </a:r>
            <a:b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křížo</a:t>
            </a: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-děložní vazy (</a:t>
            </a:r>
            <a:r>
              <a:rPr lang="cs-CZ" alt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ligg</a:t>
            </a:r>
            <a:r>
              <a:rPr lang="cs-CZ" altLang="cs-CZ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altLang="cs-CZ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sacrouterina</a:t>
            </a:r>
            <a:r>
              <a:rPr lang="cs-CZ" altLang="cs-CZ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lang="cs-CZ" altLang="cs-CZ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407772"/>
            <a:ext cx="12169422" cy="31108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l-PL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Anatomie a </a:t>
            </a:r>
            <a:r>
              <a:rPr lang="pl-PL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patofyziologie pánevního dna u žen</a:t>
            </a:r>
            <a:endParaRPr lang="pl-PL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658" y="1459162"/>
            <a:ext cx="6840537" cy="3582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12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Pochva, vagina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cs-CZ" altLang="cs-CZ" sz="4000" b="1" dirty="0" err="1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kolpos</a:t>
            </a:r>
            <a:endParaRPr lang="cs-CZ" altLang="cs-CZ" sz="40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23393" y="1655800"/>
            <a:ext cx="112256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Dutý orgán - epitel, hladká svalovina 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Fixace v pánvi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rozdělena na 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tři etáže (angl. </a:t>
            </a: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levels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-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DeLancey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1999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první etáž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(horní)</a:t>
            </a:r>
            <a:b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druhá, třetí (dolní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endParaRPr lang="cs-CZ" altLang="cs-CZ" sz="2800" b="1" dirty="0" smtClean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407772"/>
            <a:ext cx="12169422" cy="31108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l-PL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Anatomie a </a:t>
            </a:r>
            <a:r>
              <a:rPr lang="pl-PL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patofyziologie pánevního dna u žen</a:t>
            </a:r>
            <a:endParaRPr lang="pl-PL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5" descr="C:\FNProjects\Taborsky\Tabor3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8398" y="2846088"/>
            <a:ext cx="5832475" cy="443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 descr="C:\FNProjects\Taborsky\Tabor2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4596" y="3584814"/>
            <a:ext cx="4292600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27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65"/>
          <a:stretch/>
        </p:blipFill>
        <p:spPr bwMode="auto">
          <a:xfrm>
            <a:off x="7475845" y="780451"/>
            <a:ext cx="5010589" cy="4657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6929" y="208014"/>
            <a:ext cx="2540751" cy="119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4">
            <a:extLst>
              <a:ext uri="{FF2B5EF4-FFF2-40B4-BE49-F238E27FC236}">
                <a16:creationId xmlns:a16="http://schemas.microsoft.com/office/drawing/2014/main" id="{BFF6D323-A238-44BA-B507-A05A5F0F34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578" y="765508"/>
            <a:ext cx="12192000" cy="708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75" tIns="46038" rIns="92075" bIns="46038">
            <a:spAutoFit/>
          </a:bodyPr>
          <a:lstStyle/>
          <a:p>
            <a:pPr algn="ctr">
              <a:defRPr/>
            </a:pPr>
            <a:r>
              <a:rPr lang="cs-CZ" altLang="cs-CZ" sz="40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Pochva - </a:t>
            </a:r>
            <a:r>
              <a:rPr lang="cs-CZ" altLang="cs-CZ" sz="4000" b="1" dirty="0" err="1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level</a:t>
            </a:r>
            <a:r>
              <a:rPr lang="cs-CZ" altLang="cs-CZ" sz="40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 I. </a:t>
            </a:r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484B1FFB-F6C0-406E-B26C-4F420A74BDC9}"/>
              </a:ext>
            </a:extLst>
          </p:cNvPr>
          <p:cNvSpPr/>
          <p:nvPr/>
        </p:nvSpPr>
        <p:spPr>
          <a:xfrm>
            <a:off x="423393" y="1717585"/>
            <a:ext cx="11225672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Příčný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průřez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Fixace k pánvi </a:t>
            </a:r>
            <a:b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pubocervikální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fascie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parakolpia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arcus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tedineus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fasciae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pelvis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(ATFP) </a:t>
            </a:r>
            <a:b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(zesílení fascie m.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obturatorius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internus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Porucha závěsu –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cystokéla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(výhřez MM) </a:t>
            </a:r>
            <a:b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8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trakční </a:t>
            </a: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cystokéla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cs-CZ" altLang="cs-CZ" sz="2800" b="1" dirty="0" err="1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paravaginální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defekt, utržení od ATFP, vymizení </a:t>
            </a:r>
            <a:r>
              <a:rPr lang="cs-CZ" altLang="cs-CZ" sz="2800" b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vag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postranních 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záhybů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zřasení stěny</a:t>
            </a:r>
            <a:b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pulzní </a:t>
            </a:r>
            <a:r>
              <a:rPr lang="cs-CZ" altLang="cs-CZ" sz="2800" b="1" dirty="0" err="1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cystokéla</a:t>
            </a:r>
            <a:r>
              <a:rPr lang="cs-CZ" altLang="cs-CZ" sz="28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  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roztažení v důsledku poruchy pevnosti poševní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b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stěny</a:t>
            </a:r>
            <a:r>
              <a:rPr lang="cs-CZ" altLang="cs-CZ" sz="2800" b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vyhlazení poševních </a:t>
            </a:r>
            <a:r>
              <a:rPr lang="cs-CZ" altLang="cs-CZ" sz="2800" b="1" dirty="0" smtClean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řas</a:t>
            </a:r>
          </a:p>
        </p:txBody>
      </p:sp>
      <p:pic>
        <p:nvPicPr>
          <p:cNvPr id="11" name="Picture 6" descr="https://muni.brandcloud.pro/storage/10488/images/620x/49d0c631906bdfd14af652571fd2b858.png?87d885025df2c5c13a2eca6c9cc41e9a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19" y="152527"/>
            <a:ext cx="2255751" cy="136815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FDD10E48-A775-49F7-B44F-A38AD9438E44}"/>
              </a:ext>
            </a:extLst>
          </p:cNvPr>
          <p:cNvSpPr txBox="1">
            <a:spLocks noChangeArrowheads="1"/>
          </p:cNvSpPr>
          <p:nvPr/>
        </p:nvSpPr>
        <p:spPr>
          <a:xfrm>
            <a:off x="22578" y="407772"/>
            <a:ext cx="12169422" cy="31108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algn="l" rtl="0" eaLnBrk="1" fontAlgn="base" hangingPunct="1">
              <a:lnSpc>
                <a:spcPts val="4400"/>
              </a:lnSpc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00287D"/>
                </a:solidFill>
                <a:latin typeface="Tahoma" pitchFamily="34" charset="0"/>
              </a:defRPr>
            </a:lvl9pPr>
          </a:lstStyle>
          <a:p>
            <a:pPr algn="ctr">
              <a:lnSpc>
                <a:spcPct val="100000"/>
              </a:lnSpc>
            </a:pPr>
            <a:r>
              <a:rPr lang="pl-PL" altLang="en-US" sz="2000" b="0" kern="0" dirty="0">
                <a:latin typeface="Calibri" panose="020F0502020204030204" pitchFamily="34" charset="0"/>
                <a:cs typeface="Calibri" panose="020F0502020204030204" pitchFamily="34" charset="0"/>
              </a:rPr>
              <a:t>Anatomie a </a:t>
            </a:r>
            <a:r>
              <a:rPr lang="pl-PL" altLang="en-US" sz="2000" b="0" kern="0" dirty="0" smtClean="0">
                <a:latin typeface="Calibri" panose="020F0502020204030204" pitchFamily="34" charset="0"/>
                <a:cs typeface="Calibri" panose="020F0502020204030204" pitchFamily="34" charset="0"/>
              </a:rPr>
              <a:t>patofyziologie pánevního dna u žen</a:t>
            </a:r>
            <a:endParaRPr lang="pl-PL" altLang="en-US" sz="2000" b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73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_porada_vedeni_LF_vzor-Najbrt" id="{29B59449-88FB-4147-877A-6D929B371094}" vid="{C05BAC1A-30A0-7C45-A2F4-18E22ADECFF4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4C8765E4C29EE469FEBB6977FCB44A5" ma:contentTypeVersion="4" ma:contentTypeDescription="Vytvoří nový dokument" ma:contentTypeScope="" ma:versionID="2d7df5dc9dbe100e81a712dcebfbfb56">
  <xsd:schema xmlns:xsd="http://www.w3.org/2001/XMLSchema" xmlns:xs="http://www.w3.org/2001/XMLSchema" xmlns:p="http://schemas.microsoft.com/office/2006/metadata/properties" xmlns:ns2="0490eced-6324-4fb8-85d1-7d7d20b03f3c" targetNamespace="http://schemas.microsoft.com/office/2006/metadata/properties" ma:root="true" ma:fieldsID="3d5f2f63735662065a62ac4459a7722a" ns2:_="">
    <xsd:import namespace="0490eced-6324-4fb8-85d1-7d7d20b03f3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0eced-6324-4fb8-85d1-7d7d20b03f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2AE832-0225-47ED-A2D1-E87A4C9BF680}">
  <ds:schemaRefs>
    <ds:schemaRef ds:uri="http://www.w3.org/XML/1998/namespace"/>
    <ds:schemaRef ds:uri="http://purl.org/dc/elements/1.1/"/>
    <ds:schemaRef ds:uri="http://schemas.microsoft.com/office/infopath/2007/PartnerControls"/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0490eced-6324-4fb8-85d1-7d7d20b03f3c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AFFA281-0FC6-4CE9-8A56-FEA1C89D29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37BA872-3EBA-4900-9B70-F63D2D6AE6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490eced-6324-4fb8-85d1-7d7d20b03f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13495</TotalTime>
  <Words>1705</Words>
  <Application>Microsoft Office PowerPoint</Application>
  <PresentationFormat>Širokoúhlá obrazovka</PresentationFormat>
  <Paragraphs>208</Paragraphs>
  <Slides>32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32</vt:i4>
      </vt:variant>
    </vt:vector>
  </HeadingPairs>
  <TitlesOfParts>
    <vt:vector size="37" baseType="lpstr">
      <vt:lpstr>Arial</vt:lpstr>
      <vt:lpstr>Calibri</vt:lpstr>
      <vt:lpstr>Tahoma</vt:lpstr>
      <vt:lpstr>Wingdings</vt:lpstr>
      <vt:lpstr>Prezentace_MU_CZ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Vojtěch Bulhart</dc:creator>
  <cp:lastModifiedBy>Crha Igor</cp:lastModifiedBy>
  <cp:revision>605</cp:revision>
  <cp:lastPrinted>1601-01-01T00:00:00Z</cp:lastPrinted>
  <dcterms:created xsi:type="dcterms:W3CDTF">2018-10-31T08:40:07Z</dcterms:created>
  <dcterms:modified xsi:type="dcterms:W3CDTF">2020-11-14T10:19:00Z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0x01010074C8765E4C29EE469FEBB6977FCB44A5</vt:lpwstr>
  </property>
</Properties>
</file>