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45"/>
  </p:notesMasterIdLst>
  <p:handoutMasterIdLst>
    <p:handoutMasterId r:id="rId46"/>
  </p:handoutMasterIdLst>
  <p:sldIdLst>
    <p:sldId id="256" r:id="rId5"/>
    <p:sldId id="270" r:id="rId6"/>
    <p:sldId id="273" r:id="rId7"/>
    <p:sldId id="272" r:id="rId8"/>
    <p:sldId id="276" r:id="rId9"/>
    <p:sldId id="275" r:id="rId10"/>
    <p:sldId id="274" r:id="rId11"/>
    <p:sldId id="277" r:id="rId12"/>
    <p:sldId id="278" r:id="rId13"/>
    <p:sldId id="286" r:id="rId14"/>
    <p:sldId id="312" r:id="rId15"/>
    <p:sldId id="287" r:id="rId16"/>
    <p:sldId id="279" r:id="rId17"/>
    <p:sldId id="281" r:id="rId18"/>
    <p:sldId id="280" r:id="rId19"/>
    <p:sldId id="282" r:id="rId20"/>
    <p:sldId id="288" r:id="rId21"/>
    <p:sldId id="285" r:id="rId22"/>
    <p:sldId id="284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7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ít Weinberger" initials="V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DC"/>
    <a:srgbClr val="333333"/>
    <a:srgbClr val="660033"/>
    <a:srgbClr val="000066"/>
    <a:srgbClr val="993300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078FE9-EC2B-47DF-AAC1-3BC1C68CDCD3}" v="2" dt="2020-02-23T14:46:42.2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Střední sty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Styl s motivem 2 – zvýraznění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36" autoAdjust="0"/>
    <p:restoredTop sz="94249" autoAdjust="0"/>
  </p:normalViewPr>
  <p:slideViewPr>
    <p:cSldViewPr snapToGrid="0">
      <p:cViewPr varScale="1">
        <p:scale>
          <a:sx n="109" d="100"/>
          <a:sy n="109" d="100"/>
        </p:scale>
        <p:origin x="648" y="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35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Huser" userId="S::185124@muni.cz::12b9bc7c-b1a4-4298-a652-f5830a150178" providerId="AD" clId="Web-{6F078FE9-EC2B-47DF-AAC1-3BC1C68CDCD3}"/>
    <pc:docChg chg="addSld">
      <pc:chgData name="Martin Huser" userId="S::185124@muni.cz::12b9bc7c-b1a4-4298-a652-f5830a150178" providerId="AD" clId="Web-{6F078FE9-EC2B-47DF-AAC1-3BC1C68CDCD3}" dt="2020-02-23T14:46:42.228" v="1"/>
      <pc:docMkLst>
        <pc:docMk/>
      </pc:docMkLst>
      <pc:sldChg chg="add replId">
        <pc:chgData name="Martin Huser" userId="S::185124@muni.cz::12b9bc7c-b1a4-4298-a652-f5830a150178" providerId="AD" clId="Web-{6F078FE9-EC2B-47DF-AAC1-3BC1C68CDCD3}" dt="2020-02-23T14:46:36.853" v="0"/>
        <pc:sldMkLst>
          <pc:docMk/>
          <pc:sldMk cId="456229848" sldId="270"/>
        </pc:sldMkLst>
      </pc:sldChg>
      <pc:sldChg chg="new">
        <pc:chgData name="Martin Huser" userId="S::185124@muni.cz::12b9bc7c-b1a4-4298-a652-f5830a150178" providerId="AD" clId="Web-{6F078FE9-EC2B-47DF-AAC1-3BC1C68CDCD3}" dt="2020-02-23T14:46:42.228" v="1"/>
        <pc:sldMkLst>
          <pc:docMk/>
          <pc:sldMk cId="2735446988" sldId="271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verzní 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ímek MUNI M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ímek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nímek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131621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nímek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0000DC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819517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7.png"/><Relationship Id="rId7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7.png"/><Relationship Id="rId7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7.png"/><Relationship Id="rId7" Type="http://schemas.openxmlformats.org/officeDocument/2006/relationships/image" Target="../media/image4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9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6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Relationship Id="rId9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.png"/><Relationship Id="rId7" Type="http://schemas.openxmlformats.org/officeDocument/2006/relationships/image" Target="../media/image7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.png"/><Relationship Id="rId7" Type="http://schemas.openxmlformats.org/officeDocument/2006/relationships/image" Target="../media/image7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.png"/><Relationship Id="rId7" Type="http://schemas.openxmlformats.org/officeDocument/2006/relationships/image" Target="../media/image8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7.png"/><Relationship Id="rId7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139" y="48990"/>
            <a:ext cx="2928542" cy="138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146623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Gynekologicko</a:t>
            </a:r>
            <a:r>
              <a:rPr lang="cs-CZ" alt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- porodnická klinika </a:t>
            </a:r>
            <a:br>
              <a:rPr lang="cs-CZ" alt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en-US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Lékařské </a:t>
            </a:r>
            <a:r>
              <a:rPr lang="cs-CZ" alt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fakulty MU a FN Brno </a:t>
            </a: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přednosta: doc. MUDr. Vít Weinberger, Ph.D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16128"/>
            <a:ext cx="12192000" cy="77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cs-CZ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351023" y="5267719"/>
            <a:ext cx="58963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Gynekologie a porodnictví </a:t>
            </a:r>
            <a:r>
              <a:rPr lang="cs-CZ" altLang="cs-CZ" sz="2800" b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přednášky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747" y="6397011"/>
            <a:ext cx="68065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ctr">
              <a:buNone/>
            </a:pPr>
            <a:r>
              <a:rPr lang="cs-CZ" altLang="en-US" sz="2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duben 2020</a:t>
            </a:r>
            <a:endParaRPr lang="cs-CZ" alt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43198"/>
            <a:ext cx="2445098" cy="1631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děloha – benigní nálezy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8" descr="G:\gyn\myom\IMG_20110118_3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2" y="2413262"/>
            <a:ext cx="4978703" cy="373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G:\gyn\endometrium\IMG_20110116_9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877" y="2413262"/>
            <a:ext cx="5007060" cy="373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67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děloha – endometrióza -DIE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20" y="2368036"/>
            <a:ext cx="5158480" cy="36274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38" y="2368036"/>
            <a:ext cx="6116074" cy="362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9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děloha - karcinom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1" t="12358" r="7693"/>
          <a:stretch/>
        </p:blipFill>
        <p:spPr>
          <a:xfrm>
            <a:off x="235668" y="2300140"/>
            <a:ext cx="5582209" cy="409123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8" t="13100" r="6264"/>
          <a:stretch/>
        </p:blipFill>
        <p:spPr>
          <a:xfrm>
            <a:off x="6053066" y="2300140"/>
            <a:ext cx="5514681" cy="409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4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ovaria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velikost, tvar, uložení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folikuly, žluté tělísko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bolestivost při tlaku sondy, pohyblivost vůči okolí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cysty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hyperstimulační syndrom,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polycystická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ovaria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952" y="4145178"/>
            <a:ext cx="5631267" cy="271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4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ovaria - cysty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1"/>
          <a:stretch/>
        </p:blipFill>
        <p:spPr bwMode="auto">
          <a:xfrm>
            <a:off x="22578" y="2842240"/>
            <a:ext cx="4095636" cy="285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Obrázek 11" descr="Saktosalpinx 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7994" y="2892339"/>
            <a:ext cx="3534886" cy="2754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/>
          <a:stretch/>
        </p:blipFill>
        <p:spPr bwMode="auto">
          <a:xfrm>
            <a:off x="4271821" y="2842239"/>
            <a:ext cx="4108608" cy="285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43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ovaria - tumory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245682"/>
              </p:ext>
            </p:extLst>
          </p:nvPr>
        </p:nvGraphicFramePr>
        <p:xfrm>
          <a:off x="3031660" y="2020781"/>
          <a:ext cx="8705086" cy="470434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10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0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3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0023">
                <a:tc>
                  <a:txBody>
                    <a:bodyPr/>
                    <a:lstStyle/>
                    <a:p>
                      <a:r>
                        <a:rPr lang="cs-CZ" sz="2000" dirty="0"/>
                        <a:t>Typ tumoru</a:t>
                      </a:r>
                    </a:p>
                  </a:txBody>
                  <a:tcPr marL="91444" marR="91444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Sonomorfologie</a:t>
                      </a:r>
                    </a:p>
                  </a:txBody>
                  <a:tcPr marL="91444" marR="91444" marT="45732" marB="45732" anchor="ctr"/>
                </a:tc>
                <a:tc rowSpan="6">
                  <a:txBody>
                    <a:bodyPr/>
                    <a:lstStyle/>
                    <a:p>
                      <a:pPr algn="ctr"/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44" marR="91444" marT="45732" marB="45732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865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Unilokulární cysta</a:t>
                      </a:r>
                      <a:endParaRPr lang="cs-CZ" sz="2000" b="1" dirty="0"/>
                    </a:p>
                  </a:txBody>
                  <a:tcPr marL="91444" marR="91444" marT="45732" marB="45732" anchor="ctr"/>
                </a:tc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91444" marR="91444" marT="45732" marB="45732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91444" marR="91444" marT="45732" marB="4573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4865">
                <a:tc>
                  <a:txBody>
                    <a:bodyPr/>
                    <a:lstStyle/>
                    <a:p>
                      <a:r>
                        <a:rPr lang="cs-CZ" sz="2000" dirty="0"/>
                        <a:t>Unilokulární-solidní tumor</a:t>
                      </a:r>
                      <a:endParaRPr lang="cs-CZ" sz="2000" b="1" dirty="0"/>
                    </a:p>
                  </a:txBody>
                  <a:tcPr marL="91444" marR="91444" marT="45732" marB="45732" anchor="ctr"/>
                </a:tc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91444" marR="91444" marT="45732" marB="45732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91444" marR="91444" marT="45732" marB="4573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4865">
                <a:tc>
                  <a:txBody>
                    <a:bodyPr/>
                    <a:lstStyle/>
                    <a:p>
                      <a:r>
                        <a:rPr lang="cs-CZ" sz="2000" dirty="0"/>
                        <a:t>Multilokulární tumor</a:t>
                      </a:r>
                      <a:endParaRPr lang="cs-CZ" sz="2000" b="1" dirty="0"/>
                    </a:p>
                  </a:txBody>
                  <a:tcPr marL="91444" marR="91444" marT="45732" marB="45732" anchor="ctr"/>
                </a:tc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91444" marR="91444" marT="45732" marB="45732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91444" marR="91444" marT="45732" marB="4573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4865">
                <a:tc>
                  <a:txBody>
                    <a:bodyPr/>
                    <a:lstStyle/>
                    <a:p>
                      <a:r>
                        <a:rPr lang="cs-CZ" sz="2000" dirty="0"/>
                        <a:t>Multilokulární-solidní tumor</a:t>
                      </a:r>
                      <a:endParaRPr lang="cs-CZ" sz="2000" b="1" dirty="0"/>
                    </a:p>
                  </a:txBody>
                  <a:tcPr marL="91444" marR="91444" marT="45732" marB="45732" anchor="ctr"/>
                </a:tc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91444" marR="91444" marT="45732" marB="45732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91444" marR="91444" marT="45732" marB="4573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4865">
                <a:tc>
                  <a:txBody>
                    <a:bodyPr/>
                    <a:lstStyle/>
                    <a:p>
                      <a:r>
                        <a:rPr lang="cs-CZ" sz="2000" dirty="0"/>
                        <a:t>Solidní tumor</a:t>
                      </a:r>
                      <a:endParaRPr lang="cs-CZ" sz="2000" b="1" dirty="0"/>
                    </a:p>
                  </a:txBody>
                  <a:tcPr marL="91444" marR="91444" marT="45732" marB="45732" anchor="ctr"/>
                </a:tc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91444" marR="91444" marT="45732" marB="45732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91444" marR="91444" marT="45732" marB="4573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4" name="Obrázek 3" descr="Scan 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30" y="2735441"/>
            <a:ext cx="1564492" cy="73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5" descr="Scan 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30" y="3570577"/>
            <a:ext cx="1740229" cy="67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6" descr="Scan 1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30" y="4352002"/>
            <a:ext cx="1663767" cy="6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7" descr="Scan 1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31" y="5207539"/>
            <a:ext cx="2305163" cy="67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4" descr="Scan1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30" y="6023349"/>
            <a:ext cx="2198144" cy="64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39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ovaria - tumory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KOPIE 6 PRAVÉ OVARIU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83" y="2856837"/>
            <a:ext cx="3557047" cy="2818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6132" y="2856837"/>
            <a:ext cx="3828170" cy="2818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2" descr="P:\ADATA_12_2015\UZ_obrázky_Medison80\CA_ovarium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004" y="2834682"/>
            <a:ext cx="4103814" cy="284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89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ovariální hyperstimulační syndrom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15547" r="3858" b="5704"/>
          <a:stretch/>
        </p:blipFill>
        <p:spPr>
          <a:xfrm>
            <a:off x="6118578" y="2640256"/>
            <a:ext cx="5238494" cy="362551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55" y="2673669"/>
            <a:ext cx="4113943" cy="355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3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vejcovody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fyzioloigcky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nemusí být vůbec detekovatelný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dilatace –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sactosalpinx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pyosalpinx</a:t>
            </a:r>
            <a:endParaRPr lang="cs-CZ" altLang="cs-CZ" sz="2800" b="1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extrauterinní gravidita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94" y="3686024"/>
            <a:ext cx="3389628" cy="285253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00" y="3686024"/>
            <a:ext cx="4616141" cy="285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2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vejcovody – vitální </a:t>
            </a: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tubární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gravidita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EU_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98214" y="2089589"/>
            <a:ext cx="6099257" cy="457444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 bwMode="auto">
          <a:xfrm>
            <a:off x="4915877" y="2089589"/>
            <a:ext cx="867508" cy="3019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61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Historie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2610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 léta 19. století – vynález sonaru pro námořní účely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1944 – první terapeutické využití UZ – rozrušení mozkové tkáně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Anglie,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Austrále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Německo, USA, 70. léta Japonsko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2D, 3D zobrazení, CFM – barevné mapování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nitrotělní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aplikace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622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detekce vrozených vývojových vad plodu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screening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vývojových vad plodu </a:t>
            </a: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– stupňový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trimestr (11. – 14. týden)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trimestr (20. -22. týden)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trimestr (30. – 32. týden)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3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Screening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I. trimestru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Cíle, specifika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detekce závažných vrozených vad plodu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záchyt rizika chromozomální vad plodu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lepší vizualizace některých struktur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dostatek času pro genetické vyšetření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bezpečnější možnost ukončení těhotenství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stanovení možného rizika mateřských komplikací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178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Screening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I. trimestru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  - 14. týden gravidity (11+0 – 13+6)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datace gravidity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četnost gravidity (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amnionicita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chorionicita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screening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vývojových vad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přímé (strukturální vady)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nepřímé (riziko chromozomálních vad)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26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Screening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I. trimestru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Datace gravidity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stanovení přesného gestačního stáří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měření CRL (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rump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lenght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stanovení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termín porodu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optimalizace dalších vyšetření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13323" t="36432" r="16248" b="9296"/>
          <a:stretch/>
        </p:blipFill>
        <p:spPr>
          <a:xfrm>
            <a:off x="7267277" y="2270386"/>
            <a:ext cx="4394145" cy="2550017"/>
          </a:xfrm>
          <a:prstGeom prst="rect">
            <a:avLst/>
          </a:prstGeom>
        </p:spPr>
      </p:pic>
      <p:cxnSp>
        <p:nvCxnSpPr>
          <p:cNvPr id="8" name="Přímá spojnice se šipkou 7"/>
          <p:cNvCxnSpPr/>
          <p:nvPr/>
        </p:nvCxnSpPr>
        <p:spPr bwMode="auto">
          <a:xfrm>
            <a:off x="7565653" y="3545394"/>
            <a:ext cx="3797392" cy="27045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0996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četnost gravidity – </a:t>
            </a: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amnio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chorionicita</a:t>
            </a:r>
            <a:endParaRPr lang="cs-CZ" altLang="cs-CZ" sz="4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cs-CZ" altLang="cs-CZ" sz="2800" b="1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G:\VVV\prenat\gemini\bi bi\bibi v myomatos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t="23122" r="11016" b="4735"/>
          <a:stretch/>
        </p:blipFill>
        <p:spPr bwMode="auto">
          <a:xfrm>
            <a:off x="226785" y="2101197"/>
            <a:ext cx="3089974" cy="207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G:\VVV\prenat\gemini\mo bi\IMG_20120311_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9" t="21788" r="6437" b="715"/>
          <a:stretch/>
        </p:blipFill>
        <p:spPr bwMode="auto">
          <a:xfrm>
            <a:off x="6148773" y="2084894"/>
            <a:ext cx="2725409" cy="194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G:\VVV\prenat\gemini\mo mo\IMG_20120109_13_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t="18794" r="3193" b="3708"/>
          <a:stretch/>
        </p:blipFill>
        <p:spPr bwMode="auto">
          <a:xfrm>
            <a:off x="8874182" y="2081058"/>
            <a:ext cx="2796970" cy="195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G:\VVV\prenat\gemini\tri\stevankova_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5" t="14617" r="17925" b="10915"/>
          <a:stretch/>
        </p:blipFill>
        <p:spPr bwMode="auto">
          <a:xfrm>
            <a:off x="224092" y="4173974"/>
            <a:ext cx="2359578" cy="220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G:\VVV\prenat\gemini\tri\tri bi\matustikova_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8" t="16877" r="18020" b="10980"/>
          <a:stretch/>
        </p:blipFill>
        <p:spPr bwMode="auto">
          <a:xfrm>
            <a:off x="2583670" y="4157348"/>
            <a:ext cx="2409695" cy="21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G:\VVV\prenat\gemini\mo mo\norma\IMG_20120301_5_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" t="16551" r="7886" b="2506"/>
          <a:stretch/>
        </p:blipFill>
        <p:spPr bwMode="auto">
          <a:xfrm>
            <a:off x="4993365" y="4033974"/>
            <a:ext cx="3129359" cy="229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G:\VVV\prenat\gemini\bi bi\bi bi 2_2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t="18349" r="8226" b="4039"/>
          <a:stretch/>
        </p:blipFill>
        <p:spPr bwMode="auto">
          <a:xfrm>
            <a:off x="3267764" y="2105033"/>
            <a:ext cx="2885381" cy="205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G:\VVV\prenat\gemini\mo mo\bradova\IMG_20131204_1_13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10574" r="14308" b="9571"/>
          <a:stretch/>
        </p:blipFill>
        <p:spPr bwMode="auto">
          <a:xfrm>
            <a:off x="8122724" y="4033974"/>
            <a:ext cx="3538698" cy="23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88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Screening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I. trimestru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  - 14. týden gravidity (11+0 – 13+6)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datace gravidity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četnost gravidity (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amnionicita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chorionicita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screening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vývojových vad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přímé (strukturální vady)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nepřímé (riziko chromozomálních vad)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83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Screening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I. trimestru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screening</a:t>
            </a: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vývojových vad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přímé (morfologické vady)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nepřímé (riziko chromozomálních vad)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cs-CZ" altLang="cs-CZ" sz="2800" b="1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cs-CZ" altLang="cs-CZ" sz="2800" b="1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4" t="17857" r="16113" b="19466"/>
          <a:stretch>
            <a:fillRect/>
          </a:stretch>
        </p:blipFill>
        <p:spPr bwMode="auto">
          <a:xfrm>
            <a:off x="327919" y="4137204"/>
            <a:ext cx="2389865" cy="202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l="29447" t="21220" r="21197" b="20376"/>
          <a:stretch/>
        </p:blipFill>
        <p:spPr>
          <a:xfrm>
            <a:off x="2717784" y="4155310"/>
            <a:ext cx="2274024" cy="2026422"/>
          </a:xfrm>
          <a:prstGeom prst="rect">
            <a:avLst/>
          </a:prstGeom>
        </p:spPr>
      </p:pic>
      <p:pic>
        <p:nvPicPr>
          <p:cNvPr id="13" name="Picture 11" descr="TRISOMIE 18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3" t="14426" r="8505" b="16235"/>
          <a:stretch>
            <a:fillRect/>
          </a:stretch>
        </p:blipFill>
        <p:spPr bwMode="auto">
          <a:xfrm>
            <a:off x="7418070" y="4155310"/>
            <a:ext cx="2954678" cy="202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G:\VVV\prenat\VVV\uropoeticky trakt\obstrukce\megavesica\IMG_20120311_2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23051" r="13564" b="4480"/>
          <a:stretch>
            <a:fillRect/>
          </a:stretch>
        </p:blipFill>
        <p:spPr bwMode="auto">
          <a:xfrm>
            <a:off x="4991808" y="4155310"/>
            <a:ext cx="2819370" cy="202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ENCEPHALOCELE_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4" t="34084" r="19562" b="5991"/>
          <a:stretch>
            <a:fillRect/>
          </a:stretch>
        </p:blipFill>
        <p:spPr bwMode="auto">
          <a:xfrm rot="5400000">
            <a:off x="9636115" y="4443253"/>
            <a:ext cx="2026421" cy="14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8" t="13220" r="27844" b="11464"/>
          <a:stretch/>
        </p:blipFill>
        <p:spPr>
          <a:xfrm>
            <a:off x="9330589" y="1502580"/>
            <a:ext cx="2025899" cy="232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Záchyt rizika chromozomálních vad plodu I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29179" t="23955" r="5224" b="7984"/>
          <a:stretch/>
        </p:blipFill>
        <p:spPr>
          <a:xfrm>
            <a:off x="790170" y="2130615"/>
            <a:ext cx="4330016" cy="3369433"/>
          </a:xfrm>
          <a:prstGeom prst="rect">
            <a:avLst/>
          </a:prstGeom>
          <a:ln>
            <a:solidFill>
              <a:srgbClr val="0000DC"/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5918579" y="2647083"/>
            <a:ext cx="393375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nosní kost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857165" y="4158290"/>
            <a:ext cx="3933756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intrakraniální  </a:t>
            </a:r>
            <a:r>
              <a:rPr lang="cs-CZ" dirty="0" err="1" smtClean="0"/>
              <a:t>translucence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918579" y="5036024"/>
            <a:ext cx="393375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/>
              <a:t>nuchální</a:t>
            </a:r>
            <a:r>
              <a:rPr lang="cs-CZ" dirty="0" smtClean="0"/>
              <a:t>  </a:t>
            </a:r>
            <a:r>
              <a:rPr lang="cs-CZ" dirty="0" err="1" smtClean="0"/>
              <a:t>translucence</a:t>
            </a:r>
            <a:endParaRPr lang="cs-CZ" dirty="0"/>
          </a:p>
        </p:txBody>
      </p:sp>
      <p:cxnSp>
        <p:nvCxnSpPr>
          <p:cNvPr id="15" name="Přímá spojnice se šipkou 14"/>
          <p:cNvCxnSpPr/>
          <p:nvPr/>
        </p:nvCxnSpPr>
        <p:spPr bwMode="auto">
          <a:xfrm flipH="1">
            <a:off x="3350176" y="5266857"/>
            <a:ext cx="2568403" cy="2847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Přímá spojnice se šipkou 11"/>
          <p:cNvCxnSpPr/>
          <p:nvPr/>
        </p:nvCxnSpPr>
        <p:spPr bwMode="auto">
          <a:xfrm flipH="1" flipV="1">
            <a:off x="3293484" y="2877914"/>
            <a:ext cx="2681785" cy="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nice se šipkou 15"/>
          <p:cNvCxnSpPr/>
          <p:nvPr/>
        </p:nvCxnSpPr>
        <p:spPr bwMode="auto">
          <a:xfrm flipH="1">
            <a:off x="3623130" y="4441317"/>
            <a:ext cx="2234035" cy="34539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770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Záchyt rizika chromozomálních vad plodu 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II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nuchal</a:t>
            </a: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translucency</a:t>
            </a: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˃ 3.5 mm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75 % plodů s aneuploidií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30 % plodů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strukturální vadou,</a:t>
            </a:r>
          </a:p>
          <a:p>
            <a:pPr lvl="1">
              <a:lnSpc>
                <a:spcPct val="150000"/>
              </a:lnSpc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genetickým syndromem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1% normálních plodů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základní a hlavní </a:t>
            </a:r>
            <a:r>
              <a:rPr lang="cs-CZ" altLang="cs-CZ" sz="2800" b="1" dirty="0" err="1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marker</a:t>
            </a: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rizika vady plodu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29179" t="23955" r="5224" b="7984"/>
          <a:stretch/>
        </p:blipFill>
        <p:spPr>
          <a:xfrm>
            <a:off x="7331406" y="2261321"/>
            <a:ext cx="4330016" cy="3369433"/>
          </a:xfrm>
          <a:prstGeom prst="rect">
            <a:avLst/>
          </a:prstGeom>
          <a:ln>
            <a:solidFill>
              <a:srgbClr val="0000DC"/>
            </a:solidFill>
          </a:ln>
        </p:spPr>
      </p:pic>
      <p:sp>
        <p:nvSpPr>
          <p:cNvPr id="8" name="Ovál 7"/>
          <p:cNvSpPr/>
          <p:nvPr/>
        </p:nvSpPr>
        <p:spPr bwMode="auto">
          <a:xfrm>
            <a:off x="8535797" y="4942677"/>
            <a:ext cx="1201002" cy="85980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476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Záchyt rizika chromozomálních vad plodu 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III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" t="12768" r="5219" b="1784"/>
          <a:stretch/>
        </p:blipFill>
        <p:spPr bwMode="auto">
          <a:xfrm>
            <a:off x="1818358" y="4326971"/>
            <a:ext cx="3082499" cy="213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Zástupný symbol pro obsah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356" y="1992405"/>
            <a:ext cx="3082499" cy="2334566"/>
          </a:xfrm>
          <a:prstGeom prst="rect">
            <a:avLst/>
          </a:prstGeom>
        </p:spPr>
      </p:pic>
      <p:cxnSp>
        <p:nvCxnSpPr>
          <p:cNvPr id="14" name="Přímá spojnice 13"/>
          <p:cNvCxnSpPr/>
          <p:nvPr/>
        </p:nvCxnSpPr>
        <p:spPr bwMode="auto">
          <a:xfrm>
            <a:off x="3179689" y="2926004"/>
            <a:ext cx="736979" cy="100478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Přímá spojnice 14"/>
          <p:cNvCxnSpPr/>
          <p:nvPr/>
        </p:nvCxnSpPr>
        <p:spPr bwMode="auto">
          <a:xfrm flipV="1">
            <a:off x="2499797" y="2231285"/>
            <a:ext cx="1719618" cy="105751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Zástupný symbol pro obsah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t="17541" r="5724" b="1769"/>
          <a:stretch/>
        </p:blipFill>
        <p:spPr bwMode="auto">
          <a:xfrm>
            <a:off x="5550090" y="2013906"/>
            <a:ext cx="3466531" cy="236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0090" y="4349968"/>
            <a:ext cx="3466531" cy="21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4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Vývoj UZ technologie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3DF5EF7-BC6B-443C-8A1F-A76927EC9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2046" y="1474036"/>
            <a:ext cx="7993063" cy="52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2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Prenatální diagnostika II. trimestru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20.- 22. týden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záchyt vrozených strukturálních vad plodu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záchyt vrozených srdečních vad plodu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záchyt placentární dysfunkce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0" t="19795" r="31996" b="14499"/>
          <a:stretch/>
        </p:blipFill>
        <p:spPr bwMode="auto">
          <a:xfrm>
            <a:off x="5623689" y="4719150"/>
            <a:ext cx="1499017" cy="17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23302" r="17243" b="6221"/>
          <a:stretch/>
        </p:blipFill>
        <p:spPr bwMode="auto">
          <a:xfrm>
            <a:off x="7122706" y="4719150"/>
            <a:ext cx="2134760" cy="17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 t="24536" r="16309" b="11103"/>
          <a:stretch/>
        </p:blipFill>
        <p:spPr bwMode="auto">
          <a:xfrm>
            <a:off x="9257466" y="4719150"/>
            <a:ext cx="2403956" cy="173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35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Prenatální diagnostika III. trimestru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30.- 32. týden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záchyt vrozených strukturálních vad plodu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kontrola růstu plodu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kontrola polohy plodu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kontrola polohy placenty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porodní plán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8" t="15958" r="10864" b="12780"/>
          <a:stretch/>
        </p:blipFill>
        <p:spPr>
          <a:xfrm>
            <a:off x="9145488" y="1978297"/>
            <a:ext cx="2259384" cy="154246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5487" y="3499472"/>
            <a:ext cx="2260800" cy="1605046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5486" y="5104518"/>
            <a:ext cx="2260800" cy="164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0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Moje dokumenty\VVV\vasa praevia\foto\Obráze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157" y="4665831"/>
            <a:ext cx="2572848" cy="1930162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transvaginální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UZ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poloha placenty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cervicometrie</a:t>
            </a:r>
            <a:endParaRPr lang="cs-CZ" altLang="cs-CZ" sz="2800" b="1" dirty="0" smtClean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vyšetření dolního děložní segmentu (jizva po SC, myomy)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vysa</a:t>
            </a: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praevia</a:t>
            </a:r>
            <a:endParaRPr lang="cs-CZ" altLang="cs-CZ" sz="2800" b="1" dirty="0" smtClean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extaktní</a:t>
            </a: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vyšetření naléhající části plodu (I. </a:t>
            </a:r>
            <a:r>
              <a:rPr lang="cs-CZ" altLang="cs-CZ" sz="28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trimsestr</a:t>
            </a: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CNS)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ACCRETA_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" t="18718" r="4145" b="567"/>
          <a:stretch/>
        </p:blipFill>
        <p:spPr bwMode="auto">
          <a:xfrm>
            <a:off x="349562" y="4642373"/>
            <a:ext cx="2934268" cy="19379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Moje dokumenty\VVV\vasa praevia\foto\úpon pupečníku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t="19044" r="9415" b="5100"/>
          <a:stretch/>
        </p:blipFill>
        <p:spPr bwMode="auto">
          <a:xfrm>
            <a:off x="5881848" y="4642373"/>
            <a:ext cx="2713176" cy="1937982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přednášky\2017\jihlava\foto\IMG_20170427_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6" t="15630" r="9103" b="9080"/>
          <a:stretch/>
        </p:blipFill>
        <p:spPr bwMode="auto">
          <a:xfrm>
            <a:off x="3283830" y="4642373"/>
            <a:ext cx="2598018" cy="193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7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Dopplerovské vyšetřování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patologie placenty </a:t>
            </a: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vzestup placentární rezistence – pokles diastol. průtoku pupečníkem – vzestup RI – pokles diastoly v cévách plodu – vzestup RI v cévách plodu – </a:t>
            </a: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centralizace oběhu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a./v. </a:t>
            </a:r>
            <a:r>
              <a:rPr lang="cs-CZ" altLang="cs-CZ" sz="28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umbilicalis</a:t>
            </a: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cs-CZ" altLang="cs-CZ" sz="28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a.cerebri</a:t>
            </a: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media         </a:t>
            </a:r>
            <a:r>
              <a:rPr lang="cs-CZ" altLang="cs-CZ" sz="28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ductus</a:t>
            </a: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venosus</a:t>
            </a:r>
            <a:endParaRPr lang="cs-CZ" altLang="cs-CZ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259894"/>
              </p:ext>
            </p:extLst>
          </p:nvPr>
        </p:nvGraphicFramePr>
        <p:xfrm>
          <a:off x="947046" y="4224634"/>
          <a:ext cx="3273247" cy="213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Photo Editor Photo" r:id="rId5" imgW="2610214" imgH="1704762" progId="">
                  <p:embed/>
                </p:oleObj>
              </mc:Choice>
              <mc:Fallback>
                <p:oleObj name="Photo Editor Photo" r:id="rId5" imgW="2610214" imgH="1704762" progId="">
                  <p:embed/>
                  <p:pic>
                    <p:nvPicPr>
                      <p:cNvPr id="297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046" y="4224634"/>
                        <a:ext cx="3273247" cy="21383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876636"/>
              </p:ext>
            </p:extLst>
          </p:nvPr>
        </p:nvGraphicFramePr>
        <p:xfrm>
          <a:off x="4523766" y="4242009"/>
          <a:ext cx="3189624" cy="213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Photo Editor Photo" r:id="rId7" imgW="2542857" imgH="1704762" progId="">
                  <p:embed/>
                </p:oleObj>
              </mc:Choice>
              <mc:Fallback>
                <p:oleObj name="Photo Editor Photo" r:id="rId7" imgW="2542857" imgH="1704762" progId="">
                  <p:embed/>
                  <p:pic>
                    <p:nvPicPr>
                      <p:cNvPr id="2970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3766" y="4242009"/>
                        <a:ext cx="3189624" cy="21383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63" y="4224634"/>
            <a:ext cx="2185987" cy="2138362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42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Invazivní prenatální diagnostika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aminocentéza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biopsie </a:t>
            </a:r>
            <a:r>
              <a:rPr lang="cs-CZ" altLang="cs-CZ" sz="28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choria</a:t>
            </a:r>
            <a:endParaRPr lang="cs-CZ" altLang="cs-CZ" sz="2800" b="1" dirty="0" smtClean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punkce pupečníku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rizika 0.8 resp. 1% abortu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vyšetření genetického stavu plodu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9"/>
          <a:stretch/>
        </p:blipFill>
        <p:spPr bwMode="auto">
          <a:xfrm>
            <a:off x="1150859" y="4892823"/>
            <a:ext cx="1746967" cy="1191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624" y="4935055"/>
            <a:ext cx="1642139" cy="11493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t="29904" b="-427"/>
          <a:stretch/>
        </p:blipFill>
        <p:spPr bwMode="auto">
          <a:xfrm>
            <a:off x="4584760" y="4955269"/>
            <a:ext cx="1810135" cy="11291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895" y="4955269"/>
            <a:ext cx="1908731" cy="11291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3" r="1" b="10775"/>
          <a:stretch/>
        </p:blipFill>
        <p:spPr bwMode="auto">
          <a:xfrm>
            <a:off x="9444251" y="1595185"/>
            <a:ext cx="1800618" cy="159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" r="48175" b="9025"/>
          <a:stretch/>
        </p:blipFill>
        <p:spPr bwMode="auto">
          <a:xfrm>
            <a:off x="9444251" y="3127067"/>
            <a:ext cx="1935703" cy="164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 t="8706" r="6000" b="7455"/>
          <a:stretch/>
        </p:blipFill>
        <p:spPr bwMode="auto">
          <a:xfrm>
            <a:off x="9485847" y="4659365"/>
            <a:ext cx="1852510" cy="142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3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fetální terapie – intrauterinní transfúze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antiery</a:t>
            </a: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protilátky matky – anémie plodu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vyšetření plod (</a:t>
            </a:r>
            <a:r>
              <a:rPr lang="cs-CZ" altLang="cs-CZ" sz="28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RhD</a:t>
            </a: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altLang="cs-CZ" sz="28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cfDNA</a:t>
            </a: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neinvazivní sledování (UZ, titr protilátek)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anémie (HTK </a:t>
            </a:r>
            <a:r>
              <a:rPr 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cs-CZ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30%)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terapie do 34.-35. týdne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5" descr="D:\Moje dokumenty\porodnice\IUT\iut f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74" y="4766015"/>
            <a:ext cx="2047259" cy="133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333" y="4766015"/>
            <a:ext cx="1978644" cy="1350691"/>
          </a:xfrm>
          <a:prstGeom prst="rect">
            <a:avLst/>
          </a:prstGeom>
        </p:spPr>
      </p:pic>
      <p:pic>
        <p:nvPicPr>
          <p:cNvPr id="16" name="Picture 3" descr="C:\Documents and Settings\Lubojacký\Plocha\jana\IMG_20120525_6.jpg"/>
          <p:cNvPicPr>
            <a:picLocks noChangeAspect="1" noChangeArrowheads="1"/>
          </p:cNvPicPr>
          <p:nvPr/>
        </p:nvPicPr>
        <p:blipFill rotWithShape="1">
          <a:blip r:embed="rId6" cstate="print"/>
          <a:srcRect l="2924" t="14417" r="4099" b="6694"/>
          <a:stretch/>
        </p:blipFill>
        <p:spPr>
          <a:xfrm>
            <a:off x="5025977" y="4766015"/>
            <a:ext cx="2027487" cy="1328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Picture 2" descr="D:\Moje dokumenty\porodnice\IUT\foto\IMG_20100507_1_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" t="18100" r="3772" b="5878"/>
          <a:stretch>
            <a:fillRect/>
          </a:stretch>
        </p:blipFill>
        <p:spPr bwMode="auto">
          <a:xfrm>
            <a:off x="7073236" y="4697727"/>
            <a:ext cx="1759029" cy="139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iut 0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764" y="2089589"/>
            <a:ext cx="1619583" cy="216455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Zástupný symbol pro obsah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6" y="2089589"/>
            <a:ext cx="2235143" cy="298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9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fetální terapie – obstrukce </a:t>
            </a: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mořových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cest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vesiko</a:t>
            </a: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amniální </a:t>
            </a:r>
            <a:r>
              <a:rPr lang="cs-CZ" altLang="cs-CZ" sz="2800" b="1" dirty="0" err="1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shunt</a:t>
            </a:r>
            <a:endParaRPr lang="cs-CZ" altLang="cs-CZ" sz="2800" b="1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/>
          <a:srcRect l="30000" t="27792" r="29753" b="9217"/>
          <a:stretch/>
        </p:blipFill>
        <p:spPr>
          <a:xfrm>
            <a:off x="455598" y="2637764"/>
            <a:ext cx="2753339" cy="1677107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599" y="4314871"/>
            <a:ext cx="2753338" cy="1957755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6"/>
          <a:srcRect t="1361" r="3218"/>
          <a:stretch/>
        </p:blipFill>
        <p:spPr>
          <a:xfrm>
            <a:off x="3208937" y="2998522"/>
            <a:ext cx="3165395" cy="2712394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332" y="3267253"/>
            <a:ext cx="2797247" cy="209523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" t="3736" r="4654" b="3431"/>
          <a:stretch/>
        </p:blipFill>
        <p:spPr bwMode="auto">
          <a:xfrm>
            <a:off x="9171579" y="3399569"/>
            <a:ext cx="2901187" cy="183060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56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fetální terapie – obstrukce </a:t>
            </a: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mořových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cest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thorako</a:t>
            </a: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amniální </a:t>
            </a:r>
            <a:r>
              <a:rPr lang="cs-CZ" altLang="cs-CZ" sz="2800" b="1" dirty="0" err="1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shunt</a:t>
            </a:r>
            <a:endParaRPr lang="cs-CZ" altLang="cs-CZ" sz="2800" b="1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indikace: </a:t>
            </a:r>
            <a:endParaRPr lang="cs-CZ" altLang="cs-CZ" sz="2800" b="1" dirty="0" smtClean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hydrops plodu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objemný výpotek (více než ½ objemu hrudní dutiny)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rychle </a:t>
            </a:r>
            <a:r>
              <a:rPr lang="cs-CZ" altLang="cs-CZ" sz="28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progredující</a:t>
            </a: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polyhydramnion</a:t>
            </a:r>
            <a:endParaRPr lang="cs-CZ" altLang="cs-CZ" sz="2800" b="1" dirty="0" smtClean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22t.g.            23t.g.                              24.t.g.                           36t.g.</a:t>
            </a:r>
          </a:p>
          <a:p>
            <a:pPr lvl="1">
              <a:defRPr/>
            </a:pPr>
            <a:endParaRPr lang="cs-CZ" altLang="cs-CZ" sz="2800" b="1" dirty="0" smtClean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92" y="4639372"/>
            <a:ext cx="1948075" cy="166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25" y="4623953"/>
            <a:ext cx="2000177" cy="170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002" y="4656875"/>
            <a:ext cx="2207562" cy="167002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1564" y="4656875"/>
            <a:ext cx="2010795" cy="1684436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2359" y="4666987"/>
            <a:ext cx="2342937" cy="167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1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fetální terapie – další indikace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fetoskopicky řízení laser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TTTS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sIUGR</a:t>
            </a: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altLang="cs-CZ" sz="28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</a:t>
            </a: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altLang="cs-CZ" sz="28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</a:t>
            </a: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 </a:t>
            </a:r>
            <a:r>
              <a:rPr lang="cs-CZ" altLang="cs-CZ" sz="28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sequence</a:t>
            </a:r>
            <a:endParaRPr lang="cs-CZ" altLang="cs-CZ" sz="2800" b="1" dirty="0" smtClean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sacrococcygeální</a:t>
            </a: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teratom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diafragmatická hernie (FETO)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aortální </a:t>
            </a:r>
            <a:r>
              <a:rPr lang="cs-CZ" altLang="cs-CZ" sz="2800" b="1" dirty="0" err="1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valvuloplastika</a:t>
            </a:r>
            <a:endParaRPr lang="cs-CZ" altLang="cs-CZ" sz="2800" b="1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 smtClean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46" y="2089589"/>
            <a:ext cx="2786183" cy="226422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727" y="4353817"/>
            <a:ext cx="2968219" cy="1950238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6929" y="3048927"/>
            <a:ext cx="21812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5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Závěr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neodmyslitelný pomocník gynekologa / porodníka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teoretické znalosti, praktický trénink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pravidelný audit kvality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superkonziliární</a:t>
            </a: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ultrazvuk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specializační / nástavbová atestace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 smtClean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38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Ultrazvuková diagnostika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neinvazivní dynamická levná metoda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jediná metoda založená na mechanické energii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vyšetření provádějí sami gynekologové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přímé propojení UZ nálezů s klinickým stavem a výsledky ostatních zobrazovacích metoda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880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64719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 smtClean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818" y="2918826"/>
            <a:ext cx="5199589" cy="288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3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Ultrazvuková diagnostika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2D zobrazení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základ vyšetřování, zlatý standart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3D/4D zobrazení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doplňková metoda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multiplanární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zobrazení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volume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CT mode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Doppler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610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Ultrazvukové vyšetření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Transabdominální</a:t>
            </a:r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(3,5 – 5 MHz)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vyšetření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podbříšku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celé břišní dutiny, útvary nad sponou – tumory, gravidita, dětská gynekologie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výhodou dobrá náplň močového měchýře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možnost orientačního zhodnocení ostatní orgány dutiny břišní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Transvaginální</a:t>
            </a: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(5 -7,5 MHz)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vyšetření do vzdálenosti 8-10 cm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není nutná náplň močového měchýře – nelze při zachovalém hymenu, strikturách pochvy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výhodou je blízká poloha vyšetřovaných orgánů</a:t>
            </a:r>
            <a:b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170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Ultrazvukové vyšetření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Možnosti, limitace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přístroj – typ sondy, frekvence, rozsah programu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omezení: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neovlivnitelné – obezita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někdy ovlivnitelné (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oligohydramnion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vícečetná gravidita)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ovlivnitelné (nevhodná poloha plodu, silné pohyby plodu, prázdný močové měchýř)</a:t>
            </a:r>
            <a:b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26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Ultrazvukové vyšetření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diferenciální diagnostika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dg. vrozených anomálií genitálu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dg.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amenorrhoe</a:t>
            </a:r>
            <a:endParaRPr lang="cs-CZ" altLang="cs-CZ" sz="2800" b="1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dg.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pelvalgie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zánětu, tumorů pánve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vizualizace IUD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terapie sterility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urogynekologie</a:t>
            </a:r>
            <a:endParaRPr lang="cs-CZ" altLang="cs-CZ" sz="2800" b="1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onkogynekologie</a:t>
            </a:r>
            <a:endParaRPr lang="cs-CZ" altLang="cs-CZ" sz="2800" b="1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pooperační diagnostika (krvácení, hematomy, absces, retence moči,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lymfokéla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392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  <a:endParaRPr lang="cs-CZ" altLang="en-US" sz="20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děloha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přítomnost / nepřítomnost, fáze reprodukčního života ženy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Endometrium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výška (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menstr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cyklus), polypy, vztah k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myometriu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symetričnost obou vrstev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ultrasonohysterografie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dutina děložní (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poylpy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VVV)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Myometrium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myomatózní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uzly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Perimetrium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pohyblivost dělohy vůči okolí (endometrióza, tumory)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85" y="4590057"/>
            <a:ext cx="3067012" cy="226794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32" y="4582887"/>
            <a:ext cx="2275113" cy="227511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80" y="4513209"/>
            <a:ext cx="2365979" cy="234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8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_porada_vedeni_LF_vzor-Najbrt" id="{29B59449-88FB-4147-877A-6D929B371094}" vid="{C05BAC1A-30A0-7C45-A2F4-18E22ADECFF4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4C8765E4C29EE469FEBB6977FCB44A5" ma:contentTypeVersion="2" ma:contentTypeDescription="Vytvoří nový dokument" ma:contentTypeScope="" ma:versionID="f0b65d7abd1287ab4fbce6ac3387beae">
  <xsd:schema xmlns:xsd="http://www.w3.org/2001/XMLSchema" xmlns:xs="http://www.w3.org/2001/XMLSchema" xmlns:p="http://schemas.microsoft.com/office/2006/metadata/properties" xmlns:ns2="0490eced-6324-4fb8-85d1-7d7d20b03f3c" targetNamespace="http://schemas.microsoft.com/office/2006/metadata/properties" ma:root="true" ma:fieldsID="ae70e71cb686eda1015e90b99c78a351" ns2:_="">
    <xsd:import namespace="0490eced-6324-4fb8-85d1-7d7d20b03f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90eced-6324-4fb8-85d1-7d7d20b03f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150C79-E5FA-44EF-88CC-180AEC5191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90eced-6324-4fb8-85d1-7d7d20b03f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BF45D5-8BA4-4848-B771-8890D2BA4A99}">
  <ds:schemaRefs>
    <ds:schemaRef ds:uri="0490eced-6324-4fb8-85d1-7d7d20b03f3c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3BD3BAD-D469-4561-9DA7-0B871AD7DE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13476</TotalTime>
  <Words>1233</Words>
  <Application>Microsoft Office PowerPoint</Application>
  <PresentationFormat>Širokoúhlá obrazovka</PresentationFormat>
  <Paragraphs>260</Paragraphs>
  <Slides>40</Slides>
  <Notes>0</Notes>
  <HiddenSlides>0</HiddenSlides>
  <MMClips>1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7" baseType="lpstr">
      <vt:lpstr>Arial</vt:lpstr>
      <vt:lpstr>Calibri</vt:lpstr>
      <vt:lpstr>Monotype Sorts</vt:lpstr>
      <vt:lpstr>Tahoma</vt:lpstr>
      <vt:lpstr>Wingdings</vt:lpstr>
      <vt:lpstr>Prezentace_MU_CZ</vt:lpstr>
      <vt:lpstr>Photo Editor Photo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Vojtěch Bulhart</dc:creator>
  <cp:lastModifiedBy>Crha Igor</cp:lastModifiedBy>
  <cp:revision>647</cp:revision>
  <cp:lastPrinted>1601-01-01T00:00:00Z</cp:lastPrinted>
  <dcterms:created xsi:type="dcterms:W3CDTF">2018-10-31T08:40:07Z</dcterms:created>
  <dcterms:modified xsi:type="dcterms:W3CDTF">2020-10-16T05:26:39Z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0x01010074C8765E4C29EE469FEBB6977FCB44A5</vt:lpwstr>
  </property>
</Properties>
</file>