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4"/>
  </p:sldMasterIdLst>
  <p:notesMasterIdLst>
    <p:notesMasterId r:id="rId52"/>
  </p:notesMasterIdLst>
  <p:handoutMasterIdLst>
    <p:handoutMasterId r:id="rId53"/>
  </p:handoutMasterIdLst>
  <p:sldIdLst>
    <p:sldId id="256" r:id="rId5"/>
    <p:sldId id="307" r:id="rId6"/>
    <p:sldId id="309" r:id="rId7"/>
    <p:sldId id="308" r:id="rId8"/>
    <p:sldId id="340" r:id="rId9"/>
    <p:sldId id="343" r:id="rId10"/>
    <p:sldId id="328" r:id="rId11"/>
    <p:sldId id="329" r:id="rId12"/>
    <p:sldId id="330" r:id="rId13"/>
    <p:sldId id="331" r:id="rId14"/>
    <p:sldId id="332" r:id="rId15"/>
    <p:sldId id="333" r:id="rId16"/>
    <p:sldId id="341" r:id="rId17"/>
    <p:sldId id="310" r:id="rId18"/>
    <p:sldId id="313" r:id="rId19"/>
    <p:sldId id="348" r:id="rId20"/>
    <p:sldId id="345" r:id="rId21"/>
    <p:sldId id="346" r:id="rId22"/>
    <p:sldId id="347" r:id="rId23"/>
    <p:sldId id="344" r:id="rId24"/>
    <p:sldId id="349" r:id="rId25"/>
    <p:sldId id="350" r:id="rId26"/>
    <p:sldId id="351" r:id="rId27"/>
    <p:sldId id="352" r:id="rId28"/>
    <p:sldId id="353" r:id="rId29"/>
    <p:sldId id="354" r:id="rId30"/>
    <p:sldId id="355" r:id="rId31"/>
    <p:sldId id="356" r:id="rId32"/>
    <p:sldId id="357" r:id="rId33"/>
    <p:sldId id="311" r:id="rId34"/>
    <p:sldId id="334" r:id="rId35"/>
    <p:sldId id="325" r:id="rId36"/>
    <p:sldId id="335" r:id="rId37"/>
    <p:sldId id="327" r:id="rId38"/>
    <p:sldId id="316" r:id="rId39"/>
    <p:sldId id="336" r:id="rId40"/>
    <p:sldId id="317" r:id="rId41"/>
    <p:sldId id="318" r:id="rId42"/>
    <p:sldId id="320" r:id="rId43"/>
    <p:sldId id="321" r:id="rId44"/>
    <p:sldId id="322" r:id="rId45"/>
    <p:sldId id="323" r:id="rId46"/>
    <p:sldId id="324" r:id="rId47"/>
    <p:sldId id="337" r:id="rId48"/>
    <p:sldId id="338" r:id="rId49"/>
    <p:sldId id="339" r:id="rId50"/>
    <p:sldId id="274" r:id="rId5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ít Weinberger" initials="V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DC"/>
    <a:srgbClr val="333333"/>
    <a:srgbClr val="660033"/>
    <a:srgbClr val="000066"/>
    <a:srgbClr val="993300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078FE9-EC2B-47DF-AAC1-3BC1C68CDCD3}" v="2" dt="2020-02-23T14:46:42.2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yl Středně sytá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Styl Tmavá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Střední sty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D7B26C5-4107-4FEC-AEDC-1716B250A1EF}" styleName="Světlý sty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Střední sty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8603FDC-E32A-4AB5-989C-0864C3EAD2B8}" styleName="Styl s motivem 2 – zvýraznění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94249" autoAdjust="0"/>
  </p:normalViewPr>
  <p:slideViewPr>
    <p:cSldViewPr snapToGrid="0">
      <p:cViewPr varScale="1">
        <p:scale>
          <a:sx n="60" d="100"/>
          <a:sy n="60" d="100"/>
        </p:scale>
        <p:origin x="78" y="114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-35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64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Huser" userId="S::185124@muni.cz::12b9bc7c-b1a4-4298-a652-f5830a150178" providerId="AD" clId="Web-{6F078FE9-EC2B-47DF-AAC1-3BC1C68CDCD3}"/>
    <pc:docChg chg="addSld">
      <pc:chgData name="Martin Huser" userId="S::185124@muni.cz::12b9bc7c-b1a4-4298-a652-f5830a150178" providerId="AD" clId="Web-{6F078FE9-EC2B-47DF-AAC1-3BC1C68CDCD3}" dt="2020-02-23T14:46:42.228" v="1"/>
      <pc:docMkLst>
        <pc:docMk/>
      </pc:docMkLst>
      <pc:sldChg chg="add replId">
        <pc:chgData name="Martin Huser" userId="S::185124@muni.cz::12b9bc7c-b1a4-4298-a652-f5830a150178" providerId="AD" clId="Web-{6F078FE9-EC2B-47DF-AAC1-3BC1C68CDCD3}" dt="2020-02-23T14:46:36.853" v="0"/>
        <pc:sldMkLst>
          <pc:docMk/>
          <pc:sldMk cId="456229848" sldId="270"/>
        </pc:sldMkLst>
      </pc:sldChg>
      <pc:sldChg chg="new">
        <pc:chgData name="Martin Huser" userId="S::185124@muni.cz::12b9bc7c-b1a4-4298-a652-f5830a150178" providerId="AD" clId="Web-{6F078FE9-EC2B-47DF-AAC1-3BC1C68CDCD3}" dt="2020-02-23T14:46:42.228" v="1"/>
        <pc:sldMkLst>
          <pc:docMk/>
          <pc:sldMk cId="2735446988" sldId="271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verzní snímek s obráz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nímek MUNI M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nímek MU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nímek MU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FBE0B78-FC15-8C43-8794-278D33D54307}"/>
              </a:ext>
            </a:extLst>
          </p:cNvPr>
          <p:cNvSpPr txBox="1"/>
          <p:nvPr userDrawn="1"/>
        </p:nvSpPr>
        <p:spPr>
          <a:xfrm>
            <a:off x="0" y="342900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21316214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nímek MU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FBE0B78-FC15-8C43-8794-278D33D54307}"/>
              </a:ext>
            </a:extLst>
          </p:cNvPr>
          <p:cNvSpPr txBox="1"/>
          <p:nvPr userDrawn="1"/>
        </p:nvSpPr>
        <p:spPr>
          <a:xfrm>
            <a:off x="0" y="342900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rgbClr val="0000DC"/>
                </a:solidFill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819517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CCB5E1-5A37-4844-8921-F697CC43814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814250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5CE758-0506-425C-9ABF-5D07235B038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82682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jednořádkový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5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75520" y="1772816"/>
            <a:ext cx="9806880" cy="4536504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??? . Konference mladých lékařů, Brno 13.06 2001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44547-D44E-498A-9039-840CC461206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2914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</p:sldLayoutIdLst>
  <p:hf sldNum="0"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1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6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45.png"/><Relationship Id="rId9" Type="http://schemas.openxmlformats.org/officeDocument/2006/relationships/image" Target="../media/image49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6.pn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52.jpeg"/><Relationship Id="rId4" Type="http://schemas.openxmlformats.org/officeDocument/2006/relationships/image" Target="../media/image45.png"/><Relationship Id="rId9" Type="http://schemas.openxmlformats.org/officeDocument/2006/relationships/image" Target="../media/image5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139" y="48990"/>
            <a:ext cx="2928542" cy="1382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146623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Gynekologicko</a:t>
            </a:r>
            <a:r>
              <a:rPr lang="cs-CZ" altLang="en-US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- porodnická klinika </a:t>
            </a:r>
            <a:br>
              <a:rPr lang="cs-CZ" altLang="en-US" sz="2000" kern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en-US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Lékařské </a:t>
            </a:r>
            <a:r>
              <a:rPr lang="cs-CZ" altLang="en-US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fakulty MU a FN Brno </a:t>
            </a: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přednosta: doc. MUDr. Vít Weinberger, Ph.D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16128"/>
            <a:ext cx="12192000" cy="77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Endoskopické operace </a:t>
            </a:r>
            <a:r>
              <a:rPr lang="cs-CZ" altLang="cs-CZ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 gynekologii</a:t>
            </a:r>
            <a:endParaRPr lang="cs-CZ" altLang="cs-CZ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550730" y="5267719"/>
            <a:ext cx="54969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Ošetřovatelská péče v gynekologii II</a:t>
            </a: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2747" y="6397011"/>
            <a:ext cx="68065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algn="ctr">
              <a:buNone/>
            </a:pPr>
            <a:r>
              <a:rPr lang="cs-CZ" altLang="en-US" sz="24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duben 2020</a:t>
            </a:r>
            <a:endParaRPr lang="cs-CZ" altLang="en-US" sz="2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43198"/>
            <a:ext cx="2445098" cy="16310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823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Zástupný symbol pro číslo snímku 5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8B39F6C-F986-417B-80FA-AA060517E27C}" type="slidenum">
              <a:rPr lang="cs-CZ" altLang="cs-CZ" sz="1400">
                <a:solidFill>
                  <a:schemeClr val="hlink"/>
                </a:solidFill>
              </a:rPr>
              <a:pPr/>
              <a:t>10</a:t>
            </a:fld>
            <a:endParaRPr lang="cs-CZ" altLang="cs-CZ" sz="1400">
              <a:solidFill>
                <a:schemeClr val="hlink"/>
              </a:solidFill>
            </a:endParaRPr>
          </a:p>
        </p:txBody>
      </p:sp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66564" name="Picture 3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282193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Zástupný symbol pro číslo snímku 5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AD95B69-3D59-4895-BB5E-EDC14740A00F}" type="slidenum">
              <a:rPr lang="cs-CZ" altLang="cs-CZ" sz="1400">
                <a:solidFill>
                  <a:schemeClr val="hlink"/>
                </a:solidFill>
              </a:rPr>
              <a:pPr/>
              <a:t>11</a:t>
            </a:fld>
            <a:endParaRPr lang="cs-CZ" altLang="cs-CZ" sz="1400">
              <a:solidFill>
                <a:schemeClr val="hlink"/>
              </a:solidFill>
            </a:endParaRPr>
          </a:p>
        </p:txBody>
      </p:sp>
      <p:sp>
        <p:nvSpPr>
          <p:cNvPr id="675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67588" name="Picture 3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215776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Zástupný symbol pro číslo snímku 5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7A15455-AFC5-4369-A785-C53C8FB3375D}" type="slidenum">
              <a:rPr lang="cs-CZ" altLang="cs-CZ" sz="1400">
                <a:solidFill>
                  <a:schemeClr val="hlink"/>
                </a:solidFill>
              </a:rPr>
              <a:pPr/>
              <a:t>12</a:t>
            </a:fld>
            <a:endParaRPr lang="cs-CZ" altLang="cs-CZ" sz="1400">
              <a:solidFill>
                <a:schemeClr val="hlink"/>
              </a:solidFill>
            </a:endParaRPr>
          </a:p>
        </p:txBody>
      </p:sp>
      <p:sp>
        <p:nvSpPr>
          <p:cNvPr id="686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68612" name="Picture 3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942138"/>
          </a:xfrm>
          <a:noFill/>
        </p:spPr>
      </p:pic>
    </p:spTree>
    <p:extLst>
      <p:ext uri="{BB962C8B-B14F-4D97-AF65-F5344CB8AC3E}">
        <p14:creationId xmlns:p14="http://schemas.microsoft.com/office/powerpoint/2010/main" val="418321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mtClean="0"/>
              <a:t>Laparoskopické instrumenty</a:t>
            </a:r>
          </a:p>
        </p:txBody>
      </p:sp>
      <p:pic>
        <p:nvPicPr>
          <p:cNvPr id="2867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1916113"/>
            <a:ext cx="57150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3159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Endoskopické operace</a:t>
            </a:r>
          </a:p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Laparoskopie – diagnostické výkony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505742" y="2020208"/>
            <a:ext cx="11225672" cy="3970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plánované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sterilita – </a:t>
            </a: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chromopertubace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vzhled dělohy a ovarií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chronická pánevní bolest (adheze, chronické záněty)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patologická struktura v malé pánvi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urgentní 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akutní bolest (</a:t>
            </a: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hemoperitoneum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torze adnex, </a:t>
            </a: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rpt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cysty)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GEU – příp. podezření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podezření na perforaci dělohy (ITP, abraze, HSK)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akutní </a:t>
            </a: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pelveoperitonitis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(odběr </a:t>
            </a: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biol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materiálu – kultivace)</a:t>
            </a: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/>
          <p:cNvSpPr txBox="1"/>
          <p:nvPr/>
        </p:nvSpPr>
        <p:spPr>
          <a:xfrm>
            <a:off x="4053254" y="422031"/>
            <a:ext cx="4519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>
                <a:solidFill>
                  <a:schemeClr val="accent1"/>
                </a:solidFill>
              </a:rPr>
              <a:t>Operační výkony v gynekologii</a:t>
            </a:r>
            <a:endParaRPr lang="cs-CZ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39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Endoskopické operace</a:t>
            </a:r>
          </a:p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Laparoskopie – operační výkony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505742" y="2020208"/>
            <a:ext cx="11225672" cy="44012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výkony v oblasti adnex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ošetření ovariálních cyst – </a:t>
            </a: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marsupializace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exstirpace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salpingectomie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GEU, sterilizace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ovarektomie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záněty, nádory, 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adnexectomie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záněty, nádory, </a:t>
            </a: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onkoprevence</a:t>
            </a:r>
            <a:endParaRPr lang="cs-CZ" altLang="cs-CZ" sz="2800" b="1" dirty="0" smtClean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výkony v oblasti dělohy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myomectomie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(enukleace)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hysterektomie – totální laparoskopická hysterektomie, příp. LAVH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ošetření ložisek endometriózy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onkogynekologická</a:t>
            </a:r>
            <a:r>
              <a:rPr lang="cs-CZ" altLang="cs-CZ" sz="28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operativa</a:t>
            </a: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/>
          <p:cNvSpPr txBox="1"/>
          <p:nvPr/>
        </p:nvSpPr>
        <p:spPr>
          <a:xfrm>
            <a:off x="4053254" y="422031"/>
            <a:ext cx="4519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>
                <a:solidFill>
                  <a:schemeClr val="accent1"/>
                </a:solidFill>
              </a:rPr>
              <a:t>Operační výkony v gynekologii</a:t>
            </a:r>
            <a:endParaRPr lang="cs-CZ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52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99" y="415089"/>
            <a:ext cx="10782064" cy="606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42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33" y="1122947"/>
            <a:ext cx="11415670" cy="437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0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440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149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Endoskopické operace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505742" y="2020208"/>
            <a:ext cx="11225672" cy="4832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Výhody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minimální </a:t>
            </a: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invazivita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zkrácení hospitalizace a rekonvalescence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Nevýhody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zátěž kardiovaskulárního a respiračního systému</a:t>
            </a:r>
          </a:p>
          <a:p>
            <a:pPr marL="1371600" lvl="2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Trendelenburg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poloha, </a:t>
            </a: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pneumoperitoneum</a:t>
            </a:r>
            <a:endParaRPr lang="cs-CZ" altLang="cs-CZ" sz="2800" b="1" dirty="0" smtClean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erudice operačního týmu, technické vybavení</a:t>
            </a: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Podmínky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respektování </a:t>
            </a: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kontrakindikací</a:t>
            </a:r>
            <a:endParaRPr lang="cs-CZ" altLang="cs-CZ" sz="2800" b="1" dirty="0" smtClean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endoskopický trénink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vybavení materiální i personální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management komplikací – mezioborová spolupráce</a:t>
            </a: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/>
          <p:cNvSpPr txBox="1"/>
          <p:nvPr/>
        </p:nvSpPr>
        <p:spPr>
          <a:xfrm>
            <a:off x="4053254" y="422031"/>
            <a:ext cx="4519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>
                <a:solidFill>
                  <a:schemeClr val="accent1"/>
                </a:solidFill>
              </a:rPr>
              <a:t>Operační výkony v gynekologii</a:t>
            </a:r>
            <a:endParaRPr lang="cs-CZ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80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737" y="619225"/>
            <a:ext cx="7154779" cy="554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159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452" y="37699"/>
            <a:ext cx="9625263" cy="673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105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901" y="-1"/>
            <a:ext cx="929619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6079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9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6483"/>
            <a:ext cx="12230123" cy="494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958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1019175"/>
            <a:ext cx="8572500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768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56" y="506770"/>
            <a:ext cx="10854386" cy="610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4626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832" y="-24064"/>
            <a:ext cx="9240252" cy="693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143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05" y="368968"/>
            <a:ext cx="11115371" cy="616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556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589" y="107504"/>
            <a:ext cx="8630653" cy="669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778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Endoskopické operace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505742" y="2020208"/>
            <a:ext cx="11225672" cy="3970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cs-CZ" altLang="cs-CZ" sz="28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Rozdělení: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Laparoskopie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první operační laparoskopie r. 1982 – APPE – gynekolog Kurt </a:t>
            </a: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Semm</a:t>
            </a:r>
            <a:endParaRPr lang="cs-CZ" altLang="cs-CZ" sz="2800" b="1" dirty="0" smtClean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Hysteroskopie</a:t>
            </a:r>
            <a:endParaRPr lang="cs-CZ" altLang="cs-CZ" sz="2800" b="1" dirty="0" smtClean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Cystoskopie, rektoskopie 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může provádět i gynekolog při vyšetřování inkontinence moči</a:t>
            </a: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/>
          <p:cNvSpPr txBox="1"/>
          <p:nvPr/>
        </p:nvSpPr>
        <p:spPr>
          <a:xfrm>
            <a:off x="4053254" y="422031"/>
            <a:ext cx="4519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>
                <a:solidFill>
                  <a:schemeClr val="accent1"/>
                </a:solidFill>
              </a:rPr>
              <a:t>Operační výkony v gynekologii</a:t>
            </a:r>
            <a:endParaRPr lang="cs-CZ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77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Endoskopické operace</a:t>
            </a:r>
          </a:p>
          <a:p>
            <a:pPr algn="ctr">
              <a:defRPr/>
            </a:pPr>
            <a:r>
              <a:rPr lang="cs-CZ" altLang="cs-CZ" sz="40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Hysteroskopie</a:t>
            </a:r>
            <a:endParaRPr lang="cs-CZ" altLang="cs-CZ" sz="40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bdélník 9">
                <a:extLst>
                  <a:ext uri="{FF2B5EF4-FFF2-40B4-BE49-F238E27FC236}">
                    <a16:creationId xmlns:a16="http://schemas.microsoft.com/office/drawing/2014/main" id="{484B1FFB-F6C0-406E-B26C-4F420A74BDC9}"/>
                  </a:ext>
                </a:extLst>
              </p:cNvPr>
              <p:cNvSpPr/>
              <p:nvPr/>
            </p:nvSpPr>
            <p:spPr>
              <a:xfrm>
                <a:off x="505742" y="2020208"/>
                <a:ext cx="11225672" cy="397031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r>
                  <a:rPr lang="cs-CZ" altLang="cs-CZ" sz="2800" b="1" dirty="0" smtClean="0">
                    <a:solidFill>
                      <a:schemeClr val="accent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diagnostické a operační </a:t>
                </a:r>
                <a:r>
                  <a:rPr lang="cs-CZ" altLang="cs-CZ" sz="2800" b="1" dirty="0" err="1" smtClean="0">
                    <a:solidFill>
                      <a:schemeClr val="accent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hysteroskopy</a:t>
                </a:r>
                <a:endParaRPr lang="cs-CZ" altLang="cs-CZ" sz="2800" b="1" dirty="0" smtClean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914400" lvl="1" indent="-457200">
                  <a:buFont typeface="Arial" panose="020B0604020202020204" pitchFamily="34" charset="0"/>
                  <a:buChar char="•"/>
                  <a:defRPr/>
                </a:pPr>
                <a:r>
                  <a:rPr lang="cs-CZ" altLang="cs-CZ" sz="2800" b="1" dirty="0" smtClean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optika 2 - 4mm, zevní průměr 3 - 9mm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r>
                  <a:rPr lang="cs-CZ" altLang="cs-CZ" sz="2800" b="1" dirty="0" err="1" smtClean="0">
                    <a:solidFill>
                      <a:schemeClr val="accent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distenční</a:t>
                </a:r>
                <a:r>
                  <a:rPr lang="cs-CZ" altLang="cs-CZ" sz="2800" b="1" dirty="0" smtClean="0">
                    <a:solidFill>
                      <a:schemeClr val="accent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média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  <a:defRPr/>
                </a:pPr>
                <a:r>
                  <a:rPr lang="cs-CZ" altLang="cs-CZ" sz="2800" b="1" dirty="0" smtClean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plynová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altLang="cs-CZ" sz="2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cs-CZ" altLang="cs-CZ" sz="2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𝑪𝑶</m:t>
                        </m:r>
                      </m:e>
                      <m:sub>
                        <m:r>
                          <a:rPr lang="cs-CZ" altLang="cs-CZ" sz="2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𝟐</m:t>
                        </m:r>
                      </m:sub>
                    </m:sSub>
                  </m:oMath>
                </a14:m>
                <a:endParaRPr lang="cs-CZ" altLang="cs-CZ" sz="2800" b="1" dirty="0" smtClean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914400" lvl="1" indent="-457200">
                  <a:buFont typeface="Arial" panose="020B0604020202020204" pitchFamily="34" charset="0"/>
                  <a:buChar char="•"/>
                  <a:defRPr/>
                </a:pPr>
                <a:r>
                  <a:rPr lang="cs-CZ" altLang="cs-CZ" sz="2800" b="1" dirty="0" smtClean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kapalná – dnes nejčastější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endParaRPr lang="cs-CZ" altLang="cs-CZ" sz="28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r>
                  <a:rPr lang="cs-CZ" altLang="cs-CZ" sz="2800" b="1" dirty="0" smtClean="0">
                    <a:solidFill>
                      <a:schemeClr val="accent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Kontraindikace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  <a:defRPr/>
                </a:pPr>
                <a:r>
                  <a:rPr lang="cs-CZ" altLang="cs-CZ" sz="2800" b="1" dirty="0" smtClean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absolutní – akutní </a:t>
                </a:r>
                <a:r>
                  <a:rPr lang="cs-CZ" altLang="cs-CZ" sz="2800" b="1" dirty="0" err="1" smtClean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coplitis</a:t>
                </a:r>
                <a:r>
                  <a:rPr lang="cs-CZ" altLang="cs-CZ" sz="2800" b="1" dirty="0" smtClean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akutní pánevní zánět, gravidity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  <a:defRPr/>
                </a:pPr>
                <a:r>
                  <a:rPr lang="cs-CZ" altLang="cs-CZ" sz="2800" b="1" dirty="0" smtClean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relativní – sekreční fáze MC, profusní krvácení, chronický zánět</a:t>
                </a:r>
              </a:p>
            </p:txBody>
          </p:sp>
        </mc:Choice>
        <mc:Fallback xmlns="">
          <p:sp>
            <p:nvSpPr>
              <p:cNvPr id="10" name="Obdélník 9">
                <a:extLst>
                  <a:ext uri="{FF2B5EF4-FFF2-40B4-BE49-F238E27FC236}">
                    <a16:creationId xmlns:a16="http://schemas.microsoft.com/office/drawing/2014/main" id="{484B1FFB-F6C0-406E-B26C-4F420A74BD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742" y="2020208"/>
                <a:ext cx="11225672" cy="3970318"/>
              </a:xfrm>
              <a:prstGeom prst="rect">
                <a:avLst/>
              </a:prstGeom>
              <a:blipFill>
                <a:blip r:embed="rId3"/>
                <a:stretch>
                  <a:fillRect l="-922" t="-1223" b="-3211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/>
          <p:cNvSpPr txBox="1"/>
          <p:nvPr/>
        </p:nvSpPr>
        <p:spPr>
          <a:xfrm>
            <a:off x="4053254" y="422031"/>
            <a:ext cx="4519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>
                <a:solidFill>
                  <a:schemeClr val="accent1"/>
                </a:solidFill>
              </a:rPr>
              <a:t>Operační výkony v gynekologii</a:t>
            </a:r>
            <a:endParaRPr lang="cs-CZ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88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Zástupný symbol pro číslo snímku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AC47818-3C7C-4E3F-B31F-5E4F84CA2C5F}" type="slidenum">
              <a:rPr lang="cs-CZ" altLang="cs-CZ" sz="1400">
                <a:solidFill>
                  <a:schemeClr val="hlink"/>
                </a:solidFill>
              </a:rPr>
              <a:pPr/>
              <a:t>31</a:t>
            </a:fld>
            <a:endParaRPr lang="cs-CZ" altLang="cs-CZ" sz="1400">
              <a:solidFill>
                <a:schemeClr val="hlink"/>
              </a:solidFill>
            </a:endParaRPr>
          </a:p>
        </p:txBody>
      </p:sp>
      <p:sp>
        <p:nvSpPr>
          <p:cNvPr id="71683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cs-CZ" altLang="cs-CZ" sz="4400" b="0"/>
              <a:t>Princip diagnostické hysteroskopie</a:t>
            </a:r>
          </a:p>
        </p:txBody>
      </p:sp>
      <p:pic>
        <p:nvPicPr>
          <p:cNvPr id="71684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160588"/>
            <a:ext cx="5638800" cy="385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1702402"/>
      </p:ext>
    </p:extLst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Endoskopické operace</a:t>
            </a:r>
          </a:p>
          <a:p>
            <a:pPr algn="ctr">
              <a:defRPr/>
            </a:pPr>
            <a:r>
              <a:rPr lang="cs-CZ" altLang="cs-CZ" sz="40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Hysteroskopie</a:t>
            </a:r>
            <a:endParaRPr lang="cs-CZ" altLang="cs-CZ" sz="40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505742" y="2020208"/>
            <a:ext cx="11225672" cy="4832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různé možnosti anestesie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celková anestesie – operační výkony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analgosedace</a:t>
            </a:r>
            <a:endParaRPr lang="cs-CZ" altLang="cs-CZ" sz="2800" b="1" dirty="0" smtClean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parecervikální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blokáda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komplikace a rizika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fluid </a:t>
            </a: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overload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syndrom (1-5%)</a:t>
            </a:r>
          </a:p>
          <a:p>
            <a:pPr marL="1371600" lvl="2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přestup </a:t>
            </a: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distenčního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média do oběhu, </a:t>
            </a: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hemodiluce</a:t>
            </a:r>
            <a:endParaRPr lang="cs-CZ" altLang="cs-CZ" sz="2800" b="1" dirty="0" smtClean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hyponatrémie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zvracení, otok mozku, edémy, oběhové selhání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infekce (2-4%)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perforace (1-3,7%)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krvácení (0,4-5%)</a:t>
            </a: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/>
          <p:cNvSpPr txBox="1"/>
          <p:nvPr/>
        </p:nvSpPr>
        <p:spPr>
          <a:xfrm>
            <a:off x="4053254" y="422031"/>
            <a:ext cx="4519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>
                <a:solidFill>
                  <a:schemeClr val="accent1"/>
                </a:solidFill>
              </a:rPr>
              <a:t>Operační výkony v gynekologii</a:t>
            </a:r>
            <a:endParaRPr lang="cs-CZ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73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Zástupný symbol pro číslo snímku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A4DA63A-08AC-46F7-B64B-50D812AFB984}" type="slidenum">
              <a:rPr lang="cs-CZ" altLang="cs-CZ" sz="1400">
                <a:solidFill>
                  <a:schemeClr val="hlink"/>
                </a:solidFill>
              </a:rPr>
              <a:pPr/>
              <a:t>33</a:t>
            </a:fld>
            <a:endParaRPr lang="cs-CZ" altLang="cs-CZ" sz="1400">
              <a:solidFill>
                <a:schemeClr val="hlink"/>
              </a:solidFill>
            </a:endParaRPr>
          </a:p>
        </p:txBody>
      </p:sp>
      <p:sp>
        <p:nvSpPr>
          <p:cNvPr id="72707" name="Rectangle 2"/>
          <p:cNvSpPr>
            <a:spLocks noGrp="1" noChangeArrowheads="1"/>
          </p:cNvSpPr>
          <p:nvPr>
            <p:ph type="title"/>
          </p:nvPr>
        </p:nvSpPr>
        <p:spPr>
          <a:xfrm>
            <a:off x="4522789" y="609600"/>
            <a:ext cx="3525837" cy="876300"/>
          </a:xfrm>
          <a:noFill/>
        </p:spPr>
        <p:txBody>
          <a:bodyPr/>
          <a:lstStyle/>
          <a:p>
            <a:r>
              <a:rPr lang="cs-CZ" altLang="cs-CZ" b="0" smtClean="0"/>
              <a:t>Irigátory roztoků</a:t>
            </a:r>
          </a:p>
        </p:txBody>
      </p:sp>
      <p:pic>
        <p:nvPicPr>
          <p:cNvPr id="72708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314" y="457200"/>
            <a:ext cx="2605087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133600"/>
            <a:ext cx="51435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7151220"/>
      </p:ext>
    </p:extLst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Endoskopické operace</a:t>
            </a:r>
          </a:p>
          <a:p>
            <a:pPr algn="ctr">
              <a:defRPr/>
            </a:pPr>
            <a:r>
              <a:rPr lang="cs-CZ" altLang="cs-CZ" sz="40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Hysteroskopie</a:t>
            </a:r>
            <a:endParaRPr lang="cs-CZ" altLang="cs-CZ" sz="40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505742" y="2020208"/>
            <a:ext cx="11225672" cy="44012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diagnostické výkony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sterilita, infertilita – vizualizace HSG </a:t>
            </a: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susp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nálezu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recidivující </a:t>
            </a: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abnorm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uterinní krvácení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operační výkony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cílená biopsie </a:t>
            </a: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susp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oblastí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rozrušení </a:t>
            </a: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intrauter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adhezí, resekce sept, polypů a myomů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resekce a ablace endometria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odstranění části IUD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transcervikální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sterilizace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 smtClean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/>
          <p:cNvSpPr txBox="1"/>
          <p:nvPr/>
        </p:nvSpPr>
        <p:spPr>
          <a:xfrm>
            <a:off x="4053254" y="422031"/>
            <a:ext cx="4519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>
                <a:solidFill>
                  <a:schemeClr val="accent1"/>
                </a:solidFill>
              </a:rPr>
              <a:t>Operační výkony v gynekologii</a:t>
            </a:r>
            <a:endParaRPr lang="cs-CZ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35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Endoskopické operace</a:t>
            </a:r>
          </a:p>
          <a:p>
            <a:pPr algn="ctr">
              <a:defRPr/>
            </a:pPr>
            <a:r>
              <a:rPr lang="cs-CZ" altLang="cs-CZ" sz="40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Hysteroskopie</a:t>
            </a: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– operační </a:t>
            </a:r>
            <a:r>
              <a:rPr lang="cs-CZ" altLang="cs-CZ" sz="40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resektoskop</a:t>
            </a:r>
            <a:endParaRPr lang="cs-CZ" altLang="cs-CZ" sz="40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86064"/>
            <a:ext cx="8001000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053254" y="422031"/>
            <a:ext cx="4519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>
                <a:solidFill>
                  <a:schemeClr val="accent1"/>
                </a:solidFill>
              </a:rPr>
              <a:t>Operační výkony v gynekologii</a:t>
            </a:r>
            <a:endParaRPr lang="cs-CZ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1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Zástupný symbol pro číslo snímku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00895C-4E31-4E69-B6DE-E16F3C88761B}" type="slidenum">
              <a:rPr lang="cs-CZ" altLang="cs-CZ" sz="1400">
                <a:solidFill>
                  <a:schemeClr val="hlink"/>
                </a:solidFill>
              </a:rPr>
              <a:pPr/>
              <a:t>36</a:t>
            </a:fld>
            <a:endParaRPr lang="cs-CZ" altLang="cs-CZ" sz="1400">
              <a:solidFill>
                <a:schemeClr val="hlink"/>
              </a:solidFill>
            </a:endParaRPr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1" y="342900"/>
            <a:ext cx="8456613" cy="1143000"/>
          </a:xfrm>
          <a:noFill/>
        </p:spPr>
        <p:txBody>
          <a:bodyPr/>
          <a:lstStyle/>
          <a:p>
            <a:pPr algn="ctr"/>
            <a:r>
              <a:rPr lang="cs-CZ" altLang="cs-CZ" b="0" smtClean="0"/>
              <a:t>Flexibilní diagnostický hysteroskop</a:t>
            </a:r>
          </a:p>
        </p:txBody>
      </p:sp>
      <p:pic>
        <p:nvPicPr>
          <p:cNvPr id="74756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1" y="2457450"/>
            <a:ext cx="8086725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9148663"/>
      </p:ext>
    </p:extLst>
  </p:cSld>
  <p:clrMapOvr>
    <a:masterClrMapping/>
  </p:clrMapOvr>
  <p:transition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Endoskopické operace</a:t>
            </a:r>
          </a:p>
          <a:p>
            <a:pPr algn="ctr">
              <a:defRPr/>
            </a:pPr>
            <a:r>
              <a:rPr lang="cs-CZ" altLang="cs-CZ" sz="40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Hysteroskopie</a:t>
            </a: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– normální nález</a:t>
            </a: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878" y="2205790"/>
            <a:ext cx="5867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053254" y="422031"/>
            <a:ext cx="4519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>
                <a:solidFill>
                  <a:schemeClr val="accent1"/>
                </a:solidFill>
              </a:rPr>
              <a:t>Operační výkony v gynekologii</a:t>
            </a:r>
            <a:endParaRPr lang="cs-CZ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76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Endoskopické operace</a:t>
            </a:r>
          </a:p>
          <a:p>
            <a:pPr algn="ctr">
              <a:defRPr/>
            </a:pPr>
            <a:r>
              <a:rPr lang="cs-CZ" altLang="cs-CZ" sz="40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Hysteroskopie</a:t>
            </a: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– normální ústí vejcovodu</a:t>
            </a: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278" y="2217926"/>
            <a:ext cx="5562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053254" y="422031"/>
            <a:ext cx="4519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>
                <a:solidFill>
                  <a:schemeClr val="accent1"/>
                </a:solidFill>
              </a:rPr>
              <a:t>Operační výkony v gynekologii</a:t>
            </a:r>
            <a:endParaRPr lang="cs-CZ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25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Endoskopické operace</a:t>
            </a:r>
          </a:p>
          <a:p>
            <a:pPr algn="ctr">
              <a:defRPr/>
            </a:pPr>
            <a:r>
              <a:rPr lang="cs-CZ" altLang="cs-CZ" sz="40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Hysteroskopie</a:t>
            </a: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altLang="cs-CZ" sz="40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submukózní</a:t>
            </a: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myom</a:t>
            </a: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978" y="2253916"/>
            <a:ext cx="5791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053254" y="422031"/>
            <a:ext cx="4519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>
                <a:solidFill>
                  <a:schemeClr val="accent1"/>
                </a:solidFill>
              </a:rPr>
              <a:t>Operační výkony v gynekologii</a:t>
            </a:r>
            <a:endParaRPr lang="cs-CZ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02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Endoskopické operace</a:t>
            </a:r>
          </a:p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Laparoskopie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bdélník 9">
                <a:extLst>
                  <a:ext uri="{FF2B5EF4-FFF2-40B4-BE49-F238E27FC236}">
                    <a16:creationId xmlns:a16="http://schemas.microsoft.com/office/drawing/2014/main" id="{484B1FFB-F6C0-406E-B26C-4F420A74BDC9}"/>
                  </a:ext>
                </a:extLst>
              </p:cNvPr>
              <p:cNvSpPr/>
              <p:nvPr/>
            </p:nvSpPr>
            <p:spPr>
              <a:xfrm>
                <a:off x="505742" y="2020208"/>
                <a:ext cx="11225672" cy="48320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r>
                  <a:rPr lang="cs-CZ" altLang="cs-CZ" sz="2800" b="1" dirty="0" smtClean="0">
                    <a:solidFill>
                      <a:schemeClr val="accent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přístup a pohled do břicha s minimální narušením stěny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r>
                  <a:rPr lang="cs-CZ" altLang="cs-CZ" sz="2800" b="1" dirty="0" smtClean="0">
                    <a:solidFill>
                      <a:schemeClr val="accent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kontraindikace: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  <a:defRPr/>
                </a:pPr>
                <a:r>
                  <a:rPr lang="cs-CZ" altLang="cs-CZ" sz="2800" b="1" dirty="0" smtClean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ileus, velikost tumoru, difusní peritonitis, objemná hernie, čerstvý IM, kardiální a respirační insuficience, šokový stav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  <a:defRPr/>
                </a:pPr>
                <a:r>
                  <a:rPr lang="cs-CZ" altLang="cs-CZ" sz="2800" b="1" dirty="0" smtClean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rozsáhlé adheze, morbidní obezita, poruchy krevní srážlivosti, ICHS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r>
                  <a:rPr lang="cs-CZ" altLang="cs-CZ" sz="2800" b="1" dirty="0" err="1" smtClean="0">
                    <a:solidFill>
                      <a:schemeClr val="accent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infraumbilikální</a:t>
                </a:r>
                <a:r>
                  <a:rPr lang="cs-CZ" altLang="cs-CZ" sz="2800" b="1" dirty="0" smtClean="0">
                    <a:solidFill>
                      <a:schemeClr val="accent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incize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  <a:defRPr/>
                </a:pPr>
                <a:r>
                  <a:rPr lang="cs-CZ" altLang="cs-CZ" sz="2800" b="1" dirty="0" smtClean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insuflace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altLang="cs-CZ" sz="2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cs-CZ" altLang="cs-CZ" sz="2800" b="1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𝐂𝐎</m:t>
                        </m:r>
                      </m:e>
                      <m:sub>
                        <m:r>
                          <a:rPr lang="cs-CZ" altLang="cs-CZ" sz="2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cs-CZ" altLang="cs-CZ" sz="2800" b="1" dirty="0" smtClean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cs-CZ" altLang="cs-CZ" sz="2800" b="1" dirty="0" err="1" smtClean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Verresovou</a:t>
                </a:r>
                <a:r>
                  <a:rPr lang="cs-CZ" altLang="cs-CZ" sz="2800" b="1" dirty="0" smtClean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jehlou (cca 3.5l)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  <a:defRPr/>
                </a:pPr>
                <a:r>
                  <a:rPr lang="cs-CZ" altLang="cs-CZ" sz="2800" b="1" dirty="0" smtClean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zavedení trokaru a portu s optikou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  <a:defRPr/>
                </a:pPr>
                <a:r>
                  <a:rPr lang="cs-CZ" altLang="cs-CZ" sz="2800" b="1" dirty="0" smtClean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při vysoké rizikovosti využití </a:t>
                </a:r>
                <a:r>
                  <a:rPr lang="cs-CZ" altLang="cs-CZ" sz="2800" b="1" dirty="0" err="1" smtClean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infraumbil</a:t>
                </a:r>
                <a:r>
                  <a:rPr lang="cs-CZ" altLang="cs-CZ" sz="2800" b="1" dirty="0" smtClean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incize zavedení do </a:t>
                </a:r>
                <a:r>
                  <a:rPr lang="cs-CZ" altLang="cs-CZ" sz="2800" b="1" dirty="0" err="1" smtClean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Palmerova</a:t>
                </a:r>
                <a:r>
                  <a:rPr lang="cs-CZ" altLang="cs-CZ" sz="2800" b="1" dirty="0" smtClean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bodu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  <a:defRPr/>
                </a:pPr>
                <a:r>
                  <a:rPr lang="cs-CZ" altLang="cs-CZ" sz="2800" b="1" dirty="0" smtClean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zavedení dalších nástrojů z pomocných vpichů</a:t>
                </a:r>
              </a:p>
            </p:txBody>
          </p:sp>
        </mc:Choice>
        <mc:Fallback xmlns="">
          <p:sp>
            <p:nvSpPr>
              <p:cNvPr id="10" name="Obdélník 9">
                <a:extLst>
                  <a:ext uri="{FF2B5EF4-FFF2-40B4-BE49-F238E27FC236}">
                    <a16:creationId xmlns:a16="http://schemas.microsoft.com/office/drawing/2014/main" id="{484B1FFB-F6C0-406E-B26C-4F420A74BD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742" y="2020208"/>
                <a:ext cx="11225672" cy="4832092"/>
              </a:xfrm>
              <a:prstGeom prst="rect">
                <a:avLst/>
              </a:prstGeom>
              <a:blipFill>
                <a:blip r:embed="rId3"/>
                <a:stretch>
                  <a:fillRect l="-922" t="-1006" b="-2516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/>
          <p:cNvSpPr txBox="1"/>
          <p:nvPr/>
        </p:nvSpPr>
        <p:spPr>
          <a:xfrm>
            <a:off x="4053254" y="422031"/>
            <a:ext cx="4519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>
                <a:solidFill>
                  <a:schemeClr val="accent1"/>
                </a:solidFill>
              </a:rPr>
              <a:t>Operační výkony v gynekologii</a:t>
            </a:r>
            <a:endParaRPr lang="cs-CZ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1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Endoskopické operace</a:t>
            </a:r>
          </a:p>
          <a:p>
            <a:pPr algn="ctr">
              <a:defRPr/>
            </a:pPr>
            <a:r>
              <a:rPr lang="cs-CZ" altLang="cs-CZ" sz="40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Hysteroskopie</a:t>
            </a: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– resekce </a:t>
            </a:r>
            <a:r>
              <a:rPr lang="cs-CZ" altLang="cs-CZ" sz="40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submukózního</a:t>
            </a: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myomu</a:t>
            </a: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278" y="2314074"/>
            <a:ext cx="5562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053254" y="422031"/>
            <a:ext cx="4519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>
                <a:solidFill>
                  <a:schemeClr val="accent1"/>
                </a:solidFill>
              </a:rPr>
              <a:t>Operační výkony v gynekologii</a:t>
            </a:r>
            <a:endParaRPr lang="cs-CZ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66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Endoskopické operace</a:t>
            </a:r>
          </a:p>
          <a:p>
            <a:pPr algn="ctr">
              <a:defRPr/>
            </a:pPr>
            <a:r>
              <a:rPr lang="cs-CZ" altLang="cs-CZ" sz="40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Hysteroskopie</a:t>
            </a: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– děložní septum</a:t>
            </a: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178" y="2209800"/>
            <a:ext cx="5638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053254" y="422031"/>
            <a:ext cx="4519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>
                <a:solidFill>
                  <a:schemeClr val="accent1"/>
                </a:solidFill>
              </a:rPr>
              <a:t>Operační výkony v gynekologii</a:t>
            </a:r>
            <a:endParaRPr lang="cs-CZ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97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Endoskopické operace</a:t>
            </a:r>
          </a:p>
          <a:p>
            <a:pPr algn="ctr">
              <a:defRPr/>
            </a:pPr>
            <a:r>
              <a:rPr lang="cs-CZ" altLang="cs-CZ" sz="40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Hysteroskopie</a:t>
            </a: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altLang="cs-CZ" sz="40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endometriální</a:t>
            </a: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polyp</a:t>
            </a: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878" y="2089589"/>
            <a:ext cx="5867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053254" y="422031"/>
            <a:ext cx="4519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>
                <a:solidFill>
                  <a:schemeClr val="accent1"/>
                </a:solidFill>
              </a:rPr>
              <a:t>Operační výkony v gynekologii</a:t>
            </a:r>
            <a:endParaRPr lang="cs-CZ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63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Endoskopické operace</a:t>
            </a:r>
          </a:p>
          <a:p>
            <a:pPr algn="ctr">
              <a:defRPr/>
            </a:pPr>
            <a:r>
              <a:rPr lang="cs-CZ" altLang="cs-CZ" sz="40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Hysteroskopie</a:t>
            </a: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altLang="cs-CZ" sz="40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endometriální</a:t>
            </a: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karcinom</a:t>
            </a: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178" y="2217926"/>
            <a:ext cx="5638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053254" y="422031"/>
            <a:ext cx="4519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>
                <a:solidFill>
                  <a:schemeClr val="accent1"/>
                </a:solidFill>
              </a:rPr>
              <a:t>Operační výkony v gynekologii</a:t>
            </a:r>
            <a:endParaRPr lang="cs-CZ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47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091044C-1DDF-47D5-B695-C4EFD8F2FE3D}" type="slidenum">
              <a:rPr lang="cs-CZ" altLang="cs-CZ" sz="1400">
                <a:solidFill>
                  <a:schemeClr val="hlink"/>
                </a:solidFill>
              </a:rPr>
              <a:pPr/>
              <a:t>44</a:t>
            </a:fld>
            <a:endParaRPr lang="cs-CZ" altLang="cs-CZ" sz="1400">
              <a:solidFill>
                <a:schemeClr val="hlink"/>
              </a:solidFill>
            </a:endParaRPr>
          </a:p>
        </p:txBody>
      </p:sp>
      <p:pic>
        <p:nvPicPr>
          <p:cNvPr id="92163" name="Picture 2" descr="m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60351"/>
            <a:ext cx="4535488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3" descr="robo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3357564"/>
            <a:ext cx="589915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428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5D85527-11B3-4672-B747-1DBF607F3F42}" type="slidenum">
              <a:rPr lang="cs-CZ" altLang="cs-CZ" sz="1400">
                <a:solidFill>
                  <a:schemeClr val="hlink"/>
                </a:solidFill>
              </a:rPr>
              <a:pPr/>
              <a:t>45</a:t>
            </a:fld>
            <a:endParaRPr lang="cs-CZ" altLang="cs-CZ" sz="1400">
              <a:solidFill>
                <a:schemeClr val="hlink"/>
              </a:solidFill>
            </a:endParaRPr>
          </a:p>
        </p:txBody>
      </p:sp>
      <p:graphicFrame>
        <p:nvGraphicFramePr>
          <p:cNvPr id="93187" name="Object 2"/>
          <p:cNvGraphicFramePr>
            <a:graphicFrameLocks noChangeAspect="1"/>
          </p:cNvGraphicFramePr>
          <p:nvPr/>
        </p:nvGraphicFramePr>
        <p:xfrm>
          <a:off x="1524000" y="6092825"/>
          <a:ext cx="914400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CorelPhotoPaint.Image.11" r:id="rId3" imgW="3390476" imgH="774330" progId="CorelPhotoPaint.Image.11">
                  <p:embed/>
                </p:oleObj>
              </mc:Choice>
              <mc:Fallback>
                <p:oleObj name="CorelPhotoPaint.Image.11" r:id="rId3" imgW="3390476" imgH="774330" progId="CorelPhotoPaint.Image.11">
                  <p:embed/>
                  <p:pic>
                    <p:nvPicPr>
                      <p:cNvPr id="9318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6092825"/>
                        <a:ext cx="9144000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88" name="Object 3"/>
          <p:cNvGraphicFramePr>
            <a:graphicFrameLocks noChangeAspect="1"/>
          </p:cNvGraphicFramePr>
          <p:nvPr/>
        </p:nvGraphicFramePr>
        <p:xfrm>
          <a:off x="8759825" y="6092825"/>
          <a:ext cx="180340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CorelPhotoPaint.Image.11" r:id="rId5" imgW="1803175" imgH="774330" progId="CorelPhotoPaint.Image.11">
                  <p:embed/>
                </p:oleObj>
              </mc:Choice>
              <mc:Fallback>
                <p:oleObj name="CorelPhotoPaint.Image.11" r:id="rId5" imgW="1803175" imgH="774330" progId="CorelPhotoPaint.Image.11">
                  <p:embed/>
                  <p:pic>
                    <p:nvPicPr>
                      <p:cNvPr id="9318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59825" y="6092825"/>
                        <a:ext cx="1803400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3189" name="Picture 4" descr="da Vinci Surgical Syste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1276351"/>
            <a:ext cx="367188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0" name="Rectangle 5"/>
          <p:cNvSpPr>
            <a:spLocks noChangeArrowheads="1"/>
          </p:cNvSpPr>
          <p:nvPr/>
        </p:nvSpPr>
        <p:spPr bwMode="auto">
          <a:xfrm>
            <a:off x="1992313" y="260351"/>
            <a:ext cx="82296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cs-CZ" altLang="cs-CZ" sz="4000">
                <a:solidFill>
                  <a:srgbClr val="FFCC00"/>
                </a:solidFill>
                <a:latin typeface="Arial Narrow" panose="020B0606020202030204" pitchFamily="34" charset="0"/>
              </a:rPr>
              <a:t>Da Vinci</a:t>
            </a:r>
          </a:p>
        </p:txBody>
      </p:sp>
      <p:sp>
        <p:nvSpPr>
          <p:cNvPr id="93191" name="Text Box 6"/>
          <p:cNvSpPr txBox="1">
            <a:spLocks noChangeArrowheads="1"/>
          </p:cNvSpPr>
          <p:nvPr/>
        </p:nvSpPr>
        <p:spPr bwMode="auto">
          <a:xfrm>
            <a:off x="1776414" y="842963"/>
            <a:ext cx="22320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kumimoji="0" lang="cs-CZ" altLang="cs-CZ" sz="1800">
                <a:solidFill>
                  <a:schemeClr val="bg1"/>
                </a:solidFill>
              </a:rPr>
              <a:t>Operační konzole</a:t>
            </a:r>
          </a:p>
        </p:txBody>
      </p:sp>
      <p:sp>
        <p:nvSpPr>
          <p:cNvPr id="93192" name="Text Box 7"/>
          <p:cNvSpPr txBox="1">
            <a:spLocks noChangeArrowheads="1"/>
          </p:cNvSpPr>
          <p:nvPr/>
        </p:nvSpPr>
        <p:spPr bwMode="auto">
          <a:xfrm>
            <a:off x="6240463" y="836613"/>
            <a:ext cx="3981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kumimoji="0" lang="cs-CZ" altLang="cs-CZ" sz="1800">
                <a:solidFill>
                  <a:schemeClr val="bg1"/>
                </a:solidFill>
              </a:rPr>
              <a:t>Systém robotických ramen (3 nebo 4)</a:t>
            </a:r>
          </a:p>
        </p:txBody>
      </p:sp>
      <p:sp>
        <p:nvSpPr>
          <p:cNvPr id="93193" name="Text Box 8"/>
          <p:cNvSpPr txBox="1">
            <a:spLocks noChangeArrowheads="1"/>
          </p:cNvSpPr>
          <p:nvPr/>
        </p:nvSpPr>
        <p:spPr bwMode="auto">
          <a:xfrm>
            <a:off x="1704976" y="3854451"/>
            <a:ext cx="2303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kumimoji="0" lang="cs-CZ" altLang="cs-CZ" sz="1800">
                <a:solidFill>
                  <a:schemeClr val="bg1"/>
                </a:solidFill>
              </a:rPr>
              <a:t>EndoWrist nástroje</a:t>
            </a:r>
          </a:p>
        </p:txBody>
      </p:sp>
      <p:pic>
        <p:nvPicPr>
          <p:cNvPr id="93194" name="Picture 9" descr="571836215942679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3933826"/>
            <a:ext cx="2160588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5" name="Picture 10" descr="4th Ar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4" y="1268414"/>
            <a:ext cx="3800475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Zástupný symbol pro číslo snímku 5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E23BB9B-8160-4121-BF0A-3E78C5BB5336}" type="slidenum">
              <a:rPr lang="cs-CZ" altLang="cs-CZ" sz="1400">
                <a:solidFill>
                  <a:schemeClr val="hlink"/>
                </a:solidFill>
              </a:rPr>
              <a:pPr/>
              <a:t>46</a:t>
            </a:fld>
            <a:endParaRPr lang="cs-CZ" altLang="cs-CZ" sz="1400">
              <a:solidFill>
                <a:schemeClr val="hlink"/>
              </a:solidFill>
            </a:endParaRPr>
          </a:p>
        </p:txBody>
      </p:sp>
      <p:sp>
        <p:nvSpPr>
          <p:cNvPr id="94211" name="Text Box 2"/>
          <p:cNvSpPr txBox="1">
            <a:spLocks noChangeArrowheads="1"/>
          </p:cNvSpPr>
          <p:nvPr/>
        </p:nvSpPr>
        <p:spPr bwMode="auto">
          <a:xfrm>
            <a:off x="1703389" y="188913"/>
            <a:ext cx="4537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kumimoji="0" lang="cs-CZ" altLang="cs-CZ" b="1">
                <a:solidFill>
                  <a:srgbClr val="003399"/>
                </a:solidFill>
              </a:rPr>
              <a:t>Da Vinci - Operační konzole</a:t>
            </a:r>
          </a:p>
        </p:txBody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4825" y="1125538"/>
            <a:ext cx="4897438" cy="4525962"/>
          </a:xfrm>
        </p:spPr>
        <p:txBody>
          <a:bodyPr/>
          <a:lstStyle/>
          <a:p>
            <a:r>
              <a:rPr lang="cs-CZ" altLang="cs-CZ" sz="2400">
                <a:solidFill>
                  <a:srgbClr val="008080"/>
                </a:solidFill>
              </a:rPr>
              <a:t>3D zobrazení obrazu</a:t>
            </a:r>
          </a:p>
          <a:p>
            <a:r>
              <a:rPr lang="cs-CZ" altLang="cs-CZ" sz="2400">
                <a:solidFill>
                  <a:srgbClr val="008080"/>
                </a:solidFill>
              </a:rPr>
              <a:t>Ergonomická operační poloha i pro dlouhé výkony (vsedě)</a:t>
            </a:r>
          </a:p>
          <a:p>
            <a:r>
              <a:rPr lang="cs-CZ" altLang="cs-CZ" sz="2400">
                <a:solidFill>
                  <a:srgbClr val="008080"/>
                </a:solidFill>
              </a:rPr>
              <a:t>Ovládání všech ramen jedním chirurgem</a:t>
            </a:r>
          </a:p>
          <a:p>
            <a:r>
              <a:rPr lang="cs-CZ" altLang="cs-CZ" sz="2400">
                <a:solidFill>
                  <a:srgbClr val="008080"/>
                </a:solidFill>
              </a:rPr>
              <a:t>Precizní přenos pohybů ruky</a:t>
            </a:r>
          </a:p>
          <a:p>
            <a:r>
              <a:rPr lang="cs-CZ" altLang="cs-CZ" sz="2400">
                <a:solidFill>
                  <a:srgbClr val="008080"/>
                </a:solidFill>
              </a:rPr>
              <a:t>Nastavení jemnosti pohybů</a:t>
            </a:r>
          </a:p>
          <a:p>
            <a:endParaRPr lang="cs-CZ" altLang="cs-CZ" sz="2400">
              <a:solidFill>
                <a:srgbClr val="008080"/>
              </a:solidFill>
            </a:endParaRPr>
          </a:p>
          <a:p>
            <a:endParaRPr lang="cs-CZ" altLang="cs-CZ" smtClean="0">
              <a:solidFill>
                <a:schemeClr val="bg2"/>
              </a:solidFill>
            </a:endParaRPr>
          </a:p>
        </p:txBody>
      </p:sp>
      <p:graphicFrame>
        <p:nvGraphicFramePr>
          <p:cNvPr id="94213" name="Object 4"/>
          <p:cNvGraphicFramePr>
            <a:graphicFrameLocks noChangeAspect="1"/>
          </p:cNvGraphicFramePr>
          <p:nvPr/>
        </p:nvGraphicFramePr>
        <p:xfrm>
          <a:off x="1524000" y="6092825"/>
          <a:ext cx="914400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CorelPhotoPaint.Image.11" r:id="rId3" imgW="3390476" imgH="774330" progId="CorelPhotoPaint.Image.11">
                  <p:embed/>
                </p:oleObj>
              </mc:Choice>
              <mc:Fallback>
                <p:oleObj name="CorelPhotoPaint.Image.11" r:id="rId3" imgW="3390476" imgH="774330" progId="CorelPhotoPaint.Image.11">
                  <p:embed/>
                  <p:pic>
                    <p:nvPicPr>
                      <p:cNvPr id="9421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6092825"/>
                        <a:ext cx="9144000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14" name="Object 5"/>
          <p:cNvGraphicFramePr>
            <a:graphicFrameLocks noChangeAspect="1"/>
          </p:cNvGraphicFramePr>
          <p:nvPr/>
        </p:nvGraphicFramePr>
        <p:xfrm>
          <a:off x="8759825" y="6092825"/>
          <a:ext cx="180340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CorelPhotoPaint.Image.11" r:id="rId5" imgW="1803175" imgH="774330" progId="CorelPhotoPaint.Image.11">
                  <p:embed/>
                </p:oleObj>
              </mc:Choice>
              <mc:Fallback>
                <p:oleObj name="CorelPhotoPaint.Image.11" r:id="rId5" imgW="1803175" imgH="774330" progId="CorelPhotoPaint.Image.11">
                  <p:embed/>
                  <p:pic>
                    <p:nvPicPr>
                      <p:cNvPr id="9421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59825" y="6092825"/>
                        <a:ext cx="1803400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15" name="Object 6"/>
          <p:cNvGraphicFramePr>
            <a:graphicFrameLocks noChangeAspect="1"/>
          </p:cNvGraphicFramePr>
          <p:nvPr/>
        </p:nvGraphicFramePr>
        <p:xfrm>
          <a:off x="6888163" y="3529013"/>
          <a:ext cx="3600450" cy="224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CorelPhotoPaint.Image.11" r:id="rId7" imgW="6984127" imgH="4355556" progId="CorelPhotoPaint.Image.11">
                  <p:embed/>
                </p:oleObj>
              </mc:Choice>
              <mc:Fallback>
                <p:oleObj name="CorelPhotoPaint.Image.11" r:id="rId7" imgW="6984127" imgH="4355556" progId="CorelPhotoPaint.Image.11">
                  <p:embed/>
                  <p:pic>
                    <p:nvPicPr>
                      <p:cNvPr id="9421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8163" y="3529013"/>
                        <a:ext cx="3600450" cy="2246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4216" name="Picture 7" descr="da Vinci Consol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620713"/>
            <a:ext cx="18542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7" name="Picture 8" descr="3D Endoscop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9" y="1773239"/>
            <a:ext cx="15843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832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765508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Děkuji za pozornost</a:t>
            </a:r>
            <a:endParaRPr lang="cs-CZ" altLang="cs-CZ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1964719"/>
            <a:ext cx="112256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/>
          <p:cNvSpPr txBox="1"/>
          <p:nvPr/>
        </p:nvSpPr>
        <p:spPr>
          <a:xfrm>
            <a:off x="4053254" y="422031"/>
            <a:ext cx="4519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>
                <a:solidFill>
                  <a:schemeClr val="accent1"/>
                </a:solidFill>
              </a:rPr>
              <a:t>Operační výkony v gynekologii</a:t>
            </a:r>
            <a:endParaRPr lang="cs-CZ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8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mtClean="0"/>
              <a:t>Podmínky endoskopické operativy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2855914" y="1773239"/>
            <a:ext cx="7354887" cy="4535487"/>
          </a:xfrm>
        </p:spPr>
        <p:txBody>
          <a:bodyPr/>
          <a:lstStyle/>
          <a:p>
            <a:pPr eaLnBrk="1" hangingPunct="1"/>
            <a:r>
              <a:rPr lang="cs-CZ" altLang="en-US" smtClean="0"/>
              <a:t>správná indikace operační techniky</a:t>
            </a:r>
          </a:p>
          <a:p>
            <a:pPr eaLnBrk="1" hangingPunct="1"/>
            <a:r>
              <a:rPr lang="cs-CZ" altLang="en-US" smtClean="0"/>
              <a:t>zkušený operační tým</a:t>
            </a:r>
          </a:p>
          <a:p>
            <a:pPr eaLnBrk="1" hangingPunct="1"/>
            <a:r>
              <a:rPr lang="cs-CZ" altLang="en-US" smtClean="0"/>
              <a:t>kvalitní instrumentárium</a:t>
            </a:r>
          </a:p>
          <a:p>
            <a:pPr eaLnBrk="1" hangingPunct="1"/>
            <a:r>
              <a:rPr lang="cs-CZ" altLang="en-US" smtClean="0"/>
              <a:t>možnost konverze na laparotomii</a:t>
            </a:r>
          </a:p>
          <a:p>
            <a:pPr eaLnBrk="1" hangingPunct="1"/>
            <a:r>
              <a:rPr lang="cs-CZ" altLang="en-US" smtClean="0"/>
              <a:t>dostupnost dalších specialistů při vzniklé komplikaci (břišní a cévní chirurg, urolog...)</a:t>
            </a:r>
          </a:p>
        </p:txBody>
      </p:sp>
    </p:spTree>
    <p:extLst>
      <p:ext uri="{BB962C8B-B14F-4D97-AF65-F5344CB8AC3E}">
        <p14:creationId xmlns:p14="http://schemas.microsoft.com/office/powerpoint/2010/main" val="32711682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90" y="818147"/>
            <a:ext cx="10532425" cy="541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8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Zástupný symbol pro číslo snímku 5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99DAA44-FF13-43A4-844D-932820111758}" type="slidenum">
              <a:rPr lang="cs-CZ" altLang="cs-CZ" sz="1400">
                <a:solidFill>
                  <a:schemeClr val="hlink"/>
                </a:solidFill>
              </a:rPr>
              <a:pPr/>
              <a:t>7</a:t>
            </a:fld>
            <a:endParaRPr lang="cs-CZ" altLang="cs-CZ" sz="1400">
              <a:solidFill>
                <a:schemeClr val="hlink"/>
              </a:solidFill>
            </a:endParaRPr>
          </a:p>
        </p:txBody>
      </p:sp>
      <p:sp>
        <p:nvSpPr>
          <p:cNvPr id="634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63492" name="Picture 3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41679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číslo snímku 5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DCBD8DF-FF85-4169-AC90-ED34EC779797}" type="slidenum">
              <a:rPr lang="cs-CZ" altLang="cs-CZ" sz="1400">
                <a:solidFill>
                  <a:schemeClr val="hlink"/>
                </a:solidFill>
              </a:rPr>
              <a:pPr/>
              <a:t>8</a:t>
            </a:fld>
            <a:endParaRPr lang="cs-CZ" altLang="cs-CZ" sz="1400">
              <a:solidFill>
                <a:schemeClr val="hlink"/>
              </a:solidFill>
            </a:endParaRPr>
          </a:p>
        </p:txBody>
      </p:sp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64516" name="Picture 3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124546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Zástupný symbol pro číslo snímku 5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003527A-A169-4318-8D5D-5366498E4B04}" type="slidenum">
              <a:rPr lang="cs-CZ" altLang="cs-CZ" sz="1400">
                <a:solidFill>
                  <a:schemeClr val="hlink"/>
                </a:solidFill>
              </a:rPr>
              <a:pPr/>
              <a:t>9</a:t>
            </a:fld>
            <a:endParaRPr lang="cs-CZ" altLang="cs-CZ" sz="1400">
              <a:solidFill>
                <a:schemeClr val="hlink"/>
              </a:solidFill>
            </a:endParaRPr>
          </a:p>
        </p:txBody>
      </p:sp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65540" name="Picture 3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47159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ctr">
          <a:defRPr sz="1400" dirty="0" smtClean="0">
            <a:solidFill>
              <a:schemeClr val="accent1"/>
            </a:solidFill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_porada_vedeni_LF_vzor-Najbrt" id="{29B59449-88FB-4147-877A-6D929B371094}" vid="{C05BAC1A-30A0-7C45-A2F4-18E22ADECFF4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4C8765E4C29EE469FEBB6977FCB44A5" ma:contentTypeVersion="2" ma:contentTypeDescription="Vytvoří nový dokument" ma:contentTypeScope="" ma:versionID="f0b65d7abd1287ab4fbce6ac3387beae">
  <xsd:schema xmlns:xsd="http://www.w3.org/2001/XMLSchema" xmlns:xs="http://www.w3.org/2001/XMLSchema" xmlns:p="http://schemas.microsoft.com/office/2006/metadata/properties" xmlns:ns2="0490eced-6324-4fb8-85d1-7d7d20b03f3c" targetNamespace="http://schemas.microsoft.com/office/2006/metadata/properties" ma:root="true" ma:fieldsID="ae70e71cb686eda1015e90b99c78a351" ns2:_="">
    <xsd:import namespace="0490eced-6324-4fb8-85d1-7d7d20b03f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90eced-6324-4fb8-85d1-7d7d20b03f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CBF45D5-8BA4-4848-B771-8890D2BA4A99}">
  <ds:schemaRefs>
    <ds:schemaRef ds:uri="http://purl.org/dc/terms/"/>
    <ds:schemaRef ds:uri="0490eced-6324-4fb8-85d1-7d7d20b03f3c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9150C79-E5FA-44EF-88CC-180AEC5191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90eced-6324-4fb8-85d1-7d7d20b03f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3BD3BAD-D469-4561-9DA7-0B871AD7DE1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14353</TotalTime>
  <Words>678</Words>
  <Application>Microsoft Office PowerPoint</Application>
  <PresentationFormat>Širokoúhlá obrazovka</PresentationFormat>
  <Paragraphs>158</Paragraphs>
  <Slides>47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56" baseType="lpstr">
      <vt:lpstr>Arial</vt:lpstr>
      <vt:lpstr>Arial Narrow</vt:lpstr>
      <vt:lpstr>Calibri</vt:lpstr>
      <vt:lpstr>Cambria Math</vt:lpstr>
      <vt:lpstr>Monotype Sorts</vt:lpstr>
      <vt:lpstr>Tahoma</vt:lpstr>
      <vt:lpstr>Wingdings</vt:lpstr>
      <vt:lpstr>Prezentace_MU_CZ</vt:lpstr>
      <vt:lpstr>Imagen de Corel PHOTO-PAINT 11.0</vt:lpstr>
      <vt:lpstr>Prezentace aplikace PowerPoint</vt:lpstr>
      <vt:lpstr>Prezentace aplikace PowerPoint</vt:lpstr>
      <vt:lpstr>Prezentace aplikace PowerPoint</vt:lpstr>
      <vt:lpstr>Prezentace aplikace PowerPoint</vt:lpstr>
      <vt:lpstr>Podmínky endoskopické operativy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Laparoskopické instrumenty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Princip diagnostické hysteroskopie</vt:lpstr>
      <vt:lpstr>Prezentace aplikace PowerPoint</vt:lpstr>
      <vt:lpstr>Irigátory roztoků</vt:lpstr>
      <vt:lpstr>Prezentace aplikace PowerPoint</vt:lpstr>
      <vt:lpstr>Prezentace aplikace PowerPoint</vt:lpstr>
      <vt:lpstr>Flexibilní diagnostický hysteroskop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Vojtěch Bulhart</dc:creator>
  <cp:lastModifiedBy>Janků Petr</cp:lastModifiedBy>
  <cp:revision>668</cp:revision>
  <cp:lastPrinted>1601-01-01T00:00:00Z</cp:lastPrinted>
  <dcterms:created xsi:type="dcterms:W3CDTF">2018-10-31T08:40:07Z</dcterms:created>
  <dcterms:modified xsi:type="dcterms:W3CDTF">2020-10-04T21:35:46Z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0x01010074C8765E4C29EE469FEBB6977FCB44A5</vt:lpwstr>
  </property>
</Properties>
</file>