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8"/>
  </p:notesMasterIdLst>
  <p:handoutMasterIdLst>
    <p:handoutMasterId r:id="rId39"/>
  </p:handoutMasterIdLst>
  <p:sldIdLst>
    <p:sldId id="256" r:id="rId5"/>
    <p:sldId id="275" r:id="rId6"/>
    <p:sldId id="276" r:id="rId7"/>
    <p:sldId id="278" r:id="rId8"/>
    <p:sldId id="279" r:id="rId9"/>
    <p:sldId id="280" r:id="rId10"/>
    <p:sldId id="282" r:id="rId11"/>
    <p:sldId id="283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9" r:id="rId25"/>
    <p:sldId id="300" r:id="rId26"/>
    <p:sldId id="301" r:id="rId27"/>
    <p:sldId id="302" r:id="rId28"/>
    <p:sldId id="304" r:id="rId29"/>
    <p:sldId id="305" r:id="rId30"/>
    <p:sldId id="306" r:id="rId31"/>
    <p:sldId id="307" r:id="rId32"/>
    <p:sldId id="309" r:id="rId33"/>
    <p:sldId id="308" r:id="rId34"/>
    <p:sldId id="310" r:id="rId35"/>
    <p:sldId id="313" r:id="rId36"/>
    <p:sldId id="274" r:id="rId3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333333"/>
    <a:srgbClr val="660033"/>
    <a:srgbClr val="000066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78FE9-EC2B-47DF-AAC1-3BC1C68CDCD3}" v="2" dt="2020-02-23T14:46:42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249" autoAdjust="0"/>
  </p:normalViewPr>
  <p:slideViewPr>
    <p:cSldViewPr snapToGrid="0">
      <p:cViewPr varScale="1">
        <p:scale>
          <a:sx n="109" d="100"/>
          <a:sy n="109" d="100"/>
        </p:scale>
        <p:origin x="624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6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Huser" userId="S::185124@muni.cz::12b9bc7c-b1a4-4298-a652-f5830a150178" providerId="AD" clId="Web-{6F078FE9-EC2B-47DF-AAC1-3BC1C68CDCD3}"/>
    <pc:docChg chg="addSld">
      <pc:chgData name="Martin Huser" userId="S::185124@muni.cz::12b9bc7c-b1a4-4298-a652-f5830a150178" providerId="AD" clId="Web-{6F078FE9-EC2B-47DF-AAC1-3BC1C68CDCD3}" dt="2020-02-23T14:46:42.228" v="1"/>
      <pc:docMkLst>
        <pc:docMk/>
      </pc:docMkLst>
      <pc:sldChg chg="add replId">
        <pc:chgData name="Martin Huser" userId="S::185124@muni.cz::12b9bc7c-b1a4-4298-a652-f5830a150178" providerId="AD" clId="Web-{6F078FE9-EC2B-47DF-AAC1-3BC1C68CDCD3}" dt="2020-02-23T14:46:36.853" v="0"/>
        <pc:sldMkLst>
          <pc:docMk/>
          <pc:sldMk cId="456229848" sldId="270"/>
        </pc:sldMkLst>
      </pc:sldChg>
      <pc:sldChg chg="new">
        <pc:chgData name="Martin Huser" userId="S::185124@muni.cz::12b9bc7c-b1a4-4298-a652-f5830a150178" providerId="AD" clId="Web-{6F078FE9-EC2B-47DF-AAC1-3BC1C68CDCD3}" dt="2020-02-23T14:46:42.228" v="1"/>
        <pc:sldMkLst>
          <pc:docMk/>
          <pc:sldMk cId="2735446988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39" y="48990"/>
            <a:ext cx="2928542" cy="13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583670" y="307706"/>
            <a:ext cx="6226737" cy="146623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Gynekologicko</a:t>
            </a: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- porodnická klinika </a:t>
            </a:r>
            <a:b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Lékařské </a:t>
            </a: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fakulty MU a FN Brno </a:t>
            </a: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doc. MUDr. Vít Weinberger, Ph.D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16128"/>
            <a:ext cx="12192000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Velké gynekologické operace</a:t>
            </a:r>
            <a:endParaRPr lang="cs-CZ" altLang="cs-CZ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3351023" y="5267719"/>
            <a:ext cx="5896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Gynekologie a porodnictví </a:t>
            </a:r>
            <a:r>
              <a:rPr lang="cs-CZ" altLang="cs-CZ" sz="2800" b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přednášky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D95FC-3FBF-4D0C-8A44-99CFD88AB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747" y="6397011"/>
            <a:ext cx="680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 sz="3200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5000"/>
              <a:buFont typeface="Monotype Sorts" pitchFamily="2" charset="2"/>
              <a:buChar char="u"/>
              <a:defRPr sz="2800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Monotype Sorts" pitchFamily="2" charset="2"/>
              <a:buChar char="F"/>
              <a:defRPr sz="2400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2000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cs-CZ" altLang="en-U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duben 2020</a:t>
            </a:r>
            <a:endParaRPr lang="cs-CZ" alt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43198"/>
            <a:ext cx="2445098" cy="163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Operace dělohy - </a:t>
            </a:r>
            <a:r>
              <a:rPr lang="cs-CZ" altLang="cs-CZ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myomectomie</a:t>
            </a:r>
            <a:endParaRPr lang="cs-CZ" altLang="cs-CZ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DSC027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78" y="1407227"/>
            <a:ext cx="6976800" cy="52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4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Operace dělohy - </a:t>
            </a:r>
            <a:r>
              <a:rPr lang="cs-CZ" altLang="cs-CZ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myomectomie</a:t>
            </a:r>
            <a:endParaRPr lang="cs-CZ" altLang="cs-CZ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DSC027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67" y="1474036"/>
            <a:ext cx="6975621" cy="523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73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Operace dělohy - </a:t>
            </a:r>
            <a:r>
              <a:rPr lang="cs-CZ" altLang="cs-CZ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myomectomie</a:t>
            </a:r>
            <a:endParaRPr lang="cs-CZ" altLang="cs-CZ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DSC0277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178" y="1407227"/>
            <a:ext cx="6976800" cy="52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Operace dělohy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Abdominální přístup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děložní sestupy a deviace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zřídka, preferován vaginální přístup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ventrosuspenze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dle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Dolérise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retroverzi – fixace oblých vazů na fascii přímých břišních svalů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zkrácení oblých vazů dle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Baldyho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Webstera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prolaps pochvy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možná komplikace hysterektomie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často spojen s cysto -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rekto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enterokélou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ventrofixace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pahýlu – přišití k fascii přímých břišních svalů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 kombinovat s redukcí CD sec.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Moschowitz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sacropexe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pahýlu – fixace na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presakrální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periost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fyziologičtější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sklon pochvy 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3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Urogynekologické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Abdominální přístup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stresová inkontinence moči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pokles či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hypermobilita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uretrovesikální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junkce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urethrovesicopexis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(UVP) sec.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Burchr</a:t>
            </a:r>
            <a:endParaRPr lang="cs-CZ" altLang="cs-CZ" sz="28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zlatý standart operačního řešení inkontinence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preparace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Retziova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prostoru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přitažení UV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junkce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 lig.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iliopectineum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Cooperi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cca 80-90% úspěšnost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08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Onkogynekologické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Abdominální přístup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probatorní laparotomie (s výkonem dle nálezu)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corporis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uteri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primárně operujeme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radikální hysterektomie – rozsah radikality dle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stagingu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(AE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bilat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omentectomie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LNE, APPE)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cervicis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uteri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operační výkon dle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stagingu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 využití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neoadjuvantní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CHT, RT,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brachyradioterapie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 ovarii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maximal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debulking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surgery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radikální hysterektomie + AE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bilat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omentectomie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LNE + APPE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dle rozsahu příp. splenektomie, resekce střev,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stripping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bránice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snaha o provedení operačního výkonu s nulovým reziduem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Vaginální gynekologické operace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poloha pacientky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postavení operačního týmu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indikace a druhý výkonů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komplikace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instrumentárium, šicí materiály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Vaginální gynekologické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polohování pacientky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Gynekologická poloha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flexe a abdukce v kyčelních kloubech, flexe v kolenou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CAVE trombózy lýtka, parézy nervů – neopírat se o končetinu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CAVE ortopedické onemocnění u starších žen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poloha způsobuje změny v topografii</a:t>
            </a: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děloha, močový měchýř i močovody jsou kaudálněji a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ventrálněji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0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Vaginální gynekologické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postavení operačního týmu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operatér sedí mezi DKK pacientky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asistenti většinou stojí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nejlépe z vnitřní strany mezi DKK – lepší vizualizace operačního pole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případně z vnější strany DKK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instrumentářka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za operatérem vpravo či vlevo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1. asistencí pomocný instrumentační stolek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0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Vaginální gynekologické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typy vaginálních výkonů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na zevních rodidlech a hrázi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v oblasti poševního vchodu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pochvy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čípku děložního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dělohy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vaginální operace při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urogynekologických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obtížích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Úvod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Vyčlenění z chirurgie v polovině 19.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století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Indikace – základ úspěšného operačního výkonu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Indikace je umění, operace „pouhé“ provedení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 není indikováno je kontraindikováno – </a:t>
            </a: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„primum non 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nocere</a:t>
            </a: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lvl="1"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Předoperační vyšetření a příprava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Vyšetření interním či praktickým lékařem (laboratoř, EKG)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Důsledné vyprázdnění před operačními výkony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Sanace vaginálních a močových zánětů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Důsledná prevence TEN (vysazení HAK, HRT)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Vaginální gynekologické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zevní rodidla a perineum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úprava hypertrofických labií či klitorisu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odstranění benigních tumorů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pro 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pruritus vulvy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(neléčitelný jinak)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denervace dle Horna, dle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Meringa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vulvectomia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simplex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neúspěšné denervaci, při dysplasiích, při ca in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situ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vulvectomia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radicalis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při invazivních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carcinomech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vulvy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vulvektomie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LNE (oblast třísel)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2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Vaginální gynekologické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zevní rodidla a perineum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píštělí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perineovaginální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perineorektální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špatném hojení při sutuře porodního poranění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vrozených vývojových vad rodidel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široká škála anomálií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nutná spolupráce s chirurgem, urologem, plastikem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poranění vulvy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tržné – zhmožděné rány, krytá poranění – hematomy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vždy nutno zjistit zda možnost spontánní mikce, či nutnost zajištění derivace moči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8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Vaginální gynekologické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oblast poševního introitu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nepravidelnosti hymenu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atrézie hymenu, ruptura a krvácení po defloraci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stenózy poševního introitu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 suturách porodního poranění, po poševních plastikách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pseudocysta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absces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Bartholiniho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žlázy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incize, drenáž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marsupializace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exstirpace – při recidivujících obtížích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6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Vaginální gynekologické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oblasti pochvy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benigní tumory pochvy a poševní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adenóza</a:t>
            </a:r>
            <a:endParaRPr lang="cs-CZ" altLang="cs-CZ" sz="28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poranění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coitus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cizí předměty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prekancerózy a karcinomy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operačně léčitelná jen malá část tumorů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radikální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kolpectomie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technicky obtížná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vrozených vývojových vad pochvy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resekce vaginálního septa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operační terapie ageneze pochvy – syn.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Rokitanski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Küster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Vecchiettiho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operace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kombinace vaginálního a LSK přístupu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Vaginální gynekologické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oblasti pochvy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descensů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poševních stěn a dělohy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kolporrhaphia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anterior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kolpoperineoplastica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suturou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levátorů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anu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prolapsů poševního pahýlu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vaginofixace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sec.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Amreich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Richter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závěs pochvy na lig.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sacrospinale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příp.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sacrotuberale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paliativní operace děložních prolapsů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semikolpokleisis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sec.Labhardt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kolpokleisis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sec.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Kahr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výkonu se provádí u starších žen (vita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sexualis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Vaginální gynekologické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děložního hrdla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konizace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diagnosticko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terapeutický výkon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snesení části cervixu ve tvaru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konusu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prekancerózy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nejčastější indikace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LEEP, LLETZ, SWETZ, NETZ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konizace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(CO2)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knife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konizace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deformace čípku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např. po porodu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tracheloplastika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sec.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Emmet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mikroinvazivní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 karcinom čípku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trachelektomie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„vysoká“ radikální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konizace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(při snaze zachování fertility)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0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Vaginální gynekologické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dělohy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1857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vaginální hysterektomie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(příp. LAVH)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dnes spíše snaha o LSK přístup (TLH) příp. abdominální op.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současné indikace zvláště při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descensu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cysto-rektokéle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výhody – možnost využití spinální anestesie, mobilizace, hojení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nevýhody – nepřehlednost adnex, břicha a krvácení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27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Vaginální gynekologické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při </a:t>
            </a:r>
            <a:r>
              <a:rPr lang="cs-CZ" altLang="cs-CZ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urogyn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obtížích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močová inkontinence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vaginálně operujeme při SIM a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descensu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pochvy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jehlové závěsné operace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Stamey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Raz,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Pereyra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závěs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uretrovesikální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junkce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 stěn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bříšní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komplikace: krvácení, poranění močového měchýře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TVT, TOT – novější a odlišné pojetí vagin. řešení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inkont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moči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ambulnatní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výkon, možná lokální anestesie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bulkamid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výsoce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nákladný, možnost recidivy obtíží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implantáty, umělý sfinkter - vzácně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33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Endoskopické operace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Výhody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minimální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invazivita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zkrácení hospitalizace a rekonvalescence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Nevýhody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zátěž kardiovaskulárního a respiračního systému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Trendelenburg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poloha,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pneumoperitoneum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erudice operačního týmu, technické vybavení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Podmínky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respektování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kontrakindikací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endoskopický trénink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vybavení materiální i personální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 komplikací – mezioborová spolupráce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8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Endoskopické operace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Rozdělení: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Laparoskopie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první operační laparoskopie r. 1982 – APPE – gynekolog Kurt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Semm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Hysteroskopie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Cystoskopie, rektoskopie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může provádět i gynekolog při vyšetřování inkontinence moči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Rozdělení operačních výkonů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32571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Abdominální operace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Vaginální operace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Endoskopické operace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Porodnické operace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Menší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diagnosticko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terapeutické výkony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Endoskopické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Laparoskopie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484B1FFB-F6C0-406E-B26C-4F420A74BDC9}"/>
                  </a:ext>
                </a:extLst>
              </p:cNvPr>
              <p:cNvSpPr/>
              <p:nvPr/>
            </p:nvSpPr>
            <p:spPr>
              <a:xfrm>
                <a:off x="505742" y="2020208"/>
                <a:ext cx="11225672" cy="48320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800" b="1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přístup a pohled do břicha s minimální narušením stěny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800" b="1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kontraindikace: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8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ileus, velikost tumoru, difusní peritonitis, objemná hernie, čerstvý IM, kardiální a respirační insuficience, šokový stav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8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rozsáhlé adheze, morbidní obezita, poruchy krevní srážlivosti, ICHS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800" b="1" dirty="0" err="1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infraumbilikální</a:t>
                </a:r>
                <a:r>
                  <a:rPr lang="cs-CZ" altLang="cs-CZ" sz="2800" b="1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incize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8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insuflace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altLang="cs-CZ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cs-CZ" altLang="cs-CZ" sz="28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𝐂𝐎</m:t>
                        </m:r>
                      </m:e>
                      <m:sub>
                        <m:r>
                          <a:rPr lang="cs-CZ" altLang="cs-CZ" sz="28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cs-CZ" altLang="cs-CZ" sz="28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cs-CZ" altLang="cs-CZ" sz="2800" b="1" dirty="0" err="1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Verresovou</a:t>
                </a:r>
                <a:r>
                  <a:rPr lang="cs-CZ" altLang="cs-CZ" sz="28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jehlou (cca 3.5l)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8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zavedení trokaru a portu s optikou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8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při vysoké rizikovosti využití </a:t>
                </a:r>
                <a:r>
                  <a:rPr lang="cs-CZ" altLang="cs-CZ" sz="2800" b="1" dirty="0" err="1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infraumbil</a:t>
                </a:r>
                <a:r>
                  <a:rPr lang="cs-CZ" altLang="cs-CZ" sz="28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. incize zavedení do </a:t>
                </a:r>
                <a:r>
                  <a:rPr lang="cs-CZ" altLang="cs-CZ" sz="2800" b="1" dirty="0" err="1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Palmerova</a:t>
                </a:r>
                <a:r>
                  <a:rPr lang="cs-CZ" altLang="cs-CZ" sz="28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bodu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  <a:defRPr/>
                </a:pPr>
                <a:r>
                  <a:rPr lang="cs-CZ" altLang="cs-CZ" sz="2800" b="1" dirty="0" smtClean="0">
                    <a:solidFill>
                      <a:schemeClr val="tx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zavedení dalších nástrojů z pomocných vpichů</a:t>
                </a:r>
              </a:p>
            </p:txBody>
          </p:sp>
        </mc:Choice>
        <mc:Fallback xmlns="">
          <p:sp>
            <p:nvSpPr>
              <p:cNvPr id="10" name="Obdélník 9">
                <a:extLst>
                  <a:ext uri="{FF2B5EF4-FFF2-40B4-BE49-F238E27FC236}">
                    <a16:creationId xmlns:a16="http://schemas.microsoft.com/office/drawing/2014/main" id="{484B1FFB-F6C0-406E-B26C-4F420A74BD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42" y="2020208"/>
                <a:ext cx="11225672" cy="4832092"/>
              </a:xfrm>
              <a:prstGeom prst="rect">
                <a:avLst/>
              </a:prstGeom>
              <a:blipFill>
                <a:blip r:embed="rId3"/>
                <a:stretch>
                  <a:fillRect l="-922" t="-1006" b="-2516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Endoskopické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Laparoskopie – diagnostické výkony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397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plánované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sterilita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chromopertubace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vzhled dělohy a ovarií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chronická pánevní bolest (adheze, chronické záněty)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patologická struktura v malé pánvi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urgentní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akutní bolest (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hemoperitoneum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torze adnex,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rpt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cysty)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GEU – příp. podezření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podezření na perforaci dělohy (ITP, abraze, HSK)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akutní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pelveoperitonitis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(odběr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biol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materiálu – kultivace)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Endoskopické operace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Laparoskopie – operační výkony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4012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výkony v oblasti adnex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ošetření ovariálních cyst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marsupializace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exstirpace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salpingectomie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GEU, sterilizace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ovarektomie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záněty, nádory,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adnexectomie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záněty, nádory,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onkoprevence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výkony v oblasti dělohy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myomectomie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(enukleace)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hysterektomie – totální laparoskopická hysterektomie, příp. LAVH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ošetření ložisek endometriózy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onkogynekologická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operativa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Děkuji za pozornost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964719"/>
            <a:ext cx="11225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Polohování pacientky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Abdominální přístup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horizontální poloha na zádech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DKK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addukované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abdukované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 kyčlích, při. mírná flexe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Při nutnosti přístupu do pochvy, prostor pro 2. asistenci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Trendelenburgova</a:t>
            </a: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poloha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zejména při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odrouškování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střev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limitace obezitou a kardiopulmonální insuficiencí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6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Dezinfekce op. pole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Abdominální přístup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31085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žeber po horní 1/3 stehen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dezinfekce pochvy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různé dezinfekční preparáty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CAVE: alergie – zvláště jodové preparáty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Betadine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Braunol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jodové, barvené, bez alkoholu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Baunoderm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jodový, s alkoholem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Softasept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ehtanol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propanol (při alergii na jódové preparáty)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7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Abdominální přístup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Laparotomie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infraumbilikální</a:t>
            </a: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(DSL)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 střední rovině mezi pupkem a symfýzou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dobrý přístup do břicha, možnost prodloužení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objemné tumory, onkologické operace, akutní výkony</a:t>
            </a:r>
          </a:p>
          <a:p>
            <a:pPr marL="1828800" lvl="3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riziko dehiscence, hernie v jizvě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příčná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nejčastěji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suprabupický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Pfannenstielův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řez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estetičtějí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menší riziko kýly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menší přehlednost než při DSL</a:t>
            </a:r>
          </a:p>
          <a:p>
            <a:pPr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Typ a velikost řezu dle výkonu a zkušenosti operatéra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Operace adnex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Abdominální přístup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4832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abdominální přístup dnes méně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částý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preferována LSK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stále ovšem v určitých indikacích možno volit abdominální přístup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salpingectomie</a:t>
            </a: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ktopická gravidita – ruptura tuby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hemoperitoneum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pyosalpinx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adnextumor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sterilizace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mnoho modifikací,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tomicky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nejčastěji během SC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enukleace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(exstirpace) </a:t>
            </a: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cyst, tumorů, resekce ovaria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varektomie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záněty, nádory – při malignitě  vždy bilaterálně a v souladu s doporučenými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onkogynekologickými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postupy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adnexectomie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odstranění tuby i ovaria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záněty (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infalamtorní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adnextumor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nádory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3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Operace dělohy</a:t>
            </a:r>
          </a:p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Abdominální přístup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myomectomie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(enukleace) – jen u symptomatických myomů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možnost hormonální terapie – SPRM,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GnRH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trombotizace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cév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hysterectomie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metrorrhagie,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myomatóza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endometrióza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prekancerózy a malignity čípku, dělohy, ovarií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 onkologických pacientek radikální výkony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I-III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operace vrozených vývojových vad dělohy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metroplastika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různé modifikace, nejčastěji dle Jonese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ovéPole 5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8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Operace dělohy - </a:t>
            </a:r>
            <a:r>
              <a:rPr lang="cs-CZ" altLang="cs-CZ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myomectomie</a:t>
            </a:r>
            <a:endParaRPr lang="cs-CZ" altLang="cs-CZ" sz="4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505742" y="2020208"/>
            <a:ext cx="1122567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DSC0272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17" y="1636363"/>
            <a:ext cx="7965721" cy="47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053254" y="422031"/>
            <a:ext cx="4519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solidFill>
                  <a:schemeClr val="accent1"/>
                </a:solidFill>
              </a:rPr>
              <a:t>Operační výkony v gynekologii</a:t>
            </a:r>
            <a:endParaRPr lang="cs-CZ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ctr">
          <a:defRPr sz="1400" dirty="0" smtClean="0">
            <a:solidFill>
              <a:schemeClr val="accent1"/>
            </a:solidFill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C8765E4C29EE469FEBB6977FCB44A5" ma:contentTypeVersion="2" ma:contentTypeDescription="Vytvoří nový dokument" ma:contentTypeScope="" ma:versionID="f0b65d7abd1287ab4fbce6ac3387beae">
  <xsd:schema xmlns:xsd="http://www.w3.org/2001/XMLSchema" xmlns:xs="http://www.w3.org/2001/XMLSchema" xmlns:p="http://schemas.microsoft.com/office/2006/metadata/properties" xmlns:ns2="0490eced-6324-4fb8-85d1-7d7d20b03f3c" targetNamespace="http://schemas.microsoft.com/office/2006/metadata/properties" ma:root="true" ma:fieldsID="ae70e71cb686eda1015e90b99c78a351" ns2:_="">
    <xsd:import namespace="0490eced-6324-4fb8-85d1-7d7d20b03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eced-6324-4fb8-85d1-7d7d20b03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BF45D5-8BA4-4848-B771-8890D2BA4A99}">
  <ds:schemaRefs>
    <ds:schemaRef ds:uri="http://purl.org/dc/elements/1.1/"/>
    <ds:schemaRef ds:uri="http://schemas.microsoft.com/office/2006/metadata/properties"/>
    <ds:schemaRef ds:uri="http://purl.org/dc/terms/"/>
    <ds:schemaRef ds:uri="0490eced-6324-4fb8-85d1-7d7d20b03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9150C79-E5FA-44EF-88CC-180AEC5191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0eced-6324-4fb8-85d1-7d7d20b03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BD3BAD-D469-4561-9DA7-0B871AD7DE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13646</TotalTime>
  <Words>1642</Words>
  <Application>Microsoft Office PowerPoint</Application>
  <PresentationFormat>Širokoúhlá obrazovka</PresentationFormat>
  <Paragraphs>311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Monotype Sorts</vt:lpstr>
      <vt:lpstr>Tahoma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Bulhart</dc:creator>
  <cp:lastModifiedBy>Janků Petr</cp:lastModifiedBy>
  <cp:revision>661</cp:revision>
  <cp:lastPrinted>1601-01-01T00:00:00Z</cp:lastPrinted>
  <dcterms:created xsi:type="dcterms:W3CDTF">2018-10-31T08:40:07Z</dcterms:created>
  <dcterms:modified xsi:type="dcterms:W3CDTF">2020-10-26T09:35:04Z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0x01010074C8765E4C29EE469FEBB6977FCB44A5</vt:lpwstr>
  </property>
</Properties>
</file>