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05" r:id="rId2"/>
    <p:sldId id="461" r:id="rId3"/>
    <p:sldId id="463" r:id="rId4"/>
    <p:sldId id="464" r:id="rId5"/>
    <p:sldId id="465" r:id="rId6"/>
    <p:sldId id="467" r:id="rId7"/>
    <p:sldId id="466" r:id="rId8"/>
    <p:sldId id="468" r:id="rId9"/>
    <p:sldId id="469" r:id="rId10"/>
    <p:sldId id="470" r:id="rId11"/>
    <p:sldId id="473" r:id="rId12"/>
    <p:sldId id="474" r:id="rId13"/>
    <p:sldId id="471" r:id="rId14"/>
    <p:sldId id="472" r:id="rId15"/>
    <p:sldId id="476" r:id="rId16"/>
    <p:sldId id="475" r:id="rId17"/>
    <p:sldId id="477" r:id="rId18"/>
    <p:sldId id="478" r:id="rId19"/>
    <p:sldId id="482" r:id="rId20"/>
    <p:sldId id="479" r:id="rId21"/>
    <p:sldId id="480" r:id="rId22"/>
    <p:sldId id="483" r:id="rId23"/>
    <p:sldId id="481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501" r:id="rId40"/>
    <p:sldId id="500" r:id="rId41"/>
    <p:sldId id="502" r:id="rId42"/>
    <p:sldId id="503" r:id="rId43"/>
    <p:sldId id="504" r:id="rId44"/>
    <p:sldId id="346" r:id="rId45"/>
    <p:sldId id="506" r:id="rId46"/>
  </p:sldIdLst>
  <p:sldSz cx="9144000" cy="6858000" type="screen4x3"/>
  <p:notesSz cx="6858000" cy="9144000"/>
  <p:custDataLst>
    <p:tags r:id="rId48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2" autoAdjust="0"/>
    <p:restoredTop sz="81673" autoAdjust="0"/>
  </p:normalViewPr>
  <p:slideViewPr>
    <p:cSldViewPr>
      <p:cViewPr varScale="1">
        <p:scale>
          <a:sx n="54" d="100"/>
          <a:sy n="54" d="100"/>
        </p:scale>
        <p:origin x="9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Protože</a:t>
            </a:r>
            <a:r>
              <a:rPr lang="cs-CZ" baseline="0" dirty="0"/>
              <a:t> jsou protony a neutrony fermiony, mohou se nacházet pouze na přesně daných energetických hladinách (obdobně jako elektrony v el. obalu - viz Pauliho vylučovací princip), proto i energie jádra může nabývat pouze daných hladin. Při štěpení se energie jádra zmenšuje a přebytek je buď předáván nově vnikajícím částicím nebo je vyzářen formou fotonů. Při přechodech elektronů v obalu může být vyzářeno RTG záření nebo světlo, při </a:t>
            </a:r>
            <a:r>
              <a:rPr lang="cs-CZ" baseline="0" dirty="0" err="1"/>
              <a:t>deexcitaci</a:t>
            </a:r>
            <a:r>
              <a:rPr lang="cs-CZ" baseline="0" dirty="0"/>
              <a:t> jader hlavně vysokoenergetické </a:t>
            </a:r>
            <a:r>
              <a:rPr lang="el-GR" baseline="0" dirty="0">
                <a:latin typeface="Times New Roman"/>
                <a:cs typeface="Times New Roman"/>
              </a:rPr>
              <a:t>γ</a:t>
            </a:r>
            <a:r>
              <a:rPr lang="cs-CZ" baseline="0" dirty="0">
                <a:latin typeface="Times New Roman"/>
                <a:cs typeface="Times New Roman"/>
              </a:rPr>
              <a:t>-fotony. Zde kobalt Co-60 přechází beta-rozpadem na excitovaný nikl Ni-60 (existují 2 různé cesty), který posléze </a:t>
            </a:r>
            <a:r>
              <a:rPr lang="cs-CZ" baseline="0" dirty="0" err="1">
                <a:latin typeface="Times New Roman"/>
                <a:cs typeface="Times New Roman"/>
              </a:rPr>
              <a:t>deexcituje</a:t>
            </a:r>
            <a:r>
              <a:rPr lang="cs-CZ" baseline="0" dirty="0">
                <a:latin typeface="Times New Roman"/>
                <a:cs typeface="Times New Roman"/>
              </a:rPr>
              <a:t> (jeho jádro </a:t>
            </a:r>
            <a:r>
              <a:rPr lang="cs-CZ" baseline="0" dirty="0" err="1">
                <a:latin typeface="Times New Roman"/>
                <a:cs typeface="Times New Roman"/>
              </a:rPr>
              <a:t>deexcituje</a:t>
            </a:r>
            <a:r>
              <a:rPr lang="cs-CZ" baseline="0" dirty="0">
                <a:latin typeface="Times New Roman"/>
                <a:cs typeface="Times New Roman"/>
              </a:rPr>
              <a:t>!) a vyzáří se fotony.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dochází</a:t>
            </a:r>
            <a:r>
              <a:rPr lang="cs-CZ" baseline="0" dirty="0"/>
              <a:t> opět k beta-rozpadu tentokrát, molybdenu Mo-99 (vidíme 3 různé cesty).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Graf je</a:t>
            </a:r>
            <a:r>
              <a:rPr lang="cs-CZ" baseline="0" dirty="0"/>
              <a:t> rozdělen na 3 oblasti podle dominance daného jevu. Tato dominance je ovlivněna energií dopadajícího fotonu a atomovým číslem atomu na který foton dopadá.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zdrojů záření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zdrojů záření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pole záření v prostoru. </a:t>
            </a:r>
            <a:r>
              <a:rPr lang="cs-CZ" dirty="0" err="1"/>
              <a:t>Fluence</a:t>
            </a:r>
            <a:r>
              <a:rPr lang="cs-CZ" baseline="0" dirty="0"/>
              <a:t> částic udává podíl počtu částic </a:t>
            </a:r>
            <a:r>
              <a:rPr lang="cs-CZ" baseline="0" dirty="0" err="1"/>
              <a:t>dN</a:t>
            </a:r>
            <a:r>
              <a:rPr lang="cs-CZ" baseline="0" dirty="0"/>
              <a:t>, které dopadly na plochu da.</a:t>
            </a:r>
          </a:p>
          <a:p>
            <a:r>
              <a:rPr lang="cs-CZ" baseline="0" dirty="0"/>
              <a:t>Příkon </a:t>
            </a:r>
            <a:r>
              <a:rPr lang="cs-CZ" baseline="0" dirty="0" err="1"/>
              <a:t>fluence</a:t>
            </a:r>
            <a:r>
              <a:rPr lang="cs-CZ" baseline="0" dirty="0"/>
              <a:t> částic již uvažuje i časovou složku a dá se mluvit o „rychlosti </a:t>
            </a:r>
            <a:r>
              <a:rPr lang="cs-CZ" baseline="0" dirty="0" err="1"/>
              <a:t>fluence</a:t>
            </a:r>
            <a:r>
              <a:rPr lang="cs-CZ" baseline="0" dirty="0"/>
              <a:t> částic“</a:t>
            </a:r>
          </a:p>
          <a:p>
            <a:r>
              <a:rPr lang="cs-CZ" baseline="0" dirty="0"/>
              <a:t>Zbylé dvě veličiny jsou obdobné, jen se nezabývají počtem částic, ale celkovou energií </a:t>
            </a:r>
            <a:r>
              <a:rPr lang="cs-CZ" baseline="0" dirty="0" err="1"/>
              <a:t>dR</a:t>
            </a:r>
            <a:r>
              <a:rPr lang="cs-CZ" baseline="0" dirty="0"/>
              <a:t>, která dopadla na plochu da.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interakce s hmotou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interakce s hmotou. Stará jednotka</a:t>
            </a:r>
            <a:r>
              <a:rPr lang="cs-CZ" baseline="0" dirty="0"/>
              <a:t> rad (1 </a:t>
            </a:r>
            <a:r>
              <a:rPr lang="cs-CZ" baseline="0" dirty="0" err="1"/>
              <a:t>Gy</a:t>
            </a:r>
            <a:r>
              <a:rPr lang="cs-CZ" baseline="0" dirty="0"/>
              <a:t> = 100 rad)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interakce s hmotou.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interakce s živou hmotou.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Popis interakce z živou hmotou.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interakce s živou hmotou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interakce s živou hmotou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Popis interakce s živou hmotou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interakce s živou hmotou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Katoda je žhavena elektrickým proudem, což vede k termoemisi elektronů. Ty</a:t>
            </a:r>
            <a:r>
              <a:rPr lang="cs-CZ" baseline="0" dirty="0"/>
              <a:t> jsou urychlovány elektrickým napětím (v tomto případě 100kV (zde pojato jako rozdíl potenciálů 100000 V - 0 V)) a dopadají na anodu, která může kvůli lepšímu rozložení tepelné zátěže rotovat. Zde dojde k prudkému zabrzdění elektronů. Přebytečná energie se nemůže ztratit, proto je vyzářena formou </a:t>
            </a:r>
            <a:r>
              <a:rPr lang="cs-CZ" baseline="0" dirty="0" err="1"/>
              <a:t>elmag</a:t>
            </a:r>
            <a:r>
              <a:rPr lang="cs-CZ" baseline="0" dirty="0"/>
              <a:t>. záření. Z větší části, více </a:t>
            </a:r>
            <a:r>
              <a:rPr lang="cs-CZ" baseline="0" dirty="0" err="1"/>
              <a:t>nž</a:t>
            </a:r>
            <a:r>
              <a:rPr lang="cs-CZ" baseline="0" dirty="0"/>
              <a:t> 99%, se ovšem přemění v teplo.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cs-CZ" alt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260648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Radiologická 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Vznik a interakce fotonového ionizujícího záření</a:t>
            </a:r>
          </a:p>
          <a:p>
            <a:pPr algn="ctr"/>
            <a:r>
              <a:rPr lang="cs-CZ" sz="1800" dirty="0">
                <a:solidFill>
                  <a:srgbClr val="FF0000"/>
                </a:solidFill>
              </a:rPr>
              <a:t>Přednáška obsahuje i komentáře v poznámkách!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62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67544" y="1340768"/>
            <a:ext cx="8496944" cy="5197475"/>
            <a:chOff x="144" y="912"/>
            <a:chExt cx="5480" cy="327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408" y="1248"/>
              <a:ext cx="816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784" y="148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784" y="172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736" y="316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888" y="1728"/>
              <a:ext cx="0" cy="48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888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976" y="1488"/>
              <a:ext cx="0" cy="72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120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464" y="1728"/>
              <a:ext cx="0" cy="14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pic>
          <p:nvPicPr>
            <p:cNvPr id="18" name="Obrázek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1344"/>
              <a:ext cx="39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2976"/>
              <a:ext cx="36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824" y="124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680" y="22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680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680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392" y="912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056" y="1296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2823,9</a:t>
              </a:r>
              <a:endParaRPr lang="cs-CZ" altLang="cs-CZ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056" y="158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2505,7</a:t>
              </a:r>
              <a:endParaRPr lang="cs-CZ" altLang="cs-CZ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056" y="2064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1332,5</a:t>
              </a:r>
              <a:endParaRPr lang="cs-CZ" altLang="cs-CZ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96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176" y="23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dirty="0">
                  <a:cs typeface="Times New Roman" pitchFamily="18" charset="0"/>
                </a:rPr>
                <a:t>γ</a:t>
              </a:r>
              <a:endParaRPr lang="cs-CZ" altLang="cs-CZ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600" y="182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600" y="249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832" y="254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pic>
          <p:nvPicPr>
            <p:cNvPr id="34" name="Obrázek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8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6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4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40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4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24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182" y="938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J P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144" y="124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5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44" y="153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4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144" y="201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2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144" y="292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0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84" y="3648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84" y="4080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864" y="3504"/>
              <a:ext cx="6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99,88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680" y="364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680" y="4080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864" y="3936"/>
              <a:ext cx="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sz="2000" b="1"/>
                <a:t>0,12%</a:t>
              </a:r>
              <a:endParaRPr lang="cs-CZ" altLang="cs-CZ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2208" y="3504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&gt; 99,9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2256" y="3936"/>
              <a:ext cx="6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&lt; 0,1</a:t>
              </a:r>
              <a:r>
                <a:rPr lang="cs-CZ" altLang="cs-CZ" sz="2000" b="1"/>
                <a:t>%</a:t>
              </a:r>
            </a:p>
          </p:txBody>
        </p:sp>
        <p:pic>
          <p:nvPicPr>
            <p:cNvPr id="54" name="Obrázek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3744"/>
              <a:ext cx="230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</p:pic>
      </p:grpSp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682806" cy="11430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0" y="0"/>
            <a:ext cx="176368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Protony a neutrony jsou fermiony, takže  mohou být pouze na přesně daných energetických hladinách (jako elektrony v el. obalu), proto i energie jádra může mít jen diskrétní hodnoty. Při štěpení se </a:t>
            </a:r>
            <a:r>
              <a:rPr lang="cs-CZ" sz="1400" dirty="0" err="1"/>
              <a:t>e</a:t>
            </a:r>
            <a:r>
              <a:rPr lang="cs-CZ" sz="1400" dirty="0"/>
              <a:t>. jádra zmenšuje a přebytek je buď předáván  vnikajícím částicím nebo je vyzářen jako fotony. Při přechodech elektronů v obalu může být vyzářeno RTG záření nebo světlo, při </a:t>
            </a:r>
            <a:r>
              <a:rPr lang="cs-CZ" sz="1400" dirty="0" err="1"/>
              <a:t>deexcitaci</a:t>
            </a:r>
            <a:r>
              <a:rPr lang="cs-CZ" sz="1400" dirty="0"/>
              <a:t> jader hlavně vysokoenergetické </a:t>
            </a:r>
            <a:r>
              <a:rPr lang="el-GR" sz="1400" dirty="0">
                <a:latin typeface="Times New Roman"/>
                <a:cs typeface="Times New Roman"/>
              </a:rPr>
              <a:t>γ</a:t>
            </a:r>
            <a:r>
              <a:rPr lang="cs-CZ" sz="1400" dirty="0">
                <a:latin typeface="Times New Roman"/>
                <a:cs typeface="Times New Roman"/>
              </a:rPr>
              <a:t>-fotony. </a:t>
            </a:r>
            <a:endParaRPr lang="cs-CZ" sz="14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5004048" y="63093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  <a:cs typeface="Times New Roman"/>
              </a:rPr>
              <a:t>Zde Co přechází </a:t>
            </a:r>
            <a:r>
              <a:rPr lang="cs-CZ" sz="1400" dirty="0">
                <a:latin typeface="Symbol" pitchFamily="18" charset="2"/>
                <a:cs typeface="Times New Roman"/>
              </a:rPr>
              <a:t>b</a:t>
            </a:r>
            <a:r>
              <a:rPr lang="cs-CZ" sz="1400" dirty="0">
                <a:latin typeface="+mj-lt"/>
                <a:cs typeface="Times New Roman"/>
              </a:rPr>
              <a:t>-rozpadem na excitovaný Ni (2 cesty), jehož jádro pak </a:t>
            </a:r>
            <a:r>
              <a:rPr lang="cs-CZ" sz="1400" dirty="0" err="1">
                <a:latin typeface="+mj-lt"/>
                <a:cs typeface="Times New Roman"/>
              </a:rPr>
              <a:t>deexcituje</a:t>
            </a:r>
            <a:r>
              <a:rPr lang="cs-CZ" sz="1400" dirty="0">
                <a:latin typeface="+mj-lt"/>
                <a:cs typeface="Times New Roman"/>
              </a:rPr>
              <a:t>) a vyzáří se fotony.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40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80"/>
          <p:cNvGrpSpPr>
            <a:grpSpLocks/>
          </p:cNvGrpSpPr>
          <p:nvPr/>
        </p:nvGrpSpPr>
        <p:grpSpPr bwMode="auto">
          <a:xfrm>
            <a:off x="251520" y="1340768"/>
            <a:ext cx="8686800" cy="5121275"/>
            <a:chOff x="96" y="912"/>
            <a:chExt cx="5472" cy="3226"/>
          </a:xfrm>
        </p:grpSpPr>
        <p:grpSp>
          <p:nvGrpSpPr>
            <p:cNvPr id="57" name="Group 70"/>
            <p:cNvGrpSpPr>
              <a:grpSpLocks/>
            </p:cNvGrpSpPr>
            <p:nvPr/>
          </p:nvGrpSpPr>
          <p:grpSpPr bwMode="auto">
            <a:xfrm>
              <a:off x="96" y="912"/>
              <a:ext cx="5472" cy="2592"/>
              <a:chOff x="96" y="912"/>
              <a:chExt cx="5472" cy="2592"/>
            </a:xfrm>
          </p:grpSpPr>
          <p:sp>
            <p:nvSpPr>
              <p:cNvPr id="65" name="Rectangle 45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816" cy="20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2784" y="148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736" y="31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3888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3072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77" name="Object 23"/>
              <p:cNvGraphicFramePr>
                <a:graphicFrameLocks noChangeAspect="1"/>
              </p:cNvGraphicFramePr>
              <p:nvPr/>
            </p:nvGraphicFramePr>
            <p:xfrm>
              <a:off x="5136" y="1344"/>
              <a:ext cx="43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" name="Equation" r:id="rId4" imgW="685800" imgH="419100" progId="">
                      <p:embed/>
                    </p:oleObj>
                  </mc:Choice>
                  <mc:Fallback>
                    <p:oleObj name="Equation" r:id="rId4" imgW="685800" imgH="419100" progId="">
                      <p:embed/>
                      <p:pic>
                        <p:nvPicPr>
                          <p:cNvPr id="0" name="Picture 2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1344"/>
                            <a:ext cx="43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24"/>
              <p:cNvGraphicFramePr>
                <a:graphicFrameLocks noChangeAspect="1"/>
              </p:cNvGraphicFramePr>
              <p:nvPr/>
            </p:nvGraphicFramePr>
            <p:xfrm>
              <a:off x="5184" y="3120"/>
              <a:ext cx="36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" name="Equation" r:id="rId6" imgW="583947" imgH="418918" progId="">
                      <p:embed/>
                    </p:oleObj>
                  </mc:Choice>
                  <mc:Fallback>
                    <p:oleObj name="Equation" r:id="rId6" imgW="583947" imgH="418918" progId="">
                      <p:embed/>
                      <p:pic>
                        <p:nvPicPr>
                          <p:cNvPr id="0" name="Picture 2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4" y="3120"/>
                            <a:ext cx="368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Line 28"/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Line 29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Line 30"/>
              <p:cNvSpPr>
                <a:spLocks noChangeShapeType="1"/>
              </p:cNvSpPr>
              <p:nvPr/>
            </p:nvSpPr>
            <p:spPr bwMode="auto">
              <a:xfrm>
                <a:off x="1680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Text Box 31"/>
              <p:cNvSpPr txBox="1">
                <a:spLocks noChangeArrowheads="1"/>
              </p:cNvSpPr>
              <p:nvPr/>
            </p:nvSpPr>
            <p:spPr bwMode="auto">
              <a:xfrm>
                <a:off x="1392" y="912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E</a:t>
                </a:r>
                <a:r>
                  <a:rPr lang="cs-CZ" altLang="cs-CZ"/>
                  <a:t> </a:t>
                </a:r>
                <a:r>
                  <a:rPr lang="en-US" altLang="cs-CZ"/>
                  <a:t>[keV]</a:t>
                </a:r>
                <a:endParaRPr lang="cs-CZ" altLang="cs-CZ"/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056" y="1296"/>
                <a:ext cx="6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1357,2</a:t>
                </a:r>
                <a:endParaRPr lang="cs-CZ" altLang="cs-CZ"/>
              </a:p>
            </p:txBody>
          </p:sp>
          <p:sp>
            <p:nvSpPr>
              <p:cNvPr id="86" name="Text Box 33"/>
              <p:cNvSpPr txBox="1">
                <a:spLocks noChangeArrowheads="1"/>
              </p:cNvSpPr>
              <p:nvPr/>
            </p:nvSpPr>
            <p:spPr bwMode="auto">
              <a:xfrm>
                <a:off x="1152" y="158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920,6</a:t>
                </a:r>
                <a:endParaRPr lang="cs-CZ" altLang="cs-CZ"/>
              </a:p>
            </p:txBody>
          </p:sp>
          <p:sp>
            <p:nvSpPr>
              <p:cNvPr id="87" name="Text Box 34"/>
              <p:cNvSpPr txBox="1">
                <a:spLocks noChangeArrowheads="1"/>
              </p:cNvSpPr>
              <p:nvPr/>
            </p:nvSpPr>
            <p:spPr bwMode="auto">
              <a:xfrm>
                <a:off x="1104" y="2064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509,1</a:t>
                </a:r>
                <a:endParaRPr lang="cs-CZ" altLang="cs-CZ"/>
              </a:p>
            </p:txBody>
          </p:sp>
          <p:sp>
            <p:nvSpPr>
              <p:cNvPr id="88" name="Text Box 35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0</a:t>
                </a:r>
                <a:endParaRPr lang="cs-CZ" altLang="cs-CZ"/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2976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/>
            </p:nvSpPr>
            <p:spPr bwMode="auto">
              <a:xfrm>
                <a:off x="3984" y="288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/>
            </p:nvSpPr>
            <p:spPr bwMode="auto">
              <a:xfrm>
                <a:off x="3168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graphicFrame>
            <p:nvGraphicFramePr>
              <p:cNvPr id="92" name="Object 41"/>
              <p:cNvGraphicFramePr>
                <a:graphicFrameLocks noChangeAspect="1"/>
              </p:cNvGraphicFramePr>
              <p:nvPr/>
            </p:nvGraphicFramePr>
            <p:xfrm>
              <a:off x="3744" y="2304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" name="Equation" r:id="rId8" imgW="533169" imgH="380835" progId="">
                      <p:embed/>
                    </p:oleObj>
                  </mc:Choice>
                  <mc:Fallback>
                    <p:oleObj name="Equation" r:id="rId8" imgW="533169" imgH="380835" progId="">
                      <p:embed/>
                      <p:pic>
                        <p:nvPicPr>
                          <p:cNvPr id="0" name="Picture 2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2304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43"/>
              <p:cNvGraphicFramePr>
                <a:graphicFrameLocks noChangeAspect="1"/>
              </p:cNvGraphicFramePr>
              <p:nvPr/>
            </p:nvGraphicFramePr>
            <p:xfrm>
              <a:off x="2592" y="1776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8" name="Equation" r:id="rId10" imgW="533169" imgH="380835" progId="">
                      <p:embed/>
                    </p:oleObj>
                  </mc:Choice>
                  <mc:Fallback>
                    <p:oleObj name="Equation" r:id="rId10" imgW="533169" imgH="380835" progId="">
                      <p:embed/>
                      <p:pic>
                        <p:nvPicPr>
                          <p:cNvPr id="0" name="Picture 2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Line 48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>
                <a:off x="240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Line 50"/>
              <p:cNvSpPr>
                <a:spLocks noChangeShapeType="1"/>
              </p:cNvSpPr>
              <p:nvPr/>
            </p:nvSpPr>
            <p:spPr bwMode="auto">
              <a:xfrm>
                <a:off x="288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Line 51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Text Box 52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00" name="Text Box 53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01" name="Text Box 56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9/2</a:t>
                </a:r>
                <a:r>
                  <a:rPr lang="cs-CZ" altLang="cs-CZ"/>
                  <a:t> </a:t>
                </a:r>
                <a:r>
                  <a:rPr lang="en-US" altLang="cs-CZ"/>
                  <a:t>+</a:t>
                </a:r>
                <a:endParaRPr lang="cs-CZ" altLang="cs-CZ"/>
              </a:p>
            </p:txBody>
          </p:sp>
          <p:graphicFrame>
            <p:nvGraphicFramePr>
              <p:cNvPr id="102" name="Object 57"/>
              <p:cNvGraphicFramePr>
                <a:graphicFrameLocks noChangeAspect="1"/>
              </p:cNvGraphicFramePr>
              <p:nvPr/>
            </p:nvGraphicFramePr>
            <p:xfrm>
              <a:off x="5088" y="2784"/>
              <a:ext cx="47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9" name="Equation" r:id="rId11" imgW="749300" imgH="419100" progId="">
                      <p:embed/>
                    </p:oleObj>
                  </mc:Choice>
                  <mc:Fallback>
                    <p:oleObj name="Equation" r:id="rId11" imgW="749300" imgH="419100" progId="">
                      <p:embed/>
                      <p:pic>
                        <p:nvPicPr>
                          <p:cNvPr id="0" name="Picture 2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8" y="2784"/>
                            <a:ext cx="47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" name="Line 58"/>
              <p:cNvSpPr>
                <a:spLocks noChangeShapeType="1"/>
              </p:cNvSpPr>
              <p:nvPr/>
            </p:nvSpPr>
            <p:spPr bwMode="auto">
              <a:xfrm>
                <a:off x="336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" name="Line 59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" name="Line 60"/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" name="Text Box 61"/>
              <p:cNvSpPr txBox="1">
                <a:spLocks noChangeArrowheads="1"/>
              </p:cNvSpPr>
              <p:nvPr/>
            </p:nvSpPr>
            <p:spPr bwMode="auto">
              <a:xfrm>
                <a:off x="1104" y="2736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142,7</a:t>
                </a:r>
                <a:endParaRPr lang="cs-CZ" altLang="cs-CZ"/>
              </a:p>
            </p:txBody>
          </p:sp>
          <p:sp>
            <p:nvSpPr>
              <p:cNvPr id="107" name="Line 63"/>
              <p:cNvSpPr>
                <a:spLocks noChangeShapeType="1"/>
              </p:cNvSpPr>
              <p:nvPr/>
            </p:nvSpPr>
            <p:spPr bwMode="auto">
              <a:xfrm>
                <a:off x="3072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" name="Line 64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" name="Text Box 65"/>
              <p:cNvSpPr txBox="1">
                <a:spLocks noChangeArrowheads="1"/>
              </p:cNvSpPr>
              <p:nvPr/>
            </p:nvSpPr>
            <p:spPr bwMode="auto">
              <a:xfrm>
                <a:off x="96" y="1536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10" name="Text Box 67"/>
              <p:cNvSpPr txBox="1">
                <a:spLocks noChangeArrowheads="1"/>
              </p:cNvSpPr>
              <p:nvPr/>
            </p:nvSpPr>
            <p:spPr bwMode="auto">
              <a:xfrm>
                <a:off x="96" y="2016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3/2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sp>
            <p:nvSpPr>
              <p:cNvPr id="111" name="Text Box 68"/>
              <p:cNvSpPr txBox="1">
                <a:spLocks noChangeArrowheads="1"/>
              </p:cNvSpPr>
              <p:nvPr/>
            </p:nvSpPr>
            <p:spPr bwMode="auto">
              <a:xfrm>
                <a:off x="96" y="268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graphicFrame>
            <p:nvGraphicFramePr>
              <p:cNvPr id="112" name="Object 69"/>
              <p:cNvGraphicFramePr>
                <a:graphicFrameLocks noChangeAspect="1"/>
              </p:cNvGraphicFramePr>
              <p:nvPr/>
            </p:nvGraphicFramePr>
            <p:xfrm>
              <a:off x="3264" y="1488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0" name="Equation" r:id="rId13" imgW="533169" imgH="380835" progId="">
                      <p:embed/>
                    </p:oleObj>
                  </mc:Choice>
                  <mc:Fallback>
                    <p:oleObj name="Equation" r:id="rId13" imgW="533169" imgH="380835" progId="">
                      <p:embed/>
                      <p:pic>
                        <p:nvPicPr>
                          <p:cNvPr id="0" name="Picture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488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" name="Line 71"/>
            <p:cNvSpPr>
              <a:spLocks noChangeShapeType="1"/>
            </p:cNvSpPr>
            <p:nvPr/>
          </p:nvSpPr>
          <p:spPr bwMode="auto">
            <a:xfrm>
              <a:off x="1248" y="3792"/>
              <a:ext cx="480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72"/>
            <p:cNvSpPr>
              <a:spLocks noChangeShapeType="1"/>
            </p:cNvSpPr>
            <p:nvPr/>
          </p:nvSpPr>
          <p:spPr bwMode="auto">
            <a:xfrm>
              <a:off x="1296" y="3984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Line 73"/>
            <p:cNvSpPr>
              <a:spLocks noChangeShapeType="1"/>
            </p:cNvSpPr>
            <p:nvPr/>
          </p:nvSpPr>
          <p:spPr bwMode="auto">
            <a:xfrm>
              <a:off x="1296" y="3552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1824" y="340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82,5%</a:t>
              </a:r>
              <a:endParaRPr lang="cs-CZ" altLang="cs-CZ" sz="2000"/>
            </a:p>
          </p:txBody>
        </p:sp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1824" y="364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16,5%</a:t>
              </a:r>
              <a:endParaRPr lang="cs-CZ" altLang="cs-CZ" sz="2000"/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1824" y="388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1,0%</a:t>
              </a:r>
              <a:endParaRPr lang="cs-CZ" altLang="cs-CZ" sz="2000"/>
            </a:p>
          </p:txBody>
        </p:sp>
        <p:graphicFrame>
          <p:nvGraphicFramePr>
            <p:cNvPr id="64" name="Object 79"/>
            <p:cNvGraphicFramePr>
              <a:graphicFrameLocks noChangeAspect="1"/>
            </p:cNvGraphicFramePr>
            <p:nvPr/>
          </p:nvGraphicFramePr>
          <p:xfrm>
            <a:off x="2778" y="3456"/>
            <a:ext cx="2448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" name="Equation" r:id="rId14" imgW="4686300" imgH="1104900" progId="">
                    <p:embed/>
                  </p:oleObj>
                </mc:Choice>
                <mc:Fallback>
                  <p:oleObj name="Equation" r:id="rId14" imgW="4686300" imgH="1104900" progId="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" y="3456"/>
                          <a:ext cx="2448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Nadpis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682806" cy="11430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</a:t>
            </a:r>
          </a:p>
        </p:txBody>
      </p:sp>
      <p:sp>
        <p:nvSpPr>
          <p:cNvPr id="116" name="TextovéPole 115"/>
          <p:cNvSpPr txBox="1"/>
          <p:nvPr/>
        </p:nvSpPr>
        <p:spPr>
          <a:xfrm rot="16200000">
            <a:off x="-2275147" y="2931331"/>
            <a:ext cx="59766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Zde dochází opět k beta-rozpadu tentokrát </a:t>
            </a:r>
            <a:r>
              <a:rPr lang="cs-CZ" dirty="0" err="1"/>
              <a:t>Mo</a:t>
            </a:r>
            <a:r>
              <a:rPr lang="cs-CZ" dirty="0"/>
              <a:t> (vidíme 3 různé cesty).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14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17432" cy="1143000"/>
          </a:xfrm>
        </p:spPr>
        <p:txBody>
          <a:bodyPr/>
          <a:lstStyle/>
          <a:p>
            <a:r>
              <a:rPr lang="cs-CZ" dirty="0"/>
              <a:t>Pozitronová emise</a:t>
            </a:r>
          </a:p>
        </p:txBody>
      </p:sp>
      <p:grpSp>
        <p:nvGrpSpPr>
          <p:cNvPr id="113" name="Group 36"/>
          <p:cNvGrpSpPr>
            <a:grpSpLocks/>
          </p:cNvGrpSpPr>
          <p:nvPr/>
        </p:nvGrpSpPr>
        <p:grpSpPr bwMode="auto">
          <a:xfrm>
            <a:off x="251797" y="1482724"/>
            <a:ext cx="8763000" cy="5100638"/>
            <a:chOff x="96" y="864"/>
            <a:chExt cx="5520" cy="3213"/>
          </a:xfrm>
        </p:grpSpPr>
        <p:sp>
          <p:nvSpPr>
            <p:cNvPr id="114" name="Rectangle 2"/>
            <p:cNvSpPr>
              <a:spLocks noChangeArrowheads="1"/>
            </p:cNvSpPr>
            <p:nvPr/>
          </p:nvSpPr>
          <p:spPr bwMode="auto">
            <a:xfrm>
              <a:off x="374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82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>
              <a:off x="1680" y="148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>
              <a:off x="1632" y="3168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>
              <a:off x="2016" y="1488"/>
              <a:ext cx="0" cy="168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19" name="Object 8"/>
            <p:cNvGraphicFramePr>
              <a:graphicFrameLocks noChangeAspect="1"/>
            </p:cNvGraphicFramePr>
            <p:nvPr/>
          </p:nvGraphicFramePr>
          <p:xfrm>
            <a:off x="1220" y="1296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4" name="Equation" r:id="rId4" imgW="469900" imgH="419100" progId="">
                    <p:embed/>
                  </p:oleObj>
                </mc:Choice>
                <mc:Fallback>
                  <p:oleObj name="Equation" r:id="rId4" imgW="469900" imgH="419100" progId="">
                    <p:embed/>
                    <p:pic>
                      <p:nvPicPr>
                        <p:cNvPr id="0" name="Picture 2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" y="1296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9"/>
            <p:cNvGraphicFramePr>
              <a:graphicFrameLocks noChangeAspect="1"/>
            </p:cNvGraphicFramePr>
            <p:nvPr/>
          </p:nvGraphicFramePr>
          <p:xfrm>
            <a:off x="118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" name="Equation" r:id="rId6" imgW="469900" imgH="419100" progId="">
                    <p:embed/>
                  </p:oleObj>
                </mc:Choice>
                <mc:Fallback>
                  <p:oleObj name="Equation" r:id="rId6" imgW="469900" imgH="419100" progId="">
                    <p:embed/>
                    <p:pic>
                      <p:nvPicPr>
                        <p:cNvPr id="0" name="Picture 2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2592" y="864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graphicFrame>
          <p:nvGraphicFramePr>
            <p:cNvPr id="122" name="Object 11"/>
            <p:cNvGraphicFramePr>
              <a:graphicFrameLocks noChangeAspect="1"/>
            </p:cNvGraphicFramePr>
            <p:nvPr/>
          </p:nvGraphicFramePr>
          <p:xfrm>
            <a:off x="1296" y="2016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" name="Equation" r:id="rId8" imgW="685800" imgH="419100" progId="">
                    <p:embed/>
                  </p:oleObj>
                </mc:Choice>
                <mc:Fallback>
                  <p:oleObj name="Equation" r:id="rId8" imgW="685800" imgH="419100" progId="">
                    <p:embed/>
                    <p:pic>
                      <p:nvPicPr>
                        <p:cNvPr id="0" name="Picture 2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016"/>
                          <a:ext cx="43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96" y="938"/>
              <a:ext cx="624" cy="2566"/>
              <a:chOff x="96" y="938"/>
              <a:chExt cx="624" cy="2566"/>
            </a:xfrm>
          </p:grpSpPr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Line 14"/>
              <p:cNvSpPr>
                <a:spLocks noChangeShapeType="1"/>
              </p:cNvSpPr>
              <p:nvPr/>
            </p:nvSpPr>
            <p:spPr bwMode="auto">
              <a:xfrm>
                <a:off x="336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15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Text Box 16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45" name="Text Box 17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  <p:sp>
            <p:nvSpPr>
              <p:cNvPr id="146" name="Text Box 18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</p:grpSp>
        <p:graphicFrame>
          <p:nvGraphicFramePr>
            <p:cNvPr id="124" name="Object 19"/>
            <p:cNvGraphicFramePr>
              <a:graphicFrameLocks noChangeAspect="1"/>
            </p:cNvGraphicFramePr>
            <p:nvPr/>
          </p:nvGraphicFramePr>
          <p:xfrm>
            <a:off x="440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" name="Equation" r:id="rId10" imgW="469900" imgH="419100" progId="">
                    <p:embed/>
                  </p:oleObj>
                </mc:Choice>
                <mc:Fallback>
                  <p:oleObj name="Equation" r:id="rId10" imgW="469900" imgH="419100" progId="">
                    <p:embed/>
                    <p:pic>
                      <p:nvPicPr>
                        <p:cNvPr id="0" name="Picture 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20"/>
            <p:cNvGraphicFramePr>
              <a:graphicFrameLocks noChangeAspect="1"/>
            </p:cNvGraphicFramePr>
            <p:nvPr/>
          </p:nvGraphicFramePr>
          <p:xfrm>
            <a:off x="576" y="3504"/>
            <a:ext cx="230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" name="Equation" r:id="rId12" imgW="4406900" imgH="1104900" progId="">
                    <p:embed/>
                  </p:oleObj>
                </mc:Choice>
                <mc:Fallback>
                  <p:oleObj name="Equation" r:id="rId12" imgW="4406900" imgH="1104900" progId="">
                    <p:embed/>
                    <p:pic>
                      <p:nvPicPr>
                        <p:cNvPr id="0" name="Picture 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504"/>
                          <a:ext cx="2303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0" cy="96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Line 22"/>
            <p:cNvSpPr>
              <a:spLocks noChangeShapeType="1"/>
            </p:cNvSpPr>
            <p:nvPr/>
          </p:nvSpPr>
          <p:spPr bwMode="auto">
            <a:xfrm>
              <a:off x="1776" y="220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Line 23"/>
            <p:cNvSpPr>
              <a:spLocks noChangeShapeType="1"/>
            </p:cNvSpPr>
            <p:nvPr/>
          </p:nvSpPr>
          <p:spPr bwMode="auto">
            <a:xfrm flipV="1">
              <a:off x="3072" y="129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Text Box 24"/>
            <p:cNvSpPr txBox="1">
              <a:spLocks noChangeArrowheads="1"/>
            </p:cNvSpPr>
            <p:nvPr/>
          </p:nvSpPr>
          <p:spPr bwMode="auto">
            <a:xfrm>
              <a:off x="2400" y="1248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2754,0</a:t>
              </a:r>
              <a:endParaRPr lang="cs-CZ" altLang="cs-CZ" dirty="0"/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2688" y="29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131" name="Text Box 26"/>
            <p:cNvSpPr txBox="1">
              <a:spLocks noChangeArrowheads="1"/>
            </p:cNvSpPr>
            <p:nvPr/>
          </p:nvSpPr>
          <p:spPr bwMode="auto">
            <a:xfrm>
              <a:off x="3061" y="1933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1655,5</a:t>
              </a:r>
              <a:endParaRPr lang="cs-CZ" altLang="cs-CZ" dirty="0"/>
            </a:p>
          </p:txBody>
        </p:sp>
        <p:graphicFrame>
          <p:nvGraphicFramePr>
            <p:cNvPr id="132" name="Object 27"/>
            <p:cNvGraphicFramePr>
              <a:graphicFrameLocks noChangeAspect="1"/>
            </p:cNvGraphicFramePr>
            <p:nvPr/>
          </p:nvGraphicFramePr>
          <p:xfrm>
            <a:off x="4372" y="1344"/>
            <a:ext cx="27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" name="Equation" r:id="rId14" imgW="431613" imgH="418918" progId="">
                    <p:embed/>
                  </p:oleObj>
                </mc:Choice>
                <mc:Fallback>
                  <p:oleObj name="Equation" r:id="rId14" imgW="431613" imgH="418918" progId="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2" y="1344"/>
                          <a:ext cx="27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5280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518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Line 30"/>
            <p:cNvSpPr>
              <a:spLocks noChangeShapeType="1"/>
            </p:cNvSpPr>
            <p:nvPr/>
          </p:nvSpPr>
          <p:spPr bwMode="auto">
            <a:xfrm>
              <a:off x="51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5030" y="960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 dirty="0"/>
                <a:t>J P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5088" y="19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1 </a:t>
              </a:r>
              <a:r>
                <a:rPr lang="cs-CZ" altLang="cs-CZ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sp>
          <p:nvSpPr>
            <p:cNvPr id="138" name="Text Box 33"/>
            <p:cNvSpPr txBox="1">
              <a:spLocks noChangeArrowheads="1"/>
            </p:cNvSpPr>
            <p:nvPr/>
          </p:nvSpPr>
          <p:spPr bwMode="auto">
            <a:xfrm>
              <a:off x="5088" y="31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/>
                <a:t>0</a:t>
              </a:r>
              <a:r>
                <a:rPr lang="cs-CZ" altLang="cs-CZ" b="1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graphicFrame>
          <p:nvGraphicFramePr>
            <p:cNvPr id="139" name="Object 34"/>
            <p:cNvGraphicFramePr>
              <a:graphicFrameLocks noChangeAspect="1"/>
            </p:cNvGraphicFramePr>
            <p:nvPr/>
          </p:nvGraphicFramePr>
          <p:xfrm>
            <a:off x="4272" y="2544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" name="Equation" r:id="rId16" imgW="685800" imgH="419100" progId="">
                    <p:embed/>
                  </p:oleObj>
                </mc:Choice>
                <mc:Fallback>
                  <p:oleObj name="Equation" r:id="rId16" imgW="685800" imgH="419100" progId="">
                    <p:embed/>
                    <p:pic>
                      <p:nvPicPr>
                        <p:cNvPr id="0" name="Picture 2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544"/>
                          <a:ext cx="43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ct 35"/>
            <p:cNvGraphicFramePr>
              <a:graphicFrameLocks noChangeAspect="1"/>
            </p:cNvGraphicFramePr>
            <p:nvPr/>
          </p:nvGraphicFramePr>
          <p:xfrm>
            <a:off x="3152" y="3504"/>
            <a:ext cx="214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" name="Equation" r:id="rId17" imgW="4102100" imgH="1104900" progId="">
                    <p:embed/>
                  </p:oleObj>
                </mc:Choice>
                <mc:Fallback>
                  <p:oleObj name="Equation" r:id="rId17" imgW="4102100" imgH="1104900" progId="">
                    <p:embed/>
                    <p:pic>
                      <p:nvPicPr>
                        <p:cNvPr id="0" name="Picture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504"/>
                          <a:ext cx="2143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ovéPole 36"/>
          <p:cNvSpPr txBox="1"/>
          <p:nvPr/>
        </p:nvSpPr>
        <p:spPr>
          <a:xfrm>
            <a:off x="0" y="0"/>
            <a:ext cx="193675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Při </a:t>
            </a:r>
            <a:r>
              <a:rPr lang="cs-CZ" sz="1500" dirty="0">
                <a:latin typeface="Symbol" pitchFamily="18" charset="2"/>
              </a:rPr>
              <a:t>b</a:t>
            </a:r>
            <a:r>
              <a:rPr lang="cs-CZ" sz="1500" dirty="0"/>
              <a:t>+rozpadu dochází ke vzniku pozitronového záření. To nemá diskrétní spektrum, přestože vzniká při přechodu z přesně daných energetických hladin. Důvodem je to, že energii,  uvolněnou při přeměně si mezi sebe téměř náhodně rozdělí pozitron a neutrino (toto platí i pro beta minus rozpad). </a:t>
            </a:r>
            <a:r>
              <a:rPr lang="cs-CZ" sz="1500" b="1" dirty="0"/>
              <a:t>Proto energii pozitronů popisujeme spíše střední hodnotou. </a:t>
            </a:r>
            <a:r>
              <a:rPr lang="cs-CZ" sz="1500" dirty="0"/>
              <a:t>Čím víc energie se při štěpení uvolní, tím rychleji proces probíhá (poločas rozpadu je kratší).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B5A5460-63C0-4259-BE8F-80E35EE7BA0B}"/>
              </a:ext>
            </a:extLst>
          </p:cNvPr>
          <p:cNvSpPr/>
          <p:nvPr/>
        </p:nvSpPr>
        <p:spPr>
          <a:xfrm>
            <a:off x="8084522" y="1600199"/>
            <a:ext cx="807681" cy="39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Pozitronová emise</a:t>
            </a:r>
          </a:p>
        </p:txBody>
      </p:sp>
      <p:pic>
        <p:nvPicPr>
          <p:cNvPr id="3" name="Picture 4" descr="Spectrum of Beta Radiation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6564910" cy="467451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5877272"/>
            <a:ext cx="8568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Histogram energie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 částic. Je patrno, že neutrina mohou odnášet značnou část energie. (viz též předchozí schéma, kdy střed. E pozitronu je 700 </a:t>
            </a:r>
            <a:r>
              <a:rPr lang="cs-CZ" dirty="0" err="1"/>
              <a:t>keV</a:t>
            </a:r>
            <a:r>
              <a:rPr lang="cs-CZ" dirty="0"/>
              <a:t>, kdežto rozdíl energie hladin je 2700 </a:t>
            </a:r>
            <a:r>
              <a:rPr lang="cs-CZ" dirty="0" err="1"/>
              <a:t>keV</a:t>
            </a:r>
            <a:r>
              <a:rPr lang="cs-CZ" dirty="0"/>
              <a:t>. Poměr rozdělení energií mezi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 částice a neutrina je pro každou přeměnu jiný.</a:t>
            </a:r>
          </a:p>
        </p:txBody>
      </p:sp>
    </p:spTree>
    <p:extLst>
      <p:ext uri="{BB962C8B-B14F-4D97-AF65-F5344CB8AC3E}">
        <p14:creationId xmlns:p14="http://schemas.microsoft.com/office/powerpoint/2010/main" val="52201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Útlum záření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6224" y="1968276"/>
            <a:ext cx="2971800" cy="3836988"/>
            <a:chOff x="288" y="1104"/>
            <a:chExt cx="1872" cy="241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03" y="1104"/>
              <a:ext cx="1088" cy="24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85" y="1117"/>
              <a:ext cx="91" cy="240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88" y="244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8" y="2432"/>
              <a:ext cx="817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03" y="179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276" y="1797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21" y="1480"/>
              <a:ext cx="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67" y="2432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>
                  <a:latin typeface="Verdana" pitchFamily="34" charset="0"/>
                </a:rPr>
                <a:t>  </a:t>
              </a:r>
              <a:r>
                <a:rPr lang="en-US" altLang="cs-CZ" b="1" i="1"/>
                <a:t>x</a:t>
              </a:r>
              <a:r>
                <a:rPr lang="en-US" altLang="cs-CZ"/>
                <a:t>    </a:t>
              </a:r>
              <a:r>
                <a:rPr lang="en-US" altLang="cs-CZ" b="1" i="1"/>
                <a:t>x + </a:t>
              </a:r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13" y="2111"/>
              <a:ext cx="9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b="1" i="1"/>
                <a:t>I      I + </a:t>
              </a:r>
              <a:r>
                <a:rPr lang="el-GR" altLang="cs-CZ">
                  <a:latin typeface="Verdana" pitchFamily="34" charset="0"/>
                </a:rPr>
                <a:t>Δ</a:t>
              </a:r>
              <a:r>
                <a:rPr lang="en-US" altLang="cs-CZ" b="1" i="1"/>
                <a:t>I</a:t>
              </a:r>
              <a:endParaRPr lang="el-GR" altLang="cs-CZ" b="1" i="1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76" y="2432"/>
              <a:ext cx="5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364088" y="1916832"/>
                <a:ext cx="2808312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𝑑𝐼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16832"/>
                <a:ext cx="2808312" cy="8091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364088" y="2780928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780928"/>
                <a:ext cx="2808312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292080" y="3293268"/>
                <a:ext cx="280831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93268"/>
                <a:ext cx="2808312" cy="7838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292080" y="4077072"/>
                <a:ext cx="2808312" cy="85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808312" cy="8513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968044" y="5092377"/>
                <a:ext cx="1404156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5092377"/>
                <a:ext cx="1404156" cy="78489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840252" y="5085184"/>
                <a:ext cx="2124236" cy="78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𝑚𝑜𝑙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52" y="5085184"/>
                <a:ext cx="2124236" cy="78739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1835696" y="6021288"/>
            <a:ext cx="730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1/2</a:t>
            </a:r>
            <a:r>
              <a:rPr lang="cs-CZ" dirty="0"/>
              <a:t> je </a:t>
            </a:r>
            <a:r>
              <a:rPr lang="cs-CZ" dirty="0" err="1"/>
              <a:t>polotloušťka</a:t>
            </a:r>
            <a:r>
              <a:rPr lang="cs-CZ" dirty="0"/>
              <a:t> a </a:t>
            </a:r>
            <a:r>
              <a:rPr lang="cs-CZ" dirty="0">
                <a:latin typeface="Symbol" pitchFamily="18" charset="2"/>
              </a:rPr>
              <a:t>m</a:t>
            </a:r>
            <a:r>
              <a:rPr lang="cs-CZ" dirty="0"/>
              <a:t> je lineární koeficient útlumu. Zavádí se hmotnostní koeficient útlumu, nezávislý na hustotě látky, a atomový koeficient útlumu, nezávislý jak na hustotě tak i na látkovém množství.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6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Útlum záření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1907704" y="1556793"/>
            <a:ext cx="7010400" cy="31683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 předává energii částicím látky.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částic je buď absorbována nebo opětovně vyzářena.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Zavádí se koeficient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energiového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útlumu a koeficient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absorpce.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𝑡𝑟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𝑡𝑟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0" y="5661248"/>
            <a:ext cx="89644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Pokud lineární koeficient útlumu vynásobíme poměrem střední hodnoty prošlé energie a energie původního záření (</a:t>
            </a:r>
            <a:r>
              <a:rPr lang="cs-CZ" dirty="0" err="1"/>
              <a:t>ħ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dostáváme </a:t>
            </a:r>
            <a:r>
              <a:rPr lang="cs-CZ" i="1" dirty="0"/>
              <a:t>koeficient </a:t>
            </a:r>
            <a:r>
              <a:rPr lang="cs-CZ" i="1" dirty="0" err="1"/>
              <a:t>energiového</a:t>
            </a:r>
            <a:r>
              <a:rPr lang="cs-CZ" i="1" dirty="0"/>
              <a:t> útlumu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Pokud lineární koeficient útlumu vynásobíme poměrem střední hodnoty absorbované energie a energie původního záření (</a:t>
            </a:r>
            <a:r>
              <a:rPr lang="cs-CZ" dirty="0" err="1"/>
              <a:t>ħ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dostáváme koeficient </a:t>
            </a:r>
            <a:r>
              <a:rPr lang="cs-CZ" dirty="0" err="1"/>
              <a:t>energiové</a:t>
            </a:r>
            <a:r>
              <a:rPr lang="cs-CZ" dirty="0"/>
              <a:t> </a:t>
            </a:r>
            <a:r>
              <a:rPr lang="cs-CZ" dirty="0" err="1"/>
              <a:t>absorbce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4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Interakce fotonů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50405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Fotoelektrický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Rayleighův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rozptyl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Comptonův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elektron-pozitronových párů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616530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Každý z těchto jevů má svůj vlastní lineární koeficient útlumu, který se podílí na celkovém útlumu záření!!!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Fotoelektrický jev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27363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fotonu je absorbována elektronem a následně je využita k jeho ionizaci. Zbytek se přemění na kinetickou energii elektronu.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musí být dostatečná k ionizaci.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90" y="3646793"/>
            <a:ext cx="4630354" cy="32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0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Fotoelektrický jev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196752"/>
            <a:ext cx="7010400" cy="5661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 je vytržen z elektronového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Neopouští ovšem látku, ale není vázán na konkrétní atom.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Stává se z něj vodivostní elektron a podílí se na lepším vedení elektrického proudu látkou, např. polovodičem.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je vytržen z el.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Opouští látku a je zcela volným.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Vzniklou „díru“ může zaplnit elektron z vyšší vrstvy a vyzářit foton.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Vyzářený foton může okamžitě způsobit vnější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fotojev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vyrazit další (tzv.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elektron.</a:t>
            </a:r>
          </a:p>
        </p:txBody>
      </p:sp>
    </p:spTree>
    <p:extLst>
      <p:ext uri="{BB962C8B-B14F-4D97-AF65-F5344CB8AC3E}">
        <p14:creationId xmlns:p14="http://schemas.microsoft.com/office/powerpoint/2010/main" val="4108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Fotoelektrický jev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580112" y="1412776"/>
            <a:ext cx="3563888" cy="52565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88" lvl="1" indent="0">
              <a:buNone/>
            </a:pP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Fluorescenční výtěžek </a:t>
            </a:r>
            <a:r>
              <a:rPr lang="cs-CZ" altLang="cs-CZ" sz="2000" b="1" dirty="0" err="1">
                <a:latin typeface="+mn-lt"/>
                <a:cs typeface="Times New Roman" panose="02020603050405020304" pitchFamily="18" charset="0"/>
              </a:rPr>
              <a:t>ω</a:t>
            </a:r>
            <a:r>
              <a:rPr lang="cs-CZ" altLang="cs-CZ" sz="2000" b="1" i="1" baseline="-25000" dirty="0" err="1">
                <a:latin typeface="+mn-lt"/>
                <a:cs typeface="Times New Roman" panose="02020603050405020304" pitchFamily="18" charset="0"/>
              </a:rPr>
              <a:t>K</a:t>
            </a:r>
            <a:r>
              <a:rPr lang="cs-CZ" altLang="cs-CZ" sz="2000" b="1" i="1" baseline="-25000" dirty="0">
                <a:latin typeface="+mn-lt"/>
                <a:cs typeface="Times New Roman" panose="02020603050405020304" pitchFamily="18" charset="0"/>
              </a:rPr>
              <a:t>(L) 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udává </a:t>
            </a:r>
            <a:r>
              <a:rPr lang="cs-CZ" altLang="cs-CZ" sz="2000" b="1" dirty="0">
                <a:latin typeface="+mn-lt"/>
                <a:cs typeface="Times New Roman" panose="02020603050405020304" pitchFamily="18" charset="0"/>
              </a:rPr>
              <a:t>podíl pravděpodobností emise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 fotonu a </a:t>
            </a:r>
            <a:r>
              <a:rPr lang="cs-CZ" altLang="cs-CZ" sz="2000" dirty="0" err="1">
                <a:latin typeface="+mn-lt"/>
                <a:cs typeface="Times New Roman" panose="02020603050405020304" pitchFamily="18" charset="0"/>
              </a:rPr>
              <a:t>Augerova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 elektronu při zaplnění dané volné hladiny (K nebo L). </a:t>
            </a:r>
            <a:r>
              <a:rPr lang="cs-CZ" sz="2000" dirty="0">
                <a:latin typeface="+mn-lt"/>
              </a:rPr>
              <a:t>Vidíme, že A. elektrony mají větší pravděpodobnost emise u lehčích atomů. U těžších atomů převažuje fotoemise (pro vrstvu K velmi výrazně). Pro hladinu L je poměr výrazně nižší tzn., že při absorpci fotonu elektronem z hladiny L je větší pravděpodobnost emise A. elektronu než při absorpci na K hladině i pro těžší atomy.</a:t>
            </a:r>
            <a:endParaRPr lang="cs-CZ" altLang="cs-CZ" sz="2000" dirty="0">
              <a:latin typeface="+mn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7191" r="7527"/>
          <a:stretch>
            <a:fillRect/>
          </a:stretch>
        </p:blipFill>
        <p:spPr bwMode="auto">
          <a:xfrm>
            <a:off x="112726" y="1556792"/>
            <a:ext cx="5539394" cy="475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8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" y="908720"/>
            <a:ext cx="9170374" cy="50291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35696" y="602128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Nám nejbližší </a:t>
            </a:r>
            <a:r>
              <a:rPr lang="cs-CZ" dirty="0" err="1"/>
              <a:t>elmg</a:t>
            </a:r>
            <a:r>
              <a:rPr lang="cs-CZ" dirty="0"/>
              <a:t>. záření je viditelné světlo, ale to tvoří jen nepatrnou část celkového spektra. Jeho každou část se naučil člověk nějak využívat. Od radiových vln, přes mikrovlny, infračervené záření až po RTG a gama. </a:t>
            </a:r>
          </a:p>
        </p:txBody>
      </p:sp>
    </p:spTree>
    <p:extLst>
      <p:ext uri="{BB962C8B-B14F-4D97-AF65-F5344CB8AC3E}">
        <p14:creationId xmlns:p14="http://schemas.microsoft.com/office/powerpoint/2010/main" val="228486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Rayleighův</a:t>
            </a:r>
            <a:r>
              <a:rPr lang="cs-CZ" dirty="0"/>
              <a:t> rozptyl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002231" y="1340768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obalu.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Dojde pouze k tzv. elastickému rozptylu fotonu, což nemá za následek ztrátu jeho energie.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6" y="3560081"/>
            <a:ext cx="5091428" cy="32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188640"/>
            <a:ext cx="205172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Rayleigův</a:t>
            </a:r>
            <a:r>
              <a:rPr lang="cs-CZ" dirty="0"/>
              <a:t> rozptyl je úměrný 4. mocnině vlnové délky záření. Na malých molekulách plynu se dá pozorovat v přírodě a je zodpovědný za modrou barvu oblohy. Modrá barva se rozptyluje víc než ostatní vlnové délky.</a:t>
            </a:r>
          </a:p>
          <a:p>
            <a:r>
              <a:rPr lang="cs-CZ" dirty="0"/>
              <a:t>Podobný jev je </a:t>
            </a:r>
            <a:r>
              <a:rPr lang="cs-CZ" dirty="0" err="1"/>
              <a:t>Ramanův</a:t>
            </a:r>
            <a:r>
              <a:rPr lang="cs-CZ" dirty="0"/>
              <a:t> rozptyl. Není však elastický a dochází při něm ke změně vlnové délky fotonu, což se výhodné pro spektroskopická měření (</a:t>
            </a:r>
            <a:r>
              <a:rPr lang="cs-CZ" dirty="0" err="1"/>
              <a:t>Ramanova</a:t>
            </a:r>
            <a:r>
              <a:rPr lang="cs-CZ" dirty="0"/>
              <a:t> spektroskopie).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8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64" y="3127300"/>
            <a:ext cx="4320480" cy="37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Comptonův rozptyl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vyšší vrstvy obalu.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Dojde  k rozptylu fotonu i vyražení elektronu z obalu.</a:t>
            </a:r>
          </a:p>
        </p:txBody>
      </p:sp>
    </p:spTree>
    <p:extLst>
      <p:ext uri="{BB962C8B-B14F-4D97-AF65-F5344CB8AC3E}">
        <p14:creationId xmlns:p14="http://schemas.microsoft.com/office/powerpoint/2010/main" val="272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Comptonův rozptyl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a průměrný podíl energie předané fotonem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Comptonovu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elektronu.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 r="3831"/>
          <a:stretch>
            <a:fillRect/>
          </a:stretch>
        </p:blipFill>
        <p:spPr bwMode="auto">
          <a:xfrm>
            <a:off x="2083636" y="2489721"/>
            <a:ext cx="6658535" cy="4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16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baseline="30000" dirty="0"/>
              <a:t>-</a:t>
            </a:r>
            <a:r>
              <a:rPr lang="cs-CZ" dirty="0"/>
              <a:t> - e</a:t>
            </a:r>
            <a:r>
              <a:rPr lang="cs-CZ" baseline="30000" dirty="0"/>
              <a:t>+</a:t>
            </a:r>
            <a:r>
              <a:rPr lang="cs-CZ" dirty="0"/>
              <a:t> pár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těžkého jádra se může foton přeměnit na elektron a pozitron.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Důkaz, že hmota a energie jedno jest.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91" y="3284984"/>
            <a:ext cx="52990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3284984"/>
            <a:ext cx="262778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 energie „nehmotného“ fotonu se stane hmota páru a z přebytku kinetická energie obou částic. Mají opačné náboje, takže když bude </a:t>
            </a:r>
            <a:r>
              <a:rPr lang="cs-CZ" dirty="0" err="1"/>
              <a:t>Ek</a:t>
            </a:r>
            <a:r>
              <a:rPr lang="cs-CZ" dirty="0"/>
              <a:t> moc malá, opět se mohou přitáhnout a </a:t>
            </a:r>
            <a:r>
              <a:rPr lang="cs-CZ" dirty="0" err="1"/>
              <a:t>anihilovat</a:t>
            </a:r>
            <a:r>
              <a:rPr lang="cs-CZ" dirty="0"/>
              <a:t>. Obecně ovšem e+ </a:t>
            </a:r>
            <a:r>
              <a:rPr lang="cs-CZ" dirty="0" err="1"/>
              <a:t>anihiluje</a:t>
            </a:r>
            <a:r>
              <a:rPr lang="cs-CZ" dirty="0"/>
              <a:t> o chvilku později s libovolným elektronem. </a:t>
            </a:r>
          </a:p>
        </p:txBody>
      </p:sp>
    </p:spTree>
    <p:extLst>
      <p:ext uri="{BB962C8B-B14F-4D97-AF65-F5344CB8AC3E}">
        <p14:creationId xmlns:p14="http://schemas.microsoft.com/office/powerpoint/2010/main" val="36060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Dominance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3604" b="943"/>
          <a:stretch>
            <a:fillRect/>
          </a:stretch>
        </p:blipFill>
        <p:spPr bwMode="auto">
          <a:xfrm>
            <a:off x="1835696" y="1408976"/>
            <a:ext cx="7128792" cy="53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15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Lin. </a:t>
            </a:r>
            <a:r>
              <a:rPr lang="cs-CZ" dirty="0" err="1"/>
              <a:t>koef</a:t>
            </a:r>
            <a:r>
              <a:rPr lang="cs-CZ" dirty="0"/>
              <a:t>. útlumu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celkovém lineárním koeficientu útlumu záření se podílejí všechny čtyři interakce.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κ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Zavádí se také lineární koeficient absorpce.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Rayleigho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rozptylu nedochází k absorpci energie (je to jen rozptyl).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blipFill>
                <a:blip r:embed="rId3"/>
                <a:stretch>
                  <a:fillRect l="-2000" t="-1741" r="-1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34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Ionizující záření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tok částic, které mohou ionizovat atomy či excitovat jádra.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dva typy: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Přímo ionizující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Nepřímo ionizující záření.</a:t>
            </a:r>
          </a:p>
        </p:txBody>
      </p:sp>
    </p:spTree>
    <p:extLst>
      <p:ext uri="{BB962C8B-B14F-4D97-AF65-F5344CB8AC3E}">
        <p14:creationId xmlns:p14="http://schemas.microsoft.com/office/powerpoint/2010/main" val="36168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 ionizující z.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nabitými částicemi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-záření, protony…).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Mohou mít dostatečnou energii k ionizaci atomů.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průchodu absorbujícím prostředím dochází k ionizačním ztrátám (záření předává energii okolním částicím), čímž dochází k narušení rovnováhy.</a:t>
            </a:r>
          </a:p>
        </p:txBody>
      </p:sp>
    </p:spTree>
    <p:extLst>
      <p:ext uri="{BB962C8B-B14F-4D97-AF65-F5344CB8AC3E}">
        <p14:creationId xmlns:p14="http://schemas.microsoft.com/office/powerpoint/2010/main" val="7792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 ionizující z.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větší hmotnost nebo náboj tím větší je ionizační ztráta.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ionizační ztráta znamená předání víc energie na malé dráze letu.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Tudíž záření má malou pronikavost, ale v malém objemu dochází k velkému počtu ionizací.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stav popisuje veličina zvaná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lineární přenos energie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(L).</a:t>
            </a:r>
          </a:p>
        </p:txBody>
      </p:sp>
    </p:spTree>
    <p:extLst>
      <p:ext uri="{BB962C8B-B14F-4D97-AF65-F5344CB8AC3E}">
        <p14:creationId xmlns:p14="http://schemas.microsoft.com/office/powerpoint/2010/main" val="6397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 ionizující z.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Lineární přenos energie (LET) je pro nabité částice definován vztahem: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vyjadřuje ztrátu energie, dl na jaké dráze k této ztrátě došlo.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už bylo řečeno, těžké a nabité částice mají L větší.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Hustě ionizující záření (velké L).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Řídce ionizující záření (malé L).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blipFill>
                <a:blip r:embed="rId3"/>
                <a:stretch>
                  <a:fillRect l="-2000" t="-2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RTG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3468" y="1282155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RTG je nepostradatelné i v dnešní medicíně.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ovšem vzniká?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jej detekujeme?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interaguje s látkou?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veličiny jsou s ionizujícím zářením spjaté?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všem bude řeč…</a:t>
            </a:r>
          </a:p>
        </p:txBody>
      </p:sp>
    </p:spTree>
    <p:extLst>
      <p:ext uri="{BB962C8B-B14F-4D97-AF65-F5344CB8AC3E}">
        <p14:creationId xmlns:p14="http://schemas.microsoft.com/office/powerpoint/2010/main" val="4913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Nepřímo ionizující z.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neutrálními částicemi jako jsou fotony a neutrony.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průchod látkou neionizuje prostředí.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Ovšem po interakci s látkou se mohou uvolnit sekundární, přímo ionizující částice, které již mohou prostředí ionizovat (pokud mají dostatečnou energii).</a:t>
            </a:r>
          </a:p>
        </p:txBody>
      </p:sp>
    </p:spTree>
    <p:extLst>
      <p:ext uri="{BB962C8B-B14F-4D97-AF65-F5344CB8AC3E}">
        <p14:creationId xmlns:p14="http://schemas.microsoft.com/office/powerpoint/2010/main" val="35391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logiky věci se dělí na čtyři skupiny.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zdroj ionizujícího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ionizující záření v prostoru.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interakci s hmotou.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Popisující interakci s živou hmotou.</a:t>
            </a:r>
          </a:p>
        </p:txBody>
      </p:sp>
    </p:spTree>
    <p:extLst>
      <p:ext uri="{BB962C8B-B14F-4D97-AF65-F5344CB8AC3E}">
        <p14:creationId xmlns:p14="http://schemas.microsoft.com/office/powerpoint/2010/main" val="3727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radionuklidů se používá aktivita: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becquerel (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Bq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Odvozené: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Hmotnostní aktivita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(Bq.kg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Objemová aktivita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(Bq.m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Plošná aktivita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(Bq.m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195736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Dříve byla používána jednotka aktivity 1 curie. 1 </a:t>
            </a:r>
            <a:r>
              <a:rPr lang="cs-CZ" dirty="0" err="1"/>
              <a:t>Ci</a:t>
            </a:r>
            <a:r>
              <a:rPr lang="cs-CZ" dirty="0"/>
              <a:t> = 3,7 . 10</a:t>
            </a:r>
            <a:r>
              <a:rPr lang="cs-CZ" baseline="30000" dirty="0"/>
              <a:t>10</a:t>
            </a:r>
            <a:r>
              <a:rPr lang="cs-CZ" dirty="0"/>
              <a:t> s</a:t>
            </a:r>
            <a:r>
              <a:rPr lang="cs-CZ" baseline="30000" dirty="0"/>
              <a:t>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3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Přeměnová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(u radionuklidů):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Emise zdroje (u umělých zdrojů):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Počet emitovaných částic </a:t>
                </a:r>
                <a:r>
                  <a:rPr lang="cs-CZ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jednotkový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čas.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Ionizující záření v prostoru se dá charakterizovat více veličinami: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Φ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𝑑𝑁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Příkon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[m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𝑑𝑅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[J.m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Příkon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[J.m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 r="-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6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interakce ionizujícího záření je charakterizována účinným průřezem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již k interakci dojde, tak nás zajímá, kolik energie látka absorbuje, což můžeme popsat veličinami dávka (D)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Dávka nám udává střední energii nabitých částic absorbovaných v látce: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]=[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nám popisuje součet kinetických energií nabitých částic, které vznikly nepřímo ionizujícím zářením (fotony, neutrony):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𝑠𝑒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020272" y="5445224"/>
            <a:ext cx="212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Kerma</a:t>
            </a:r>
            <a:r>
              <a:rPr lang="cs-CZ" dirty="0"/>
              <a:t> je zejména při vyšších energiích částic větší než absorbovaná dávka. Proč?</a:t>
            </a:r>
          </a:p>
        </p:txBody>
      </p:sp>
    </p:spTree>
    <p:extLst>
      <p:ext uri="{BB962C8B-B14F-4D97-AF65-F5344CB8AC3E}">
        <p14:creationId xmlns:p14="http://schemas.microsoft.com/office/powerpoint/2010/main" val="11158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Okamžitou situaci vystihují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kermová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případně dávková rychlost: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𝑑𝐷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𝐾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Připomeňme lineární přenos energie (L), který představuje energii, kterou při zpomalování nabité částice látka absorbuje.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interakci ionizujícího záření s živou hmotou závisí efekt nejen na dávce, ale také na druhu záření a na tkáni, kterou ionizující záření prochází.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několik veličin vystihujících biologické účinky.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Dávkový ekvivalent vyjadřuje biologický účinek záření na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Zohledňuje veličinu L (lineární přenos energie).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Dávkový ekvivalent (H)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]=[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𝑆𝑣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𝑠𝑖𝑒𝑣𝑒𝑟𝑡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8775" indent="0">
                  <a:buNone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D je dávka a Q je jakostní koeficient, který je určen funkcí L.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>
                <a:blip r:embed="rId3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985193"/>
                  </p:ext>
                </p:extLst>
              </p:nvPr>
            </p:nvGraphicFramePr>
            <p:xfrm>
              <a:off x="2267744" y="4077072"/>
              <a:ext cx="6096000" cy="221862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L [</a:t>
                          </a:r>
                          <a:r>
                            <a:rPr lang="cs-CZ" sz="2400" dirty="0" err="1"/>
                            <a:t>keV</a:t>
                          </a:r>
                          <a:r>
                            <a:rPr lang="cs-CZ" sz="2400" dirty="0"/>
                            <a:t>/</a:t>
                          </a:r>
                          <a:r>
                            <a:rPr lang="el-GR" sz="2400" dirty="0"/>
                            <a:t>μ</a:t>
                          </a:r>
                          <a:r>
                            <a:rPr lang="cs-CZ" sz="2400" dirty="0"/>
                            <a:t>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Q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L &lt; 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10 ≤ L &lt; 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0,32L – 2,2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100 ≤ 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400" smtClean="0">
                                        <a:latin typeface="Cambria Math"/>
                                      </a:rPr>
                                      <m:t>300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sz="2400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314985193"/>
                  </p:ext>
                </p:extLst>
              </p:nvPr>
            </p:nvGraphicFramePr>
            <p:xfrm>
              <a:off x="2267744" y="4077072"/>
              <a:ext cx="6096000" cy="221862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[</a:t>
                          </a:r>
                          <a:r>
                            <a:rPr lang="cs-CZ" sz="2400" dirty="0" err="1" smtClean="0"/>
                            <a:t>keV</a:t>
                          </a:r>
                          <a:r>
                            <a:rPr lang="cs-CZ" sz="2400" dirty="0" smtClean="0"/>
                            <a:t>/</a:t>
                          </a:r>
                          <a:r>
                            <a:rPr lang="el-GR" sz="2400" dirty="0" smtClean="0"/>
                            <a:t>μ</a:t>
                          </a:r>
                          <a:r>
                            <a:rPr lang="cs-CZ" sz="2400" dirty="0" smtClean="0"/>
                            <a:t>m]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Q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&lt; 10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 ≤ L &lt; 100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0,32L – 2,2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847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100 ≤ L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000" t="-167626" r="-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90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RTG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elektromagnetické indukce vyplývá, že při pohybu el. náboje se vzniká magnetické pole.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náboj prudce zpomalen, přebytečná energie se přemění v elektromagnetické záření.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hodnoty intenzity a energetické spektrum záření je obvykle značně široké, ale má své fyzikální limity.</a:t>
            </a:r>
          </a:p>
        </p:txBody>
      </p:sp>
    </p:spTree>
    <p:extLst>
      <p:ext uri="{BB962C8B-B14F-4D97-AF65-F5344CB8AC3E}">
        <p14:creationId xmlns:p14="http://schemas.microsoft.com/office/powerpoint/2010/main" val="14568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Častěji se využívá ekvivalentní dávka: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radiační váhový faktor a D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střední hodnota absorbované dávky zářením typu R v orgánu T.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je také Sv.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7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051720" y="566124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Suma (sčítání) přes R. To znamená, že se sečtou dávky všech typů záření (R), které byly absorbovány v orgánu/tkáni T.</a:t>
            </a:r>
          </a:p>
          <a:p>
            <a:r>
              <a:rPr lang="cs-CZ" dirty="0"/>
              <a:t>(předpokládáme tedy současné působení více druhů záření!!!)</a:t>
            </a:r>
          </a:p>
        </p:txBody>
      </p:sp>
    </p:spTree>
    <p:extLst>
      <p:ext uri="{BB962C8B-B14F-4D97-AF65-F5344CB8AC3E}">
        <p14:creationId xmlns:p14="http://schemas.microsoft.com/office/powerpoint/2010/main" val="20517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Radiační váhový faktor a typ záření.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716051"/>
                  </p:ext>
                </p:extLst>
              </p:nvPr>
            </p:nvGraphicFramePr>
            <p:xfrm>
              <a:off x="2220416" y="2308759"/>
              <a:ext cx="6096000" cy="4221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Záření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w</a:t>
                          </a:r>
                          <a:r>
                            <a:rPr lang="cs-CZ" sz="2400" baseline="-25000" dirty="0" err="1"/>
                            <a:t>R</a:t>
                          </a:r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cs-CZ" sz="2400" dirty="0">
                              <a:latin typeface="Times New Roman"/>
                              <a:cs typeface="Times New Roman"/>
                            </a:rPr>
                            <a:t>,RTG,</a:t>
                          </a:r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>
                              <a:latin typeface="Times New Roman"/>
                              <a:cs typeface="Times New Roman"/>
                            </a:rPr>
                            <a:t>+</a:t>
                          </a:r>
                          <a:r>
                            <a:rPr lang="cs-CZ" sz="2400" baseline="0" dirty="0">
                              <a:latin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l-GR" sz="2400" dirty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>
                              <a:latin typeface="Times New Roman"/>
                              <a:cs typeface="Times New Roman"/>
                            </a:rPr>
                            <a:t>-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Protony</a:t>
                          </a:r>
                          <a:r>
                            <a:rPr lang="cs-CZ" sz="2400" baseline="0" dirty="0"/>
                            <a:t> a nabité piony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/>
                            <a:t>α</a:t>
                          </a:r>
                          <a:r>
                            <a:rPr lang="cs-CZ" sz="2400" dirty="0"/>
                            <a:t>,produkty štěpení,</a:t>
                          </a:r>
                          <a:r>
                            <a:rPr lang="cs-CZ" sz="2400" baseline="0" dirty="0"/>
                            <a:t> těžká jádra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Neutrony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&lt; 1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2,5+18,2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1-50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5+17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/>
                            <a:t>&gt; 50 </a:t>
                          </a:r>
                          <a:r>
                            <a:rPr lang="cs-CZ" sz="2400" dirty="0" err="1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2,5+3,25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0,04</m:t>
                                            </m:r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075716051"/>
                  </p:ext>
                </p:extLst>
              </p:nvPr>
            </p:nvGraphicFramePr>
            <p:xfrm>
              <a:off x="2220416" y="2308759"/>
              <a:ext cx="6096000" cy="4221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/>
                    <a:gridCol w="1524000"/>
                    <a:gridCol w="3048000"/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Záření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w</a:t>
                          </a:r>
                          <a:r>
                            <a:rPr lang="cs-CZ" sz="2400" baseline="-25000" dirty="0" err="1" smtClean="0"/>
                            <a:t>R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cs-CZ" sz="2400" dirty="0" smtClean="0">
                              <a:latin typeface="Times New Roman"/>
                              <a:cs typeface="Times New Roman"/>
                            </a:rPr>
                            <a:t>,RTG,</a:t>
                          </a:r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 smtClean="0">
                              <a:latin typeface="Times New Roman"/>
                              <a:cs typeface="Times New Roman"/>
                            </a:rPr>
                            <a:t>+</a:t>
                          </a:r>
                          <a:r>
                            <a:rPr lang="cs-CZ" sz="2400" baseline="0" dirty="0" smtClean="0">
                              <a:latin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 smtClean="0">
                              <a:latin typeface="Times New Roman"/>
                              <a:cs typeface="Times New Roman"/>
                            </a:rPr>
                            <a:t>-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Protony</a:t>
                          </a:r>
                          <a:r>
                            <a:rPr lang="cs-CZ" sz="2400" baseline="0" dirty="0" smtClean="0"/>
                            <a:t> a nabité piony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2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8229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α</a:t>
                          </a:r>
                          <a:r>
                            <a:rPr lang="cs-CZ" sz="2400" dirty="0" smtClean="0"/>
                            <a:t>,produkty štěpení,</a:t>
                          </a:r>
                          <a:r>
                            <a:rPr lang="cs-CZ" sz="2400" baseline="0" dirty="0" smtClean="0"/>
                            <a:t> těžká jádra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20</a:t>
                          </a:r>
                        </a:p>
                      </a:txBody>
                      <a:tcPr anchor="ctr"/>
                    </a:tc>
                  </a:tr>
                  <a:tr h="67557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Neutrony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&lt; 1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331532" r="-200" b="-203604"/>
                          </a:stretch>
                        </a:blipFill>
                      </a:tcPr>
                    </a:tc>
                  </a:tr>
                  <a:tr h="675577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1-50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435455" r="-200" b="-105455"/>
                          </a:stretch>
                        </a:blipFill>
                      </a:tcPr>
                    </a:tc>
                  </a:tr>
                  <a:tr h="675577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&gt; 50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530631" r="-200" b="-45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4405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dávka zohledňuje tkáň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tkáňový váhový faktor a H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ekvivalentní dávka.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je také Sv.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7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4499992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Sčítáme tentokrát před všechny druhy zasažených tkání.</a:t>
            </a:r>
          </a:p>
        </p:txBody>
      </p:sp>
    </p:spTree>
    <p:extLst>
      <p:ext uri="{BB962C8B-B14F-4D97-AF65-F5344CB8AC3E}">
        <p14:creationId xmlns:p14="http://schemas.microsoft.com/office/powerpoint/2010/main" val="4462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Veličiny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Tkáňový váhový faktor.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8678"/>
              </p:ext>
            </p:extLst>
          </p:nvPr>
        </p:nvGraphicFramePr>
        <p:xfrm>
          <a:off x="1835696" y="2314168"/>
          <a:ext cx="7082409" cy="298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Tkáň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w</a:t>
                      </a:r>
                      <a:r>
                        <a:rPr lang="cs-CZ" sz="2000" baseline="-25000" dirty="0" err="1"/>
                        <a:t>T</a:t>
                      </a:r>
                      <a:r>
                        <a:rPr lang="cs-CZ" sz="2000" baseline="0" dirty="0"/>
                        <a:t> [%]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suma </a:t>
                      </a:r>
                      <a:r>
                        <a:rPr lang="cs-CZ" sz="2000" dirty="0" err="1"/>
                        <a:t>w</a:t>
                      </a:r>
                      <a:r>
                        <a:rPr lang="cs-CZ" sz="2000" baseline="-25000" dirty="0" err="1"/>
                        <a:t>T</a:t>
                      </a:r>
                      <a:r>
                        <a:rPr lang="cs-CZ" sz="2000" baseline="0" dirty="0"/>
                        <a:t> [%]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Kostní dřeň, tlusté střevo, plíce, žaludek, mléčná </a:t>
                      </a:r>
                      <a:r>
                        <a:rPr lang="cs-CZ" sz="2000" dirty="0" err="1"/>
                        <a:t>žl</a:t>
                      </a:r>
                      <a:r>
                        <a:rPr lang="cs-CZ" sz="2000" dirty="0"/>
                        <a:t>., ostatní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Gonády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Močový měchýř, jícen,</a:t>
                      </a:r>
                      <a:r>
                        <a:rPr lang="cs-CZ" sz="2000" baseline="0" dirty="0"/>
                        <a:t> játra, štítná </a:t>
                      </a:r>
                      <a:r>
                        <a:rPr lang="cs-CZ" sz="2000" baseline="0" dirty="0" err="1"/>
                        <a:t>žl</a:t>
                      </a:r>
                      <a:r>
                        <a:rPr lang="cs-CZ" sz="2000" baseline="0" dirty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Povrch kostí, mozek, slinné </a:t>
                      </a:r>
                      <a:r>
                        <a:rPr lang="cs-CZ" sz="2000" dirty="0" err="1"/>
                        <a:t>žl</a:t>
                      </a:r>
                      <a:r>
                        <a:rPr lang="cs-CZ" sz="2000" dirty="0"/>
                        <a:t>., kůže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267744" y="57332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je ozářeno celé tělo (všechny tkáně), pak je váhový faktor </a:t>
            </a:r>
            <a:r>
              <a:rPr lang="cs-CZ" dirty="0" err="1"/>
              <a:t>w</a:t>
            </a:r>
            <a:r>
              <a:rPr lang="cs-CZ" baseline="-25000" dirty="0" err="1"/>
              <a:t>T</a:t>
            </a:r>
            <a:r>
              <a:rPr lang="cs-CZ" dirty="0"/>
              <a:t> = 1 = 100 %</a:t>
            </a:r>
          </a:p>
        </p:txBody>
      </p:sp>
    </p:spTree>
    <p:extLst>
      <p:ext uri="{BB962C8B-B14F-4D97-AF65-F5344CB8AC3E}">
        <p14:creationId xmlns:p14="http://schemas.microsoft.com/office/powerpoint/2010/main" val="138038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Konec </a:t>
            </a:r>
            <a:br>
              <a:rPr lang="cs-CZ" dirty="0"/>
            </a:br>
            <a:r>
              <a:rPr lang="cs-CZ" dirty="0"/>
              <a:t>6. přednášky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dirty="0"/>
              <a:t>Prezentace vznikla v rámci projektu </a:t>
            </a:r>
            <a:br>
              <a:rPr lang="cs-CZ" sz="2400" dirty="0"/>
            </a:br>
            <a:r>
              <a:rPr lang="cs-CZ" sz="2400" dirty="0"/>
              <a:t>fondu rozvoje 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5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02" y="274638"/>
            <a:ext cx="8807354" cy="1143000"/>
          </a:xfrm>
        </p:spPr>
        <p:txBody>
          <a:bodyPr/>
          <a:lstStyle/>
          <a:p>
            <a:r>
              <a:rPr lang="cs-CZ" dirty="0"/>
              <a:t>Rentgenka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" y="1307266"/>
            <a:ext cx="8938794" cy="5218078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882C1D0-7A36-44AB-96D5-D1EA7CA6FAAF}"/>
              </a:ext>
            </a:extLst>
          </p:cNvPr>
          <p:cNvCxnSpPr/>
          <p:nvPr/>
        </p:nvCxnSpPr>
        <p:spPr>
          <a:xfrm>
            <a:off x="755576" y="2276872"/>
            <a:ext cx="21602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001750A-CD0F-43BD-9725-7AB677978DAF}"/>
              </a:ext>
            </a:extLst>
          </p:cNvPr>
          <p:cNvCxnSpPr/>
          <p:nvPr/>
        </p:nvCxnSpPr>
        <p:spPr>
          <a:xfrm>
            <a:off x="755576" y="2348880"/>
            <a:ext cx="216024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7513A8-094F-4E5E-9878-D4F8E5953EA9}"/>
              </a:ext>
            </a:extLst>
          </p:cNvPr>
          <p:cNvSpPr txBox="1"/>
          <p:nvPr/>
        </p:nvSpPr>
        <p:spPr>
          <a:xfrm>
            <a:off x="238944" y="1417638"/>
            <a:ext cx="1884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Svorky nízkonapěťového žhavicího obvodu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003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53336" cy="1143000"/>
          </a:xfrm>
        </p:spPr>
        <p:txBody>
          <a:bodyPr/>
          <a:lstStyle/>
          <a:p>
            <a:r>
              <a:rPr lang="cs-CZ" dirty="0"/>
              <a:t>Rentgenka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>
            <a:fillRect/>
          </a:stretch>
        </p:blipFill>
        <p:spPr bwMode="auto">
          <a:xfrm>
            <a:off x="2645295" y="1628800"/>
            <a:ext cx="55991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7704" y="609329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600" dirty="0"/>
              <a:t>Závislost intenzity </a:t>
            </a:r>
            <a:r>
              <a:rPr lang="cs-CZ" altLang="cs-CZ" sz="1600" dirty="0" err="1"/>
              <a:t>rtg</a:t>
            </a:r>
            <a:r>
              <a:rPr lang="cs-CZ" altLang="cs-CZ" sz="1600" dirty="0"/>
              <a:t> záření na vlnové délce při dopadu elektronů s kinetickou energii </a:t>
            </a:r>
            <a:r>
              <a:rPr lang="cs-CZ" altLang="cs-CZ" sz="1600" i="1" dirty="0" err="1"/>
              <a:t>E</a:t>
            </a:r>
            <a:r>
              <a:rPr lang="cs-CZ" altLang="cs-CZ" sz="1600" i="1" baseline="-25000" dirty="0" err="1"/>
              <a:t>k</a:t>
            </a:r>
            <a:r>
              <a:rPr lang="cs-CZ" altLang="cs-CZ" sz="1600" baseline="-25000" dirty="0"/>
              <a:t>,0</a:t>
            </a:r>
            <a:r>
              <a:rPr lang="cs-CZ" altLang="cs-CZ" sz="1600" dirty="0"/>
              <a:t>=35 </a:t>
            </a:r>
            <a:r>
              <a:rPr lang="cs-CZ" altLang="cs-CZ" sz="1600" dirty="0" err="1"/>
              <a:t>keV</a:t>
            </a:r>
            <a:r>
              <a:rPr lang="cs-CZ" altLang="cs-CZ" sz="1600" dirty="0"/>
              <a:t> na </a:t>
            </a:r>
            <a:r>
              <a:rPr lang="cs-CZ" altLang="cs-CZ" sz="1600" b="1" dirty="0"/>
              <a:t>molybdenový</a:t>
            </a:r>
            <a:r>
              <a:rPr lang="cs-CZ" altLang="cs-CZ" sz="1600" dirty="0"/>
              <a:t> terč (urychlovací napětí 35 </a:t>
            </a:r>
            <a:r>
              <a:rPr lang="cs-CZ" altLang="cs-CZ" sz="1600" dirty="0" err="1"/>
              <a:t>kV</a:t>
            </a:r>
            <a:r>
              <a:rPr lang="cs-CZ" altLang="cs-CZ" sz="1600" dirty="0"/>
              <a:t>). Na x ose vlnová délka („lambda min = energie max“)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94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01588" cy="1143000"/>
          </a:xfrm>
        </p:spPr>
        <p:txBody>
          <a:bodyPr/>
          <a:lstStyle/>
          <a:p>
            <a:r>
              <a:rPr lang="cs-CZ" dirty="0"/>
              <a:t>RTG</a:t>
            </a:r>
          </a:p>
        </p:txBody>
      </p:sp>
      <p:pic>
        <p:nvPicPr>
          <p:cNvPr id="4" name="Picture 2" descr="https://miac.unibas.ch/PMI/01-BasicsOfXray-media/figs/xray_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6196821" cy="50798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907704" y="624729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Existují horní hranice energie fotonů (E max). V čem je rozdíl mezi brzdným (spojitým) a charakteristickým (diskrétním) zářením? Na x ose je energie.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72199" y="5856605"/>
            <a:ext cx="1364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keV</a:t>
            </a:r>
            <a:r>
              <a:rPr lang="cs-CZ" dirty="0"/>
              <a:t>  x 10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84368" y="5949280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6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7517" y="141331"/>
            <a:ext cx="5705444" cy="1143000"/>
          </a:xfrm>
        </p:spPr>
        <p:txBody>
          <a:bodyPr/>
          <a:lstStyle/>
          <a:p>
            <a:r>
              <a:rPr lang="cs-CZ" dirty="0"/>
              <a:t>Brzdné RTG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65013"/>
            <a:ext cx="7632848" cy="550434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19672" y="260648"/>
            <a:ext cx="208823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Brzdné záření má spojité spektrum. Je to dáno různými směry dopadů, při kterých dochází k různým ohybům dráhy dopadajícího elektronu. Čím větší je ohyb, tím větší je změna energie </a:t>
            </a:r>
            <a:r>
              <a:rPr lang="cs-CZ" sz="1400" i="1" dirty="0"/>
              <a:t>E</a:t>
            </a:r>
            <a:r>
              <a:rPr lang="cs-CZ" sz="1400" dirty="0"/>
              <a:t> a hybnosti </a:t>
            </a:r>
            <a:r>
              <a:rPr lang="cs-CZ" sz="1400" i="1" dirty="0"/>
              <a:t>p</a:t>
            </a:r>
            <a:r>
              <a:rPr lang="cs-CZ" sz="1400" dirty="0"/>
              <a:t> elektronu a tím větší </a:t>
            </a:r>
            <a:r>
              <a:rPr lang="cs-CZ" sz="1400" i="1" dirty="0"/>
              <a:t>E</a:t>
            </a:r>
            <a:r>
              <a:rPr lang="cs-CZ" sz="1400" dirty="0"/>
              <a:t> a </a:t>
            </a:r>
            <a:r>
              <a:rPr lang="cs-CZ" sz="1400" i="1" dirty="0"/>
              <a:t>p</a:t>
            </a:r>
            <a:r>
              <a:rPr lang="cs-CZ" sz="1400" dirty="0"/>
              <a:t> má emitovaný foton. Vše plyne ze ZZE a ZZH.</a:t>
            </a:r>
          </a:p>
        </p:txBody>
      </p:sp>
    </p:spTree>
    <p:extLst>
      <p:ext uri="{BB962C8B-B14F-4D97-AF65-F5344CB8AC3E}">
        <p14:creationId xmlns:p14="http://schemas.microsoft.com/office/powerpoint/2010/main" val="16158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RTG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1" y="1916832"/>
            <a:ext cx="7074405" cy="3773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63688" y="5877272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Charakteristické záření nemá spojité spektrum, protože jeho vznik je odlišný od brzdného záření. </a:t>
            </a:r>
            <a:r>
              <a:rPr lang="cs-CZ" sz="1400" dirty="0" err="1"/>
              <a:t>Char</a:t>
            </a:r>
            <a:r>
              <a:rPr lang="cs-CZ" sz="1400" dirty="0"/>
              <a:t>. RTG vzniká při </a:t>
            </a:r>
            <a:r>
              <a:rPr lang="cs-CZ" sz="1400" dirty="0" err="1"/>
              <a:t>deexcitaci</a:t>
            </a:r>
            <a:r>
              <a:rPr lang="cs-CZ" sz="1400" dirty="0"/>
              <a:t> elektronů u těžších atomů ve vrstvách blízkých jádru (n= 1-3), kdy se emituje foton o energiích RTG. Pro přeskoky mezi danými dvěma hladinami el. obalu je energie vždy stejná a proto i frekvence vyzářeného fotonu je stejná a výsledné spektrum je diskrétní.</a:t>
            </a:r>
          </a:p>
        </p:txBody>
      </p:sp>
    </p:spTree>
    <p:extLst>
      <p:ext uri="{BB962C8B-B14F-4D97-AF65-F5344CB8AC3E}">
        <p14:creationId xmlns:p14="http://schemas.microsoft.com/office/powerpoint/2010/main" val="1950709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dc50473-0ac5-466c-bc9c-1ff0d6148221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6906</TotalTime>
  <Words>2701</Words>
  <Application>Microsoft Office PowerPoint</Application>
  <PresentationFormat>Předvádění na obrazovce (4:3)</PresentationFormat>
  <Paragraphs>340</Paragraphs>
  <Slides>45</Slides>
  <Notes>43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Microsoft New Tai Lue</vt:lpstr>
      <vt:lpstr>Symbol</vt:lpstr>
      <vt:lpstr>Times New Roman</vt:lpstr>
      <vt:lpstr>Verdana</vt:lpstr>
      <vt:lpstr>Wingdings</vt:lpstr>
      <vt:lpstr>Physics-PowerPoint-Template</vt:lpstr>
      <vt:lpstr>Equation</vt:lpstr>
      <vt:lpstr>Radiologická fyzika a radiobiologie </vt:lpstr>
      <vt:lpstr>Prezentace aplikace PowerPoint</vt:lpstr>
      <vt:lpstr>RTG</vt:lpstr>
      <vt:lpstr>RTG</vt:lpstr>
      <vt:lpstr>Rentgenka</vt:lpstr>
      <vt:lpstr>Rentgenka</vt:lpstr>
      <vt:lpstr>RTG</vt:lpstr>
      <vt:lpstr>Brzdné RTG</vt:lpstr>
      <vt:lpstr>Charakteristické RTG</vt:lpstr>
      <vt:lpstr>Vznik γ záření</vt:lpstr>
      <vt:lpstr>Vznik γ záření</vt:lpstr>
      <vt:lpstr>Pozitronová emise</vt:lpstr>
      <vt:lpstr>Pozitronová emise</vt:lpstr>
      <vt:lpstr>Útlum záření</vt:lpstr>
      <vt:lpstr>Útlum záření</vt:lpstr>
      <vt:lpstr>Interakce fotonů</vt:lpstr>
      <vt:lpstr>Fotoelektrický jev</vt:lpstr>
      <vt:lpstr>Fotoelektrický jev</vt:lpstr>
      <vt:lpstr>Fotoelektrický jev</vt:lpstr>
      <vt:lpstr>Rayleighův rozptyl</vt:lpstr>
      <vt:lpstr>Comptonův rozptyl</vt:lpstr>
      <vt:lpstr>Comptonův rozptyl</vt:lpstr>
      <vt:lpstr>e- - e+ pár</vt:lpstr>
      <vt:lpstr>Dominance</vt:lpstr>
      <vt:lpstr>Lin. koef. útlumu</vt:lpstr>
      <vt:lpstr>Ionizující záření</vt:lpstr>
      <vt:lpstr>Přímo ionizující z.</vt:lpstr>
      <vt:lpstr>Přímo ionizující z.</vt:lpstr>
      <vt:lpstr>Přímo ionizující z.</vt:lpstr>
      <vt:lpstr>Nepřímo ionizující z.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Konec</vt:lpstr>
      <vt:lpstr> Děkuji za pozornost  Konec  6. přednášky   Prezentace vznikla v rámci projektu  fondu rozvoje MU 1515/2014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 Mornstein</cp:lastModifiedBy>
  <cp:revision>423</cp:revision>
  <dcterms:created xsi:type="dcterms:W3CDTF">2015-01-23T09:47:57Z</dcterms:created>
  <dcterms:modified xsi:type="dcterms:W3CDTF">2020-11-10T12:36:25Z</dcterms:modified>
</cp:coreProperties>
</file>