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91" r:id="rId4"/>
    <p:sldId id="262" r:id="rId5"/>
    <p:sldId id="268" r:id="rId6"/>
    <p:sldId id="278" r:id="rId7"/>
    <p:sldId id="285" r:id="rId8"/>
    <p:sldId id="292" r:id="rId9"/>
    <p:sldId id="260" r:id="rId10"/>
    <p:sldId id="293" r:id="rId11"/>
    <p:sldId id="294" r:id="rId12"/>
    <p:sldId id="295" r:id="rId13"/>
    <p:sldId id="296" r:id="rId14"/>
    <p:sldId id="308" r:id="rId15"/>
    <p:sldId id="323" r:id="rId16"/>
    <p:sldId id="326" r:id="rId17"/>
    <p:sldId id="325" r:id="rId18"/>
    <p:sldId id="324" r:id="rId19"/>
    <p:sldId id="327" r:id="rId20"/>
    <p:sldId id="331" r:id="rId21"/>
    <p:sldId id="334" r:id="rId22"/>
    <p:sldId id="335" r:id="rId23"/>
    <p:sldId id="321" r:id="rId24"/>
    <p:sldId id="322" r:id="rId25"/>
    <p:sldId id="328" r:id="rId26"/>
    <p:sldId id="315" r:id="rId27"/>
    <p:sldId id="333" r:id="rId28"/>
    <p:sldId id="338" r:id="rId29"/>
    <p:sldId id="339" r:id="rId30"/>
    <p:sldId id="337" r:id="rId31"/>
    <p:sldId id="318" r:id="rId32"/>
    <p:sldId id="319" r:id="rId33"/>
    <p:sldId id="332" r:id="rId34"/>
    <p:sldId id="329" r:id="rId35"/>
    <p:sldId id="330" r:id="rId36"/>
    <p:sldId id="297" r:id="rId37"/>
    <p:sldId id="277" r:id="rId38"/>
    <p:sldId id="307" r:id="rId39"/>
    <p:sldId id="298" r:id="rId40"/>
    <p:sldId id="290" r:id="rId41"/>
    <p:sldId id="299" r:id="rId42"/>
    <p:sldId id="300" r:id="rId43"/>
    <p:sldId id="289" r:id="rId44"/>
    <p:sldId id="301" r:id="rId45"/>
    <p:sldId id="302" r:id="rId46"/>
    <p:sldId id="303" r:id="rId47"/>
    <p:sldId id="304" r:id="rId48"/>
    <p:sldId id="305" r:id="rId4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2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6C22F-AAA8-4A89-86E3-1E434C74397C}" type="datetimeFigureOut">
              <a:rPr lang="cs-CZ"/>
              <a:pPr>
                <a:defRPr/>
              </a:pPr>
              <a:t>26.4.2017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27DEF-482F-48F5-8F34-8F63125A31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6D85C-BDD7-43FC-ABFB-0C555D7BE214}" type="datetimeFigureOut">
              <a:rPr lang="cs-CZ"/>
              <a:pPr>
                <a:defRPr/>
              </a:pPr>
              <a:t>26.4.2017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76C46-633D-4AF1-8844-E999BBC94D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EB730-4F81-49A3-9AE6-1EF17D4FBE0E}" type="datetimeFigureOut">
              <a:rPr lang="cs-CZ"/>
              <a:pPr>
                <a:defRPr/>
              </a:pPr>
              <a:t>26.4.2017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5F169-FDEA-4B3F-9739-845E36ED91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400D1-43EB-42CF-AE0A-7517FAB55ACD}" type="datetimeFigureOut">
              <a:rPr lang="cs-CZ"/>
              <a:pPr>
                <a:defRPr/>
              </a:pPr>
              <a:t>26.4.2017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29919-2C71-4F4E-8B42-5B69918ED2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1EAAA-EC19-406E-A387-C7ACFB57F793}" type="datetimeFigureOut">
              <a:rPr lang="cs-CZ"/>
              <a:pPr>
                <a:defRPr/>
              </a:pPr>
              <a:t>26.4.2017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09D68-80CF-44DD-AC1F-03CF52988F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0877A-F1B8-448D-9025-0B1BF42DD1DC}" type="datetimeFigureOut">
              <a:rPr lang="cs-CZ"/>
              <a:pPr>
                <a:defRPr/>
              </a:pPr>
              <a:t>26.4.2017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1B1F5-D45C-409F-8D19-99CAD65DFE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B12F9-3E2E-4DC5-A36C-1693ECFB9BD4}" type="datetimeFigureOut">
              <a:rPr lang="cs-CZ"/>
              <a:pPr>
                <a:defRPr/>
              </a:pPr>
              <a:t>26.4.2017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7B473-47BF-45AB-B428-CD5C637B35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76A1F-BE33-443A-9D06-68A91AB107AB}" type="datetimeFigureOut">
              <a:rPr lang="cs-CZ"/>
              <a:pPr>
                <a:defRPr/>
              </a:pPr>
              <a:t>26.4.2017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DEEC8-8A44-43D2-B7A2-B703938659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82700-DCAF-4B83-AF3E-C2FFC415D8D0}" type="datetimeFigureOut">
              <a:rPr lang="cs-CZ"/>
              <a:pPr>
                <a:defRPr/>
              </a:pPr>
              <a:t>26.4.2017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74EC4-995C-4D09-A7A6-C409B368BA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DED5C-31CB-4831-BDBA-D5EC9DA1E816}" type="datetimeFigureOut">
              <a:rPr lang="cs-CZ"/>
              <a:pPr>
                <a:defRPr/>
              </a:pPr>
              <a:t>26.4.2017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ACA1-8F1A-43CA-8387-D54DB3D3A5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7352D-F99F-40AA-8857-F0E682BA7301}" type="datetimeFigureOut">
              <a:rPr lang="cs-CZ"/>
              <a:pPr>
                <a:defRPr/>
              </a:pPr>
              <a:t>26.4.2017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FCFC9-070D-40B5-BAA0-510D5EE44C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F7EF8E-25ED-41D3-9FC5-ED097EECABC9}" type="datetimeFigureOut">
              <a:rPr lang="cs-CZ"/>
              <a:pPr>
                <a:defRPr/>
              </a:pPr>
              <a:t>26.4.2017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43622D-AB6F-4214-BC75-6A7939239E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png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Obrázek 3" descr="nik_000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Obrázek 1" descr="nik000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Obrázek 1" descr="nik000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Obrázek 1" descr="nik00012.jpg"/>
          <p:cNvPicPr>
            <a:picLocks noChangeAspect="1"/>
          </p:cNvPicPr>
          <p:nvPr/>
        </p:nvPicPr>
        <p:blipFill>
          <a:blip r:embed="rId2">
            <a:lum bright="-4000"/>
          </a:blip>
          <a:srcRect l="39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Obrázek 1" descr="nik00013.jpg"/>
          <p:cNvPicPr>
            <a:picLocks noChangeAspect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395288" y="273050"/>
          <a:ext cx="8497887" cy="6543675"/>
        </p:xfrm>
        <a:graphic>
          <a:graphicData uri="http://schemas.openxmlformats.org/drawingml/2006/table">
            <a:tbl>
              <a:tblPr/>
              <a:tblGrid>
                <a:gridCol w="439737"/>
                <a:gridCol w="3160713"/>
                <a:gridCol w="1049337"/>
                <a:gridCol w="720725"/>
                <a:gridCol w="722313"/>
                <a:gridCol w="720725"/>
                <a:gridCol w="722312"/>
                <a:gridCol w="962025"/>
              </a:tblGrid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Poř.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Testovaná látka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 hod.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48 hod.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72 hod.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96 hod.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Poznámka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Kaliumdichromát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Neomycinsulfát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Thiuram-mix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Parafenylendiamin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Kobaltchlorid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Benzocain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Formaldehyd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1,0 % aqua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Kalafuna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Clioquinol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Peru balzám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IPPD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Alkoholes adipis lanae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Mercapto-mix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Epoxidová pryskyřice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Parabeny-mix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Paratertiarybutyl-fenolformaldehydová pr.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17.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Fragrance-mix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Quaternium-15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Niklsulfát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Kathon CG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0,01 % aqua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Merkaptobenzothiazol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22.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Sesquiterpenolaktony-mix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23.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Primin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0,01 %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Budesonid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0,01 %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Tixocortol-21-pivalat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26.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1,2-dibromo-2,4-dicyanobutan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27.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Lyral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28.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Fragrance-mix II</a:t>
                      </a: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14,0 % vaz.</a:t>
                      </a:r>
                    </a:p>
                  </a:txBody>
                  <a:tcPr marL="36901" marR="3690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01" marR="369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39688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cs-CZ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EVROPSKÁ STANDARDNÍ SADA</a:t>
            </a:r>
            <a:endParaRPr lang="cs-CZ" sz="1600" dirty="0">
              <a:solidFill>
                <a:srgbClr val="000099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0" y="3789363"/>
          <a:ext cx="4572000" cy="306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8" name="Photo Editor Photo" r:id="rId3" imgW="7571429" imgH="4858428" progId="">
                  <p:embed/>
                </p:oleObj>
              </mc:Choice>
              <mc:Fallback>
                <p:oleObj name="Photo Editor Photo" r:id="rId3" imgW="7571429" imgH="485842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789363"/>
                        <a:ext cx="4572000" cy="306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4648200" y="0"/>
          <a:ext cx="44958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9" name="Photo Editor Photo" r:id="rId5" imgW="7219048" imgH="4858428" progId="">
                  <p:embed/>
                </p:oleObj>
              </mc:Choice>
              <mc:Fallback>
                <p:oleObj name="Photo Editor Photo" r:id="rId5" imgW="7219048" imgH="485842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0"/>
                        <a:ext cx="44958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0" y="0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0" name="Photo Editor Photo" r:id="rId7" imgW="4133333" imgH="4858428" progId="">
                  <p:embed/>
                </p:oleObj>
              </mc:Choice>
              <mc:Fallback>
                <p:oleObj name="Photo Editor Photo" r:id="rId7" imgW="4133333" imgH="4858428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5720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30163" y="6430963"/>
            <a:ext cx="2479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000"/>
              <a:t>hodinky – přezka</a:t>
            </a:r>
          </a:p>
        </p:txBody>
      </p:sp>
      <p:sp>
        <p:nvSpPr>
          <p:cNvPr id="40966" name="Text Box 7"/>
          <p:cNvSpPr txBox="1">
            <a:spLocks noChangeArrowheads="1"/>
          </p:cNvSpPr>
          <p:nvPr/>
        </p:nvSpPr>
        <p:spPr bwMode="auto">
          <a:xfrm>
            <a:off x="7837488" y="2997200"/>
            <a:ext cx="1266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cs-CZ" sz="2000"/>
              <a:t>prsten</a:t>
            </a:r>
          </a:p>
        </p:txBody>
      </p:sp>
      <p:sp>
        <p:nvSpPr>
          <p:cNvPr id="40967" name="Text Box 8"/>
          <p:cNvSpPr txBox="1">
            <a:spLocks noChangeArrowheads="1"/>
          </p:cNvSpPr>
          <p:nvPr/>
        </p:nvSpPr>
        <p:spPr bwMode="auto">
          <a:xfrm>
            <a:off x="49213" y="2984500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000"/>
              <a:t>obruby brýlí</a:t>
            </a:r>
          </a:p>
        </p:txBody>
      </p:sp>
      <p:pic>
        <p:nvPicPr>
          <p:cNvPr id="40968" name="Picture 5" descr="4cd945fcd702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38675" y="3789363"/>
            <a:ext cx="4505325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Text Box 5"/>
          <p:cNvSpPr txBox="1">
            <a:spLocks noChangeArrowheads="1"/>
          </p:cNvSpPr>
          <p:nvPr/>
        </p:nvSpPr>
        <p:spPr bwMode="auto">
          <a:xfrm>
            <a:off x="0" y="3379788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/>
              <a:t>Eczema contactum – nikl</a:t>
            </a:r>
          </a:p>
        </p:txBody>
      </p:sp>
      <p:sp>
        <p:nvSpPr>
          <p:cNvPr id="40970" name="Obdélník 10"/>
          <p:cNvSpPr>
            <a:spLocks noChangeArrowheads="1"/>
          </p:cNvSpPr>
          <p:nvPr/>
        </p:nvSpPr>
        <p:spPr bwMode="auto">
          <a:xfrm>
            <a:off x="7767638" y="6418263"/>
            <a:ext cx="1336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 sz="2000"/>
              <a:t>knoflík riflí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0" y="0"/>
          <a:ext cx="5440363" cy="350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4" name="Photo Editor Photo" r:id="rId3" imgW="7219048" imgH="4858428" progId="">
                  <p:embed/>
                </p:oleObj>
              </mc:Choice>
              <mc:Fallback>
                <p:oleObj name="Photo Editor Photo" r:id="rId3" imgW="7219048" imgH="485842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440363" cy="350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4114800" y="2971800"/>
          <a:ext cx="50292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5" name="Photo Editor Photo" r:id="rId5" imgW="7485714" imgH="4858428" progId="">
                  <p:embed/>
                </p:oleObj>
              </mc:Choice>
              <mc:Fallback>
                <p:oleObj name="Photo Editor Photo" r:id="rId5" imgW="7485714" imgH="485842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971800"/>
                        <a:ext cx="5029200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435600" y="1219200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/>
              <a:t>Eczema contactum – nikl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25400" y="3060700"/>
            <a:ext cx="237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000"/>
              <a:t>mince (pokladní)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-371475" y="5988050"/>
            <a:ext cx="4511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cs-CZ" sz="2000"/>
              <a:t>Stopy niklu obráběcí kapaliny          (obráběč kovů) – atopická baze</a:t>
            </a:r>
          </a:p>
        </p:txBody>
      </p:sp>
      <p:pic>
        <p:nvPicPr>
          <p:cNvPr id="43015" name="Picture 4" descr="008_rajtrova"/>
          <p:cNvPicPr>
            <a:picLocks noChangeAspect="1" noChangeArrowheads="1"/>
          </p:cNvPicPr>
          <p:nvPr/>
        </p:nvPicPr>
        <p:blipFill>
          <a:blip r:embed="rId7"/>
          <a:srcRect l="52107" b="44466"/>
          <a:stretch>
            <a:fillRect/>
          </a:stretch>
        </p:blipFill>
        <p:spPr bwMode="auto">
          <a:xfrm>
            <a:off x="768350" y="3573463"/>
            <a:ext cx="26416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3"/>
          <p:cNvSpPr txBox="1">
            <a:spLocks noChangeArrowheads="1"/>
          </p:cNvSpPr>
          <p:nvPr/>
        </p:nvSpPr>
        <p:spPr bwMode="auto">
          <a:xfrm>
            <a:off x="5292725" y="908050"/>
            <a:ext cx="3851275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cs-CZ" sz="2000"/>
              <a:t>Eczema contactum – chrom                    (cement) – zedník</a:t>
            </a:r>
          </a:p>
        </p:txBody>
      </p:sp>
      <p:pic>
        <p:nvPicPr>
          <p:cNvPr id="44034" name="Picture 4" descr="Nik_0004_1008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7100" y="3357563"/>
            <a:ext cx="56769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6" descr="Obr_Stránka_02_Obraz_0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3" y="3890963"/>
            <a:ext cx="3095625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2" descr="Nik_0001_100804"/>
          <p:cNvPicPr>
            <a:picLocks noChangeAspect="1" noChangeArrowheads="1"/>
          </p:cNvPicPr>
          <p:nvPr/>
        </p:nvPicPr>
        <p:blipFill>
          <a:blip r:embed="rId4"/>
          <a:srcRect r="943"/>
          <a:stretch>
            <a:fillRect/>
          </a:stretch>
        </p:blipFill>
        <p:spPr bwMode="auto">
          <a:xfrm>
            <a:off x="0" y="0"/>
            <a:ext cx="5292725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Obrázek 1" descr="4cd7e90f74ba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0738" y="3284538"/>
            <a:ext cx="4513262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Obrázek 2" descr="4cd7e92b4c27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4557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4608513" y="1196975"/>
            <a:ext cx="4535487" cy="706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cs-CZ" sz="2000"/>
              <a:t>Eczema contactum – chrom                         – pracovní obuv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Nik_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4584700" y="1084263"/>
            <a:ext cx="4498975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/>
              <a:t>Eczema contactum – kobalt + nikl</a:t>
            </a:r>
          </a:p>
        </p:txBody>
      </p:sp>
      <p:pic>
        <p:nvPicPr>
          <p:cNvPr id="46083" name="Picture 4" descr="008_rajtrova"/>
          <p:cNvPicPr>
            <a:picLocks noChangeAspect="1" noChangeArrowheads="1"/>
          </p:cNvPicPr>
          <p:nvPr/>
        </p:nvPicPr>
        <p:blipFill>
          <a:blip r:embed="rId3"/>
          <a:srcRect t="27791" r="52107" b="16673"/>
          <a:stretch>
            <a:fillRect/>
          </a:stretch>
        </p:blipFill>
        <p:spPr bwMode="auto">
          <a:xfrm>
            <a:off x="4797425" y="2947988"/>
            <a:ext cx="4084638" cy="358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Obrázek 1" descr="nik_000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2350" y="0"/>
            <a:ext cx="4559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2"/>
          <p:cNvSpPr txBox="1">
            <a:spLocks noChangeArrowheads="1"/>
          </p:cNvSpPr>
          <p:nvPr/>
        </p:nvSpPr>
        <p:spPr bwMode="auto">
          <a:xfrm>
            <a:off x="5919788" y="625475"/>
            <a:ext cx="320357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kumimoji="1" lang="cs-CZ" sz="2000"/>
              <a:t>Eczema contactum                      – formaldehyd                   a Quaternium-15                              (kosmetické přípravky)</a:t>
            </a:r>
          </a:p>
          <a:p>
            <a:pPr algn="ctr" eaLnBrk="0" hangingPunct="0"/>
            <a:r>
              <a:rPr kumimoji="1" lang="cs-CZ" sz="2000"/>
              <a:t>impetiginizace</a:t>
            </a:r>
          </a:p>
          <a:p>
            <a:pPr algn="ctr" eaLnBrk="0" hangingPunct="0"/>
            <a:endParaRPr kumimoji="1" lang="cs-CZ" sz="2000"/>
          </a:p>
        </p:txBody>
      </p:sp>
      <p:pic>
        <p:nvPicPr>
          <p:cNvPr id="47106" name="Picture 5" descr="obličej"/>
          <p:cNvPicPr>
            <a:picLocks noChangeAspect="1" noChangeArrowheads="1"/>
          </p:cNvPicPr>
          <p:nvPr/>
        </p:nvPicPr>
        <p:blipFill>
          <a:blip r:embed="rId2"/>
          <a:srcRect r="1050" b="1047"/>
          <a:stretch>
            <a:fillRect/>
          </a:stretch>
        </p:blipFill>
        <p:spPr bwMode="auto">
          <a:xfrm>
            <a:off x="0" y="0"/>
            <a:ext cx="5940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7"/>
          <p:cNvSpPr>
            <a:spLocks noChangeArrowheads="1"/>
          </p:cNvSpPr>
          <p:nvPr/>
        </p:nvSpPr>
        <p:spPr bwMode="auto">
          <a:xfrm rot="-805316">
            <a:off x="1841500" y="2906713"/>
            <a:ext cx="720725" cy="288925"/>
          </a:xfrm>
          <a:prstGeom prst="rect">
            <a:avLst/>
          </a:prstGeom>
          <a:solidFill>
            <a:srgbClr val="7F7F7F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47108" name="Picture 8" descr="48bd0819d910e[1]"/>
          <p:cNvPicPr>
            <a:picLocks noChangeAspect="1" noChangeArrowheads="1"/>
          </p:cNvPicPr>
          <p:nvPr/>
        </p:nvPicPr>
        <p:blipFill>
          <a:blip r:embed="rId3"/>
          <a:srcRect l="18454" t="13863" r="27682" b="13863"/>
          <a:stretch>
            <a:fillRect/>
          </a:stretch>
        </p:blipFill>
        <p:spPr bwMode="auto">
          <a:xfrm>
            <a:off x="6156325" y="3224213"/>
            <a:ext cx="28082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Rectangle 9"/>
          <p:cNvSpPr>
            <a:spLocks noChangeArrowheads="1"/>
          </p:cNvSpPr>
          <p:nvPr/>
        </p:nvSpPr>
        <p:spPr bwMode="auto">
          <a:xfrm rot="-391771">
            <a:off x="4105275" y="2492375"/>
            <a:ext cx="720725" cy="288925"/>
          </a:xfrm>
          <a:prstGeom prst="rect">
            <a:avLst/>
          </a:prstGeom>
          <a:solidFill>
            <a:srgbClr val="7F7F7F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/>
          <p:cNvSpPr txBox="1">
            <a:spLocks noChangeArrowheads="1"/>
          </p:cNvSpPr>
          <p:nvPr/>
        </p:nvSpPr>
        <p:spPr bwMode="auto">
          <a:xfrm>
            <a:off x="4622800" y="836613"/>
            <a:ext cx="43799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/>
              <a:t>Eczema contactum – guma hadice (antioxidant IPPD) – obráběč kovů           – atopická baze </a:t>
            </a:r>
          </a:p>
        </p:txBody>
      </p:sp>
      <p:pic>
        <p:nvPicPr>
          <p:cNvPr id="48130" name="Picture 3" descr="Nik_00026"/>
          <p:cNvPicPr>
            <a:picLocks noChangeAspect="1" noChangeArrowheads="1"/>
          </p:cNvPicPr>
          <p:nvPr/>
        </p:nvPicPr>
        <p:blipFill>
          <a:blip r:embed="rId2"/>
          <a:srcRect t="2835" r="7539" b="9921"/>
          <a:stretch>
            <a:fillRect/>
          </a:stretch>
        </p:blipFill>
        <p:spPr bwMode="auto">
          <a:xfrm>
            <a:off x="0" y="0"/>
            <a:ext cx="4643438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4" descr="Nik_00025"/>
          <p:cNvPicPr>
            <a:picLocks noChangeAspect="1" noChangeArrowheads="1"/>
          </p:cNvPicPr>
          <p:nvPr/>
        </p:nvPicPr>
        <p:blipFill>
          <a:blip r:embed="rId3"/>
          <a:srcRect r="5655"/>
          <a:stretch>
            <a:fillRect/>
          </a:stretch>
        </p:blipFill>
        <p:spPr bwMode="auto">
          <a:xfrm>
            <a:off x="4211638" y="2935288"/>
            <a:ext cx="4932362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5" descr="474eaa2435e21[1]"/>
          <p:cNvPicPr>
            <a:picLocks noChangeAspect="1" noChangeArrowheads="1"/>
          </p:cNvPicPr>
          <p:nvPr/>
        </p:nvPicPr>
        <p:blipFill>
          <a:blip r:embed="rId4"/>
          <a:srcRect l="9227" r="5536"/>
          <a:stretch>
            <a:fillRect/>
          </a:stretch>
        </p:blipFill>
        <p:spPr bwMode="auto">
          <a:xfrm>
            <a:off x="349250" y="3852863"/>
            <a:ext cx="35020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nik215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596188" cy="56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3" descr="nik22167"/>
          <p:cNvPicPr>
            <a:picLocks noChangeAspect="1" noChangeArrowheads="1"/>
          </p:cNvPicPr>
          <p:nvPr/>
        </p:nvPicPr>
        <p:blipFill>
          <a:blip r:embed="rId3"/>
          <a:srcRect l="10680" r="26700"/>
          <a:stretch>
            <a:fillRect/>
          </a:stretch>
        </p:blipFill>
        <p:spPr bwMode="auto">
          <a:xfrm>
            <a:off x="6443663" y="3944938"/>
            <a:ext cx="2700337" cy="291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0" y="5876925"/>
            <a:ext cx="64436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latin typeface="Calibri" pitchFamily="34" charset="0"/>
              </a:rPr>
              <a:t>Eczema contactum – guma hadice (antioxidant IPPD)                   – obráběč kovů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/>
          <p:cNvSpPr txBox="1">
            <a:spLocks noChangeArrowheads="1"/>
          </p:cNvSpPr>
          <p:nvPr/>
        </p:nvSpPr>
        <p:spPr bwMode="auto">
          <a:xfrm>
            <a:off x="0" y="2840038"/>
            <a:ext cx="9144000" cy="8905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endParaRPr lang="cs-CZ" sz="2000"/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cs-CZ" sz="2000"/>
              <a:t>Eczema contactum – PPD – barva na vlasy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endParaRPr lang="cs-CZ" sz="2000"/>
          </a:p>
        </p:txBody>
      </p:sp>
      <p:pic>
        <p:nvPicPr>
          <p:cNvPr id="50178" name="Picture 8" descr="0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9" descr="0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Rectangle 10"/>
          <p:cNvSpPr>
            <a:spLocks noChangeArrowheads="1"/>
          </p:cNvSpPr>
          <p:nvPr/>
        </p:nvSpPr>
        <p:spPr bwMode="auto">
          <a:xfrm>
            <a:off x="776288" y="1400175"/>
            <a:ext cx="676275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n-lt"/>
              <a:cs typeface="+mn-cs"/>
            </a:endParaRPr>
          </a:p>
        </p:txBody>
      </p:sp>
      <p:sp>
        <p:nvSpPr>
          <p:cNvPr id="22537" name="Rectangle 11"/>
          <p:cNvSpPr>
            <a:spLocks noChangeArrowheads="1"/>
          </p:cNvSpPr>
          <p:nvPr/>
        </p:nvSpPr>
        <p:spPr bwMode="auto">
          <a:xfrm>
            <a:off x="2938463" y="1414463"/>
            <a:ext cx="676275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n-lt"/>
              <a:cs typeface="+mn-cs"/>
            </a:endParaRPr>
          </a:p>
        </p:txBody>
      </p:sp>
      <p:pic>
        <p:nvPicPr>
          <p:cNvPr id="50182" name="Picture 2" descr="nik26425"/>
          <p:cNvPicPr>
            <a:picLocks noChangeAspect="1" noChangeArrowheads="1"/>
          </p:cNvPicPr>
          <p:nvPr/>
        </p:nvPicPr>
        <p:blipFill>
          <a:blip r:embed="rId4"/>
          <a:srcRect l="21091" r="5273" b="15875"/>
          <a:stretch>
            <a:fillRect/>
          </a:stretch>
        </p:blipFill>
        <p:spPr bwMode="auto">
          <a:xfrm>
            <a:off x="4716463" y="3429000"/>
            <a:ext cx="44275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3" descr="nik264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46434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492fc31f01be3"/>
          <p:cNvPicPr>
            <a:picLocks noChangeAspect="1" noChangeArrowheads="1"/>
          </p:cNvPicPr>
          <p:nvPr/>
        </p:nvPicPr>
        <p:blipFill>
          <a:blip r:embed="rId2"/>
          <a:srcRect t="6133" b="17171"/>
          <a:stretch>
            <a:fillRect/>
          </a:stretch>
        </p:blipFill>
        <p:spPr bwMode="auto">
          <a:xfrm>
            <a:off x="0" y="0"/>
            <a:ext cx="5586413" cy="644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3" descr="49e4825fb834d"/>
          <p:cNvPicPr>
            <a:picLocks noChangeAspect="1" noChangeArrowheads="1"/>
          </p:cNvPicPr>
          <p:nvPr/>
        </p:nvPicPr>
        <p:blipFill>
          <a:blip r:embed="rId3"/>
          <a:srcRect l="18454" t="13863" r="18454" b="13863"/>
          <a:stretch>
            <a:fillRect/>
          </a:stretch>
        </p:blipFill>
        <p:spPr bwMode="auto">
          <a:xfrm>
            <a:off x="5897563" y="0"/>
            <a:ext cx="2970212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776413" y="2959100"/>
            <a:ext cx="576262" cy="2159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n-lt"/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424238" y="2997200"/>
            <a:ext cx="576262" cy="2159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n-lt"/>
              <a:cs typeface="+mn-cs"/>
            </a:endParaRPr>
          </a:p>
        </p:txBody>
      </p:sp>
      <p:pic>
        <p:nvPicPr>
          <p:cNvPr id="51205" name="Picture 8" descr="nik25315"/>
          <p:cNvPicPr>
            <a:picLocks noChangeAspect="1" noChangeArrowheads="1"/>
          </p:cNvPicPr>
          <p:nvPr/>
        </p:nvPicPr>
        <p:blipFill>
          <a:blip r:embed="rId4"/>
          <a:srcRect l="10545" t="11906" r="21091" b="7938"/>
          <a:stretch>
            <a:fillRect/>
          </a:stretch>
        </p:blipFill>
        <p:spPr bwMode="auto">
          <a:xfrm>
            <a:off x="5913438" y="2324100"/>
            <a:ext cx="2954337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9" descr="nik25316"/>
          <p:cNvPicPr>
            <a:picLocks noChangeAspect="1" noChangeArrowheads="1"/>
          </p:cNvPicPr>
          <p:nvPr/>
        </p:nvPicPr>
        <p:blipFill>
          <a:blip r:embed="rId5"/>
          <a:srcRect l="10545" t="15875" r="21091" b="7938"/>
          <a:stretch>
            <a:fillRect/>
          </a:stretch>
        </p:blipFill>
        <p:spPr bwMode="auto">
          <a:xfrm>
            <a:off x="5915025" y="4679950"/>
            <a:ext cx="295275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Text Box 4"/>
          <p:cNvSpPr txBox="1">
            <a:spLocks noChangeArrowheads="1"/>
          </p:cNvSpPr>
          <p:nvPr/>
        </p:nvSpPr>
        <p:spPr bwMode="auto">
          <a:xfrm>
            <a:off x="-107950" y="6445250"/>
            <a:ext cx="6156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latin typeface="Calibri" pitchFamily="34" charset="0"/>
              </a:rPr>
              <a:t>Eczema contactum – PPD, 4-aminofenol – barva na vlasy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Nik_0001_200204"/>
          <p:cNvPicPr>
            <a:picLocks noChangeAspect="1" noChangeArrowheads="1"/>
          </p:cNvPicPr>
          <p:nvPr/>
        </p:nvPicPr>
        <p:blipFill>
          <a:blip r:embed="rId2"/>
          <a:srcRect l="8749"/>
          <a:stretch>
            <a:fillRect/>
          </a:stretch>
        </p:blipFill>
        <p:spPr bwMode="auto">
          <a:xfrm>
            <a:off x="0" y="0"/>
            <a:ext cx="422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2420938" y="6411913"/>
            <a:ext cx="1763712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cs-CZ"/>
              <a:t>antiperspirant</a:t>
            </a:r>
          </a:p>
        </p:txBody>
      </p:sp>
      <p:pic>
        <p:nvPicPr>
          <p:cNvPr id="52227" name="Picture 4" descr="Obr_Stránka_06_Obraz_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0"/>
            <a:ext cx="4876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4140200" y="3821113"/>
            <a:ext cx="5003800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cs-CZ" sz="2000"/>
              <a:t>Eczema contactum – fragrance-mix</a:t>
            </a:r>
          </a:p>
        </p:txBody>
      </p:sp>
      <p:pic>
        <p:nvPicPr>
          <p:cNvPr id="52229" name="Picture 6" descr="Obr_Stránka_06_Obraz_0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6713" y="4494213"/>
            <a:ext cx="2641600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extovéPole 7"/>
          <p:cNvSpPr txBox="1">
            <a:spLocks noChangeArrowheads="1"/>
          </p:cNvSpPr>
          <p:nvPr/>
        </p:nvSpPr>
        <p:spPr bwMode="auto">
          <a:xfrm>
            <a:off x="4335463" y="3079750"/>
            <a:ext cx="18716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voda po holení</a:t>
            </a:r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nik138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60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3" descr="nik138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1258888" y="2997200"/>
            <a:ext cx="576262" cy="214313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2843213" y="3068638"/>
            <a:ext cx="576262" cy="214312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4572000" y="3068638"/>
            <a:ext cx="4572000" cy="646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/>
              <a:t>Eczema contactum – fragrance            (voda po holení) </a:t>
            </a:r>
          </a:p>
        </p:txBody>
      </p:sp>
      <p:pic>
        <p:nvPicPr>
          <p:cNvPr id="53254" name="Picture 7" descr="nik14881"/>
          <p:cNvPicPr>
            <a:picLocks noChangeAspect="1" noChangeArrowheads="1"/>
          </p:cNvPicPr>
          <p:nvPr/>
        </p:nvPicPr>
        <p:blipFill>
          <a:blip r:embed="rId4"/>
          <a:srcRect l="20041" t="67204" r="20041" b="8400"/>
          <a:stretch>
            <a:fillRect/>
          </a:stretch>
        </p:blipFill>
        <p:spPr bwMode="auto">
          <a:xfrm>
            <a:off x="4989513" y="3829050"/>
            <a:ext cx="3792537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Obrázek 2" descr="Pavlůsková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3741738"/>
            <a:ext cx="4859337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Obrázek 3" descr="Pavlůsková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24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ovéPole 4"/>
          <p:cNvSpPr txBox="1">
            <a:spLocks noChangeArrowheads="1"/>
          </p:cNvSpPr>
          <p:nvPr/>
        </p:nvSpPr>
        <p:spPr bwMode="auto">
          <a:xfrm>
            <a:off x="4211638" y="549275"/>
            <a:ext cx="493236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/>
              <a:t>Eczema contactum – peru balzám,         tea tree, levandulový, eukalyptový, rozmarýnový a jalovcový olej, borový              a smrkový extrakt, fragrance-mix II, kalafuna, limonen, alkoholes adipis lanae, nikl (přípravky lidového léčitelství, přípravky farmaceutické, přezka hodinek) – atopická baze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Obrázek 1" descr="Nováková1-Eczema contactum - heřmánek 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32363" cy="37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Obrázek 2" descr="Nováková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6088" y="3429000"/>
            <a:ext cx="48879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ovéPole 3"/>
          <p:cNvSpPr txBox="1">
            <a:spLocks noChangeArrowheads="1"/>
          </p:cNvSpPr>
          <p:nvPr/>
        </p:nvSpPr>
        <p:spPr bwMode="auto">
          <a:xfrm>
            <a:off x="4859338" y="908050"/>
            <a:ext cx="42116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/>
              <a:t>Eczema atopicum et contactum </a:t>
            </a:r>
          </a:p>
          <a:p>
            <a:pPr algn="ctr" eaLnBrk="0" hangingPunct="0"/>
            <a:r>
              <a:rPr lang="cs-CZ" sz="2000"/>
              <a:t>–  extr. Chamomillae (farmaceutické a kosmetické přípravky) – impetiginizace </a:t>
            </a:r>
          </a:p>
        </p:txBody>
      </p:sp>
      <p:pic>
        <p:nvPicPr>
          <p:cNvPr id="55300" name="Obrázek 4" descr="475fe2f21a03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005263"/>
            <a:ext cx="378777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nik4950"/>
          <p:cNvPicPr>
            <a:picLocks noChangeAspect="1" noChangeArrowheads="1"/>
          </p:cNvPicPr>
          <p:nvPr/>
        </p:nvPicPr>
        <p:blipFill>
          <a:blip r:embed="rId2"/>
          <a:srcRect b="1050"/>
          <a:stretch>
            <a:fillRect/>
          </a:stretch>
        </p:blipFill>
        <p:spPr bwMode="auto">
          <a:xfrm>
            <a:off x="0" y="0"/>
            <a:ext cx="4560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0102" name="Rectangle 6"/>
          <p:cNvSpPr>
            <a:spLocks noChangeArrowheads="1"/>
          </p:cNvSpPr>
          <p:nvPr/>
        </p:nvSpPr>
        <p:spPr bwMode="auto">
          <a:xfrm>
            <a:off x="971550" y="2898775"/>
            <a:ext cx="647700" cy="242888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0103" name="Rectangle 7"/>
          <p:cNvSpPr>
            <a:spLocks noChangeArrowheads="1"/>
          </p:cNvSpPr>
          <p:nvPr/>
        </p:nvSpPr>
        <p:spPr bwMode="auto">
          <a:xfrm>
            <a:off x="2954338" y="2852738"/>
            <a:ext cx="647700" cy="2159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6324" name="Text Box 9"/>
          <p:cNvSpPr txBox="1">
            <a:spLocks noChangeArrowheads="1"/>
          </p:cNvSpPr>
          <p:nvPr/>
        </p:nvSpPr>
        <p:spPr bwMode="auto">
          <a:xfrm>
            <a:off x="4532313" y="5661025"/>
            <a:ext cx="4572000" cy="708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cs-CZ" sz="2000"/>
              <a:t>Eczema atopicum impetiginisatum</a:t>
            </a:r>
          </a:p>
          <a:p>
            <a:pPr eaLnBrk="0" hangingPunct="0"/>
            <a:r>
              <a:rPr lang="cs-CZ" sz="2000"/>
              <a:t>Eczema contactum – měsíčková mast</a:t>
            </a:r>
          </a:p>
        </p:txBody>
      </p:sp>
      <p:pic>
        <p:nvPicPr>
          <p:cNvPr id="56325" name="Picture 10" descr="nik43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11"/>
          <p:cNvSpPr txBox="1">
            <a:spLocks noChangeArrowheads="1"/>
          </p:cNvSpPr>
          <p:nvPr/>
        </p:nvSpPr>
        <p:spPr bwMode="auto">
          <a:xfrm>
            <a:off x="4643438" y="2997200"/>
            <a:ext cx="4500562" cy="708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/>
              <a:t>Eczema contactum – extr. Calendulae (přípravky lidového léčitelství)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Obrázek 1" descr="nik00003.jpg"/>
          <p:cNvPicPr>
            <a:picLocks noChangeAspect="1"/>
          </p:cNvPicPr>
          <p:nvPr/>
        </p:nvPicPr>
        <p:blipFill>
          <a:blip r:embed="rId2">
            <a:lum bright="-20000" contrast="-20000"/>
          </a:blip>
          <a:srcRect l="30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Obr_Stránka_10_Obraz_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38" y="0"/>
            <a:ext cx="4110037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3" descr="Obr_Stránka_10_Obraz_0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119562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60325" y="5097463"/>
            <a:ext cx="4419600" cy="1477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/>
              <a:t>Eczema contactum – chryzantéma, arnika, heřmánek, alcoholes adipis lanae, neomycin, Peru balzám, propolis (rostliny, dermatologická externa, kosmetické přípravky, přípravky lidového léčitelství) </a:t>
            </a:r>
          </a:p>
        </p:txBody>
      </p:sp>
      <p:sp>
        <p:nvSpPr>
          <p:cNvPr id="57348" name="Text Box 5"/>
          <p:cNvSpPr txBox="1">
            <a:spLocks noChangeArrowheads="1"/>
          </p:cNvSpPr>
          <p:nvPr/>
        </p:nvSpPr>
        <p:spPr bwMode="auto">
          <a:xfrm>
            <a:off x="4546600" y="5089525"/>
            <a:ext cx="4465638" cy="17541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/>
              <a:t>Eczema contactum – heřmánek, propolis, formaldehyd, alcoholes adipis lanae, clioquinol (dermatologická externa, přípravky lidového léčitelství, kosmetické přípravky) (základní dg – chronická venózní insuficience – ulcus cruris)</a:t>
            </a:r>
          </a:p>
        </p:txBody>
      </p:sp>
      <p:sp>
        <p:nvSpPr>
          <p:cNvPr id="196614" name="Rectangle 6"/>
          <p:cNvSpPr>
            <a:spLocks noChangeArrowheads="1"/>
          </p:cNvSpPr>
          <p:nvPr/>
        </p:nvSpPr>
        <p:spPr bwMode="auto">
          <a:xfrm rot="518383">
            <a:off x="1219200" y="1938338"/>
            <a:ext cx="685800" cy="29845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+mn-cs"/>
            </a:endParaRPr>
          </a:p>
        </p:txBody>
      </p:sp>
      <p:sp>
        <p:nvSpPr>
          <p:cNvPr id="196615" name="Rectangle 7"/>
          <p:cNvSpPr>
            <a:spLocks noChangeArrowheads="1"/>
          </p:cNvSpPr>
          <p:nvPr/>
        </p:nvSpPr>
        <p:spPr bwMode="auto">
          <a:xfrm rot="518383">
            <a:off x="2879725" y="2117725"/>
            <a:ext cx="685800" cy="29845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+mn-cs"/>
            </a:endParaRPr>
          </a:p>
        </p:txBody>
      </p:sp>
      <p:sp>
        <p:nvSpPr>
          <p:cNvPr id="196616" name="Rectangle 8"/>
          <p:cNvSpPr>
            <a:spLocks noChangeArrowheads="1"/>
          </p:cNvSpPr>
          <p:nvPr/>
        </p:nvSpPr>
        <p:spPr bwMode="auto">
          <a:xfrm>
            <a:off x="7204075" y="1995488"/>
            <a:ext cx="657225" cy="228600"/>
          </a:xfrm>
          <a:prstGeom prst="rect">
            <a:avLst/>
          </a:prstGeom>
          <a:solidFill>
            <a:srgbClr val="808080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+mn-cs"/>
            </a:endParaRPr>
          </a:p>
        </p:txBody>
      </p:sp>
      <p:sp>
        <p:nvSpPr>
          <p:cNvPr id="196617" name="Rectangle 9"/>
          <p:cNvSpPr>
            <a:spLocks noChangeArrowheads="1"/>
          </p:cNvSpPr>
          <p:nvPr/>
        </p:nvSpPr>
        <p:spPr bwMode="auto">
          <a:xfrm>
            <a:off x="5651500" y="1993900"/>
            <a:ext cx="657225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Nik_0018 Eczema C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Text Box 6"/>
          <p:cNvSpPr txBox="1">
            <a:spLocks noChangeArrowheads="1"/>
          </p:cNvSpPr>
          <p:nvPr/>
        </p:nvSpPr>
        <p:spPr bwMode="auto">
          <a:xfrm>
            <a:off x="0" y="2736850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/>
              <a:t>Eczema contactum – neomycin                 (O-Framykoin) </a:t>
            </a:r>
          </a:p>
        </p:txBody>
      </p:sp>
      <p:sp>
        <p:nvSpPr>
          <p:cNvPr id="186378" name="Rectangle 10"/>
          <p:cNvSpPr>
            <a:spLocks noChangeArrowheads="1"/>
          </p:cNvSpPr>
          <p:nvPr/>
        </p:nvSpPr>
        <p:spPr bwMode="auto">
          <a:xfrm>
            <a:off x="381000" y="1833563"/>
            <a:ext cx="914400" cy="223837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6379" name="Rectangle 11"/>
          <p:cNvSpPr>
            <a:spLocks noChangeArrowheads="1"/>
          </p:cNvSpPr>
          <p:nvPr/>
        </p:nvSpPr>
        <p:spPr bwMode="auto">
          <a:xfrm>
            <a:off x="2743200" y="1833563"/>
            <a:ext cx="914400" cy="223837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3" name="Picture 20" descr="Neomycin, alkoholy lanolinu, Fragrance-mix, sesuiterpenolactone-mix, Peru balzám, gentam - 21.2.2008"/>
          <p:cNvPicPr>
            <a:picLocks noChangeAspect="1" noChangeArrowheads="1"/>
          </p:cNvPicPr>
          <p:nvPr/>
        </p:nvPicPr>
        <p:blipFill>
          <a:blip r:embed="rId3"/>
          <a:srcRect l="5545" t="10738" r="68388" b="53687"/>
          <a:stretch>
            <a:fillRect/>
          </a:stretch>
        </p:blipFill>
        <p:spPr bwMode="auto">
          <a:xfrm>
            <a:off x="641350" y="3644900"/>
            <a:ext cx="3095625" cy="2909888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</p:pic>
      <p:pic>
        <p:nvPicPr>
          <p:cNvPr id="58374" name="Obrázek 11" descr="47624f28d53cd.jpg"/>
          <p:cNvPicPr>
            <a:picLocks noChangeAspect="1"/>
          </p:cNvPicPr>
          <p:nvPr/>
        </p:nvPicPr>
        <p:blipFill>
          <a:blip r:embed="rId4"/>
          <a:srcRect t="4906"/>
          <a:stretch>
            <a:fillRect/>
          </a:stretch>
        </p:blipFill>
        <p:spPr bwMode="auto">
          <a:xfrm>
            <a:off x="4643438" y="-7938"/>
            <a:ext cx="4500562" cy="643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7578725" y="2339975"/>
            <a:ext cx="522288" cy="1730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994400" y="2401888"/>
            <a:ext cx="522288" cy="173037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7" name="Text Box 19"/>
          <p:cNvSpPr txBox="1">
            <a:spLocks noChangeArrowheads="1"/>
          </p:cNvSpPr>
          <p:nvPr/>
        </p:nvSpPr>
        <p:spPr bwMode="auto">
          <a:xfrm>
            <a:off x="3965575" y="6411913"/>
            <a:ext cx="5329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/>
              <a:t>Eczema contactum – neomycin</a:t>
            </a:r>
            <a:r>
              <a:rPr lang="cs-CZ" sz="2000"/>
              <a:t> (oční kapky</a:t>
            </a:r>
            <a:r>
              <a:rPr lang="en-US" sz="2000"/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6"/>
          <p:cNvSpPr txBox="1">
            <a:spLocks noChangeArrowheads="1"/>
          </p:cNvSpPr>
          <p:nvPr/>
        </p:nvSpPr>
        <p:spPr bwMode="auto">
          <a:xfrm>
            <a:off x="4572000" y="981075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/>
              <a:t>Eczema contactum – kortikosteroidy      – tixokortolpivalát</a:t>
            </a:r>
          </a:p>
        </p:txBody>
      </p:sp>
      <p:pic>
        <p:nvPicPr>
          <p:cNvPr id="59394" name="Obrázek 7" descr="48ad6ca39e98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459105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Obrázek 8" descr="48ad6c8559189.jpg"/>
          <p:cNvPicPr>
            <a:picLocks noChangeAspect="1"/>
          </p:cNvPicPr>
          <p:nvPr/>
        </p:nvPicPr>
        <p:blipFill>
          <a:blip r:embed="rId3"/>
          <a:srcRect l="14764" t="27725" r="33218"/>
          <a:stretch>
            <a:fillRect/>
          </a:stretch>
        </p:blipFill>
        <p:spPr bwMode="auto">
          <a:xfrm>
            <a:off x="5076825" y="2852738"/>
            <a:ext cx="3527425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 flipV="1">
            <a:off x="1258888" y="2636838"/>
            <a:ext cx="649287" cy="287337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 flipV="1">
            <a:off x="3062288" y="2646363"/>
            <a:ext cx="647700" cy="28892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Nik_20200"/>
          <p:cNvPicPr>
            <a:picLocks noChangeAspect="1" noChangeArrowheads="1"/>
          </p:cNvPicPr>
          <p:nvPr/>
        </p:nvPicPr>
        <p:blipFill>
          <a:blip r:embed="rId2"/>
          <a:srcRect t="9424"/>
          <a:stretch>
            <a:fillRect/>
          </a:stretch>
        </p:blipFill>
        <p:spPr bwMode="auto">
          <a:xfrm>
            <a:off x="0" y="0"/>
            <a:ext cx="4886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Text Box 6"/>
          <p:cNvSpPr txBox="1">
            <a:spLocks noChangeArrowheads="1"/>
          </p:cNvSpPr>
          <p:nvPr/>
        </p:nvSpPr>
        <p:spPr bwMode="auto">
          <a:xfrm>
            <a:off x="5076825" y="1341438"/>
            <a:ext cx="38163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/>
              <a:t>Eczema contactum                          – kortikosteroidy,                           nikl, propylenglykol, propylgalát</a:t>
            </a:r>
          </a:p>
        </p:txBody>
      </p:sp>
      <p:sp>
        <p:nvSpPr>
          <p:cNvPr id="188424" name="Rectangle 8"/>
          <p:cNvSpPr>
            <a:spLocks noChangeArrowheads="1"/>
          </p:cNvSpPr>
          <p:nvPr/>
        </p:nvSpPr>
        <p:spPr bwMode="auto">
          <a:xfrm>
            <a:off x="3059113" y="2781300"/>
            <a:ext cx="576262" cy="215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88426" name="Rectangle 10"/>
          <p:cNvSpPr>
            <a:spLocks noChangeArrowheads="1"/>
          </p:cNvSpPr>
          <p:nvPr/>
        </p:nvSpPr>
        <p:spPr bwMode="auto">
          <a:xfrm>
            <a:off x="1476375" y="2708275"/>
            <a:ext cx="576263" cy="215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 descr="nik15061"/>
          <p:cNvPicPr>
            <a:picLocks noChangeAspect="1" noChangeArrowheads="1"/>
          </p:cNvPicPr>
          <p:nvPr/>
        </p:nvPicPr>
        <p:blipFill>
          <a:blip r:embed="rId2"/>
          <a:srcRect l="11810" t="7854" r="5905" b="7854"/>
          <a:stretch>
            <a:fillRect/>
          </a:stretch>
        </p:blipFill>
        <p:spPr bwMode="auto">
          <a:xfrm>
            <a:off x="0" y="0"/>
            <a:ext cx="4449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933450" y="2720975"/>
            <a:ext cx="649288" cy="28892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2771775" y="2781300"/>
            <a:ext cx="649288" cy="28892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4452938" y="146050"/>
            <a:ext cx="4691062" cy="1016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/>
              <a:t>Eczema contactum – parabeny, alcoholes adipis lanae (přípravky farmaceutické)</a:t>
            </a:r>
          </a:p>
        </p:txBody>
      </p:sp>
      <p:pic>
        <p:nvPicPr>
          <p:cNvPr id="61445" name="Picture 7" descr="nik15062"/>
          <p:cNvPicPr>
            <a:picLocks noChangeAspect="1" noChangeArrowheads="1"/>
          </p:cNvPicPr>
          <p:nvPr/>
        </p:nvPicPr>
        <p:blipFill>
          <a:blip r:embed="rId3"/>
          <a:srcRect l="3926" t="14764" b="18898"/>
          <a:stretch>
            <a:fillRect/>
          </a:stretch>
        </p:blipFill>
        <p:spPr bwMode="auto">
          <a:xfrm>
            <a:off x="3368675" y="4348163"/>
            <a:ext cx="5775325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8" descr="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0338" y="1312863"/>
            <a:ext cx="3095625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Obrázek 1" descr="Měřínská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5143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Obrázek 2" descr="Měřínská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30588"/>
            <a:ext cx="5148263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ovéPole 3"/>
          <p:cNvSpPr txBox="1">
            <a:spLocks noChangeArrowheads="1"/>
          </p:cNvSpPr>
          <p:nvPr/>
        </p:nvSpPr>
        <p:spPr bwMode="auto">
          <a:xfrm>
            <a:off x="5148263" y="549275"/>
            <a:ext cx="3995737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2000"/>
              <a:t>Eczema contactum </a:t>
            </a:r>
            <a:r>
              <a:rPr lang="cs-CZ" sz="2000"/>
              <a:t>– parabeny, alcoholes adipis lanae, formaldehyd, kyselina sorbová (kosmetické přípravky) – susp. atopická baze </a:t>
            </a:r>
          </a:p>
        </p:txBody>
      </p:sp>
      <p:pic>
        <p:nvPicPr>
          <p:cNvPr id="62468" name="Obrázek 5" descr="474e9987cd867.jpg"/>
          <p:cNvPicPr>
            <a:picLocks noChangeAspect="1"/>
          </p:cNvPicPr>
          <p:nvPr/>
        </p:nvPicPr>
        <p:blipFill>
          <a:blip r:embed="rId4"/>
          <a:srcRect r="59055" b="18579"/>
          <a:stretch>
            <a:fillRect/>
          </a:stretch>
        </p:blipFill>
        <p:spPr bwMode="auto">
          <a:xfrm>
            <a:off x="5662613" y="2497138"/>
            <a:ext cx="2890837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Obrázek 1" descr="nik000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Obrázek 1" descr="nik_00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Obrázek 1" descr="nik00016.jpg"/>
          <p:cNvPicPr>
            <a:picLocks noChangeAspect="1"/>
          </p:cNvPicPr>
          <p:nvPr/>
        </p:nvPicPr>
        <p:blipFill>
          <a:blip r:embed="rId2">
            <a:lum bright="-10000"/>
          </a:blip>
          <a:srcRect r="39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Obrázek 1" descr="nik00017.jpg"/>
          <p:cNvPicPr>
            <a:picLocks noChangeAspect="1"/>
          </p:cNvPicPr>
          <p:nvPr/>
        </p:nvPicPr>
        <p:blipFill>
          <a:blip r:embed="rId2"/>
          <a:srcRect r="39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Obrázek 1" descr="nik_00006.JPG"/>
          <p:cNvPicPr>
            <a:picLocks noChangeAspect="1"/>
          </p:cNvPicPr>
          <p:nvPr/>
        </p:nvPicPr>
        <p:blipFill>
          <a:blip r:embed="rId2"/>
          <a:srcRect r="39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Obrázek 1" descr="nik00018.jpg"/>
          <p:cNvPicPr>
            <a:picLocks noChangeAspect="1"/>
          </p:cNvPicPr>
          <p:nvPr/>
        </p:nvPicPr>
        <p:blipFill>
          <a:blip r:embed="rId2"/>
          <a:srcRect r="39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Obrázek 1" descr="nik00019.jpg"/>
          <p:cNvPicPr>
            <a:picLocks noChangeAspect="1"/>
          </p:cNvPicPr>
          <p:nvPr/>
        </p:nvPicPr>
        <p:blipFill>
          <a:blip r:embed="rId2"/>
          <a:srcRect r="39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Obrázek 1" descr="nik00020.jpg"/>
          <p:cNvPicPr>
            <a:picLocks noChangeAspect="1"/>
          </p:cNvPicPr>
          <p:nvPr/>
        </p:nvPicPr>
        <p:blipFill>
          <a:blip r:embed="rId2">
            <a:lum bright="-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Obrázek 1" descr="nik_00033.JPG"/>
          <p:cNvPicPr>
            <a:picLocks noChangeAspect="1"/>
          </p:cNvPicPr>
          <p:nvPr/>
        </p:nvPicPr>
        <p:blipFill>
          <a:blip r:embed="rId2"/>
          <a:srcRect r="39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Obrázek 1" descr="nik00022.jpg"/>
          <p:cNvPicPr>
            <a:picLocks noChangeAspect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Obrázek 1" descr="nik00023.jpg"/>
          <p:cNvPicPr>
            <a:picLocks noChangeAspect="1"/>
          </p:cNvPicPr>
          <p:nvPr/>
        </p:nvPicPr>
        <p:blipFill>
          <a:blip r:embed="rId2">
            <a:lum bright="-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Obrázek 1" descr="nik00024.jpg"/>
          <p:cNvPicPr>
            <a:picLocks noChangeAspect="1"/>
          </p:cNvPicPr>
          <p:nvPr/>
        </p:nvPicPr>
        <p:blipFill>
          <a:blip r:embed="rId2">
            <a:lum bright="-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Obrázek 1" descr="nik00025.jpg"/>
          <p:cNvPicPr>
            <a:picLocks noChangeAspect="1"/>
          </p:cNvPicPr>
          <p:nvPr/>
        </p:nvPicPr>
        <p:blipFill>
          <a:blip r:embed="rId2">
            <a:lum bright="-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Obrázek 1" descr="nik00026.jpg"/>
          <p:cNvPicPr>
            <a:picLocks noChangeAspect="1"/>
          </p:cNvPicPr>
          <p:nvPr/>
        </p:nvPicPr>
        <p:blipFill>
          <a:blip r:embed="rId2">
            <a:lum bright="-4000"/>
          </a:blip>
          <a:srcRect l="78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Obrázek 1" descr="nik_000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Obrázek 1" descr="nik_0002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2350" y="0"/>
            <a:ext cx="4559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Obrázek 1" descr="nik_00029.JPG"/>
          <p:cNvPicPr>
            <a:picLocks noChangeAspect="1"/>
          </p:cNvPicPr>
          <p:nvPr/>
        </p:nvPicPr>
        <p:blipFill>
          <a:blip r:embed="rId2"/>
          <a:srcRect l="7874"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Obrázek 1" descr="nik00008.jpg"/>
          <p:cNvPicPr>
            <a:picLocks noChangeAspect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Obrázek 1" descr="nik_000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568</Words>
  <Application>Microsoft Office PowerPoint</Application>
  <PresentationFormat>Předvádění na obrazovce (4:3)</PresentationFormat>
  <Paragraphs>128</Paragraphs>
  <Slides>48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4" baseType="lpstr">
      <vt:lpstr>Arial</vt:lpstr>
      <vt:lpstr>Calibri</vt:lpstr>
      <vt:lpstr>Century Gothic</vt:lpstr>
      <vt:lpstr>Times New Roman</vt:lpstr>
      <vt:lpstr>Motiv sady Office</vt:lpstr>
      <vt:lpstr>Photo Editor Photo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Fakultní nemocnice u Sv. Anny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svobodova</dc:creator>
  <cp:lastModifiedBy>FNUSA</cp:lastModifiedBy>
  <cp:revision>39</cp:revision>
  <dcterms:created xsi:type="dcterms:W3CDTF">2011-10-17T11:42:50Z</dcterms:created>
  <dcterms:modified xsi:type="dcterms:W3CDTF">2017-04-26T12:50:16Z</dcterms:modified>
</cp:coreProperties>
</file>