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7" r:id="rId4"/>
    <p:sldId id="260" r:id="rId5"/>
    <p:sldId id="261" r:id="rId6"/>
    <p:sldId id="313" r:id="rId7"/>
    <p:sldId id="263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318" r:id="rId17"/>
    <p:sldId id="314" r:id="rId18"/>
    <p:sldId id="315" r:id="rId19"/>
    <p:sldId id="316" r:id="rId20"/>
    <p:sldId id="317" r:id="rId21"/>
    <p:sldId id="275" r:id="rId22"/>
    <p:sldId id="272" r:id="rId23"/>
    <p:sldId id="273" r:id="rId24"/>
    <p:sldId id="289" r:id="rId25"/>
    <p:sldId id="296" r:id="rId26"/>
    <p:sldId id="276" r:id="rId27"/>
    <p:sldId id="290" r:id="rId28"/>
    <p:sldId id="291" r:id="rId29"/>
    <p:sldId id="292" r:id="rId30"/>
    <p:sldId id="293" r:id="rId31"/>
    <p:sldId id="294" r:id="rId32"/>
    <p:sldId id="295" r:id="rId33"/>
    <p:sldId id="304" r:id="rId34"/>
    <p:sldId id="305" r:id="rId35"/>
    <p:sldId id="307" r:id="rId36"/>
    <p:sldId id="309" r:id="rId37"/>
    <p:sldId id="310" r:id="rId38"/>
    <p:sldId id="27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89C49-4A10-44D8-825D-82D34336117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04667B66-78EA-4232-9BC0-79924E3CF026}">
      <dgm:prSet phldrT="[Text]"/>
      <dgm:spPr>
        <a:solidFill>
          <a:srgbClr val="FFFF00"/>
        </a:solidFill>
      </dgm:spPr>
      <dgm:t>
        <a:bodyPr/>
        <a:lstStyle/>
        <a:p>
          <a:r>
            <a:rPr lang="cs-CZ" dirty="0" smtClean="0"/>
            <a:t>ZDROJ</a:t>
          </a:r>
          <a:endParaRPr lang="cs-CZ" dirty="0"/>
        </a:p>
      </dgm:t>
    </dgm:pt>
    <dgm:pt modelId="{8EC908F3-4BB6-469B-86F3-1FCE2D8EAAE7}" type="parTrans" cxnId="{BF815DAA-E700-4503-B462-6763CE5B3FDD}">
      <dgm:prSet/>
      <dgm:spPr/>
      <dgm:t>
        <a:bodyPr/>
        <a:lstStyle/>
        <a:p>
          <a:endParaRPr lang="cs-CZ"/>
        </a:p>
      </dgm:t>
    </dgm:pt>
    <dgm:pt modelId="{9BA7B034-229E-434D-9FCF-E9D0C2C4DE5A}" type="sibTrans" cxnId="{BF815DAA-E700-4503-B462-6763CE5B3FDD}">
      <dgm:prSet/>
      <dgm:spPr/>
      <dgm:t>
        <a:bodyPr/>
        <a:lstStyle/>
        <a:p>
          <a:endParaRPr lang="cs-CZ"/>
        </a:p>
      </dgm:t>
    </dgm:pt>
    <dgm:pt modelId="{4BBE673E-B1D4-4F1C-951D-AE11DF8B0BA5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 smtClean="0"/>
            <a:t>PŘENOS</a:t>
          </a:r>
          <a:endParaRPr lang="cs-CZ" dirty="0"/>
        </a:p>
      </dgm:t>
    </dgm:pt>
    <dgm:pt modelId="{9E97FCA1-A819-4D3F-95B2-6DCCDE242667}" type="parTrans" cxnId="{5AA011C7-5F8F-4563-844F-90AB298646AC}">
      <dgm:prSet/>
      <dgm:spPr/>
      <dgm:t>
        <a:bodyPr/>
        <a:lstStyle/>
        <a:p>
          <a:endParaRPr lang="cs-CZ"/>
        </a:p>
      </dgm:t>
    </dgm:pt>
    <dgm:pt modelId="{F507FF9A-1873-4308-A907-8F6F4E8FAA7F}" type="sibTrans" cxnId="{5AA011C7-5F8F-4563-844F-90AB298646AC}">
      <dgm:prSet/>
      <dgm:spPr/>
      <dgm:t>
        <a:bodyPr/>
        <a:lstStyle/>
        <a:p>
          <a:endParaRPr lang="cs-CZ"/>
        </a:p>
      </dgm:t>
    </dgm:pt>
    <dgm:pt modelId="{4BFA973D-A974-42E9-BDE9-AEFBBB89FF0E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smtClean="0"/>
            <a:t>VNÍMAVÝ JEDINEC</a:t>
          </a:r>
          <a:endParaRPr lang="cs-CZ" dirty="0"/>
        </a:p>
      </dgm:t>
    </dgm:pt>
    <dgm:pt modelId="{28159729-29F4-4B89-858C-363210B460F6}" type="parTrans" cxnId="{9BA4EF66-5C55-4BB1-900E-BF2C24F9641A}">
      <dgm:prSet/>
      <dgm:spPr/>
      <dgm:t>
        <a:bodyPr/>
        <a:lstStyle/>
        <a:p>
          <a:endParaRPr lang="cs-CZ"/>
        </a:p>
      </dgm:t>
    </dgm:pt>
    <dgm:pt modelId="{3F0C7D83-222A-4299-918F-FD8BE1269993}" type="sibTrans" cxnId="{9BA4EF66-5C55-4BB1-900E-BF2C24F9641A}">
      <dgm:prSet/>
      <dgm:spPr/>
      <dgm:t>
        <a:bodyPr/>
        <a:lstStyle/>
        <a:p>
          <a:endParaRPr lang="cs-CZ"/>
        </a:p>
      </dgm:t>
    </dgm:pt>
    <dgm:pt modelId="{32123403-4479-4F0A-A8E1-A0D703308D53}" type="pres">
      <dgm:prSet presAssocID="{A4E89C49-4A10-44D8-825D-82D343361178}" presName="CompostProcess" presStyleCnt="0">
        <dgm:presLayoutVars>
          <dgm:dir/>
          <dgm:resizeHandles val="exact"/>
        </dgm:presLayoutVars>
      </dgm:prSet>
      <dgm:spPr/>
    </dgm:pt>
    <dgm:pt modelId="{E9CC8670-B53C-4217-B24A-C184C3265CC1}" type="pres">
      <dgm:prSet presAssocID="{A4E89C49-4A10-44D8-825D-82D343361178}" presName="arrow" presStyleLbl="bgShp" presStyleIdx="0" presStyleCnt="1"/>
      <dgm:spPr/>
    </dgm:pt>
    <dgm:pt modelId="{26D6CDAB-338D-490B-A496-3410C1C4317F}" type="pres">
      <dgm:prSet presAssocID="{A4E89C49-4A10-44D8-825D-82D343361178}" presName="linearProcess" presStyleCnt="0"/>
      <dgm:spPr/>
    </dgm:pt>
    <dgm:pt modelId="{1C54CDE5-C40C-4AD1-8444-DC3BD0C55013}" type="pres">
      <dgm:prSet presAssocID="{04667B66-78EA-4232-9BC0-79924E3CF0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332969-8B43-4499-950F-D5946A8EB07D}" type="pres">
      <dgm:prSet presAssocID="{9BA7B034-229E-434D-9FCF-E9D0C2C4DE5A}" presName="sibTrans" presStyleCnt="0"/>
      <dgm:spPr/>
    </dgm:pt>
    <dgm:pt modelId="{C8DFC46D-0EDA-4FB7-91D9-BDA47843E1A2}" type="pres">
      <dgm:prSet presAssocID="{4BBE673E-B1D4-4F1C-951D-AE11DF8B0BA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DF0FB4-1FF9-4E2B-AEE1-51021BEEAAB0}" type="pres">
      <dgm:prSet presAssocID="{F507FF9A-1873-4308-A907-8F6F4E8FAA7F}" presName="sibTrans" presStyleCnt="0"/>
      <dgm:spPr/>
    </dgm:pt>
    <dgm:pt modelId="{A417A5B5-B087-40A8-968B-C77AF01780F2}" type="pres">
      <dgm:prSet presAssocID="{4BFA973D-A974-42E9-BDE9-AEFBBB89FF0E}" presName="textNode" presStyleLbl="node1" presStyleIdx="2" presStyleCnt="3" custLinFactNeighborX="6805" custLinFactNeighborY="-31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F815DAA-E700-4503-B462-6763CE5B3FDD}" srcId="{A4E89C49-4A10-44D8-825D-82D343361178}" destId="{04667B66-78EA-4232-9BC0-79924E3CF026}" srcOrd="0" destOrd="0" parTransId="{8EC908F3-4BB6-469B-86F3-1FCE2D8EAAE7}" sibTransId="{9BA7B034-229E-434D-9FCF-E9D0C2C4DE5A}"/>
    <dgm:cxn modelId="{8464F601-BC51-4C57-85C1-F7D4AD1BE4C2}" type="presOf" srcId="{04667B66-78EA-4232-9BC0-79924E3CF026}" destId="{1C54CDE5-C40C-4AD1-8444-DC3BD0C55013}" srcOrd="0" destOrd="0" presId="urn:microsoft.com/office/officeart/2005/8/layout/hProcess9"/>
    <dgm:cxn modelId="{CBD7DE9C-018B-4705-869C-D1DDFDC5999D}" type="presOf" srcId="{A4E89C49-4A10-44D8-825D-82D343361178}" destId="{32123403-4479-4F0A-A8E1-A0D703308D53}" srcOrd="0" destOrd="0" presId="urn:microsoft.com/office/officeart/2005/8/layout/hProcess9"/>
    <dgm:cxn modelId="{9BA4EF66-5C55-4BB1-900E-BF2C24F9641A}" srcId="{A4E89C49-4A10-44D8-825D-82D343361178}" destId="{4BFA973D-A974-42E9-BDE9-AEFBBB89FF0E}" srcOrd="2" destOrd="0" parTransId="{28159729-29F4-4B89-858C-363210B460F6}" sibTransId="{3F0C7D83-222A-4299-918F-FD8BE1269993}"/>
    <dgm:cxn modelId="{374928B3-6340-49D1-9351-2C95F8E7C6B1}" type="presOf" srcId="{4BFA973D-A974-42E9-BDE9-AEFBBB89FF0E}" destId="{A417A5B5-B087-40A8-968B-C77AF01780F2}" srcOrd="0" destOrd="0" presId="urn:microsoft.com/office/officeart/2005/8/layout/hProcess9"/>
    <dgm:cxn modelId="{553404AE-70F1-4A1D-824C-D44F94E95A00}" type="presOf" srcId="{4BBE673E-B1D4-4F1C-951D-AE11DF8B0BA5}" destId="{C8DFC46D-0EDA-4FB7-91D9-BDA47843E1A2}" srcOrd="0" destOrd="0" presId="urn:microsoft.com/office/officeart/2005/8/layout/hProcess9"/>
    <dgm:cxn modelId="{5AA011C7-5F8F-4563-844F-90AB298646AC}" srcId="{A4E89C49-4A10-44D8-825D-82D343361178}" destId="{4BBE673E-B1D4-4F1C-951D-AE11DF8B0BA5}" srcOrd="1" destOrd="0" parTransId="{9E97FCA1-A819-4D3F-95B2-6DCCDE242667}" sibTransId="{F507FF9A-1873-4308-A907-8F6F4E8FAA7F}"/>
    <dgm:cxn modelId="{82A0C29A-99EF-4807-81A2-E03B798F1C92}" type="presParOf" srcId="{32123403-4479-4F0A-A8E1-A0D703308D53}" destId="{E9CC8670-B53C-4217-B24A-C184C3265CC1}" srcOrd="0" destOrd="0" presId="urn:microsoft.com/office/officeart/2005/8/layout/hProcess9"/>
    <dgm:cxn modelId="{13955B0D-1390-4AD1-AA16-8961A7FBBD44}" type="presParOf" srcId="{32123403-4479-4F0A-A8E1-A0D703308D53}" destId="{26D6CDAB-338D-490B-A496-3410C1C4317F}" srcOrd="1" destOrd="0" presId="urn:microsoft.com/office/officeart/2005/8/layout/hProcess9"/>
    <dgm:cxn modelId="{ED9086A5-C925-4288-BEEC-DE79F7932712}" type="presParOf" srcId="{26D6CDAB-338D-490B-A496-3410C1C4317F}" destId="{1C54CDE5-C40C-4AD1-8444-DC3BD0C55013}" srcOrd="0" destOrd="0" presId="urn:microsoft.com/office/officeart/2005/8/layout/hProcess9"/>
    <dgm:cxn modelId="{218121F2-930A-42E6-BDAB-82F7AE8F4B76}" type="presParOf" srcId="{26D6CDAB-338D-490B-A496-3410C1C4317F}" destId="{4A332969-8B43-4499-950F-D5946A8EB07D}" srcOrd="1" destOrd="0" presId="urn:microsoft.com/office/officeart/2005/8/layout/hProcess9"/>
    <dgm:cxn modelId="{C0E5049E-5BE1-4050-AD2C-32B29B9CDFEC}" type="presParOf" srcId="{26D6CDAB-338D-490B-A496-3410C1C4317F}" destId="{C8DFC46D-0EDA-4FB7-91D9-BDA47843E1A2}" srcOrd="2" destOrd="0" presId="urn:microsoft.com/office/officeart/2005/8/layout/hProcess9"/>
    <dgm:cxn modelId="{E5EE9CBC-C779-443F-9111-CAAD85E61211}" type="presParOf" srcId="{26D6CDAB-338D-490B-A496-3410C1C4317F}" destId="{3CDF0FB4-1FF9-4E2B-AEE1-51021BEEAAB0}" srcOrd="3" destOrd="0" presId="urn:microsoft.com/office/officeart/2005/8/layout/hProcess9"/>
    <dgm:cxn modelId="{EB999E73-DA1B-4F1E-9CA0-9C91C19EF45B}" type="presParOf" srcId="{26D6CDAB-338D-490B-A496-3410C1C4317F}" destId="{A417A5B5-B087-40A8-968B-C77AF01780F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C8670-B53C-4217-B24A-C184C3265CC1}">
      <dsp:nvSpPr>
        <dsp:cNvPr id="0" name=""/>
        <dsp:cNvSpPr/>
      </dsp:nvSpPr>
      <dsp:spPr>
        <a:xfrm>
          <a:off x="548639" y="0"/>
          <a:ext cx="6217920" cy="512127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CDE5-C40C-4AD1-8444-DC3BD0C55013}">
      <dsp:nvSpPr>
        <dsp:cNvPr id="0" name=""/>
        <dsp:cNvSpPr/>
      </dsp:nvSpPr>
      <dsp:spPr>
        <a:xfrm>
          <a:off x="7858" y="1536382"/>
          <a:ext cx="2354580" cy="2048510"/>
        </a:xfrm>
        <a:prstGeom prst="roundRect">
          <a:avLst/>
        </a:prstGeom>
        <a:solidFill>
          <a:srgbClr val="FFFF0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ZDROJ</a:t>
          </a:r>
          <a:endParaRPr lang="cs-CZ" sz="3500" kern="1200" dirty="0"/>
        </a:p>
      </dsp:txBody>
      <dsp:txXfrm>
        <a:off x="107858" y="1636382"/>
        <a:ext cx="2154580" cy="1848510"/>
      </dsp:txXfrm>
    </dsp:sp>
    <dsp:sp modelId="{C8DFC46D-0EDA-4FB7-91D9-BDA47843E1A2}">
      <dsp:nvSpPr>
        <dsp:cNvPr id="0" name=""/>
        <dsp:cNvSpPr/>
      </dsp:nvSpPr>
      <dsp:spPr>
        <a:xfrm>
          <a:off x="2480309" y="1536382"/>
          <a:ext cx="2354580" cy="2048510"/>
        </a:xfrm>
        <a:prstGeom prst="roundRect">
          <a:avLst/>
        </a:prstGeom>
        <a:solidFill>
          <a:srgbClr val="00B0F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PŘENOS</a:t>
          </a:r>
          <a:endParaRPr lang="cs-CZ" sz="3500" kern="1200" dirty="0"/>
        </a:p>
      </dsp:txBody>
      <dsp:txXfrm>
        <a:off x="2580309" y="1636382"/>
        <a:ext cx="2154580" cy="1848510"/>
      </dsp:txXfrm>
    </dsp:sp>
    <dsp:sp modelId="{A417A5B5-B087-40A8-968B-C77AF01780F2}">
      <dsp:nvSpPr>
        <dsp:cNvPr id="0" name=""/>
        <dsp:cNvSpPr/>
      </dsp:nvSpPr>
      <dsp:spPr>
        <a:xfrm>
          <a:off x="4960619" y="1472223"/>
          <a:ext cx="2354580" cy="2048510"/>
        </a:xfrm>
        <a:prstGeom prst="roundRect">
          <a:avLst/>
        </a:prstGeom>
        <a:solidFill>
          <a:srgbClr val="FF000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VNÍMAVÝ JEDINEC</a:t>
          </a:r>
          <a:endParaRPr lang="cs-CZ" sz="3500" kern="1200" dirty="0"/>
        </a:p>
      </dsp:txBody>
      <dsp:txXfrm>
        <a:off x="5060619" y="1572223"/>
        <a:ext cx="2154580" cy="1848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1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5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38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25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01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49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88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33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36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05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97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B3AB7D-2110-43F4-BF06-827F4A15F63B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8C36238-0278-4E9D-8484-F9BA1BF5F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68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cdc.europa.eu/" TargetMode="External"/><Relationship Id="rId2" Type="http://schemas.openxmlformats.org/officeDocument/2006/relationships/hyperlink" Target="http://www.nrc-ha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who.in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848" y="733167"/>
            <a:ext cx="7315200" cy="439900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Infekce spojené se zdravotní péčí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sz="3600" dirty="0" smtClean="0">
                <a:solidFill>
                  <a:srgbClr val="FF0000"/>
                </a:solidFill>
              </a:rPr>
              <a:t>„</a:t>
            </a:r>
            <a:r>
              <a:rPr lang="cs-CZ" sz="3600" dirty="0">
                <a:solidFill>
                  <a:srgbClr val="FF0000"/>
                </a:solidFill>
              </a:rPr>
              <a:t>Nemocniční nákazy“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MUDr. Bohdana Rezková, Ph.D.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Ústav ochrany a podpory zdraví LF MU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76" y="2566737"/>
            <a:ext cx="2800187" cy="1739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77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Kolonizace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stav, kdy je mikrobiologicky prokázán původce infekce v určité anatomické lokalitě, ale nejsou přítomny klinické známky infekce</a:t>
            </a:r>
          </a:p>
          <a:p>
            <a:r>
              <a:rPr lang="cs-CZ" dirty="0" smtClean="0"/>
              <a:t>!!! spory toxigenních kmenů Clostridium </a:t>
            </a:r>
            <a:r>
              <a:rPr lang="cs-CZ" dirty="0" err="1" smtClean="0"/>
              <a:t>difficile</a:t>
            </a:r>
            <a:r>
              <a:rPr lang="cs-CZ" dirty="0" smtClean="0"/>
              <a:t>, kmeny rezistentních </a:t>
            </a:r>
            <a:r>
              <a:rPr lang="cs-CZ" dirty="0" err="1" smtClean="0"/>
              <a:t>enterobkterií</a:t>
            </a:r>
            <a:r>
              <a:rPr lang="cs-CZ" dirty="0" smtClean="0"/>
              <a:t> ve střevě….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Infekce (v případě NN)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klinicky manifestní onemocnění v kauzální souvislosti s interakcí s patogenem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86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9900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9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644641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22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ZDROJ</a:t>
            </a: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Pacient!!! </a:t>
            </a:r>
            <a:r>
              <a:rPr lang="cs-CZ" dirty="0" smtClean="0"/>
              <a:t>– hlavní zdroj, často endogenní rezervoár, opakované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hospitalizace, hospitalizace v zahraničí (kolonizace!)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Personál</a:t>
            </a:r>
            <a:r>
              <a:rPr lang="cs-CZ" dirty="0" smtClean="0"/>
              <a:t> – vzácněji (např. nazální nosičství stafylokoků)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Prostředí</a:t>
            </a:r>
            <a:r>
              <a:rPr lang="cs-CZ" dirty="0" smtClean="0"/>
              <a:t> – výjimečně (teplá voda, kontaminace ovzduší sporami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plísní během stavebních prací, oprav ….)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1" y="2870869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PŘENOS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Přenos kontaktem – typický  pro nemocniční infekce (převažuje nepřímý rukami, pomůckami,…)</a:t>
            </a:r>
          </a:p>
          <a:p>
            <a:r>
              <a:rPr lang="cs-CZ" dirty="0" smtClean="0"/>
              <a:t>Přenos kapénkami – vzácnější (</a:t>
            </a:r>
            <a:r>
              <a:rPr lang="cs-CZ" dirty="0" err="1" smtClean="0"/>
              <a:t>respir.viry</a:t>
            </a:r>
            <a:r>
              <a:rPr lang="cs-CZ" dirty="0" smtClean="0"/>
              <a:t>, streptokoky)</a:t>
            </a:r>
            <a:endParaRPr lang="cs-CZ" dirty="0"/>
          </a:p>
          <a:p>
            <a:r>
              <a:rPr lang="cs-CZ" dirty="0" smtClean="0"/>
              <a:t>Přenos vzduchem – výjimečný (plané neštovice, tuberkulóza)</a:t>
            </a:r>
          </a:p>
          <a:p>
            <a:r>
              <a:rPr lang="cs-CZ" dirty="0" smtClean="0"/>
              <a:t>Přenos krví – vzácný (žloutenka typu, B, C, HIV)</a:t>
            </a:r>
          </a:p>
          <a:p>
            <a:r>
              <a:rPr lang="cs-CZ" dirty="0" smtClean="0"/>
              <a:t>Specifické mechanismy přenosu: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kontaminace infekčním aerosolem (odsávání, splachování WC)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endogenní přenos (</a:t>
            </a:r>
            <a:r>
              <a:rPr lang="cs-CZ" dirty="0" err="1" smtClean="0"/>
              <a:t>mikroaspirace</a:t>
            </a:r>
            <a:r>
              <a:rPr lang="cs-CZ" dirty="0" smtClean="0"/>
              <a:t> u ventilátorové pneumonie,..)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67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VNÍMAVÝ JEDINEC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I</a:t>
            </a:r>
          </a:p>
        </p:txBody>
      </p:sp>
      <p:pic>
        <p:nvPicPr>
          <p:cNvPr id="4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83" y="2611556"/>
            <a:ext cx="2308108" cy="1731081"/>
          </a:xfrm>
          <a:prstGeom prst="rect">
            <a:avLst/>
          </a:prstGeom>
        </p:spPr>
      </p:pic>
      <p:sp>
        <p:nvSpPr>
          <p:cNvPr id="5" name="Popisek se šipkou dolů 5"/>
          <p:cNvSpPr/>
          <p:nvPr/>
        </p:nvSpPr>
        <p:spPr>
          <a:xfrm>
            <a:off x="6902928" y="1186415"/>
            <a:ext cx="1800200" cy="2016224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Velikost infekční dávky</a:t>
            </a:r>
            <a:endParaRPr lang="cs-CZ" dirty="0"/>
          </a:p>
        </p:txBody>
      </p:sp>
      <p:sp>
        <p:nvSpPr>
          <p:cNvPr id="6" name="Popisek se šipkou doprava 4"/>
          <p:cNvSpPr/>
          <p:nvPr/>
        </p:nvSpPr>
        <p:spPr>
          <a:xfrm>
            <a:off x="4710211" y="2758461"/>
            <a:ext cx="2731870" cy="1584176"/>
          </a:xfrm>
          <a:prstGeom prst="right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Virulence</a:t>
            </a:r>
          </a:p>
          <a:p>
            <a:pPr algn="ctr"/>
            <a:r>
              <a:rPr lang="cs-CZ" dirty="0" smtClean="0"/>
              <a:t>mikroorganismu</a:t>
            </a:r>
            <a:endParaRPr lang="cs-CZ" dirty="0"/>
          </a:p>
        </p:txBody>
      </p:sp>
      <p:sp>
        <p:nvSpPr>
          <p:cNvPr id="7" name="Popisek se šipkou doleva 6"/>
          <p:cNvSpPr/>
          <p:nvPr/>
        </p:nvSpPr>
        <p:spPr>
          <a:xfrm>
            <a:off x="8286034" y="2722457"/>
            <a:ext cx="2304256" cy="1656184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Schopnost jedince reagovat na infekci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4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VNÍMAVÝ </a:t>
            </a:r>
            <a:r>
              <a:rPr lang="cs-CZ" dirty="0" smtClean="0"/>
              <a:t>JEDINEC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II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Faktory ovlivňující vnímavost pacienta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cs-CZ" sz="2400" dirty="0" smtClean="0">
              <a:solidFill>
                <a:srgbClr val="FF0000"/>
              </a:solidFill>
            </a:endParaRPr>
          </a:p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VNITŘNÍ FAKTORY</a:t>
            </a:r>
          </a:p>
          <a:p>
            <a:pPr algn="ctr"/>
            <a:r>
              <a:rPr lang="cs-CZ" b="0" dirty="0" smtClean="0">
                <a:solidFill>
                  <a:schemeClr val="bg2">
                    <a:lumMod val="50000"/>
                  </a:schemeClr>
                </a:solidFill>
              </a:rPr>
              <a:t>(souvisí </a:t>
            </a:r>
            <a:r>
              <a:rPr lang="cs-CZ" b="0" dirty="0">
                <a:solidFill>
                  <a:schemeClr val="bg2">
                    <a:lumMod val="50000"/>
                  </a:schemeClr>
                </a:solidFill>
              </a:rPr>
              <a:t>s biologickou rovnováhou </a:t>
            </a:r>
            <a:r>
              <a:rPr lang="cs-CZ" b="0" dirty="0" smtClean="0">
                <a:solidFill>
                  <a:schemeClr val="bg2">
                    <a:lumMod val="50000"/>
                  </a:schemeClr>
                </a:solidFill>
              </a:rPr>
              <a:t>organismu)</a:t>
            </a:r>
            <a:endParaRPr lang="cs-CZ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věk                                                    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(do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3 let věku,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starší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65 let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!)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oběhové </a:t>
            </a:r>
            <a:r>
              <a:rPr lang="cs-CZ" dirty="0">
                <a:solidFill>
                  <a:srgbClr val="FF0000"/>
                </a:solidFill>
              </a:rPr>
              <a:t>poruchy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základní </a:t>
            </a:r>
            <a:r>
              <a:rPr lang="cs-CZ" dirty="0">
                <a:solidFill>
                  <a:srgbClr val="FF0000"/>
                </a:solidFill>
              </a:rPr>
              <a:t>onemocnění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(diabetes, karcinom,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popáleniny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,…)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porucha </a:t>
            </a:r>
            <a:r>
              <a:rPr lang="cs-CZ" dirty="0">
                <a:solidFill>
                  <a:srgbClr val="FF0000"/>
                </a:solidFill>
              </a:rPr>
              <a:t>výživového stavu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(podvýživa, obezita)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návyková </a:t>
            </a:r>
            <a:r>
              <a:rPr lang="cs-CZ" dirty="0">
                <a:solidFill>
                  <a:srgbClr val="FF0000"/>
                </a:solidFill>
              </a:rPr>
              <a:t>zátěž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(alkoholismus, nikotinismus, narkomanie)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B0F0"/>
                </a:solidFill>
              </a:rPr>
              <a:t>Nedají se výrazněji ovlivnit!!!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55807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VNĚJŠÍ FAKTORY</a:t>
            </a:r>
          </a:p>
          <a:p>
            <a:pPr algn="ctr"/>
            <a:r>
              <a:rPr lang="cs-CZ" sz="1400" b="0" dirty="0" smtClean="0">
                <a:solidFill>
                  <a:schemeClr val="bg2">
                    <a:lumMod val="50000"/>
                  </a:schemeClr>
                </a:solidFill>
              </a:rPr>
              <a:t>(souvisí </a:t>
            </a:r>
            <a:r>
              <a:rPr lang="cs-CZ" sz="1400" b="0" dirty="0">
                <a:solidFill>
                  <a:schemeClr val="bg2">
                    <a:lumMod val="50000"/>
                  </a:schemeClr>
                </a:solidFill>
              </a:rPr>
              <a:t>s léčebnou a diagnostickou </a:t>
            </a:r>
            <a:r>
              <a:rPr lang="cs-CZ" sz="1400" b="0" dirty="0" smtClean="0">
                <a:solidFill>
                  <a:schemeClr val="bg2">
                    <a:lumMod val="50000"/>
                  </a:schemeClr>
                </a:solidFill>
              </a:rPr>
              <a:t>péčí)</a:t>
            </a:r>
            <a:endParaRPr lang="cs-CZ" sz="1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3794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i</a:t>
            </a:r>
            <a:r>
              <a:rPr lang="cs-CZ" dirty="0" smtClean="0">
                <a:solidFill>
                  <a:srgbClr val="FF0000"/>
                </a:solidFill>
              </a:rPr>
              <a:t>nvazivní intervence</a:t>
            </a:r>
            <a:r>
              <a:rPr lang="cs-CZ" sz="1800" dirty="0" smtClean="0">
                <a:solidFill>
                  <a:srgbClr val="FF0000"/>
                </a:solidFill>
              </a:rPr>
              <a:t>     </a:t>
            </a:r>
            <a:r>
              <a:rPr lang="cs-CZ" sz="1800" dirty="0" smtClean="0"/>
              <a:t>(operace, cévní </a:t>
            </a:r>
            <a:r>
              <a:rPr lang="cs-CZ" sz="1800" dirty="0"/>
              <a:t>a močová </a:t>
            </a:r>
            <a:r>
              <a:rPr lang="cs-CZ" sz="1800" dirty="0" smtClean="0"/>
              <a:t>katetrizace, plicní ventilace…)</a:t>
            </a:r>
          </a:p>
          <a:p>
            <a:r>
              <a:rPr lang="cs-CZ" sz="1800" dirty="0">
                <a:solidFill>
                  <a:srgbClr val="FF0000"/>
                </a:solidFill>
              </a:rPr>
              <a:t>o</a:t>
            </a:r>
            <a:r>
              <a:rPr lang="cs-CZ" sz="1800" dirty="0" smtClean="0">
                <a:solidFill>
                  <a:srgbClr val="FF0000"/>
                </a:solidFill>
              </a:rPr>
              <a:t>slabení imunity   </a:t>
            </a:r>
            <a:r>
              <a:rPr lang="cs-CZ" sz="1800" dirty="0" smtClean="0"/>
              <a:t>                          (</a:t>
            </a:r>
            <a:r>
              <a:rPr lang="cs-CZ" sz="1800" dirty="0"/>
              <a:t>ATB, </a:t>
            </a:r>
            <a:r>
              <a:rPr lang="cs-CZ" sz="1800" dirty="0" smtClean="0"/>
              <a:t>kortikoidy,…)</a:t>
            </a:r>
            <a:endParaRPr lang="cs-CZ" sz="1800" dirty="0"/>
          </a:p>
          <a:p>
            <a:r>
              <a:rPr lang="cs-CZ" sz="1800" dirty="0" smtClean="0">
                <a:solidFill>
                  <a:srgbClr val="FF0000"/>
                </a:solidFill>
              </a:rPr>
              <a:t>délka </a:t>
            </a:r>
            <a:r>
              <a:rPr lang="cs-CZ" sz="1800" dirty="0">
                <a:solidFill>
                  <a:srgbClr val="FF0000"/>
                </a:solidFill>
              </a:rPr>
              <a:t>hospitalizace, opakovaná </a:t>
            </a:r>
            <a:r>
              <a:rPr lang="cs-CZ" sz="1800" dirty="0" smtClean="0">
                <a:solidFill>
                  <a:srgbClr val="FF0000"/>
                </a:solidFill>
              </a:rPr>
              <a:t>hospitalizace</a:t>
            </a:r>
          </a:p>
          <a:p>
            <a:r>
              <a:rPr lang="cs-CZ" sz="1800" dirty="0">
                <a:solidFill>
                  <a:srgbClr val="FF0000"/>
                </a:solidFill>
              </a:rPr>
              <a:t>u</a:t>
            </a:r>
            <a:r>
              <a:rPr lang="cs-CZ" sz="1800" dirty="0" smtClean="0">
                <a:solidFill>
                  <a:srgbClr val="FF0000"/>
                </a:solidFill>
              </a:rPr>
              <a:t>mělé implantáty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cs-CZ" sz="1800" dirty="0" smtClean="0">
                <a:solidFill>
                  <a:srgbClr val="00B0F0"/>
                </a:solidFill>
              </a:rPr>
              <a:t>Dají </a:t>
            </a:r>
            <a:r>
              <a:rPr lang="cs-CZ" sz="1800" dirty="0">
                <a:solidFill>
                  <a:srgbClr val="00B0F0"/>
                </a:solidFill>
              </a:rPr>
              <a:t>se ovlivnit řadou protiepidemických opatření!!!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315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VNÍMAVOST </a:t>
            </a:r>
            <a:r>
              <a:rPr lang="cs-CZ" dirty="0" smtClean="0"/>
              <a:t>PACIENTA</a:t>
            </a:r>
            <a:br>
              <a:rPr lang="cs-CZ" dirty="0" smtClean="0"/>
            </a:br>
            <a:r>
              <a:rPr lang="cs-CZ" dirty="0"/>
              <a:t>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Ošetřovatelská péče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Polohování pacienta</a:t>
            </a:r>
          </a:p>
          <a:p>
            <a:r>
              <a:rPr lang="cs-CZ" sz="2800" dirty="0"/>
              <a:t>Podpora oxidace</a:t>
            </a:r>
          </a:p>
          <a:p>
            <a:r>
              <a:rPr lang="cs-CZ" sz="2800" dirty="0"/>
              <a:t>Prokrvování a výživa tkání</a:t>
            </a:r>
          </a:p>
          <a:p>
            <a:r>
              <a:rPr lang="cs-CZ" sz="2800" dirty="0"/>
              <a:t>Dostatečný přísun tekutin</a:t>
            </a:r>
          </a:p>
          <a:p>
            <a:r>
              <a:rPr lang="cs-CZ" sz="2800" dirty="0"/>
              <a:t>Dostatek vitamínů a bílkovin</a:t>
            </a:r>
          </a:p>
          <a:p>
            <a:r>
              <a:rPr lang="cs-CZ" sz="2800" dirty="0"/>
              <a:t>Vlídná komunikace personálu</a:t>
            </a:r>
          </a:p>
          <a:p>
            <a:r>
              <a:rPr lang="cs-CZ" sz="2800" dirty="0"/>
              <a:t>Předcházení a odstraňování stresu</a:t>
            </a:r>
          </a:p>
          <a:p>
            <a:r>
              <a:rPr lang="cs-CZ" sz="2800" dirty="0"/>
              <a:t>Tišení bolesti</a:t>
            </a:r>
          </a:p>
          <a:p>
            <a:r>
              <a:rPr lang="cs-CZ" sz="2800" dirty="0"/>
              <a:t>Zajištění dostatečného spánku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43" y="151957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DRUHY BIOLOGICKÉHO MATERIÁLU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Výtěry (stěry) ze sliznic (dýchací cesty, tonzily, spojivky, pochva,..)</a:t>
            </a:r>
          </a:p>
          <a:p>
            <a:r>
              <a:rPr lang="cs-CZ" dirty="0">
                <a:solidFill>
                  <a:srgbClr val="FF0000"/>
                </a:solidFill>
              </a:rPr>
              <a:t>Stěry z kůže (z rány,…)</a:t>
            </a:r>
          </a:p>
          <a:p>
            <a:r>
              <a:rPr lang="cs-CZ" dirty="0">
                <a:solidFill>
                  <a:srgbClr val="FF0000"/>
                </a:solidFill>
              </a:rPr>
              <a:t>Výplachy </a:t>
            </a:r>
          </a:p>
          <a:p>
            <a:r>
              <a:rPr lang="cs-CZ" dirty="0">
                <a:solidFill>
                  <a:srgbClr val="FF0000"/>
                </a:solidFill>
              </a:rPr>
              <a:t>Zvratky</a:t>
            </a:r>
          </a:p>
          <a:p>
            <a:r>
              <a:rPr lang="cs-CZ" dirty="0">
                <a:solidFill>
                  <a:srgbClr val="FF0000"/>
                </a:solidFill>
              </a:rPr>
              <a:t>Sputum</a:t>
            </a:r>
          </a:p>
          <a:p>
            <a:r>
              <a:rPr lang="cs-CZ" dirty="0">
                <a:solidFill>
                  <a:srgbClr val="FF0000"/>
                </a:solidFill>
              </a:rPr>
              <a:t>Moč</a:t>
            </a:r>
          </a:p>
          <a:p>
            <a:r>
              <a:rPr lang="cs-CZ" dirty="0">
                <a:solidFill>
                  <a:srgbClr val="FF0000"/>
                </a:solidFill>
              </a:rPr>
              <a:t>Stolice</a:t>
            </a:r>
          </a:p>
          <a:p>
            <a:r>
              <a:rPr lang="cs-CZ" dirty="0">
                <a:solidFill>
                  <a:srgbClr val="FF0000"/>
                </a:solidFill>
              </a:rPr>
              <a:t>Mozkomíšní mok</a:t>
            </a:r>
          </a:p>
          <a:p>
            <a:r>
              <a:rPr lang="cs-CZ" dirty="0">
                <a:solidFill>
                  <a:srgbClr val="FF0000"/>
                </a:solidFill>
              </a:rPr>
              <a:t>Tkáňové tekutiny</a:t>
            </a:r>
          </a:p>
          <a:p>
            <a:r>
              <a:rPr lang="cs-CZ" dirty="0">
                <a:solidFill>
                  <a:srgbClr val="FF0000"/>
                </a:solidFill>
              </a:rPr>
              <a:t>Produkty zánětu (hnis)</a:t>
            </a:r>
          </a:p>
          <a:p>
            <a:r>
              <a:rPr lang="cs-CZ" dirty="0">
                <a:solidFill>
                  <a:srgbClr val="FF0000"/>
                </a:solidFill>
              </a:rPr>
              <a:t>Krev</a:t>
            </a:r>
          </a:p>
          <a:p>
            <a:r>
              <a:rPr lang="cs-CZ" dirty="0">
                <a:solidFill>
                  <a:srgbClr val="FF0000"/>
                </a:solidFill>
              </a:rPr>
              <a:t>Tkáně (tělu vlastní, </a:t>
            </a:r>
            <a:r>
              <a:rPr lang="cs-CZ" dirty="0" smtClean="0">
                <a:solidFill>
                  <a:srgbClr val="FF0000"/>
                </a:solidFill>
              </a:rPr>
              <a:t>patologické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967" y="1927645"/>
            <a:ext cx="4001501" cy="2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5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INFEKCIOZITA BIOLOGICKÝCH MATERIÁLŮ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Krev, plasma, krevní deriváty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5308" y="799070"/>
            <a:ext cx="7842422" cy="5222789"/>
          </a:xfrm>
        </p:spPr>
        <p:txBody>
          <a:bodyPr/>
          <a:lstStyle/>
          <a:p>
            <a:r>
              <a:rPr lang="cs-CZ" dirty="0" smtClean="0"/>
              <a:t>Žloutenka typu B a C, HIV</a:t>
            </a:r>
            <a:r>
              <a:rPr lang="cs-CZ" dirty="0"/>
              <a:t>, </a:t>
            </a:r>
            <a:r>
              <a:rPr lang="cs-CZ" dirty="0" err="1" smtClean="0"/>
              <a:t>Cytomegalovirus</a:t>
            </a:r>
            <a:r>
              <a:rPr lang="cs-CZ" dirty="0" smtClean="0"/>
              <a:t>, </a:t>
            </a:r>
            <a:r>
              <a:rPr lang="cs-CZ" dirty="0" smtClean="0"/>
              <a:t>virus </a:t>
            </a:r>
            <a:r>
              <a:rPr lang="cs-CZ" dirty="0"/>
              <a:t>spalniček při virémii, </a:t>
            </a:r>
          </a:p>
          <a:p>
            <a:r>
              <a:rPr lang="cs-CZ" dirty="0" smtClean="0"/>
              <a:t>Kvasinky </a:t>
            </a:r>
            <a:r>
              <a:rPr lang="cs-CZ" dirty="0"/>
              <a:t>(</a:t>
            </a:r>
            <a:r>
              <a:rPr lang="cs-CZ" dirty="0" err="1"/>
              <a:t>kandidémie</a:t>
            </a:r>
            <a:r>
              <a:rPr lang="cs-CZ" dirty="0"/>
              <a:t>), </a:t>
            </a:r>
          </a:p>
          <a:p>
            <a:r>
              <a:rPr lang="cs-CZ" dirty="0"/>
              <a:t>Malárie (</a:t>
            </a:r>
            <a:r>
              <a:rPr lang="cs-CZ" dirty="0" err="1"/>
              <a:t>plasmodia</a:t>
            </a:r>
            <a:r>
              <a:rPr lang="cs-CZ" dirty="0"/>
              <a:t> mohou v čerstvé plazmě přežívat při  3 – </a:t>
            </a:r>
            <a:r>
              <a:rPr lang="cs-CZ" dirty="0" smtClean="0"/>
              <a:t>5</a:t>
            </a:r>
            <a:r>
              <a:rPr lang="cs-CZ" baseline="30000" dirty="0" smtClean="0"/>
              <a:t>o</a:t>
            </a:r>
            <a:r>
              <a:rPr lang="cs-CZ" dirty="0" smtClean="0"/>
              <a:t>C </a:t>
            </a:r>
            <a:r>
              <a:rPr lang="cs-CZ" dirty="0"/>
              <a:t>i 14 dnů),</a:t>
            </a:r>
          </a:p>
          <a:p>
            <a:r>
              <a:rPr lang="cs-CZ" dirty="0" err="1"/>
              <a:t>Toxoplasma</a:t>
            </a:r>
            <a:r>
              <a:rPr lang="cs-CZ" dirty="0"/>
              <a:t> </a:t>
            </a:r>
            <a:r>
              <a:rPr lang="cs-CZ" dirty="0" err="1"/>
              <a:t>gondii</a:t>
            </a:r>
            <a:r>
              <a:rPr lang="cs-CZ" dirty="0"/>
              <a:t> (přežívá v konservované krvi až 56 dnů).</a:t>
            </a:r>
          </a:p>
        </p:txBody>
      </p:sp>
    </p:spTree>
    <p:extLst>
      <p:ext uri="{BB962C8B-B14F-4D97-AF65-F5344CB8AC3E}">
        <p14:creationId xmlns:p14="http://schemas.microsoft.com/office/powerpoint/2010/main" val="369130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INFEKCIOZITA BIOLOGICKÝCH </a:t>
            </a:r>
            <a:r>
              <a:rPr lang="cs-CZ" sz="3200" dirty="0"/>
              <a:t>MATERIÁLŮ</a:t>
            </a:r>
            <a:br>
              <a:rPr lang="cs-CZ" sz="3200" dirty="0"/>
            </a:br>
            <a:r>
              <a:rPr lang="cs-CZ" sz="3200" dirty="0">
                <a:solidFill>
                  <a:srgbClr val="FF0000"/>
                </a:solidFill>
              </a:rPr>
              <a:t>Sputum, nosohltanový sekret,…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7730" y="823784"/>
            <a:ext cx="7422292" cy="5206313"/>
          </a:xfrm>
        </p:spPr>
        <p:txBody>
          <a:bodyPr>
            <a:normAutofit/>
          </a:bodyPr>
          <a:lstStyle/>
          <a:p>
            <a:r>
              <a:rPr lang="cs-CZ" dirty="0"/>
              <a:t>Adenoviry, </a:t>
            </a:r>
            <a:r>
              <a:rPr lang="cs-CZ" dirty="0" err="1"/>
              <a:t>coronaviry</a:t>
            </a:r>
            <a:r>
              <a:rPr lang="cs-CZ" dirty="0"/>
              <a:t>, enteroviry, herpes viry, </a:t>
            </a:r>
            <a:r>
              <a:rPr lang="cs-CZ" dirty="0" err="1"/>
              <a:t>myxoviry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(</a:t>
            </a:r>
            <a:r>
              <a:rPr lang="cs-CZ" dirty="0" smtClean="0"/>
              <a:t>chřipka</a:t>
            </a:r>
            <a:r>
              <a:rPr lang="cs-CZ" dirty="0"/>
              <a:t>), </a:t>
            </a:r>
            <a:r>
              <a:rPr lang="cs-CZ" dirty="0" err="1"/>
              <a:t>paramyxoviry</a:t>
            </a:r>
            <a:r>
              <a:rPr lang="cs-CZ" dirty="0"/>
              <a:t>, RS viry, </a:t>
            </a:r>
            <a:r>
              <a:rPr lang="cs-CZ" dirty="0" err="1"/>
              <a:t>rhinoviry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Stafylokoky, streptokoky, meningokoky, </a:t>
            </a:r>
            <a:r>
              <a:rPr lang="cs-CZ" i="1" dirty="0" err="1"/>
              <a:t>Haemophilus</a:t>
            </a:r>
            <a:r>
              <a:rPr lang="cs-CZ" i="1" dirty="0"/>
              <a:t> </a:t>
            </a:r>
          </a:p>
          <a:p>
            <a:pPr marL="0" indent="0">
              <a:buNone/>
            </a:pPr>
            <a:r>
              <a:rPr lang="cs-CZ" i="1" dirty="0"/>
              <a:t>   </a:t>
            </a:r>
            <a:r>
              <a:rPr lang="cs-CZ" i="1" dirty="0" err="1" smtClean="0"/>
              <a:t>Influenzae</a:t>
            </a:r>
            <a:r>
              <a:rPr lang="cs-CZ" i="1" dirty="0"/>
              <a:t>, </a:t>
            </a:r>
            <a:r>
              <a:rPr lang="cs-CZ" i="1" dirty="0" err="1"/>
              <a:t>Neisseria</a:t>
            </a:r>
            <a:r>
              <a:rPr lang="cs-CZ" i="1" dirty="0"/>
              <a:t> meningitis,  </a:t>
            </a:r>
            <a:r>
              <a:rPr lang="cs-CZ" i="1" dirty="0" err="1"/>
              <a:t>Bordetella</a:t>
            </a:r>
            <a:r>
              <a:rPr lang="cs-CZ" i="1" dirty="0"/>
              <a:t> </a:t>
            </a:r>
            <a:r>
              <a:rPr lang="cs-CZ" i="1" dirty="0" err="1"/>
              <a:t>pertussis</a:t>
            </a:r>
            <a:r>
              <a:rPr lang="cs-CZ" i="1" dirty="0"/>
              <a:t>, </a:t>
            </a:r>
          </a:p>
          <a:p>
            <a:pPr marL="0" indent="0">
              <a:buNone/>
            </a:pPr>
            <a:r>
              <a:rPr lang="cs-CZ" i="1" dirty="0" smtClean="0"/>
              <a:t>   </a:t>
            </a:r>
            <a:r>
              <a:rPr lang="cs-CZ" i="1" dirty="0" err="1" smtClean="0"/>
              <a:t>Bordetella</a:t>
            </a:r>
            <a:r>
              <a:rPr lang="cs-CZ" i="1" dirty="0" smtClean="0"/>
              <a:t> </a:t>
            </a:r>
            <a:r>
              <a:rPr lang="cs-CZ" i="1" dirty="0" err="1"/>
              <a:t>parapertussis</a:t>
            </a:r>
            <a:r>
              <a:rPr lang="cs-CZ" i="1" dirty="0"/>
              <a:t>, </a:t>
            </a:r>
            <a:r>
              <a:rPr lang="cs-CZ" i="1" dirty="0" err="1"/>
              <a:t>Mycoplasma</a:t>
            </a:r>
            <a:r>
              <a:rPr lang="cs-CZ" i="1" dirty="0"/>
              <a:t> </a:t>
            </a:r>
            <a:r>
              <a:rPr lang="cs-CZ" i="1" dirty="0" err="1"/>
              <a:t>pneumoniae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Mykobakterie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 err="1"/>
              <a:t>Pneumocystis</a:t>
            </a:r>
            <a:r>
              <a:rPr lang="cs-CZ" i="1" dirty="0"/>
              <a:t> </a:t>
            </a:r>
            <a:r>
              <a:rPr lang="cs-CZ" i="1" dirty="0" err="1"/>
              <a:t>carinii</a:t>
            </a:r>
            <a:r>
              <a:rPr lang="cs-CZ" dirty="0"/>
              <a:t>, </a:t>
            </a:r>
            <a:r>
              <a:rPr lang="cs-CZ" dirty="0" smtClean="0"/>
              <a:t>kvasinky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05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Zákon .č 258/2000 Sb.: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Infekcí spojenou se zdravotní péčí se rozumí nemoc nebo patologický stav vzniklý v souvislosti s přítomností původce infekce nebo jeho produktů ve spojitosti s pobytem nebo výkony prováděnými osobou poskytující péči ve zdravotnickém zařízení, v týdenním stacionáři, domově pro osoby se zdravotním postižením, domově pro seniory nebo v domově se zvláštním režimem, v příslušné inkubační době.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50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INFEKCIOZITA BIOLOGICKÝCH MATERIÁLŮ</a:t>
            </a:r>
            <a:br>
              <a:rPr lang="cs-CZ" sz="3200" dirty="0"/>
            </a:br>
            <a:r>
              <a:rPr lang="cs-CZ" sz="3200" dirty="0">
                <a:solidFill>
                  <a:srgbClr val="FF0000"/>
                </a:solidFill>
              </a:rPr>
              <a:t>Stolice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Enteroviry </a:t>
            </a:r>
            <a:r>
              <a:rPr lang="cs-CZ" dirty="0" smtClean="0"/>
              <a:t>(</a:t>
            </a:r>
            <a:r>
              <a:rPr lang="cs-CZ" dirty="0" smtClean="0"/>
              <a:t>žloutenka typu A</a:t>
            </a:r>
            <a:r>
              <a:rPr lang="cs-CZ" dirty="0" smtClean="0"/>
              <a:t>, dětská obrna), </a:t>
            </a:r>
            <a:r>
              <a:rPr lang="cs-CZ" dirty="0" err="1" smtClean="0"/>
              <a:t>žlouteka</a:t>
            </a:r>
            <a:r>
              <a:rPr lang="cs-CZ" dirty="0" smtClean="0"/>
              <a:t> typu E, </a:t>
            </a:r>
            <a:r>
              <a:rPr lang="cs-CZ" dirty="0" err="1"/>
              <a:t>c</a:t>
            </a:r>
            <a:r>
              <a:rPr lang="cs-CZ" dirty="0" err="1" smtClean="0"/>
              <a:t>oxsackie</a:t>
            </a:r>
            <a:r>
              <a:rPr lang="cs-CZ" dirty="0" smtClean="0"/>
              <a:t> </a:t>
            </a:r>
            <a:r>
              <a:rPr lang="cs-CZ" dirty="0"/>
              <a:t>viry, </a:t>
            </a:r>
            <a:r>
              <a:rPr lang="cs-CZ" dirty="0"/>
              <a:t>a</a:t>
            </a:r>
            <a:r>
              <a:rPr lang="cs-CZ" dirty="0" smtClean="0"/>
              <a:t>denoviry</a:t>
            </a:r>
            <a:r>
              <a:rPr lang="cs-CZ" dirty="0"/>
              <a:t>,</a:t>
            </a:r>
          </a:p>
          <a:p>
            <a:r>
              <a:rPr lang="cs-CZ" dirty="0" err="1"/>
              <a:t>Enterobacteriacae</a:t>
            </a:r>
            <a:r>
              <a:rPr lang="cs-CZ" dirty="0"/>
              <a:t> (</a:t>
            </a:r>
            <a:r>
              <a:rPr lang="cs-CZ" dirty="0" err="1"/>
              <a:t>E.coli</a:t>
            </a:r>
            <a:r>
              <a:rPr lang="cs-CZ" dirty="0"/>
              <a:t>, </a:t>
            </a:r>
            <a:r>
              <a:rPr lang="cs-CZ" i="1" dirty="0" err="1"/>
              <a:t>Klebsiella</a:t>
            </a:r>
            <a:r>
              <a:rPr lang="cs-CZ" i="1" dirty="0"/>
              <a:t> </a:t>
            </a:r>
            <a:r>
              <a:rPr lang="cs-CZ" i="1" dirty="0" err="1"/>
              <a:t>pneumoniae</a:t>
            </a:r>
            <a:r>
              <a:rPr lang="cs-CZ" i="1" dirty="0"/>
              <a:t>, </a:t>
            </a:r>
          </a:p>
          <a:p>
            <a:pPr marL="0" indent="0">
              <a:buNone/>
            </a:pPr>
            <a:r>
              <a:rPr lang="cs-CZ" i="1" dirty="0"/>
              <a:t>  </a:t>
            </a:r>
            <a:r>
              <a:rPr lang="cs-CZ" i="1" dirty="0" smtClean="0"/>
              <a:t> </a:t>
            </a:r>
            <a:r>
              <a:rPr lang="cs-CZ" i="1" dirty="0" err="1" smtClean="0"/>
              <a:t>Pseudomonas</a:t>
            </a:r>
            <a:r>
              <a:rPr lang="cs-CZ" i="1" dirty="0" smtClean="0"/>
              <a:t> </a:t>
            </a:r>
            <a:r>
              <a:rPr lang="cs-CZ" i="1" dirty="0" err="1"/>
              <a:t>aeruginosa</a:t>
            </a:r>
            <a:r>
              <a:rPr lang="cs-CZ" dirty="0"/>
              <a:t>, Proteus </a:t>
            </a:r>
            <a:r>
              <a:rPr lang="cs-CZ" dirty="0" err="1"/>
              <a:t>spp</a:t>
            </a:r>
            <a:r>
              <a:rPr lang="cs-CZ" dirty="0"/>
              <a:t>., </a:t>
            </a:r>
            <a:r>
              <a:rPr lang="cs-CZ" dirty="0" err="1"/>
              <a:t>Citrobacter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 </a:t>
            </a:r>
            <a:r>
              <a:rPr lang="cs-CZ" dirty="0" err="1" smtClean="0"/>
              <a:t>Enterobacter</a:t>
            </a:r>
            <a:r>
              <a:rPr lang="cs-CZ" dirty="0"/>
              <a:t>, </a:t>
            </a:r>
            <a:r>
              <a:rPr lang="cs-CZ" dirty="0" err="1"/>
              <a:t>Serratia</a:t>
            </a:r>
            <a:r>
              <a:rPr lang="cs-CZ" dirty="0"/>
              <a:t> </a:t>
            </a:r>
            <a:r>
              <a:rPr lang="cs-CZ" dirty="0" err="1"/>
              <a:t>apod</a:t>
            </a:r>
            <a:r>
              <a:rPr lang="cs-CZ" dirty="0"/>
              <a:t>)</a:t>
            </a:r>
          </a:p>
          <a:p>
            <a:r>
              <a:rPr lang="cs-CZ" dirty="0" err="1"/>
              <a:t>Listeria</a:t>
            </a:r>
            <a:r>
              <a:rPr lang="cs-CZ" dirty="0"/>
              <a:t> </a:t>
            </a:r>
            <a:r>
              <a:rPr lang="cs-CZ" dirty="0" err="1"/>
              <a:t>monocytogenes</a:t>
            </a:r>
            <a:r>
              <a:rPr lang="cs-CZ" dirty="0"/>
              <a:t>, </a:t>
            </a:r>
          </a:p>
          <a:p>
            <a:r>
              <a:rPr lang="cs-CZ" dirty="0"/>
              <a:t>Clostridium </a:t>
            </a:r>
            <a:r>
              <a:rPr lang="cs-CZ" dirty="0" err="1"/>
              <a:t>perfringens</a:t>
            </a:r>
            <a:r>
              <a:rPr lang="cs-CZ" dirty="0"/>
              <a:t>, Clostridium </a:t>
            </a:r>
            <a:r>
              <a:rPr lang="cs-CZ" dirty="0" err="1"/>
              <a:t>tetani</a:t>
            </a:r>
            <a:r>
              <a:rPr lang="cs-CZ" dirty="0"/>
              <a:t>, </a:t>
            </a:r>
          </a:p>
          <a:p>
            <a:r>
              <a:rPr lang="cs-CZ" dirty="0" err="1"/>
              <a:t>Pneumocystis</a:t>
            </a:r>
            <a:r>
              <a:rPr lang="cs-CZ" dirty="0"/>
              <a:t> </a:t>
            </a:r>
            <a:r>
              <a:rPr lang="cs-CZ" dirty="0" err="1"/>
              <a:t>carinii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139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Surveillance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FF0000"/>
                </a:solidFill>
              </a:rPr>
              <a:t>(sledování a evidence)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dirty="0" smtClean="0"/>
              <a:t> NN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Lokální</a:t>
            </a:r>
            <a:r>
              <a:rPr lang="cs-CZ" dirty="0" smtClean="0"/>
              <a:t> (na úrovni nemocnice) – zásadní význam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Národní </a:t>
            </a:r>
            <a:r>
              <a:rPr lang="cs-CZ" dirty="0" smtClean="0"/>
              <a:t>(Národní referenční centrum pro infekce spojené se zdravotní péčí při Státním zdravotním ústavu – www.nrc-hai.cz)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Mezinárodní </a:t>
            </a:r>
            <a:r>
              <a:rPr lang="cs-CZ" dirty="0" smtClean="0"/>
              <a:t>(Evropské centrum pro prevenci a kontrolu infekcí –ECDC – ve Stockholmu)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287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Lokální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>(nemocniční) </a:t>
            </a:r>
            <a:r>
              <a:rPr lang="cs-CZ" dirty="0" err="1" smtClean="0">
                <a:solidFill>
                  <a:schemeClr val="bg1"/>
                </a:solidFill>
              </a:rPr>
              <a:t>surveillance</a:t>
            </a:r>
            <a:r>
              <a:rPr lang="cs-CZ" dirty="0" smtClean="0">
                <a:solidFill>
                  <a:schemeClr val="bg1"/>
                </a:solidFill>
              </a:rPr>
              <a:t> NN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Účel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Určení „endemické hladiny“ </a:t>
            </a:r>
            <a:r>
              <a:rPr lang="cs-CZ" sz="2400" dirty="0" smtClean="0">
                <a:solidFill>
                  <a:srgbClr val="FF0000"/>
                </a:solidFill>
              </a:rPr>
              <a:t>(obvyklého výskytu) </a:t>
            </a:r>
            <a:r>
              <a:rPr lang="cs-CZ" sz="2400" dirty="0" smtClean="0"/>
              <a:t>v nemocnici</a:t>
            </a:r>
          </a:p>
          <a:p>
            <a:r>
              <a:rPr lang="cs-CZ" sz="2400" dirty="0" smtClean="0"/>
              <a:t>Signalizace zvýšeného výskytu a možnost opatření</a:t>
            </a:r>
          </a:p>
          <a:p>
            <a:r>
              <a:rPr lang="cs-CZ" sz="2400" dirty="0" smtClean="0"/>
              <a:t>Hodnocení účinnosti opatření (hygiena rukou, změna postupu dezinfekce, …)</a:t>
            </a:r>
          </a:p>
        </p:txBody>
      </p:sp>
    </p:spTree>
    <p:extLst>
      <p:ext uri="{BB962C8B-B14F-4D97-AF65-F5344CB8AC3E}">
        <p14:creationId xmlns:p14="http://schemas.microsoft.com/office/powerpoint/2010/main" val="139271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Lokální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2800" dirty="0">
                <a:solidFill>
                  <a:srgbClr val="FF0000"/>
                </a:solidFill>
              </a:rPr>
              <a:t>(nemocniční) </a:t>
            </a:r>
            <a:r>
              <a:rPr lang="cs-CZ" dirty="0" err="1" smtClean="0">
                <a:solidFill>
                  <a:schemeClr val="bg1"/>
                </a:solidFill>
              </a:rPr>
              <a:t>surveillance</a:t>
            </a:r>
            <a:r>
              <a:rPr lang="cs-CZ" dirty="0" smtClean="0">
                <a:solidFill>
                  <a:schemeClr val="bg1"/>
                </a:solidFill>
              </a:rPr>
              <a:t> NN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>Možnosti vyhledávání případů</a:t>
            </a:r>
            <a:r>
              <a:rPr lang="cs-CZ" sz="2800" dirty="0">
                <a:solidFill>
                  <a:srgbClr val="FF0000"/>
                </a:solidFill>
              </a:rPr>
              <a:t/>
            </a:r>
            <a:br>
              <a:rPr lang="cs-CZ" sz="2800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Informace o nutnosti nasazení antibiotické léčby u pacienta</a:t>
            </a:r>
          </a:p>
          <a:p>
            <a:r>
              <a:rPr lang="cs-CZ" dirty="0" smtClean="0"/>
              <a:t>Výsledky mikrobiologických vyšetření - </a:t>
            </a:r>
            <a:r>
              <a:rPr lang="cs-CZ" dirty="0"/>
              <a:t>n</a:t>
            </a:r>
            <a:r>
              <a:rPr lang="cs-CZ" dirty="0" smtClean="0"/>
              <a:t>ález </a:t>
            </a:r>
            <a:r>
              <a:rPr lang="cs-CZ" dirty="0" err="1" smtClean="0"/>
              <a:t>patogena</a:t>
            </a:r>
            <a:endParaRPr lang="cs-CZ" dirty="0" smtClean="0"/>
          </a:p>
          <a:p>
            <a:r>
              <a:rPr lang="cs-CZ" dirty="0" smtClean="0"/>
              <a:t>Záznamy v dokumentaci (</a:t>
            </a:r>
            <a:r>
              <a:rPr lang="cs-CZ" dirty="0" err="1" smtClean="0"/>
              <a:t>reoperace</a:t>
            </a:r>
            <a:r>
              <a:rPr lang="cs-CZ" dirty="0" smtClean="0"/>
              <a:t>, opakovaná hospitalizace, překlad pacienta na JIP, </a:t>
            </a:r>
            <a:r>
              <a:rPr lang="cs-CZ" dirty="0" err="1" smtClean="0"/>
              <a:t>febrilie</a:t>
            </a:r>
            <a:r>
              <a:rPr lang="cs-CZ" dirty="0" smtClean="0"/>
              <a:t>,…)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178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mtClean="0"/>
              <a:t>Rozdělení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=</a:t>
            </a:r>
            <a:br>
              <a:rPr lang="cs-CZ" dirty="0" smtClean="0"/>
            </a:br>
            <a:r>
              <a:rPr lang="cs-CZ" dirty="0" smtClean="0"/>
              <a:t>Definiční systémy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42078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Infekce krevního řečiště</a:t>
            </a:r>
          </a:p>
          <a:p>
            <a:r>
              <a:rPr lang="cs-CZ" dirty="0" smtClean="0"/>
              <a:t>Infekce spojené s cévními katetry</a:t>
            </a:r>
          </a:p>
          <a:p>
            <a:r>
              <a:rPr lang="cs-CZ" dirty="0" smtClean="0"/>
              <a:t>Infekce kardiovaskulárního ústrojí</a:t>
            </a:r>
          </a:p>
          <a:p>
            <a:r>
              <a:rPr lang="cs-CZ" dirty="0" smtClean="0"/>
              <a:t>Pneumonie</a:t>
            </a:r>
          </a:p>
          <a:p>
            <a:r>
              <a:rPr lang="cs-CZ" dirty="0" smtClean="0"/>
              <a:t>Respirační infekce jiné než pneumonie</a:t>
            </a:r>
          </a:p>
          <a:p>
            <a:r>
              <a:rPr lang="cs-CZ" dirty="0" smtClean="0"/>
              <a:t>Infekce v místě chirurgického výkonu</a:t>
            </a:r>
          </a:p>
          <a:p>
            <a:r>
              <a:rPr lang="cs-CZ" dirty="0" smtClean="0"/>
              <a:t>Infekce močového ústrojí</a:t>
            </a:r>
          </a:p>
          <a:p>
            <a:r>
              <a:rPr lang="cs-CZ" dirty="0" smtClean="0"/>
              <a:t>Infekce centrálního nervového systému</a:t>
            </a:r>
          </a:p>
          <a:p>
            <a:r>
              <a:rPr lang="cs-CZ" dirty="0" smtClean="0"/>
              <a:t>Infekce kůže a měkkých tkání</a:t>
            </a:r>
          </a:p>
          <a:p>
            <a:r>
              <a:rPr lang="cs-CZ" dirty="0" smtClean="0"/>
              <a:t>Infekce kostí a kloubů</a:t>
            </a:r>
          </a:p>
          <a:p>
            <a:r>
              <a:rPr lang="cs-CZ" dirty="0" smtClean="0"/>
              <a:t>Infekce gastrointestinálního ústrojí</a:t>
            </a:r>
          </a:p>
          <a:p>
            <a:r>
              <a:rPr lang="cs-CZ" dirty="0" smtClean="0"/>
              <a:t>Infekce reprodukčního ústrojí</a:t>
            </a:r>
          </a:p>
          <a:p>
            <a:r>
              <a:rPr lang="cs-CZ" dirty="0" smtClean="0"/>
              <a:t>Specifické infekce v neonatologii</a:t>
            </a:r>
          </a:p>
          <a:p>
            <a:r>
              <a:rPr lang="cs-CZ" dirty="0" smtClean="0"/>
              <a:t>Systémové infekce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89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ECDC Point Prevalence Survey of HAI and AMR </a:t>
            </a:r>
            <a:r>
              <a:rPr lang="en-US" dirty="0" err="1">
                <a:solidFill>
                  <a:srgbClr val="FF0000"/>
                </a:solidFill>
              </a:rPr>
              <a:t>Bodová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prevalenční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studie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2012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1000 nemocnic ze 30 zemí EU </a:t>
            </a:r>
            <a:endParaRPr lang="cs-CZ" dirty="0" smtClean="0"/>
          </a:p>
          <a:p>
            <a:r>
              <a:rPr lang="cs-CZ" dirty="0" smtClean="0"/>
              <a:t>5.7</a:t>
            </a:r>
            <a:r>
              <a:rPr lang="cs-CZ" dirty="0"/>
              <a:t>% pacientů </a:t>
            </a:r>
            <a:r>
              <a:rPr lang="cs-CZ" dirty="0" smtClean="0"/>
              <a:t>mělo infekci spojenou s nemocniční péčí (ISNP)</a:t>
            </a:r>
          </a:p>
          <a:p>
            <a:r>
              <a:rPr lang="cs-CZ" dirty="0" smtClean="0"/>
              <a:t>ECDC </a:t>
            </a:r>
            <a:r>
              <a:rPr lang="cs-CZ" dirty="0"/>
              <a:t>odhaduje, že každý den má cca 80 000 pacientů minimálně jednu </a:t>
            </a:r>
            <a:r>
              <a:rPr lang="cs-CZ" dirty="0" smtClean="0"/>
              <a:t>ISNP, </a:t>
            </a:r>
            <a:r>
              <a:rPr lang="cs-CZ" dirty="0"/>
              <a:t>tzn. jeden z 18 pacientů v evropských nemocnicích, má </a:t>
            </a:r>
            <a:r>
              <a:rPr lang="cs-CZ" dirty="0" smtClean="0"/>
              <a:t>ISNP</a:t>
            </a:r>
          </a:p>
          <a:p>
            <a:r>
              <a:rPr lang="cs-CZ" dirty="0" smtClean="0"/>
              <a:t>nejvyšší </a:t>
            </a:r>
            <a:r>
              <a:rPr lang="cs-CZ" dirty="0"/>
              <a:t>prevalence </a:t>
            </a:r>
            <a:r>
              <a:rPr lang="cs-CZ" dirty="0" smtClean="0"/>
              <a:t>u kriticky nemocných pacientů-  </a:t>
            </a:r>
            <a:r>
              <a:rPr lang="cs-CZ" dirty="0"/>
              <a:t>19,5% (respirační trakt, krevní </a:t>
            </a:r>
            <a:r>
              <a:rPr lang="cs-CZ" dirty="0" smtClean="0"/>
              <a:t>řečiště)</a:t>
            </a:r>
          </a:p>
          <a:p>
            <a:r>
              <a:rPr lang="cs-CZ" dirty="0" smtClean="0"/>
              <a:t>ECDC </a:t>
            </a:r>
            <a:r>
              <a:rPr lang="cs-CZ" dirty="0"/>
              <a:t>odhaduje, že každý den více než 400 000 pacientů v evropských nemocnicích, tzn. jeden ze 3 pacientů, dostává alespoň jeden antimikrobní </a:t>
            </a:r>
            <a:r>
              <a:rPr lang="cs-CZ" dirty="0" smtClean="0"/>
              <a:t>preparát</a:t>
            </a:r>
          </a:p>
          <a:p>
            <a:r>
              <a:rPr lang="cs-CZ" dirty="0" smtClean="0"/>
              <a:t>ECDC </a:t>
            </a:r>
            <a:r>
              <a:rPr lang="cs-CZ" dirty="0"/>
              <a:t>plánuje organizaci 2. celoevropské PPS 2016 – 2017</a:t>
            </a:r>
          </a:p>
        </p:txBody>
      </p:sp>
    </p:spTree>
    <p:extLst>
      <p:ext uri="{BB962C8B-B14F-4D97-AF65-F5344CB8AC3E}">
        <p14:creationId xmlns:p14="http://schemas.microsoft.com/office/powerpoint/2010/main" val="1591321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Cílená 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aměřená na nejzávažnější a nejovlivnitelnější skupiny:</a:t>
            </a:r>
          </a:p>
          <a:p>
            <a:r>
              <a:rPr lang="cs-CZ" dirty="0"/>
              <a:t>infekce močového </a:t>
            </a:r>
            <a:r>
              <a:rPr lang="cs-CZ" dirty="0" smtClean="0"/>
              <a:t>ústrojí – nejčastější NN, nízká mortalita</a:t>
            </a:r>
            <a:endParaRPr lang="cs-CZ" dirty="0"/>
          </a:p>
          <a:p>
            <a:r>
              <a:rPr lang="cs-CZ" dirty="0" smtClean="0"/>
              <a:t>ventilátorová pneumonie – nejčastější NN kriticky nemocných,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-  vysoká mortalita (20 – 50%)</a:t>
            </a:r>
          </a:p>
          <a:p>
            <a:r>
              <a:rPr lang="cs-CZ" dirty="0" smtClean="0"/>
              <a:t>infekce v místě chirurgického výkonu –až 40% chirurgických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                       pacientů</a:t>
            </a:r>
          </a:p>
          <a:p>
            <a:r>
              <a:rPr lang="cs-CZ" dirty="0" smtClean="0"/>
              <a:t>katétrové </a:t>
            </a:r>
            <a:r>
              <a:rPr lang="cs-CZ" dirty="0"/>
              <a:t>infekce krevního </a:t>
            </a:r>
            <a:r>
              <a:rPr lang="cs-CZ" dirty="0" smtClean="0"/>
              <a:t>řečiště – méně časté, vysoká mortalita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Metodický podklad tvoří </a:t>
            </a:r>
            <a:r>
              <a:rPr lang="cs-CZ" dirty="0" err="1" smtClean="0">
                <a:solidFill>
                  <a:srgbClr val="FF0000"/>
                </a:solidFill>
              </a:rPr>
              <a:t>guidelines</a:t>
            </a:r>
            <a:r>
              <a:rPr lang="cs-CZ" dirty="0" smtClean="0">
                <a:solidFill>
                  <a:srgbClr val="FF0000"/>
                </a:solidFill>
              </a:rPr>
              <a:t> CDC, WHO příp. dalších odborných institucí.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154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Katétrové infekce krevního řečiště</a:t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Nejčastěji spojené se zavedením centrálního venózního katetru (CVK)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Původci:</a:t>
            </a:r>
            <a:r>
              <a:rPr lang="cs-CZ" dirty="0" smtClean="0"/>
              <a:t> - nejčastěji koaguláza negativní stafylokoky, dále SA, </a:t>
            </a:r>
            <a:r>
              <a:rPr lang="cs-CZ" dirty="0" err="1"/>
              <a:t>P</a:t>
            </a:r>
            <a:r>
              <a:rPr lang="cs-CZ" dirty="0" err="1" smtClean="0"/>
              <a:t>seudomonas</a:t>
            </a:r>
            <a:r>
              <a:rPr lang="cs-CZ" dirty="0" smtClean="0"/>
              <a:t> aer., </a:t>
            </a:r>
            <a:r>
              <a:rPr lang="cs-CZ" dirty="0" err="1" smtClean="0"/>
              <a:t>acinetobaktery</a:t>
            </a:r>
            <a:r>
              <a:rPr lang="cs-CZ" dirty="0" smtClean="0"/>
              <a:t>, vzrůstá význam kandid.</a:t>
            </a:r>
          </a:p>
          <a:p>
            <a:r>
              <a:rPr lang="cs-CZ" dirty="0" smtClean="0"/>
              <a:t>Souvisí se schopností mikroorganismů vytvářet na povrchu katétru </a:t>
            </a:r>
            <a:r>
              <a:rPr lang="cs-CZ" dirty="0" err="1" smtClean="0">
                <a:solidFill>
                  <a:srgbClr val="FF0000"/>
                </a:solidFill>
              </a:rPr>
              <a:t>biofilm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Projevy:</a:t>
            </a:r>
            <a:r>
              <a:rPr lang="cs-CZ" dirty="0" smtClean="0"/>
              <a:t> sepse, septický šok, metastatické infekce (endokarditida,…)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Diagnostika: </a:t>
            </a:r>
            <a:r>
              <a:rPr lang="cs-CZ" dirty="0" smtClean="0"/>
              <a:t>hemokultury, kultivace z vyjmutého katetru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94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Katétrové infekce krevního </a:t>
            </a:r>
            <a:r>
              <a:rPr lang="cs-CZ" dirty="0" smtClean="0">
                <a:solidFill>
                  <a:srgbClr val="FF0000"/>
                </a:solidFill>
              </a:rPr>
              <a:t>řečiště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Rizika</a:t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Délka zavedení katetru (více než 5 dnů)</a:t>
            </a:r>
          </a:p>
          <a:p>
            <a:r>
              <a:rPr lang="cs-CZ" dirty="0" smtClean="0"/>
              <a:t>Počet lumen</a:t>
            </a:r>
          </a:p>
          <a:p>
            <a:r>
              <a:rPr lang="cs-CZ" dirty="0" smtClean="0"/>
              <a:t>Místo zavedení </a:t>
            </a:r>
          </a:p>
          <a:p>
            <a:r>
              <a:rPr lang="cs-CZ" dirty="0" smtClean="0"/>
              <a:t>Jiná infekce či kolonizace v těle</a:t>
            </a:r>
          </a:p>
          <a:p>
            <a:r>
              <a:rPr lang="cs-CZ" dirty="0" smtClean="0"/>
              <a:t>Chyby v zavádění nebo ošetřování</a:t>
            </a:r>
          </a:p>
          <a:p>
            <a:r>
              <a:rPr lang="cs-CZ" dirty="0" smtClean="0"/>
              <a:t>Složení aplikovaných roztoků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831" y="242269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07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Katétrové infekce krevního </a:t>
            </a:r>
            <a:r>
              <a:rPr lang="cs-CZ" dirty="0" smtClean="0">
                <a:solidFill>
                  <a:srgbClr val="FF0000"/>
                </a:solidFill>
              </a:rPr>
              <a:t>řečiště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Prevence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Zvážení indikace,</a:t>
            </a:r>
          </a:p>
          <a:p>
            <a:r>
              <a:rPr lang="cs-CZ" dirty="0" smtClean="0"/>
              <a:t>Vhodné místo inzerce (v. </a:t>
            </a:r>
            <a:r>
              <a:rPr lang="cs-CZ" dirty="0" err="1" smtClean="0"/>
              <a:t>subclavia</a:t>
            </a:r>
            <a:r>
              <a:rPr lang="cs-CZ" dirty="0" smtClean="0"/>
              <a:t>),</a:t>
            </a:r>
          </a:p>
          <a:p>
            <a:r>
              <a:rPr lang="cs-CZ" dirty="0" smtClean="0"/>
              <a:t>Správná technika inzerce (aseptické postupy, po zaschnutí dezinfekčního přípravku,…),</a:t>
            </a:r>
          </a:p>
          <a:p>
            <a:r>
              <a:rPr lang="cs-CZ" dirty="0" smtClean="0"/>
              <a:t>Péče o vpich (transparentní krytí a jeho výměna po 7 dnech, kontrola),</a:t>
            </a:r>
          </a:p>
          <a:p>
            <a:r>
              <a:rPr lang="cs-CZ" dirty="0" smtClean="0"/>
              <a:t>Péče o </a:t>
            </a:r>
            <a:r>
              <a:rPr lang="cs-CZ" dirty="0" err="1" smtClean="0"/>
              <a:t>bezjehlové</a:t>
            </a:r>
            <a:r>
              <a:rPr lang="cs-CZ" dirty="0" smtClean="0"/>
              <a:t> vstupy (dezinfekce)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38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Historie prevence nemocničních infekcí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smtClean="0"/>
              <a:t>IV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rgbClr val="FF0000"/>
                </a:solidFill>
              </a:rPr>
              <a:t>Po objevu bakterií -2. pol. 19.století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Josephem </a:t>
            </a:r>
            <a:r>
              <a:rPr lang="cs-CZ" dirty="0" err="1"/>
              <a:t>Listerem</a:t>
            </a:r>
            <a:r>
              <a:rPr lang="cs-CZ" dirty="0"/>
              <a:t> (1827-1912) v jeho průkopnické metodě antiseptické </a:t>
            </a:r>
            <a:r>
              <a:rPr lang="cs-CZ" dirty="0" smtClean="0"/>
              <a:t>chirurgie</a:t>
            </a:r>
            <a:r>
              <a:rPr lang="cs-CZ" dirty="0"/>
              <a:t> </a:t>
            </a:r>
            <a:r>
              <a:rPr lang="cs-CZ" dirty="0" smtClean="0"/>
              <a:t>byl použit k oplachům ran, mytí rukou lékařů a k rozstřikování ve vzduchu operačních sálů </a:t>
            </a:r>
            <a:r>
              <a:rPr lang="cs-CZ" b="1" dirty="0" smtClean="0"/>
              <a:t>karbol.</a:t>
            </a:r>
          </a:p>
          <a:p>
            <a:r>
              <a:rPr lang="cs-CZ" dirty="0" smtClean="0"/>
              <a:t>První osvojení zásad asepse a antisepse.</a:t>
            </a:r>
          </a:p>
          <a:p>
            <a:r>
              <a:rPr lang="cs-CZ" dirty="0" smtClean="0"/>
              <a:t>V nově vznikajících nemocnicích  koncem 19. století uplatňována hygienická opatření  - omyvatelný nábytek, vzduchové filtry, dezinfekce, ….</a:t>
            </a:r>
          </a:p>
          <a:p>
            <a:r>
              <a:rPr lang="cs-CZ" dirty="0"/>
              <a:t> Louis Pasteur doporučil jako první v roce 1870 pro dezinfekci suché horko. </a:t>
            </a:r>
            <a:r>
              <a:rPr lang="cs-CZ" dirty="0" smtClean="0"/>
              <a:t>1880 v </a:t>
            </a:r>
            <a:r>
              <a:rPr lang="cs-CZ" dirty="0"/>
              <a:t>Berlíně </a:t>
            </a:r>
            <a:r>
              <a:rPr lang="cs-CZ" dirty="0" smtClean="0"/>
              <a:t> Robert Koch prokázal neúčinnost na spory a doporučil užití proudící páry. </a:t>
            </a:r>
          </a:p>
          <a:p>
            <a:r>
              <a:rPr lang="cs-CZ" sz="1800" i="1" dirty="0" smtClean="0"/>
              <a:t>Centrální </a:t>
            </a:r>
            <a:r>
              <a:rPr lang="cs-CZ" sz="1800" i="1" dirty="0"/>
              <a:t>sterilizace v </a:t>
            </a:r>
            <a:r>
              <a:rPr lang="cs-CZ" sz="1800" i="1" dirty="0" smtClean="0"/>
              <a:t>nemocnici</a:t>
            </a:r>
          </a:p>
          <a:p>
            <a:pPr marL="0" indent="0"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  </a:t>
            </a:r>
            <a:r>
              <a:rPr lang="cs-CZ" sz="1800" i="1" dirty="0"/>
              <a:t>Na žlutém kopci v Brně r. 1924</a:t>
            </a:r>
            <a:r>
              <a:rPr lang="cs-CZ" sz="1800" i="1" dirty="0" smtClean="0"/>
              <a:t>:</a:t>
            </a:r>
          </a:p>
          <a:p>
            <a:endParaRPr lang="cs-CZ" sz="1800" i="1" dirty="0"/>
          </a:p>
          <a:p>
            <a:endParaRPr lang="cs-CZ" sz="1800" i="1" dirty="0" smtClean="0"/>
          </a:p>
          <a:p>
            <a:endParaRPr lang="cs-CZ" sz="1800" i="1" dirty="0"/>
          </a:p>
          <a:p>
            <a:pPr marL="0" indent="0">
              <a:buNone/>
            </a:pPr>
            <a:endParaRPr lang="cs-CZ" sz="18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1" y="3738774"/>
            <a:ext cx="3344327" cy="235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50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Ventilátorová pneumonie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03366" y="781730"/>
            <a:ext cx="7315200" cy="5120640"/>
          </a:xfrm>
        </p:spPr>
        <p:txBody>
          <a:bodyPr/>
          <a:lstStyle/>
          <a:p>
            <a:r>
              <a:rPr lang="cs-CZ" dirty="0" smtClean="0"/>
              <a:t>Postihuje kriticky nemocné pacienty.</a:t>
            </a:r>
          </a:p>
          <a:p>
            <a:r>
              <a:rPr lang="cs-CZ" dirty="0" smtClean="0"/>
              <a:t>2 typy: časná (3. – 5.den), pozdní (5. den a více.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Původci u časného typu</a:t>
            </a:r>
            <a:r>
              <a:rPr lang="cs-CZ" dirty="0" smtClean="0"/>
              <a:t>: citlivé kmeny SA, pneumokoků, hemofilů.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Původci u pozdního typu</a:t>
            </a:r>
            <a:r>
              <a:rPr lang="cs-CZ" dirty="0" smtClean="0"/>
              <a:t>: </a:t>
            </a:r>
            <a:r>
              <a:rPr lang="cs-CZ" dirty="0" err="1" smtClean="0"/>
              <a:t>Pseudomonas</a:t>
            </a:r>
            <a:r>
              <a:rPr lang="cs-CZ" dirty="0" smtClean="0"/>
              <a:t> aer., MRSA, </a:t>
            </a:r>
            <a:r>
              <a:rPr lang="cs-CZ" dirty="0" err="1" smtClean="0"/>
              <a:t>multirezistentní</a:t>
            </a:r>
            <a:r>
              <a:rPr lang="cs-CZ" dirty="0" smtClean="0"/>
              <a:t> kmeny .</a:t>
            </a:r>
          </a:p>
          <a:p>
            <a:r>
              <a:rPr lang="cs-CZ" dirty="0" smtClean="0"/>
              <a:t>Prognóza </a:t>
            </a:r>
            <a:r>
              <a:rPr lang="cs-CZ" dirty="0" err="1" smtClean="0"/>
              <a:t>pozního</a:t>
            </a:r>
            <a:r>
              <a:rPr lang="cs-CZ" dirty="0" smtClean="0"/>
              <a:t> typu je výrazně horší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Mortalita: 20 – 50%!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Způsobena </a:t>
            </a:r>
            <a:r>
              <a:rPr lang="cs-CZ" dirty="0" err="1" smtClean="0">
                <a:solidFill>
                  <a:srgbClr val="FF0000"/>
                </a:solidFill>
              </a:rPr>
              <a:t>mikroaspirací</a:t>
            </a:r>
            <a:r>
              <a:rPr lang="cs-CZ" dirty="0" smtClean="0">
                <a:solidFill>
                  <a:srgbClr val="FF0000"/>
                </a:solidFill>
              </a:rPr>
              <a:t> z kolonizovaných HCD </a:t>
            </a:r>
            <a:r>
              <a:rPr lang="cs-CZ" dirty="0" smtClean="0"/>
              <a:t>(zdroj - </a:t>
            </a:r>
            <a:r>
              <a:rPr lang="cs-CZ" dirty="0" err="1" smtClean="0"/>
              <a:t>gastropulmoální</a:t>
            </a:r>
            <a:r>
              <a:rPr lang="cs-CZ" dirty="0" smtClean="0"/>
              <a:t> </a:t>
            </a:r>
            <a:r>
              <a:rPr lang="cs-CZ" dirty="0" err="1" smtClean="0"/>
              <a:t>přenos,kontaminované</a:t>
            </a:r>
            <a:r>
              <a:rPr lang="cs-CZ" dirty="0" smtClean="0"/>
              <a:t> pomůcky,…)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78" y="4201297"/>
            <a:ext cx="2017163" cy="13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6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Ventilátorová </a:t>
            </a:r>
            <a:r>
              <a:rPr lang="cs-CZ" dirty="0" smtClean="0"/>
              <a:t>pneumonie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rgbClr val="FF0000"/>
                </a:solidFill>
              </a:rPr>
              <a:t>Prevence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Omezení </a:t>
            </a:r>
            <a:r>
              <a:rPr lang="cs-CZ" dirty="0" err="1" smtClean="0"/>
              <a:t>sedace</a:t>
            </a:r>
            <a:r>
              <a:rPr lang="cs-CZ" dirty="0" smtClean="0"/>
              <a:t> na nezbytnou míru.</a:t>
            </a:r>
          </a:p>
          <a:p>
            <a:r>
              <a:rPr lang="cs-CZ" dirty="0" smtClean="0"/>
              <a:t>Omezení předchozí aplikace ATB.</a:t>
            </a:r>
          </a:p>
          <a:p>
            <a:r>
              <a:rPr lang="cs-CZ" dirty="0" smtClean="0"/>
              <a:t>Omezení aplikace antacid.</a:t>
            </a:r>
          </a:p>
          <a:p>
            <a:r>
              <a:rPr lang="cs-CZ" dirty="0" smtClean="0"/>
              <a:t>Polohování pacienta (úhel 35 - 45°).</a:t>
            </a:r>
          </a:p>
          <a:p>
            <a:r>
              <a:rPr lang="cs-CZ" dirty="0" smtClean="0"/>
              <a:t>Toaleta ústní dutiny s aplikací lokálních antiseptik.</a:t>
            </a:r>
          </a:p>
          <a:p>
            <a:r>
              <a:rPr lang="cs-CZ" dirty="0" smtClean="0"/>
              <a:t>Kontinuální odsávání sekretu.</a:t>
            </a:r>
          </a:p>
          <a:p>
            <a:r>
              <a:rPr lang="cs-CZ" dirty="0" smtClean="0"/>
              <a:t>Optimální fixace manžety.</a:t>
            </a:r>
          </a:p>
          <a:p>
            <a:r>
              <a:rPr lang="cs-CZ" dirty="0" smtClean="0"/>
              <a:t>Dodržování hygieny rukou.</a:t>
            </a:r>
          </a:p>
          <a:p>
            <a:r>
              <a:rPr lang="cs-CZ" dirty="0" smtClean="0"/>
              <a:t>Bezpečná péče o pomůcky.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453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Infekce v místě chirurgického výkonu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Zaujímají 2 – 3. místo  v počtu všech NN (různé zdroje - 13 – 24%).</a:t>
            </a:r>
          </a:p>
          <a:p>
            <a:r>
              <a:rPr lang="cs-CZ" dirty="0" smtClean="0"/>
              <a:t>U chirurgických pacientů je podíl až 40%.</a:t>
            </a:r>
          </a:p>
          <a:p>
            <a:r>
              <a:rPr lang="cs-CZ" dirty="0" smtClean="0"/>
              <a:t>Většina vzniká infekcí operační rány na operačním sále.</a:t>
            </a:r>
          </a:p>
          <a:p>
            <a:r>
              <a:rPr lang="cs-CZ" dirty="0" smtClean="0"/>
              <a:t>Většina infekcí je endogenní!</a:t>
            </a:r>
          </a:p>
          <a:p>
            <a:r>
              <a:rPr lang="cs-CZ" dirty="0"/>
              <a:t>J</a:t>
            </a:r>
            <a:r>
              <a:rPr lang="cs-CZ" dirty="0" smtClean="0"/>
              <a:t>sou nejdražší infekcí spojenou </a:t>
            </a:r>
            <a:r>
              <a:rPr lang="cs-CZ" dirty="0"/>
              <a:t>se </a:t>
            </a:r>
            <a:r>
              <a:rPr lang="cs-CZ" dirty="0" smtClean="0"/>
              <a:t>zdravotní péčí.</a:t>
            </a:r>
          </a:p>
          <a:p>
            <a:r>
              <a:rPr lang="cs-CZ" dirty="0" smtClean="0"/>
              <a:t>Pacientem i okolím nejcitlivěji vnímanou….</a:t>
            </a:r>
          </a:p>
          <a:p>
            <a:r>
              <a:rPr lang="cs-CZ" dirty="0" smtClean="0"/>
              <a:t>Více než 60</a:t>
            </a:r>
            <a:r>
              <a:rPr lang="cs-CZ" dirty="0"/>
              <a:t>% </a:t>
            </a:r>
            <a:r>
              <a:rPr lang="cs-CZ" dirty="0" smtClean="0"/>
              <a:t>je </a:t>
            </a:r>
            <a:r>
              <a:rPr lang="cs-CZ" dirty="0"/>
              <a:t>při </a:t>
            </a:r>
            <a:r>
              <a:rPr lang="cs-CZ" dirty="0" smtClean="0"/>
              <a:t>respektování doporučení </a:t>
            </a:r>
            <a:r>
              <a:rPr lang="cs-CZ" dirty="0" err="1" smtClean="0"/>
              <a:t>preventabilní</a:t>
            </a:r>
            <a:r>
              <a:rPr lang="cs-CZ" dirty="0" smtClean="0"/>
              <a:t>. </a:t>
            </a:r>
          </a:p>
          <a:p>
            <a:r>
              <a:rPr lang="cs-CZ" dirty="0" smtClean="0"/>
              <a:t>Každá prodlužuje hospitalizaci </a:t>
            </a:r>
            <a:r>
              <a:rPr lang="cs-CZ" dirty="0"/>
              <a:t>v průměru o 7 –11 </a:t>
            </a:r>
            <a:r>
              <a:rPr lang="cs-CZ" dirty="0" smtClean="0"/>
              <a:t>dní.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34" y="3936475"/>
            <a:ext cx="2758853" cy="18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94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PREVENCE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infekce </a:t>
            </a:r>
            <a:r>
              <a:rPr lang="cs-CZ" dirty="0"/>
              <a:t>v místě chirurgického výkonu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rgbClr val="FF0000"/>
                </a:solidFill>
              </a:rPr>
              <a:t>Prostředí a bariérový režim operačního sálu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Statut uzavřeného oddělení.</a:t>
            </a:r>
          </a:p>
          <a:p>
            <a:r>
              <a:rPr lang="cs-CZ" dirty="0" smtClean="0"/>
              <a:t>Oddělení provozu bariérového (septického) sálu, oddělení provozu </a:t>
            </a:r>
            <a:r>
              <a:rPr lang="cs-CZ" dirty="0" err="1" smtClean="0"/>
              <a:t>superaseptického</a:t>
            </a:r>
            <a:r>
              <a:rPr lang="cs-CZ" dirty="0" smtClean="0"/>
              <a:t> sálu od běžných aseptických sálů (místnosti, nástroje, přístroje, prádlo, personál v jedné provozní směně).</a:t>
            </a:r>
          </a:p>
          <a:p>
            <a:r>
              <a:rPr lang="cs-CZ" dirty="0" smtClean="0"/>
              <a:t>Dodržování pravidel pro jednotlivé třídy čistoty operačního traktu (používání ústenek, režim personálu, režim prádla, likvidace odpadů,…) .</a:t>
            </a:r>
          </a:p>
          <a:p>
            <a:r>
              <a:rPr lang="cs-CZ" dirty="0" smtClean="0"/>
              <a:t>Hygienická dezinfekce rukou již v hygienickém filtru.</a:t>
            </a:r>
          </a:p>
          <a:p>
            <a:r>
              <a:rPr lang="cs-CZ" dirty="0" smtClean="0"/>
              <a:t>Režimy přepravy pacientů a materiálu, vstupu zaměstnanců (vlastní dopravní sálové prostředky, vyčleněné přístupové cesty, hygienické filtry,…)</a:t>
            </a:r>
          </a:p>
          <a:p>
            <a:r>
              <a:rPr lang="cs-CZ" dirty="0" smtClean="0"/>
              <a:t>Profesionální chování zdravotníků (ochrana ovzduší operačních sálů zavíráním dveří, bez nadbytečného pohybu a mluvení během </a:t>
            </a:r>
            <a:r>
              <a:rPr lang="cs-CZ" dirty="0" err="1" smtClean="0"/>
              <a:t>oper.výkonů</a:t>
            </a:r>
            <a:r>
              <a:rPr lang="cs-CZ" dirty="0" smtClean="0"/>
              <a:t>,…)</a:t>
            </a:r>
          </a:p>
          <a:p>
            <a:r>
              <a:rPr lang="cs-CZ" dirty="0" smtClean="0"/>
              <a:t>Zajištění kvality ovzduší vhodnou vzduchotechnikou (viz Čisté prostory)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808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PREVENCE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/>
              <a:t>infekce v místě chirurgického výkonu</a:t>
            </a:r>
            <a:br>
              <a:rPr lang="cs-CZ" sz="3200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Předoperační opatření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U plánovaných výkonů:</a:t>
            </a:r>
          </a:p>
          <a:p>
            <a:pPr>
              <a:buFontTx/>
              <a:buChar char="-"/>
            </a:pPr>
            <a:r>
              <a:rPr lang="cs-CZ" dirty="0" smtClean="0"/>
              <a:t>kompenzace základního onemocnění (hypertenze, diabetes, …),</a:t>
            </a:r>
          </a:p>
          <a:p>
            <a:pPr>
              <a:buFontTx/>
              <a:buChar char="-"/>
            </a:pPr>
            <a:r>
              <a:rPr lang="cs-CZ" dirty="0"/>
              <a:t>u</a:t>
            </a:r>
            <a:r>
              <a:rPr lang="cs-CZ" dirty="0" smtClean="0"/>
              <a:t> operací s vysokým rizikem infekce stafylokoky (kardiochirurgie) vyhledání nosičů a dekolonizace,</a:t>
            </a:r>
          </a:p>
          <a:p>
            <a:pPr>
              <a:buFontTx/>
              <a:buChar char="-"/>
            </a:pPr>
            <a:r>
              <a:rPr lang="cs-CZ" dirty="0"/>
              <a:t>l</a:t>
            </a:r>
            <a:r>
              <a:rPr lang="cs-CZ" dirty="0" smtClean="0"/>
              <a:t>ikvidace jiných ložisek infekce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(např. sanace asymptomatické bakteriurie),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inimalizovat délku předoperační hospitalizace.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Předoperační hygiena pacienta </a:t>
            </a:r>
            <a:r>
              <a:rPr lang="cs-CZ" dirty="0" smtClean="0"/>
              <a:t>(celotělová očista,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příp. klysma,..).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Odstranění ochlupení je-li to nezbytné, pak kliprem</a:t>
            </a:r>
            <a:r>
              <a:rPr lang="cs-CZ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Antibiotická profylaxe v indikovaných případech.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855" y="2373495"/>
            <a:ext cx="2160992" cy="33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54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PREVENCE SSI</a:t>
            </a:r>
            <a:br>
              <a:rPr lang="cs-CZ" dirty="0"/>
            </a:br>
            <a:r>
              <a:rPr lang="cs-CZ" dirty="0" smtClean="0"/>
              <a:t>III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rgbClr val="0070C0"/>
                </a:solidFill>
              </a:rPr>
              <a:t>Perioperační </a:t>
            </a:r>
            <a:r>
              <a:rPr lang="cs-CZ" dirty="0">
                <a:solidFill>
                  <a:srgbClr val="0070C0"/>
                </a:solidFill>
              </a:rPr>
              <a:t>opatření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Důkladná příprava operačního pole – vhodný dezinfekční přípravek (10% PVP jód, 2% </a:t>
            </a:r>
            <a:r>
              <a:rPr lang="cs-CZ" dirty="0" err="1" smtClean="0"/>
              <a:t>chlorhexidin</a:t>
            </a:r>
            <a:r>
              <a:rPr lang="cs-CZ" dirty="0" smtClean="0"/>
              <a:t> v 70% izopropylalkoholu), </a:t>
            </a:r>
            <a:r>
              <a:rPr lang="cs-CZ" dirty="0" err="1" smtClean="0"/>
              <a:t>rouškovat</a:t>
            </a:r>
            <a:r>
              <a:rPr lang="cs-CZ" dirty="0" smtClean="0"/>
              <a:t> až po zaschnutí!!! </a:t>
            </a:r>
            <a:r>
              <a:rPr lang="cs-CZ" dirty="0" smtClean="0">
                <a:solidFill>
                  <a:srgbClr val="FF0000"/>
                </a:solidFill>
              </a:rPr>
              <a:t>POZOR na zatečení!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Minimalizace kontaminace ovzduší na operačním sále (pohyb osob, zavírání dveří, mluvení,…).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Kontrola glykemie: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mmol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/l.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Zabránění hypotermie pacienta pod 36º C.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57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197" dirty="0"/>
              <a:t>Doporučení pro </a:t>
            </a:r>
            <a:r>
              <a:rPr lang="it-IT" sz="3197" dirty="0" smtClean="0"/>
              <a:t>prevenci</a:t>
            </a:r>
            <a:r>
              <a:rPr lang="cs-CZ" sz="3197" dirty="0" smtClean="0"/>
              <a:t/>
            </a:r>
            <a:br>
              <a:rPr lang="cs-CZ" sz="3197" dirty="0" smtClean="0"/>
            </a:br>
            <a:r>
              <a:rPr lang="cs-CZ" sz="3197" dirty="0"/>
              <a:t/>
            </a:r>
            <a:br>
              <a:rPr lang="cs-CZ" sz="3197" dirty="0"/>
            </a:br>
            <a:r>
              <a:rPr lang="cs-CZ" sz="3197" dirty="0" smtClean="0"/>
              <a:t>I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Správné zásady podávání ATB profylaxe.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FF0000"/>
                </a:solidFill>
              </a:rPr>
              <a:t>Dodržování </a:t>
            </a:r>
            <a:r>
              <a:rPr lang="cs-CZ" dirty="0" err="1" smtClean="0">
                <a:solidFill>
                  <a:srgbClr val="FF0000"/>
                </a:solidFill>
              </a:rPr>
              <a:t>normotermie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v perioperačním </a:t>
            </a:r>
            <a:r>
              <a:rPr lang="cs-CZ" dirty="0" smtClean="0"/>
              <a:t>období.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Optimalizace </a:t>
            </a:r>
            <a:r>
              <a:rPr lang="cs-CZ" dirty="0" err="1"/>
              <a:t>oxygenace</a:t>
            </a:r>
            <a:r>
              <a:rPr lang="cs-CZ" dirty="0"/>
              <a:t> </a:t>
            </a:r>
            <a:r>
              <a:rPr lang="cs-CZ" dirty="0" smtClean="0"/>
              <a:t>tkání.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Kožní dekontaminace </a:t>
            </a:r>
            <a:r>
              <a:rPr lang="cs-CZ" dirty="0"/>
              <a:t>operačního pole alkoholovým </a:t>
            </a:r>
            <a:r>
              <a:rPr lang="cs-CZ" dirty="0" smtClean="0"/>
              <a:t>přípravkem.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FF0000"/>
                </a:solidFill>
              </a:rPr>
              <a:t>Kontrola </a:t>
            </a:r>
            <a:r>
              <a:rPr lang="cs-CZ" dirty="0">
                <a:solidFill>
                  <a:srgbClr val="FF0000"/>
                </a:solidFill>
              </a:rPr>
              <a:t>hladiny glukózy u kardiologických </a:t>
            </a:r>
            <a:r>
              <a:rPr lang="cs-CZ" dirty="0" smtClean="0">
                <a:solidFill>
                  <a:srgbClr val="FF0000"/>
                </a:solidFill>
              </a:rPr>
              <a:t>operací.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Používání incizních </a:t>
            </a:r>
            <a:r>
              <a:rPr lang="cs-CZ" dirty="0"/>
              <a:t>fólií u </a:t>
            </a:r>
            <a:r>
              <a:rPr lang="cs-CZ" dirty="0" smtClean="0"/>
              <a:t>operací zažívacího </a:t>
            </a:r>
            <a:r>
              <a:rPr lang="cs-CZ" dirty="0"/>
              <a:t>a biliárního </a:t>
            </a:r>
            <a:r>
              <a:rPr lang="cs-CZ" dirty="0" smtClean="0"/>
              <a:t>traktu.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Používání WHO </a:t>
            </a:r>
            <a:r>
              <a:rPr lang="cs-CZ" dirty="0"/>
              <a:t>kontrolního operačního </a:t>
            </a:r>
            <a:r>
              <a:rPr lang="cs-CZ" dirty="0" smtClean="0"/>
              <a:t>protokolu.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021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197" dirty="0"/>
              <a:t>Doporučení pro </a:t>
            </a:r>
            <a:r>
              <a:rPr lang="it-IT" sz="3197" dirty="0" smtClean="0"/>
              <a:t>prevenci</a:t>
            </a:r>
            <a:r>
              <a:rPr lang="cs-CZ" sz="3197" dirty="0" smtClean="0"/>
              <a:t/>
            </a:r>
            <a:br>
              <a:rPr lang="cs-CZ" sz="3197" dirty="0" smtClean="0"/>
            </a:br>
            <a:r>
              <a:rPr lang="cs-CZ" sz="3197" dirty="0" smtClean="0"/>
              <a:t>II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FF0000"/>
                </a:solidFill>
              </a:rPr>
              <a:t>Neodstraňovat </a:t>
            </a:r>
            <a:r>
              <a:rPr lang="cs-CZ" dirty="0">
                <a:solidFill>
                  <a:srgbClr val="FF0000"/>
                </a:solidFill>
              </a:rPr>
              <a:t>vlasy/chlupy, jestliže to není pro vlastní výkon nezbytně nutné, nepoužívat žiletky.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Kontrola hladiny glukózy u nekardiologických operací (tedy zřejmě u všech ostatních).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Zavedení systému </a:t>
            </a:r>
            <a:r>
              <a:rPr lang="cs-CZ" dirty="0" err="1" smtClean="0"/>
              <a:t>surveillance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376579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Zdroje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Národní referenční centrum pro infekce spojené s nemocniční </a:t>
            </a:r>
            <a:r>
              <a:rPr lang="cs-CZ" dirty="0" smtClean="0">
                <a:solidFill>
                  <a:srgbClr val="FF0000"/>
                </a:solidFill>
              </a:rPr>
              <a:t>péčí – Státní zdravotní ústav Praha </a:t>
            </a:r>
            <a:r>
              <a:rPr lang="cs-CZ" dirty="0">
                <a:solidFill>
                  <a:srgbClr val="FF0000"/>
                </a:solidFill>
                <a:hlinkClick r:id="rId2"/>
              </a:rPr>
              <a:t>www.nrc-hai.cz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Evropské centrum pro prevenci a kontrolu nemocí (</a:t>
            </a:r>
            <a:r>
              <a:rPr lang="cs-CZ" dirty="0" smtClean="0">
                <a:solidFill>
                  <a:srgbClr val="FF0000"/>
                </a:solidFill>
              </a:rPr>
              <a:t>ECDC) </a:t>
            </a:r>
            <a:r>
              <a:rPr lang="cs-CZ" dirty="0" smtClean="0">
                <a:solidFill>
                  <a:srgbClr val="FF0000"/>
                </a:solidFill>
                <a:hlinkClick r:id="rId3"/>
              </a:rPr>
              <a:t>ecdc.europa.eu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Světová zdravotnická organizace </a:t>
            </a:r>
            <a:r>
              <a:rPr lang="cs-CZ" dirty="0" smtClean="0">
                <a:solidFill>
                  <a:srgbClr val="FF0000"/>
                </a:solidFill>
                <a:hlinkClick r:id="rId4"/>
              </a:rPr>
              <a:t>www.who.int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Společnost nemocniční epidemiologie a hygieny </a:t>
            </a:r>
            <a:r>
              <a:rPr lang="cs-CZ" u="sng" dirty="0" smtClean="0">
                <a:solidFill>
                  <a:schemeClr val="accent3"/>
                </a:solidFill>
              </a:rPr>
              <a:t>www. sneh.cz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222" y="3315178"/>
            <a:ext cx="2018048" cy="26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6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Epidemiologické dělení</a:t>
            </a:r>
            <a:endParaRPr lang="cs-CZ" sz="32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Nespecifické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klasické </a:t>
            </a:r>
            <a:r>
              <a:rPr lang="cs-CZ" dirty="0"/>
              <a:t>infekce zavlečené z komunity</a:t>
            </a:r>
          </a:p>
          <a:p>
            <a:pPr marL="0" indent="0" algn="ctr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accent1"/>
                </a:solidFill>
              </a:rPr>
              <a:t>Původce:</a:t>
            </a:r>
          </a:p>
          <a:p>
            <a:pPr marL="0" indent="0" algn="ctr">
              <a:buNone/>
            </a:pPr>
            <a:r>
              <a:rPr lang="cs-CZ" dirty="0"/>
              <a:t> běžné patogenní mikroorganismy</a:t>
            </a:r>
            <a:endParaRPr lang="cs-CZ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accent1"/>
                </a:solidFill>
              </a:rPr>
              <a:t>Například:</a:t>
            </a:r>
          </a:p>
          <a:p>
            <a:pPr algn="ctr"/>
            <a:r>
              <a:rPr lang="cs-CZ" dirty="0"/>
              <a:t>akutní respirační infekce        </a:t>
            </a:r>
          </a:p>
          <a:p>
            <a:pPr algn="ctr"/>
            <a:r>
              <a:rPr lang="cs-CZ" dirty="0"/>
              <a:t>alimentární nákazy </a:t>
            </a:r>
          </a:p>
          <a:p>
            <a:pPr algn="ctr"/>
            <a:r>
              <a:rPr lang="cs-CZ" dirty="0"/>
              <a:t>svrab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u="sng" dirty="0" smtClean="0">
                <a:solidFill>
                  <a:srgbClr val="FF0000"/>
                </a:solidFill>
              </a:rPr>
              <a:t>Specifické</a:t>
            </a:r>
            <a:endParaRPr lang="cs-CZ" sz="2800" u="sng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přenos v souvislosti s vyšetřováním, léčbou a ošetřováním pacienta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Původce:</a:t>
            </a:r>
          </a:p>
          <a:p>
            <a:pPr marL="0" indent="0" algn="ctr">
              <a:buNone/>
            </a:pPr>
            <a:r>
              <a:rPr lang="cs-CZ" b="1" dirty="0"/>
              <a:t>mikroflóra pacienta, </a:t>
            </a:r>
          </a:p>
          <a:p>
            <a:pPr marL="0" indent="0" algn="ctr">
              <a:buNone/>
            </a:pPr>
            <a:r>
              <a:rPr lang="cs-CZ" b="1" dirty="0" smtClean="0"/>
              <a:t>rezistentní </a:t>
            </a:r>
            <a:r>
              <a:rPr lang="cs-CZ" b="1" dirty="0"/>
              <a:t>nemocniční kmeny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Například:</a:t>
            </a:r>
          </a:p>
          <a:p>
            <a:pPr algn="ctr"/>
            <a:r>
              <a:rPr lang="cs-CZ" b="1" dirty="0"/>
              <a:t>močové infekce</a:t>
            </a:r>
          </a:p>
          <a:p>
            <a:pPr algn="ctr"/>
            <a:r>
              <a:rPr lang="cs-CZ" b="1" dirty="0"/>
              <a:t>infekce chirurg. ran atd.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86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85" y="4307305"/>
            <a:ext cx="2599109" cy="17646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Původci NN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B</a:t>
            </a:r>
            <a:r>
              <a:rPr lang="cs-CZ" dirty="0" smtClean="0">
                <a:solidFill>
                  <a:srgbClr val="FF0000"/>
                </a:solidFill>
              </a:rPr>
              <a:t>akterie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cs-CZ" dirty="0" smtClean="0"/>
              <a:t> specifických NN se uplatňují převážně </a:t>
            </a:r>
            <a:r>
              <a:rPr lang="cs-CZ" dirty="0" smtClean="0">
                <a:solidFill>
                  <a:srgbClr val="FF0000"/>
                </a:solidFill>
              </a:rPr>
              <a:t>podmíněně patogenní kmeny </a:t>
            </a:r>
          </a:p>
          <a:p>
            <a:r>
              <a:rPr lang="cs-CZ" dirty="0" smtClean="0"/>
              <a:t>v </a:t>
            </a:r>
            <a:r>
              <a:rPr lang="cs-CZ" dirty="0"/>
              <a:t>časné fázi od přijetí  - převážně </a:t>
            </a:r>
            <a:r>
              <a:rPr lang="cs-CZ" dirty="0" smtClean="0"/>
              <a:t>endogenní kmeny</a:t>
            </a:r>
            <a:endParaRPr lang="cs-CZ" dirty="0"/>
          </a:p>
          <a:p>
            <a:r>
              <a:rPr lang="cs-CZ" dirty="0"/>
              <a:t>od 5.dne </a:t>
            </a:r>
            <a:r>
              <a:rPr lang="cs-CZ" dirty="0" smtClean="0"/>
              <a:t>exogenní kmeny </a:t>
            </a:r>
            <a:r>
              <a:rPr lang="cs-CZ" dirty="0" smtClean="0">
                <a:solidFill>
                  <a:srgbClr val="FF0000"/>
                </a:solidFill>
              </a:rPr>
              <a:t>– rezistentní nemocniční kmeny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(kolonizace)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88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Rezistence bakterií na antibiotika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Následek vysoké spotřeby širokospektrých antibiotik – odolný kmen bakterií se rychleji šíří….</a:t>
            </a:r>
          </a:p>
          <a:p>
            <a:r>
              <a:rPr lang="cs-CZ" dirty="0" smtClean="0"/>
              <a:t>Geneticky ukotvená schopnost bakterií odolávat účinkům antibiotik. Geny pro rezistenci si bakterie mohou předávat mezi sebou.</a:t>
            </a:r>
          </a:p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Opatření: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1. preventivní - bariérový ošetřovací režim, </a:t>
            </a:r>
            <a:r>
              <a:rPr lang="cs-CZ" dirty="0" err="1" smtClean="0"/>
              <a:t>skríning</a:t>
            </a:r>
            <a:r>
              <a:rPr lang="cs-CZ" dirty="0" smtClean="0"/>
              <a:t> rizikových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pacientů při příjmu, správná antibiotická politika</a:t>
            </a:r>
          </a:p>
          <a:p>
            <a:pPr marL="0" indent="0">
              <a:buNone/>
            </a:pPr>
            <a:r>
              <a:rPr lang="cs-CZ" dirty="0" smtClean="0"/>
              <a:t>    2. represivní  - izolace pacientů, hygienická a režimová opatření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Příklady: </a:t>
            </a:r>
            <a:r>
              <a:rPr lang="cs-CZ" dirty="0" err="1" smtClean="0"/>
              <a:t>Methicilin</a:t>
            </a:r>
            <a:r>
              <a:rPr lang="cs-CZ" dirty="0" smtClean="0"/>
              <a:t> rezistentní </a:t>
            </a:r>
            <a:r>
              <a:rPr lang="cs-CZ" i="1" dirty="0" err="1" smtClean="0"/>
              <a:t>Staphylococcus</a:t>
            </a:r>
            <a:r>
              <a:rPr lang="cs-CZ" i="1" dirty="0" smtClean="0"/>
              <a:t> aureus (MRSA)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</a:t>
            </a:r>
            <a:r>
              <a:rPr lang="cs-CZ" dirty="0" err="1" smtClean="0"/>
              <a:t>Vankomycin</a:t>
            </a:r>
            <a:r>
              <a:rPr lang="cs-CZ" dirty="0" smtClean="0"/>
              <a:t> rezistentní enterokoky (VRE)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</a:t>
            </a:r>
            <a:r>
              <a:rPr lang="cs-CZ" dirty="0" err="1" smtClean="0"/>
              <a:t>Enterobakterie</a:t>
            </a:r>
            <a:r>
              <a:rPr lang="cs-CZ" dirty="0" smtClean="0"/>
              <a:t> s produkcí širokospektrých </a:t>
            </a:r>
            <a:r>
              <a:rPr lang="cs-CZ" dirty="0" err="1" smtClean="0"/>
              <a:t>betalaktamáz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(ESBL)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0" y="4483257"/>
            <a:ext cx="28575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1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Původci NN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V</a:t>
            </a:r>
            <a:r>
              <a:rPr lang="cs-CZ" dirty="0" smtClean="0">
                <a:solidFill>
                  <a:srgbClr val="FF0000"/>
                </a:solidFill>
              </a:rPr>
              <a:t>iry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rgbClr val="FF0000"/>
                </a:solidFill>
              </a:rPr>
              <a:t>Rotaviry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Noroviry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 způsobují gastroenteritidy (zvracení, průjem)</a:t>
            </a:r>
          </a:p>
          <a:p>
            <a:r>
              <a:rPr lang="cs-CZ" dirty="0"/>
              <a:t> odolné k dezinfekčním prostředkům</a:t>
            </a:r>
          </a:p>
          <a:p>
            <a:r>
              <a:rPr lang="cs-CZ" dirty="0"/>
              <a:t> nízká infekční dávka</a:t>
            </a:r>
          </a:p>
          <a:p>
            <a:r>
              <a:rPr lang="cs-CZ" dirty="0"/>
              <a:t> přenos kapénkami</a:t>
            </a:r>
          </a:p>
          <a:p>
            <a:r>
              <a:rPr lang="cs-CZ" dirty="0"/>
              <a:t> NN časté na dětských a geriatrických odd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Hepatické viry</a:t>
            </a:r>
          </a:p>
          <a:p>
            <a:r>
              <a:rPr lang="cs-CZ" dirty="0"/>
              <a:t>hepatitida A,B,C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Další: </a:t>
            </a:r>
          </a:p>
          <a:p>
            <a:r>
              <a:rPr lang="cs-CZ" dirty="0" smtClean="0"/>
              <a:t>Herpes </a:t>
            </a:r>
            <a:r>
              <a:rPr lang="cs-CZ" dirty="0"/>
              <a:t>viry, </a:t>
            </a:r>
            <a:r>
              <a:rPr lang="cs-CZ" dirty="0" err="1"/>
              <a:t>cytomegaloviry</a:t>
            </a:r>
            <a:r>
              <a:rPr lang="cs-CZ" dirty="0"/>
              <a:t>, adenoviry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371" y="2477421"/>
            <a:ext cx="2867192" cy="21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2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Původci NN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K</a:t>
            </a:r>
            <a:r>
              <a:rPr lang="cs-CZ" dirty="0" smtClean="0">
                <a:solidFill>
                  <a:srgbClr val="FF0000"/>
                </a:solidFill>
              </a:rPr>
              <a:t>vasinky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3120" y="904213"/>
            <a:ext cx="7315200" cy="5120640"/>
          </a:xfrm>
        </p:spPr>
        <p:txBody>
          <a:bodyPr/>
          <a:lstStyle/>
          <a:p>
            <a:r>
              <a:rPr lang="cs-CZ" dirty="0" smtClean="0"/>
              <a:t>invazivní </a:t>
            </a:r>
            <a:r>
              <a:rPr lang="cs-CZ" dirty="0"/>
              <a:t>kandidóza je nejčastějším </a:t>
            </a:r>
            <a:r>
              <a:rPr lang="cs-CZ" dirty="0" smtClean="0"/>
              <a:t>houbovým </a:t>
            </a:r>
          </a:p>
          <a:p>
            <a:pPr marL="0" indent="0">
              <a:buNone/>
            </a:pPr>
            <a:r>
              <a:rPr lang="cs-CZ" dirty="0" smtClean="0"/>
              <a:t>   onemocněním </a:t>
            </a:r>
            <a:r>
              <a:rPr lang="cs-CZ" dirty="0"/>
              <a:t>u hospitalizovaných </a:t>
            </a:r>
            <a:r>
              <a:rPr lang="cs-CZ" dirty="0" smtClean="0"/>
              <a:t>pacientů</a:t>
            </a:r>
          </a:p>
          <a:p>
            <a:pPr lvl="0">
              <a:buClr>
                <a:srgbClr val="40BAD2"/>
              </a:buClr>
            </a:pPr>
            <a:r>
              <a:rPr lang="cs-CZ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převažuje </a:t>
            </a:r>
            <a:r>
              <a:rPr lang="cs-CZ" i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Candida</a:t>
            </a:r>
            <a:r>
              <a:rPr lang="cs-CZ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i="1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albicans</a:t>
            </a:r>
            <a:endParaRPr lang="cs-CZ" i="1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r>
              <a:rPr lang="cs-CZ" dirty="0" smtClean="0"/>
              <a:t>ohrožují </a:t>
            </a:r>
            <a:r>
              <a:rPr lang="cs-CZ" dirty="0"/>
              <a:t>zejména </a:t>
            </a:r>
            <a:r>
              <a:rPr lang="cs-CZ" dirty="0" smtClean="0"/>
              <a:t>novorozence a oslabené pacienty (nádory)</a:t>
            </a:r>
            <a:endParaRPr lang="cs-CZ" dirty="0"/>
          </a:p>
          <a:p>
            <a:r>
              <a:rPr lang="cs-CZ" dirty="0"/>
              <a:t>ke kolonizaci přispívají ruce </a:t>
            </a:r>
            <a:r>
              <a:rPr lang="cs-CZ" dirty="0" smtClean="0"/>
              <a:t>zdravotníků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401" y="1568681"/>
            <a:ext cx="1825919" cy="16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8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Odolnost patogenů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Odolnost vůči podmínkám prostředí</a:t>
            </a:r>
          </a:p>
          <a:p>
            <a:r>
              <a:rPr lang="cs-CZ" dirty="0"/>
              <a:t>v</a:t>
            </a:r>
            <a:r>
              <a:rPr lang="cs-CZ" dirty="0" smtClean="0"/>
              <a:t>ětšina původců NN je schopna dlouhodobě přežívat v prostředí nemocnice</a:t>
            </a:r>
          </a:p>
          <a:p>
            <a:r>
              <a:rPr lang="cs-CZ" dirty="0" smtClean="0"/>
              <a:t>G- tyčky ve vlhkém prostředí</a:t>
            </a:r>
          </a:p>
          <a:p>
            <a:r>
              <a:rPr lang="cs-CZ" dirty="0"/>
              <a:t>s</a:t>
            </a:r>
            <a:r>
              <a:rPr lang="cs-CZ" dirty="0" smtClean="0"/>
              <a:t>tafylokoky a enterokoky na suchých površích</a:t>
            </a:r>
          </a:p>
          <a:p>
            <a:r>
              <a:rPr lang="cs-CZ" dirty="0"/>
              <a:t>s</a:t>
            </a:r>
            <a:r>
              <a:rPr lang="cs-CZ" dirty="0" smtClean="0"/>
              <a:t>pory!</a:t>
            </a:r>
          </a:p>
          <a:p>
            <a:r>
              <a:rPr lang="cs-CZ" dirty="0"/>
              <a:t>v</a:t>
            </a:r>
            <a:r>
              <a:rPr lang="cs-CZ" dirty="0" smtClean="0"/>
              <a:t>iry dny (virus chřipky) až týdny (HAV)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Odolnost k dezinfekčním prostředkům (snížená citlivost)</a:t>
            </a: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emá význam pro praxi (používány dostatečně vysoké koncentrace)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054086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Rámeč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850</TotalTime>
  <Words>2077</Words>
  <Application>Microsoft Office PowerPoint</Application>
  <PresentationFormat>Širokoúhlá obrazovka</PresentationFormat>
  <Paragraphs>310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Corbel</vt:lpstr>
      <vt:lpstr>Wingdings</vt:lpstr>
      <vt:lpstr>Wingdings 2</vt:lpstr>
      <vt:lpstr>Rámeček</vt:lpstr>
      <vt:lpstr>   Infekce spojené se zdravotní péčí  „Nemocniční nákazy“ </vt:lpstr>
      <vt:lpstr>Definice</vt:lpstr>
      <vt:lpstr>Historie prevence nemocničních infekcí  IV Po objevu bakterií -2. pol. 19.století</vt:lpstr>
      <vt:lpstr>Epidemiologické dělení</vt:lpstr>
      <vt:lpstr>Původci NN  Bakterie</vt:lpstr>
      <vt:lpstr>Rezistence bakterií na antibiotika</vt:lpstr>
      <vt:lpstr>Původci NN  Viry</vt:lpstr>
      <vt:lpstr>Původci NN  Kvasinky</vt:lpstr>
      <vt:lpstr>Odolnost patogenů</vt:lpstr>
      <vt:lpstr>Pojmy</vt:lpstr>
      <vt:lpstr>?</vt:lpstr>
      <vt:lpstr>ZDROJ    </vt:lpstr>
      <vt:lpstr>PŘENOS</vt:lpstr>
      <vt:lpstr>VNÍMAVÝ JEDINEC  I</vt:lpstr>
      <vt:lpstr>VNÍMAVÝ JEDINEC II Faktory ovlivňující vnímavost pacienta </vt:lpstr>
      <vt:lpstr>VNÍMAVOST PACIENTA a Ošetřovatelská péče</vt:lpstr>
      <vt:lpstr>DRUHY BIOLOGICKÉHO MATERIÁLU</vt:lpstr>
      <vt:lpstr>INFEKCIOZITA BIOLOGICKÝCH MATERIÁLŮ Krev, plasma, krevní deriváty</vt:lpstr>
      <vt:lpstr>INFEKCIOZITA BIOLOGICKÝCH MATERIÁLŮ Sputum, nosohltanový sekret,…</vt:lpstr>
      <vt:lpstr>INFEKCIOZITA BIOLOGICKÝCH MATERIÁLŮ Stolice</vt:lpstr>
      <vt:lpstr>Surveillance (sledování a evidence)  NN</vt:lpstr>
      <vt:lpstr>Lokální (nemocniční) surveillance NN  Účel</vt:lpstr>
      <vt:lpstr>Lokální (nemocniční) surveillance NN  Možnosti vyhledávání případů </vt:lpstr>
      <vt:lpstr>Rozdělení = Definiční systémy </vt:lpstr>
      <vt:lpstr>The ECDC Point Prevalence Survey of HAI and AMR Bodová prevalenční studie  2012</vt:lpstr>
      <vt:lpstr>Cílená prevence</vt:lpstr>
      <vt:lpstr>Katétrové infekce krevního řečiště </vt:lpstr>
      <vt:lpstr>Katétrové infekce krevního řečiště  Rizika </vt:lpstr>
      <vt:lpstr>Katétrové infekce krevního řečiště  Prevence  </vt:lpstr>
      <vt:lpstr>Ventilátorová pneumonie  </vt:lpstr>
      <vt:lpstr>Ventilátorová pneumonie  Prevence</vt:lpstr>
      <vt:lpstr>Infekce v místě chirurgického výkonu    </vt:lpstr>
      <vt:lpstr>PREVENCE infekce v místě chirurgického výkonu  Prostředí a bariérový režim operačního sálu</vt:lpstr>
      <vt:lpstr>PREVENCE infekce v místě chirurgického výkonu  Předoperační opatření  </vt:lpstr>
      <vt:lpstr>PREVENCE SSI III Perioperační opatření </vt:lpstr>
      <vt:lpstr>Doporučení pro prevenci  I   </vt:lpstr>
      <vt:lpstr>Doporučení pro prevenci II   </vt:lpstr>
      <vt:lpstr>Zdroje  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Infekce spojené se zdravotní péčí</dc:title>
  <dc:creator>Bohdana Rezková</dc:creator>
  <cp:lastModifiedBy>Bohdana Rezková</cp:lastModifiedBy>
  <cp:revision>55</cp:revision>
  <dcterms:created xsi:type="dcterms:W3CDTF">2017-04-04T13:58:15Z</dcterms:created>
  <dcterms:modified xsi:type="dcterms:W3CDTF">2017-10-31T10:42:37Z</dcterms:modified>
</cp:coreProperties>
</file>