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74" r:id="rId4"/>
    <p:sldId id="299" r:id="rId5"/>
    <p:sldId id="280" r:id="rId6"/>
    <p:sldId id="298" r:id="rId7"/>
    <p:sldId id="275" r:id="rId8"/>
    <p:sldId id="279" r:id="rId9"/>
    <p:sldId id="300" r:id="rId10"/>
    <p:sldId id="281" r:id="rId11"/>
    <p:sldId id="282" r:id="rId12"/>
    <p:sldId id="272" r:id="rId13"/>
    <p:sldId id="284" r:id="rId14"/>
    <p:sldId id="301" r:id="rId15"/>
    <p:sldId id="286" r:id="rId16"/>
    <p:sldId id="291" r:id="rId17"/>
    <p:sldId id="293" r:id="rId18"/>
    <p:sldId id="294" r:id="rId19"/>
    <p:sldId id="295" r:id="rId20"/>
    <p:sldId id="296" r:id="rId21"/>
    <p:sldId id="283" r:id="rId22"/>
    <p:sldId id="276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ít Weinberger" initials="V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1928"/>
    <a:srgbClr val="0000DC"/>
    <a:srgbClr val="333333"/>
    <a:srgbClr val="660033"/>
    <a:srgbClr val="000066"/>
    <a:srgbClr val="993300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Střední sty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94362" autoAdjust="0"/>
  </p:normalViewPr>
  <p:slideViewPr>
    <p:cSldViewPr snapToGrid="0">
      <p:cViewPr varScale="1">
        <p:scale>
          <a:sx n="80" d="100"/>
          <a:sy n="80" d="100"/>
        </p:scale>
        <p:origin x="348" y="6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35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8135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9284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1354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8311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2008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384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5868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340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8158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6188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8277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8725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131621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nímek MUN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00DC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819517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146623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Gynekologicko</a:t>
            </a: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- porodnická klinika </a:t>
            </a:r>
            <a:b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Lékařské fakulty MU a FN Brno </a:t>
            </a:r>
            <a:b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přednosta: doc. MUDr. Vít Weinberger, Ph.D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D46F009-4C80-4455-A0D3-D32AD7219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304" y="3843204"/>
            <a:ext cx="9144000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pt-BR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arie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Švábov</a:t>
            </a:r>
            <a:r>
              <a:rPr lang="pt-BR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endParaRPr lang="pt-BR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5892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Anatomie reprodukčních orgánů ženy,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vyšetřovací 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metody v gynekologii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747" y="6397011"/>
            <a:ext cx="68065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>
              <a:buNone/>
            </a:pPr>
            <a:endParaRPr lang="cs-CZ" alt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950495" y="1536173"/>
            <a:ext cx="104073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Roboto"/>
              </a:rPr>
              <a:t>Měkké porodní </a:t>
            </a:r>
            <a:r>
              <a:rPr lang="cs-CZ" dirty="0" smtClean="0">
                <a:solidFill>
                  <a:srgbClr val="FF0000"/>
                </a:solidFill>
                <a:latin typeface="Roboto"/>
              </a:rPr>
              <a:t>cesty/vnější ženské pohlavní orgány</a:t>
            </a:r>
            <a:endParaRPr lang="cs-CZ" dirty="0" smtClean="0">
              <a:solidFill>
                <a:srgbClr val="FF0000"/>
              </a:solidFill>
              <a:latin typeface="Roboto"/>
            </a:endParaRP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b="1" dirty="0" smtClean="0">
                <a:solidFill>
                  <a:srgbClr val="18233F"/>
                </a:solidFill>
                <a:latin typeface="Roboto"/>
              </a:rPr>
              <a:t>Vulva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– uložena kolem vestibula/předsíň </a:t>
            </a:r>
            <a:r>
              <a:rPr lang="cs-CZ" dirty="0" err="1" smtClean="0">
                <a:solidFill>
                  <a:srgbClr val="18233F"/>
                </a:solidFill>
                <a:latin typeface="Roboto"/>
              </a:rPr>
              <a:t>vaginae</a:t>
            </a:r>
            <a:endParaRPr lang="cs-CZ" dirty="0" smtClean="0">
              <a:solidFill>
                <a:srgbClr val="18233F"/>
              </a:solidFill>
              <a:latin typeface="Roboto"/>
            </a:endParaRP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malé stydké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pysky  </a:t>
            </a:r>
            <a:endParaRPr lang="cs-CZ" dirty="0" smtClean="0">
              <a:solidFill>
                <a:srgbClr val="18233F"/>
              </a:solidFill>
              <a:latin typeface="Roboto"/>
            </a:endParaRP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velké stydké pysky</a:t>
            </a:r>
          </a:p>
          <a:p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klitoris v přední části</a:t>
            </a:r>
            <a:endParaRPr lang="cs-CZ" dirty="0" smtClean="0">
              <a:solidFill>
                <a:srgbClr val="18233F"/>
              </a:solidFill>
              <a:latin typeface="Roboto"/>
            </a:endParaRP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panenská blána </a:t>
            </a:r>
            <a:endParaRPr lang="cs-CZ" dirty="0">
              <a:solidFill>
                <a:srgbClr val="18233F"/>
              </a:solidFill>
              <a:latin typeface="Roboto"/>
            </a:endParaRPr>
          </a:p>
          <a:p>
            <a:r>
              <a:rPr lang="cs-CZ" dirty="0" smtClean="0">
                <a:solidFill>
                  <a:srgbClr val="FF0000"/>
                </a:solidFill>
                <a:latin typeface="Roboto"/>
              </a:rPr>
              <a:t>              </a:t>
            </a:r>
            <a:r>
              <a:rPr lang="cs-CZ" dirty="0" err="1" smtClean="0">
                <a:latin typeface="Roboto"/>
              </a:rPr>
              <a:t>glandulae</a:t>
            </a:r>
            <a:r>
              <a:rPr lang="cs-CZ" dirty="0" smtClean="0">
                <a:latin typeface="Roboto"/>
              </a:rPr>
              <a:t> </a:t>
            </a:r>
            <a:r>
              <a:rPr lang="cs-CZ" dirty="0" err="1" smtClean="0">
                <a:latin typeface="Roboto"/>
              </a:rPr>
              <a:t>vestibularis</a:t>
            </a:r>
            <a:r>
              <a:rPr lang="cs-CZ" dirty="0" smtClean="0">
                <a:latin typeface="Roboto"/>
              </a:rPr>
              <a:t>/</a:t>
            </a:r>
            <a:r>
              <a:rPr lang="cs-CZ" dirty="0" err="1" smtClean="0">
                <a:latin typeface="Roboto"/>
              </a:rPr>
              <a:t>Bartolinka</a:t>
            </a:r>
            <a:r>
              <a:rPr lang="cs-CZ" dirty="0" smtClean="0">
                <a:latin typeface="Roboto"/>
              </a:rPr>
              <a:t> </a:t>
            </a:r>
            <a:r>
              <a:rPr lang="cs-CZ" dirty="0" smtClean="0">
                <a:latin typeface="Roboto"/>
              </a:rPr>
              <a:t>(lokalizována v těsné blízkosti </a:t>
            </a:r>
            <a:endParaRPr lang="cs-CZ" dirty="0" smtClean="0">
              <a:latin typeface="Roboto"/>
            </a:endParaRPr>
          </a:p>
          <a:p>
            <a:r>
              <a:rPr lang="cs-CZ" dirty="0">
                <a:latin typeface="Roboto"/>
              </a:rPr>
              <a:t> </a:t>
            </a:r>
            <a:r>
              <a:rPr lang="cs-CZ" dirty="0" smtClean="0">
                <a:latin typeface="Roboto"/>
              </a:rPr>
              <a:t>                                                           </a:t>
            </a:r>
            <a:r>
              <a:rPr lang="cs-CZ" dirty="0" smtClean="0">
                <a:latin typeface="Roboto"/>
              </a:rPr>
              <a:t>pohlavního vchodu</a:t>
            </a:r>
            <a:r>
              <a:rPr lang="cs-CZ" dirty="0" smtClean="0">
                <a:latin typeface="Roboto"/>
              </a:rPr>
              <a:t>, který </a:t>
            </a:r>
            <a:r>
              <a:rPr lang="cs-CZ" dirty="0" smtClean="0">
                <a:latin typeface="Roboto"/>
              </a:rPr>
              <a:t>zvlhčuje) </a:t>
            </a:r>
          </a:p>
          <a:p>
            <a:r>
              <a:rPr lang="cs-CZ" dirty="0" smtClean="0">
                <a:latin typeface="Roboto"/>
              </a:rPr>
              <a:t>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669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426090" y="4842081"/>
            <a:ext cx="13568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</p:txBody>
      </p:sp>
      <p:pic>
        <p:nvPicPr>
          <p:cNvPr id="8194" name="Picture 2" descr="1: poštěváčková kapuce, 2: klitoris, 3: ústí močové trubice, 4: poševní předsíň 5: malé stydké pysky, 6: pochva, 7: velké stydké pysky, 8: hrá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70" y="1743808"/>
            <a:ext cx="248363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068309"/>
            <a:ext cx="5219998" cy="4763691"/>
          </a:xfrm>
        </p:spPr>
        <p:txBody>
          <a:bodyPr/>
          <a:lstStyle/>
          <a:p>
            <a:pPr marL="72000" indent="0">
              <a:buNone/>
            </a:pPr>
            <a:r>
              <a:rPr lang="cs-CZ" dirty="0" smtClean="0"/>
              <a:t>               Vulva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1800" dirty="0" smtClean="0"/>
              <a:t>1. poštěváčková kapuce</a:t>
            </a:r>
          </a:p>
          <a:p>
            <a:pPr marL="72000" indent="0">
              <a:buNone/>
            </a:pPr>
            <a:r>
              <a:rPr lang="cs-CZ" sz="1800" dirty="0" smtClean="0"/>
              <a:t>2. klitoris</a:t>
            </a:r>
          </a:p>
          <a:p>
            <a:pPr marL="72000" indent="0">
              <a:buNone/>
            </a:pPr>
            <a:r>
              <a:rPr lang="cs-CZ" sz="1800" dirty="0" smtClean="0"/>
              <a:t>3. ústí močové trubice</a:t>
            </a:r>
          </a:p>
          <a:p>
            <a:pPr marL="72000" indent="0">
              <a:buNone/>
            </a:pPr>
            <a:r>
              <a:rPr lang="cs-CZ" sz="1800" dirty="0" smtClean="0"/>
              <a:t>4. poševní předsíň</a:t>
            </a:r>
          </a:p>
          <a:p>
            <a:pPr marL="72000" indent="0">
              <a:buNone/>
            </a:pPr>
            <a:r>
              <a:rPr lang="cs-CZ" sz="1800" dirty="0" smtClean="0"/>
              <a:t>5. malé stydké pysky</a:t>
            </a:r>
          </a:p>
          <a:p>
            <a:pPr marL="72000" indent="0">
              <a:buNone/>
            </a:pPr>
            <a:r>
              <a:rPr lang="cs-CZ" sz="1800" dirty="0" smtClean="0"/>
              <a:t>6. pochva</a:t>
            </a:r>
          </a:p>
          <a:p>
            <a:pPr marL="72000" indent="0">
              <a:buNone/>
            </a:pPr>
            <a:r>
              <a:rPr lang="cs-CZ" sz="1800" dirty="0" smtClean="0"/>
              <a:t>7. velké stydké pysky</a:t>
            </a:r>
          </a:p>
          <a:p>
            <a:pPr marL="72000" indent="0">
              <a:buNone/>
            </a:pPr>
            <a:r>
              <a:rPr lang="cs-CZ" sz="1800" dirty="0" smtClean="0"/>
              <a:t>8. hráz</a:t>
            </a:r>
          </a:p>
          <a:p>
            <a:pPr marL="72000" indent="0">
              <a:buNone/>
            </a:pPr>
            <a:endParaRPr lang="cs-CZ" sz="1800" dirty="0" smtClean="0"/>
          </a:p>
          <a:p>
            <a:pPr marL="7200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34066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239616"/>
            <a:ext cx="1003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	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24"/>
          </p:nvPr>
        </p:nvSpPr>
        <p:spPr>
          <a:xfrm>
            <a:off x="242889" y="692150"/>
            <a:ext cx="5694662" cy="4899635"/>
          </a:xfrm>
        </p:spPr>
        <p:txBody>
          <a:bodyPr/>
          <a:lstStyle/>
          <a:p>
            <a:r>
              <a:rPr lang="cs-CZ" dirty="0">
                <a:solidFill>
                  <a:srgbClr val="F01928"/>
                </a:solidFill>
                <a:latin typeface="Roboto"/>
              </a:rPr>
              <a:t>Měkké porodní </a:t>
            </a:r>
            <a:r>
              <a:rPr lang="cs-CZ" dirty="0" smtClean="0">
                <a:solidFill>
                  <a:srgbClr val="F01928"/>
                </a:solidFill>
                <a:latin typeface="Roboto"/>
              </a:rPr>
              <a:t>cesty</a:t>
            </a:r>
          </a:p>
          <a:p>
            <a:endParaRPr lang="cs-CZ" dirty="0">
              <a:solidFill>
                <a:srgbClr val="F01928"/>
              </a:solidFill>
              <a:latin typeface="Roboto"/>
            </a:endParaRPr>
          </a:p>
          <a:p>
            <a:r>
              <a:rPr lang="cs-CZ" sz="2400" b="1" dirty="0" smtClean="0">
                <a:solidFill>
                  <a:srgbClr val="18233F"/>
                </a:solidFill>
                <a:latin typeface="Roboto"/>
              </a:rPr>
              <a:t>Pochva/vagina</a:t>
            </a:r>
            <a:r>
              <a:rPr lang="cs-CZ" sz="2400" dirty="0" smtClean="0">
                <a:solidFill>
                  <a:srgbClr val="18233F"/>
                </a:solidFill>
                <a:latin typeface="Roboto"/>
              </a:rPr>
              <a:t> </a:t>
            </a:r>
            <a:r>
              <a:rPr lang="cs-CZ" sz="2400" dirty="0">
                <a:solidFill>
                  <a:srgbClr val="18233F"/>
                </a:solidFill>
                <a:latin typeface="Roboto"/>
              </a:rPr>
              <a:t>– elastická trubice </a:t>
            </a:r>
            <a:endParaRPr lang="cs-CZ" sz="2400" dirty="0" smtClean="0">
              <a:solidFill>
                <a:srgbClr val="18233F"/>
              </a:solidFill>
              <a:latin typeface="Roboto"/>
            </a:endParaRPr>
          </a:p>
          <a:p>
            <a:r>
              <a:rPr lang="cs-CZ" sz="2400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sz="2400" dirty="0" smtClean="0">
                <a:solidFill>
                  <a:srgbClr val="18233F"/>
                </a:solidFill>
                <a:latin typeface="Roboto"/>
              </a:rPr>
              <a:t>          tvořena svaly</a:t>
            </a:r>
            <a:r>
              <a:rPr lang="cs-CZ" sz="2400" dirty="0">
                <a:solidFill>
                  <a:srgbClr val="18233F"/>
                </a:solidFill>
                <a:latin typeface="Roboto"/>
              </a:rPr>
              <a:t>, délky 8 cm, šíře </a:t>
            </a:r>
            <a:endParaRPr lang="cs-CZ" sz="2400" dirty="0" smtClean="0">
              <a:solidFill>
                <a:srgbClr val="18233F"/>
              </a:solidFill>
              <a:latin typeface="Roboto"/>
            </a:endParaRPr>
          </a:p>
          <a:p>
            <a:r>
              <a:rPr lang="cs-CZ" sz="2400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sz="2400" dirty="0" smtClean="0">
                <a:solidFill>
                  <a:srgbClr val="18233F"/>
                </a:solidFill>
                <a:latin typeface="Roboto"/>
              </a:rPr>
              <a:t>          3,5 </a:t>
            </a:r>
            <a:r>
              <a:rPr lang="cs-CZ" sz="2400" dirty="0">
                <a:solidFill>
                  <a:srgbClr val="18233F"/>
                </a:solidFill>
                <a:latin typeface="Roboto"/>
              </a:rPr>
              <a:t>cm</a:t>
            </a:r>
          </a:p>
          <a:p>
            <a:r>
              <a:rPr lang="cs-CZ" sz="2400" dirty="0">
                <a:solidFill>
                  <a:srgbClr val="18233F"/>
                </a:solidFill>
                <a:latin typeface="Roboto"/>
              </a:rPr>
              <a:t>        </a:t>
            </a:r>
            <a:r>
              <a:rPr lang="cs-CZ" sz="2400" dirty="0" smtClean="0">
                <a:solidFill>
                  <a:srgbClr val="18233F"/>
                </a:solidFill>
                <a:latin typeface="Roboto"/>
              </a:rPr>
              <a:t>   spojuje </a:t>
            </a:r>
            <a:r>
              <a:rPr lang="cs-CZ" sz="2400" dirty="0">
                <a:solidFill>
                  <a:srgbClr val="18233F"/>
                </a:solidFill>
                <a:latin typeface="Roboto"/>
              </a:rPr>
              <a:t>vulvu s děložním hrdlem </a:t>
            </a:r>
            <a:r>
              <a:rPr lang="cs-CZ" sz="2400" dirty="0" smtClean="0">
                <a:solidFill>
                  <a:srgbClr val="18233F"/>
                </a:solidFill>
                <a:latin typeface="Roboto"/>
              </a:rPr>
              <a:t>   </a:t>
            </a:r>
          </a:p>
          <a:p>
            <a:r>
              <a:rPr lang="cs-CZ" sz="2400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sz="2400" dirty="0" smtClean="0">
                <a:solidFill>
                  <a:srgbClr val="18233F"/>
                </a:solidFill>
                <a:latin typeface="Roboto"/>
              </a:rPr>
              <a:t>          a </a:t>
            </a:r>
            <a:r>
              <a:rPr lang="cs-CZ" sz="2400" dirty="0">
                <a:solidFill>
                  <a:srgbClr val="18233F"/>
                </a:solidFill>
                <a:latin typeface="Roboto"/>
              </a:rPr>
              <a:t>vytváří </a:t>
            </a:r>
            <a:r>
              <a:rPr lang="cs-CZ" sz="2400" dirty="0" smtClean="0">
                <a:solidFill>
                  <a:srgbClr val="18233F"/>
                </a:solidFill>
                <a:latin typeface="Roboto"/>
              </a:rPr>
              <a:t>klenbu</a:t>
            </a:r>
          </a:p>
          <a:p>
            <a:r>
              <a:rPr lang="cs-CZ" sz="2400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sz="2400" dirty="0" smtClean="0">
                <a:solidFill>
                  <a:srgbClr val="18233F"/>
                </a:solidFill>
                <a:latin typeface="Roboto"/>
              </a:rPr>
              <a:t>         síla </a:t>
            </a:r>
            <a:r>
              <a:rPr lang="cs-CZ" sz="2400" dirty="0">
                <a:solidFill>
                  <a:srgbClr val="18233F"/>
                </a:solidFill>
                <a:latin typeface="Roboto"/>
              </a:rPr>
              <a:t>stěny pochvy je 3-4 mm, </a:t>
            </a:r>
            <a:r>
              <a:rPr lang="cs-CZ" sz="2400" dirty="0" smtClean="0">
                <a:solidFill>
                  <a:srgbClr val="18233F"/>
                </a:solidFill>
                <a:latin typeface="Roboto"/>
              </a:rPr>
              <a:t>   </a:t>
            </a:r>
          </a:p>
          <a:p>
            <a:r>
              <a:rPr lang="cs-CZ" sz="2400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sz="2400" dirty="0" smtClean="0">
                <a:solidFill>
                  <a:srgbClr val="18233F"/>
                </a:solidFill>
                <a:latin typeface="Roboto"/>
              </a:rPr>
              <a:t>          tvořena </a:t>
            </a:r>
            <a:r>
              <a:rPr lang="cs-CZ" sz="2400" dirty="0">
                <a:solidFill>
                  <a:srgbClr val="18233F"/>
                </a:solidFill>
                <a:latin typeface="Roboto"/>
              </a:rPr>
              <a:t>3 vrstvami</a:t>
            </a:r>
          </a:p>
          <a:p>
            <a:r>
              <a:rPr lang="cs-CZ" sz="2400" dirty="0">
                <a:solidFill>
                  <a:srgbClr val="18233F"/>
                </a:solidFill>
                <a:latin typeface="Roboto"/>
              </a:rPr>
              <a:t>       </a:t>
            </a:r>
            <a:r>
              <a:rPr lang="cs-CZ" sz="2400" dirty="0" smtClean="0">
                <a:solidFill>
                  <a:srgbClr val="18233F"/>
                </a:solidFill>
                <a:latin typeface="Roboto"/>
              </a:rPr>
              <a:t>   stěna </a:t>
            </a:r>
            <a:r>
              <a:rPr lang="cs-CZ" sz="2400" dirty="0">
                <a:solidFill>
                  <a:srgbClr val="18233F"/>
                </a:solidFill>
                <a:latin typeface="Roboto"/>
              </a:rPr>
              <a:t>pochvy je měkká a velmi </a:t>
            </a:r>
            <a:endParaRPr lang="cs-CZ" sz="2400" dirty="0" smtClean="0">
              <a:solidFill>
                <a:srgbClr val="18233F"/>
              </a:solidFill>
              <a:latin typeface="Roboto"/>
            </a:endParaRPr>
          </a:p>
          <a:p>
            <a:r>
              <a:rPr lang="cs-CZ" sz="2400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sz="2400" dirty="0" smtClean="0">
                <a:solidFill>
                  <a:srgbClr val="18233F"/>
                </a:solidFill>
                <a:latin typeface="Roboto"/>
              </a:rPr>
              <a:t>            pružná  </a:t>
            </a:r>
            <a:endParaRPr lang="cs-CZ" sz="2400" dirty="0">
              <a:solidFill>
                <a:srgbClr val="18233F"/>
              </a:solidFill>
              <a:latin typeface="Roboto"/>
            </a:endParaRPr>
          </a:p>
          <a:p>
            <a:r>
              <a:rPr lang="cs-CZ" sz="2400" dirty="0"/>
              <a:t>			</a:t>
            </a:r>
          </a:p>
          <a:p>
            <a:endParaRPr lang="cs-CZ" dirty="0"/>
          </a:p>
        </p:txBody>
      </p:sp>
      <p:pic>
        <p:nvPicPr>
          <p:cNvPr id="2052" name="Picture 4" descr="Pochva, vagin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550" y="1246910"/>
            <a:ext cx="5535313" cy="46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8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239616"/>
            <a:ext cx="1003189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01928"/>
                </a:solidFill>
                <a:latin typeface="Roboto"/>
              </a:rPr>
              <a:t>Děloha/uterus</a:t>
            </a:r>
            <a:endParaRPr lang="cs-CZ" dirty="0" smtClean="0">
              <a:solidFill>
                <a:srgbClr val="F01928"/>
              </a:solidFill>
              <a:latin typeface="Roboto"/>
            </a:endParaRPr>
          </a:p>
          <a:p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dutý svalnatý orgán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slouží k přijetí, výživě a ochraně vyvíjejícího se zárodku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hruškovitý tvar, předozadně </a:t>
            </a:r>
            <a:r>
              <a:rPr lang="cs-CZ" dirty="0" err="1" smtClean="0">
                <a:solidFill>
                  <a:srgbClr val="18233F"/>
                </a:solidFill>
                <a:latin typeface="Roboto"/>
              </a:rPr>
              <a:t>oploštělá</a:t>
            </a:r>
            <a:endParaRPr lang="cs-CZ" dirty="0" smtClean="0">
              <a:solidFill>
                <a:srgbClr val="18233F"/>
              </a:solidFill>
              <a:latin typeface="Roboto"/>
            </a:endParaRP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délky asi 8 cm, šířky 5 cm, předozadní průměr asi 3 cm, síla stěny      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1–1,5 cm 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skládá se z hrdla a těla děložního → obě části spojuje istmus      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(zúžené místo) </a:t>
            </a:r>
            <a:r>
              <a:rPr lang="cs-CZ" dirty="0" err="1" smtClean="0">
                <a:solidFill>
                  <a:srgbClr val="18233F"/>
                </a:solidFill>
                <a:latin typeface="Roboto"/>
              </a:rPr>
              <a:t>uteri</a:t>
            </a:r>
            <a:endParaRPr lang="cs-CZ" dirty="0" smtClean="0">
              <a:solidFill>
                <a:srgbClr val="18233F"/>
              </a:solidFill>
              <a:latin typeface="Roboto"/>
            </a:endParaRP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</a:t>
            </a:r>
            <a:endParaRPr lang="cs-CZ" dirty="0"/>
          </a:p>
          <a:p>
            <a:r>
              <a:rPr lang="cs-CZ" dirty="0"/>
              <a:t>			</a:t>
            </a:r>
          </a:p>
          <a:p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481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239616"/>
            <a:ext cx="100318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01928"/>
                </a:solidFill>
                <a:latin typeface="Roboto"/>
              </a:rPr>
              <a:t>Děloha/uterus</a:t>
            </a:r>
          </a:p>
          <a:p>
            <a:r>
              <a:rPr lang="cs-CZ" dirty="0" smtClean="0">
                <a:solidFill>
                  <a:srgbClr val="F01928"/>
                </a:solidFill>
                <a:latin typeface="Roboto"/>
              </a:rPr>
              <a:t>       </a:t>
            </a:r>
            <a:r>
              <a:rPr lang="cs-CZ" dirty="0" smtClean="0">
                <a:latin typeface="Roboto"/>
              </a:rPr>
              <a:t>Stěna dělohy tvořena třemi vrstvami:</a:t>
            </a:r>
            <a:endParaRPr lang="cs-CZ" dirty="0" smtClean="0">
              <a:latin typeface="Roboto"/>
            </a:endParaRPr>
          </a:p>
          <a:p>
            <a:r>
              <a:rPr lang="cs-CZ" b="1" dirty="0" smtClean="0"/>
              <a:t>                           děložní </a:t>
            </a:r>
            <a:r>
              <a:rPr lang="cs-CZ" b="1" dirty="0"/>
              <a:t>sliznice</a:t>
            </a:r>
            <a:r>
              <a:rPr lang="cs-CZ" dirty="0"/>
              <a:t> (</a:t>
            </a:r>
            <a:r>
              <a:rPr lang="cs-CZ" i="1" dirty="0" smtClean="0"/>
              <a:t>endometrium, </a:t>
            </a:r>
            <a:r>
              <a:rPr lang="cs-CZ" dirty="0" smtClean="0"/>
              <a:t>slouží k přijetí 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                                   oplozeného vajíčka)</a:t>
            </a:r>
            <a:endParaRPr lang="cs-CZ" dirty="0"/>
          </a:p>
          <a:p>
            <a:r>
              <a:rPr lang="cs-CZ" b="1" dirty="0" smtClean="0"/>
              <a:t>                          svalová </a:t>
            </a:r>
            <a:r>
              <a:rPr lang="cs-CZ" b="1" dirty="0"/>
              <a:t>vrstva</a:t>
            </a:r>
            <a:r>
              <a:rPr lang="cs-CZ" dirty="0"/>
              <a:t> (</a:t>
            </a:r>
            <a:r>
              <a:rPr lang="cs-CZ" i="1" dirty="0" err="1" smtClean="0"/>
              <a:t>myometrium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b="1" dirty="0" smtClean="0"/>
              <a:t>                          povrchová, </a:t>
            </a:r>
            <a:r>
              <a:rPr lang="cs-CZ" b="1" dirty="0"/>
              <a:t>serózní vrstva</a:t>
            </a:r>
            <a:r>
              <a:rPr lang="cs-CZ" dirty="0"/>
              <a:t> (</a:t>
            </a:r>
            <a:r>
              <a:rPr lang="cs-CZ" i="1" dirty="0" err="1"/>
              <a:t>perimetrium</a:t>
            </a:r>
            <a:r>
              <a:rPr lang="cs-CZ" dirty="0" smtClean="0"/>
              <a:t>)</a:t>
            </a:r>
          </a:p>
          <a:p>
            <a:r>
              <a:rPr lang="cs-CZ" dirty="0"/>
              <a:t> </a:t>
            </a:r>
            <a:r>
              <a:rPr lang="cs-CZ" dirty="0" smtClean="0"/>
              <a:t>    zásobena nervy a cévami</a:t>
            </a:r>
          </a:p>
          <a:p>
            <a:r>
              <a:rPr lang="cs-CZ" dirty="0"/>
              <a:t> </a:t>
            </a:r>
            <a:r>
              <a:rPr lang="cs-CZ" dirty="0" smtClean="0"/>
              <a:t>    vazy fixují </a:t>
            </a:r>
            <a:r>
              <a:rPr lang="cs-CZ" dirty="0"/>
              <a:t>dělohu </a:t>
            </a:r>
            <a:r>
              <a:rPr lang="cs-CZ" dirty="0" smtClean="0"/>
              <a:t>v břišní dutině</a:t>
            </a:r>
            <a:endParaRPr lang="cs-CZ" dirty="0"/>
          </a:p>
          <a:p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4447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239616"/>
            <a:ext cx="10031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</a:t>
            </a:r>
            <a:endParaRPr lang="cs-CZ" dirty="0" smtClean="0">
              <a:solidFill>
                <a:srgbClr val="18233F"/>
              </a:solidFill>
              <a:latin typeface="Roboto"/>
            </a:endParaRP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</a:t>
            </a:r>
            <a:endParaRPr lang="cs-CZ" dirty="0"/>
          </a:p>
          <a:p>
            <a:r>
              <a:rPr lang="cs-CZ" dirty="0"/>
              <a:t>			</a:t>
            </a:r>
          </a:p>
          <a:p>
            <a:r>
              <a:rPr lang="cs-CZ" dirty="0"/>
              <a:t>	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24"/>
          </p:nvPr>
        </p:nvSpPr>
        <p:spPr>
          <a:xfrm>
            <a:off x="503583" y="1260765"/>
            <a:ext cx="5433967" cy="4613562"/>
          </a:xfrm>
        </p:spPr>
        <p:txBody>
          <a:bodyPr/>
          <a:lstStyle/>
          <a:p>
            <a:r>
              <a:rPr lang="cs-CZ" dirty="0">
                <a:solidFill>
                  <a:srgbClr val="F01928"/>
                </a:solidFill>
                <a:latin typeface="Roboto"/>
              </a:rPr>
              <a:t>Děložní istmus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          zúžený úsek mezi tělem a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hrdlem</a:t>
            </a:r>
            <a:r>
              <a:rPr lang="cs-CZ" dirty="0">
                <a:solidFill>
                  <a:srgbClr val="18233F"/>
                </a:solidFill>
                <a:latin typeface="Roboto"/>
              </a:rPr>
              <a:t>, dlouhý asi 1 cm, </a:t>
            </a:r>
            <a:endParaRPr lang="cs-CZ" dirty="0" smtClean="0">
              <a:solidFill>
                <a:srgbClr val="18233F"/>
              </a:solidFill>
              <a:latin typeface="Roboto"/>
            </a:endParaRP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nejužší část </a:t>
            </a:r>
            <a:r>
              <a:rPr lang="cs-CZ" dirty="0">
                <a:solidFill>
                  <a:srgbClr val="18233F"/>
                </a:solidFill>
                <a:latin typeface="Roboto"/>
              </a:rPr>
              <a:t>dělohy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        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během </a:t>
            </a:r>
            <a:r>
              <a:rPr lang="cs-CZ" dirty="0">
                <a:solidFill>
                  <a:srgbClr val="18233F"/>
                </a:solidFill>
                <a:latin typeface="Roboto"/>
              </a:rPr>
              <a:t>gravidity se z něho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stává </a:t>
            </a:r>
            <a:r>
              <a:rPr lang="cs-CZ" dirty="0">
                <a:solidFill>
                  <a:srgbClr val="18233F"/>
                </a:solidFill>
                <a:latin typeface="Roboto"/>
              </a:rPr>
              <a:t>dolní děložní segment </a:t>
            </a:r>
          </a:p>
          <a:p>
            <a:endParaRPr lang="cs-CZ" dirty="0">
              <a:solidFill>
                <a:srgbClr val="18233F"/>
              </a:solidFill>
              <a:latin typeface="Roboto"/>
            </a:endParaRPr>
          </a:p>
          <a:p>
            <a:endParaRPr lang="cs-CZ" dirty="0"/>
          </a:p>
        </p:txBody>
      </p:sp>
      <p:pic>
        <p:nvPicPr>
          <p:cNvPr id="9" name="Picture 2" descr="https://www.wikiskripta.eu/images/thumb/3/3d/Gray1167_cz.svg/300px-Gray1167_cz.svg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236" y="1634837"/>
            <a:ext cx="4793673" cy="423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52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678874" y="1803239"/>
            <a:ext cx="10741974" cy="4335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dirty="0"/>
              <a:t>	</a:t>
            </a:r>
            <a:r>
              <a:rPr lang="cs-CZ" altLang="cs-CZ" sz="280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Vaječníky/ovarium  </a:t>
            </a:r>
            <a:endParaRPr lang="cs-CZ" altLang="cs-CZ" sz="2800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   </a:t>
            </a:r>
            <a:r>
              <a:rPr lang="cs-CZ" altLang="cs-CZ" dirty="0">
                <a:solidFill>
                  <a:srgbClr val="4E3B30"/>
                </a:solidFill>
                <a:latin typeface="Franklin Gothic Book" panose="020B0503020102020204" pitchFamily="34" charset="0"/>
              </a:rPr>
              <a:t>- </a:t>
            </a:r>
            <a:r>
              <a:rPr lang="cs-CZ" altLang="cs-CZ" dirty="0">
                <a:latin typeface="Franklin Gothic Book" panose="020B0503020102020204" pitchFamily="34" charset="0"/>
              </a:rPr>
              <a:t>párový orgán, </a:t>
            </a:r>
            <a:r>
              <a:rPr lang="cs-CZ" altLang="cs-CZ" dirty="0" smtClean="0">
                <a:latin typeface="Franklin Gothic Book" panose="020B0503020102020204" pitchFamily="34" charset="0"/>
              </a:rPr>
              <a:t>velikosti švestky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</a:t>
            </a:r>
            <a:r>
              <a:rPr lang="cs-CZ" altLang="cs-CZ" dirty="0" smtClean="0">
                <a:latin typeface="Franklin Gothic Book" panose="020B0503020102020204" pitchFamily="34" charset="0"/>
              </a:rPr>
              <a:t>    - uložen na bočních stranách pánevní dutiny, fixován širokým děložním  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</a:t>
            </a:r>
            <a:r>
              <a:rPr lang="cs-CZ" altLang="cs-CZ" dirty="0" smtClean="0">
                <a:latin typeface="Franklin Gothic Book" panose="020B0503020102020204" pitchFamily="34" charset="0"/>
              </a:rPr>
              <a:t>      vazem (</a:t>
            </a:r>
            <a:r>
              <a:rPr lang="cs-CZ" altLang="cs-CZ" dirty="0" err="1" smtClean="0">
                <a:latin typeface="Franklin Gothic Book" panose="020B0503020102020204" pitchFamily="34" charset="0"/>
              </a:rPr>
              <a:t>ligamentum</a:t>
            </a:r>
            <a:r>
              <a:rPr lang="cs-CZ" altLang="cs-CZ" dirty="0" smtClean="0">
                <a:latin typeface="Franklin Gothic Book" panose="020B0503020102020204" pitchFamily="34" charset="0"/>
              </a:rPr>
              <a:t> </a:t>
            </a:r>
            <a:r>
              <a:rPr lang="cs-CZ" altLang="cs-CZ" dirty="0" err="1" smtClean="0">
                <a:latin typeface="Franklin Gothic Book" panose="020B0503020102020204" pitchFamily="34" charset="0"/>
              </a:rPr>
              <a:t>latum</a:t>
            </a:r>
            <a:r>
              <a:rPr lang="cs-CZ" altLang="cs-CZ" dirty="0" smtClean="0">
                <a:latin typeface="Franklin Gothic Book" panose="020B0503020102020204" pitchFamily="34" charset="0"/>
              </a:rPr>
              <a:t> </a:t>
            </a:r>
            <a:r>
              <a:rPr lang="cs-CZ" altLang="cs-CZ" dirty="0" err="1" smtClean="0">
                <a:latin typeface="Franklin Gothic Book" panose="020B0503020102020204" pitchFamily="34" charset="0"/>
              </a:rPr>
              <a:t>uteri</a:t>
            </a:r>
            <a:r>
              <a:rPr lang="cs-CZ" altLang="cs-CZ" dirty="0" smtClean="0">
                <a:latin typeface="Franklin Gothic Book" panose="020B05030201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 smtClean="0">
                <a:latin typeface="Franklin Gothic Book" panose="020B0503020102020204" pitchFamily="34" charset="0"/>
              </a:rPr>
              <a:t>     - tvořen z kůry (obsahuje folikuly, kde se vytváří </a:t>
            </a:r>
            <a:r>
              <a:rPr lang="cs-CZ" altLang="cs-CZ" dirty="0" err="1" smtClean="0">
                <a:latin typeface="Franklin Gothic Book" panose="020B0503020102020204" pitchFamily="34" charset="0"/>
              </a:rPr>
              <a:t>oocyty</a:t>
            </a:r>
            <a:r>
              <a:rPr lang="cs-CZ" altLang="cs-CZ" dirty="0" smtClean="0">
                <a:latin typeface="Franklin Gothic Book" panose="020B0503020102020204" pitchFamily="34" charset="0"/>
              </a:rPr>
              <a:t>)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</a:t>
            </a:r>
            <a:r>
              <a:rPr lang="cs-CZ" altLang="cs-CZ" dirty="0" smtClean="0">
                <a:latin typeface="Franklin Gothic Book" panose="020B0503020102020204" pitchFamily="34" charset="0"/>
              </a:rPr>
              <a:t>      </a:t>
            </a:r>
            <a:r>
              <a:rPr lang="cs-CZ" altLang="cs-CZ" dirty="0" smtClean="0">
                <a:latin typeface="Franklin Gothic Book" panose="020B0503020102020204" pitchFamily="34" charset="0"/>
              </a:rPr>
              <a:t>a dřeně (probíhá cévní a nervové zásobení)</a:t>
            </a:r>
            <a:endParaRPr lang="cs-CZ" altLang="cs-CZ" dirty="0">
              <a:latin typeface="Franklin Gothic Book" panose="020B05030201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   - </a:t>
            </a:r>
            <a:r>
              <a:rPr lang="cs-CZ" altLang="cs-CZ" dirty="0" smtClean="0">
                <a:latin typeface="Franklin Gothic Book" panose="020B0503020102020204" pitchFamily="34" charset="0"/>
              </a:rPr>
              <a:t>obsahuje </a:t>
            </a:r>
            <a:r>
              <a:rPr lang="cs-CZ" altLang="cs-CZ" dirty="0">
                <a:latin typeface="Franklin Gothic Book" panose="020B0503020102020204" pitchFamily="34" charset="0"/>
              </a:rPr>
              <a:t>cca 500 000 folikulů v různém stádiu </a:t>
            </a:r>
            <a:r>
              <a:rPr lang="cs-CZ" altLang="cs-CZ" dirty="0" smtClean="0">
                <a:latin typeface="Franklin Gothic Book" panose="020B0503020102020204" pitchFamily="34" charset="0"/>
              </a:rPr>
              <a:t>vývoje</a:t>
            </a:r>
            <a:r>
              <a:rPr lang="cs-CZ" altLang="cs-CZ" dirty="0">
                <a:latin typeface="Franklin Gothic Book" panose="020B0503020102020204" pitchFamily="34" charset="0"/>
              </a:rPr>
              <a:t>, za život </a:t>
            </a:r>
            <a:r>
              <a:rPr lang="cs-CZ" altLang="cs-CZ" dirty="0" smtClean="0">
                <a:latin typeface="Franklin Gothic Book" panose="020B0503020102020204" pitchFamily="34" charset="0"/>
              </a:rPr>
              <a:t>jich </a:t>
            </a:r>
            <a:endParaRPr lang="cs-CZ" altLang="cs-CZ" dirty="0" smtClean="0">
              <a:latin typeface="Franklin Gothic Book" panose="020B05030201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</a:t>
            </a:r>
            <a:r>
              <a:rPr lang="cs-CZ" altLang="cs-CZ" dirty="0" smtClean="0">
                <a:latin typeface="Franklin Gothic Book" panose="020B0503020102020204" pitchFamily="34" charset="0"/>
              </a:rPr>
              <a:t>      dozraje </a:t>
            </a:r>
            <a:r>
              <a:rPr lang="cs-CZ" altLang="cs-CZ" dirty="0">
                <a:latin typeface="Franklin Gothic Book" panose="020B0503020102020204" pitchFamily="34" charset="0"/>
              </a:rPr>
              <a:t>asi 450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   </a:t>
            </a:r>
            <a:r>
              <a:rPr lang="cs-CZ" altLang="cs-CZ" dirty="0" smtClean="0">
                <a:latin typeface="Franklin Gothic Book" panose="020B0503020102020204" pitchFamily="34" charset="0"/>
              </a:rPr>
              <a:t> </a:t>
            </a:r>
            <a:endParaRPr lang="cs-CZ" altLang="cs-CZ" dirty="0">
              <a:latin typeface="Franklin Gothic Book" panose="020B05030201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70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421105" y="1803239"/>
            <a:ext cx="11261557" cy="4673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dirty="0" smtClean="0"/>
              <a:t>	</a:t>
            </a:r>
            <a:r>
              <a:rPr lang="cs-CZ" altLang="cs-CZ" sz="280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Vejcovody/tuba  </a:t>
            </a:r>
            <a:endParaRPr lang="cs-CZ" altLang="cs-CZ" sz="2800" dirty="0" smtClean="0">
              <a:solidFill>
                <a:srgbClr val="FF0000"/>
              </a:solidFill>
              <a:latin typeface="Franklin Gothic Book" panose="020B0503020102020204" pitchFamily="34" charset="0"/>
            </a:endParaRP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    </a:t>
            </a:r>
            <a:r>
              <a:rPr lang="cs-CZ" altLang="cs-CZ" dirty="0" smtClean="0">
                <a:solidFill>
                  <a:srgbClr val="4E3B30"/>
                </a:solidFill>
                <a:latin typeface="Franklin Gothic Book" panose="020B0503020102020204" pitchFamily="34" charset="0"/>
              </a:rPr>
              <a:t>-</a:t>
            </a:r>
            <a:r>
              <a:rPr lang="cs-CZ" altLang="cs-CZ" dirty="0">
                <a:latin typeface="Franklin Gothic Book" panose="020B0503020102020204" pitchFamily="34" charset="0"/>
              </a:rPr>
              <a:t>párová </a:t>
            </a:r>
            <a:r>
              <a:rPr lang="cs-CZ" altLang="cs-CZ" dirty="0" smtClean="0">
                <a:latin typeface="Franklin Gothic Book" panose="020B0503020102020204" pitchFamily="34" charset="0"/>
              </a:rPr>
              <a:t>ohebná trubice </a:t>
            </a:r>
            <a:r>
              <a:rPr lang="cs-CZ" altLang="cs-CZ" dirty="0">
                <a:latin typeface="Franklin Gothic Book" panose="020B0503020102020204" pitchFamily="34" charset="0"/>
              </a:rPr>
              <a:t>délky 8-15 cm, 3-5 mm silná </a:t>
            </a:r>
            <a:endParaRPr lang="cs-CZ" altLang="cs-CZ" dirty="0" smtClean="0">
              <a:latin typeface="Franklin Gothic Book" panose="020B0503020102020204" pitchFamily="34" charset="0"/>
            </a:endParaRP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</a:t>
            </a:r>
            <a:r>
              <a:rPr lang="cs-CZ" altLang="cs-CZ" dirty="0" smtClean="0">
                <a:latin typeface="Franklin Gothic Book" panose="020B0503020102020204" pitchFamily="34" charset="0"/>
              </a:rPr>
              <a:t>   - tvořena hladkou svalovinou, uložena v břišní dutině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</a:t>
            </a:r>
            <a:r>
              <a:rPr lang="cs-CZ" altLang="cs-CZ" dirty="0" smtClean="0">
                <a:latin typeface="Franklin Gothic Book" panose="020B0503020102020204" pitchFamily="34" charset="0"/>
              </a:rPr>
              <a:t>   - spojuje dělohu a vaječníky</a:t>
            </a:r>
            <a:endParaRPr lang="cs-CZ" altLang="cs-CZ" dirty="0">
              <a:latin typeface="Franklin Gothic Book" panose="020B0503020102020204" pitchFamily="34" charset="0"/>
            </a:endParaRP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   - odstupuje z rohů děložních, končí rozšířeným </a:t>
            </a:r>
            <a:r>
              <a:rPr lang="cs-CZ" altLang="cs-CZ" dirty="0" smtClean="0">
                <a:latin typeface="Franklin Gothic Book" panose="020B0503020102020204" pitchFamily="34" charset="0"/>
              </a:rPr>
              <a:t>ústím </a:t>
            </a:r>
            <a:r>
              <a:rPr lang="cs-CZ" altLang="cs-CZ" dirty="0">
                <a:latin typeface="Franklin Gothic Book" panose="020B0503020102020204" pitchFamily="34" charset="0"/>
              </a:rPr>
              <a:t>- </a:t>
            </a:r>
            <a:r>
              <a:rPr lang="cs-CZ" altLang="cs-CZ" dirty="0" err="1">
                <a:latin typeface="Franklin Gothic Book" panose="020B0503020102020204" pitchFamily="34" charset="0"/>
              </a:rPr>
              <a:t>fimbriální</a:t>
            </a:r>
            <a:r>
              <a:rPr lang="cs-CZ" altLang="cs-CZ" dirty="0">
                <a:latin typeface="Franklin Gothic Book" panose="020B0503020102020204" pitchFamily="34" charset="0"/>
              </a:rPr>
              <a:t> růžicí </a:t>
            </a:r>
            <a:r>
              <a:rPr lang="cs-CZ" altLang="cs-CZ" dirty="0" smtClean="0">
                <a:latin typeface="Franklin Gothic Book" panose="020B0503020102020204" pitchFamily="34" charset="0"/>
              </a:rPr>
              <a:t>– zachytí </a:t>
            </a:r>
            <a:endParaRPr lang="cs-CZ" altLang="cs-CZ" dirty="0" smtClean="0">
              <a:latin typeface="Franklin Gothic Book" panose="020B0503020102020204" pitchFamily="34" charset="0"/>
            </a:endParaRP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</a:t>
            </a:r>
            <a:r>
              <a:rPr lang="cs-CZ" altLang="cs-CZ" dirty="0" smtClean="0">
                <a:latin typeface="Franklin Gothic Book" panose="020B0503020102020204" pitchFamily="34" charset="0"/>
              </a:rPr>
              <a:t>     </a:t>
            </a:r>
            <a:r>
              <a:rPr lang="cs-CZ" altLang="cs-CZ" dirty="0" smtClean="0">
                <a:latin typeface="Franklin Gothic Book" panose="020B0503020102020204" pitchFamily="34" charset="0"/>
              </a:rPr>
              <a:t>uvolněný </a:t>
            </a:r>
            <a:r>
              <a:rPr lang="cs-CZ" altLang="cs-CZ" dirty="0" err="1" smtClean="0">
                <a:latin typeface="Franklin Gothic Book" panose="020B0503020102020204" pitchFamily="34" charset="0"/>
              </a:rPr>
              <a:t>oocyt</a:t>
            </a:r>
            <a:endParaRPr lang="cs-CZ" altLang="cs-CZ" dirty="0" smtClean="0">
              <a:latin typeface="Franklin Gothic Book" panose="020B0503020102020204" pitchFamily="34" charset="0"/>
            </a:endParaRP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</a:t>
            </a:r>
            <a:r>
              <a:rPr lang="cs-CZ" altLang="cs-CZ" dirty="0" smtClean="0">
                <a:latin typeface="Franklin Gothic Book" panose="020B0503020102020204" pitchFamily="34" charset="0"/>
              </a:rPr>
              <a:t>   - ve vejcovodech dochází k oplození vajíčka spermiemi</a:t>
            </a:r>
            <a:endParaRPr lang="cs-CZ" altLang="cs-CZ" dirty="0" smtClean="0">
              <a:latin typeface="Franklin Gothic Book" panose="020B0503020102020204" pitchFamily="34" charset="0"/>
            </a:endParaRP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 smtClean="0">
                <a:latin typeface="Franklin Gothic Book" panose="020B0503020102020204" pitchFamily="34" charset="0"/>
              </a:rPr>
              <a:t>    </a:t>
            </a:r>
            <a:r>
              <a:rPr lang="cs-CZ" altLang="cs-CZ" dirty="0">
                <a:latin typeface="Franklin Gothic Book" panose="020B0503020102020204" pitchFamily="34" charset="0"/>
              </a:rPr>
              <a:t>- </a:t>
            </a:r>
            <a:r>
              <a:rPr lang="cs-CZ" altLang="cs-CZ" dirty="0" smtClean="0">
                <a:latin typeface="Franklin Gothic Book" panose="020B0503020102020204" pitchFamily="34" charset="0"/>
              </a:rPr>
              <a:t>stěna </a:t>
            </a:r>
            <a:r>
              <a:rPr lang="cs-CZ" altLang="cs-CZ" dirty="0">
                <a:latin typeface="Franklin Gothic Book" panose="020B0503020102020204" pitchFamily="34" charset="0"/>
              </a:rPr>
              <a:t>se skládá ze 3 vrstev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   - sliznice je kryta jednovrstevným </a:t>
            </a:r>
            <a:r>
              <a:rPr lang="cs-CZ" altLang="cs-CZ" dirty="0" smtClean="0">
                <a:latin typeface="Franklin Gothic Book" panose="020B0503020102020204" pitchFamily="34" charset="0"/>
              </a:rPr>
              <a:t>cylindrickým </a:t>
            </a:r>
            <a:r>
              <a:rPr lang="cs-CZ" altLang="cs-CZ" dirty="0">
                <a:latin typeface="Franklin Gothic Book" panose="020B0503020102020204" pitchFamily="34" charset="0"/>
              </a:rPr>
              <a:t>epitelem s řasinkami, vytváří podélné </a:t>
            </a:r>
            <a:r>
              <a:rPr lang="cs-CZ" altLang="cs-CZ" dirty="0" smtClean="0">
                <a:latin typeface="Franklin Gothic Book" panose="020B0503020102020204" pitchFamily="34" charset="0"/>
              </a:rPr>
              <a:t>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</a:t>
            </a:r>
            <a:r>
              <a:rPr lang="cs-CZ" altLang="cs-CZ" dirty="0" smtClean="0">
                <a:latin typeface="Franklin Gothic Book" panose="020B0503020102020204" pitchFamily="34" charset="0"/>
              </a:rPr>
              <a:t>     </a:t>
            </a:r>
            <a:r>
              <a:rPr lang="cs-CZ" altLang="cs-CZ" dirty="0" smtClean="0">
                <a:latin typeface="Franklin Gothic Book" panose="020B0503020102020204" pitchFamily="34" charset="0"/>
              </a:rPr>
              <a:t>slizniční </a:t>
            </a:r>
            <a:r>
              <a:rPr lang="cs-CZ" altLang="cs-CZ" dirty="0">
                <a:latin typeface="Franklin Gothic Book" panose="020B0503020102020204" pitchFamily="34" charset="0"/>
              </a:rPr>
              <a:t>řasy, distálně se mohutně </a:t>
            </a:r>
            <a:r>
              <a:rPr lang="cs-CZ" altLang="cs-CZ" dirty="0" smtClean="0">
                <a:latin typeface="Franklin Gothic Book" panose="020B0503020102020204" pitchFamily="34" charset="0"/>
              </a:rPr>
              <a:t>rozvětvující</a:t>
            </a:r>
          </a:p>
        </p:txBody>
      </p:sp>
    </p:spTree>
    <p:extLst>
      <p:ext uri="{BB962C8B-B14F-4D97-AF65-F5344CB8AC3E}">
        <p14:creationId xmlns:p14="http://schemas.microsoft.com/office/powerpoint/2010/main" val="227758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3542604" y="5424744"/>
            <a:ext cx="1003189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dirty="0" smtClean="0"/>
              <a:t>	</a:t>
            </a:r>
            <a:endParaRPr lang="cs-CZ" dirty="0"/>
          </a:p>
        </p:txBody>
      </p:sp>
      <p:pic>
        <p:nvPicPr>
          <p:cNvPr id="8" name="Picture 2" descr="Umístění vejcovodů v těle že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227" y="1060867"/>
            <a:ext cx="573405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29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492369" y="1803239"/>
            <a:ext cx="10928479" cy="471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dirty="0" smtClean="0"/>
              <a:t>	</a:t>
            </a:r>
            <a:r>
              <a:rPr lang="cs-CZ" altLang="cs-CZ" sz="2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Mléčná </a:t>
            </a:r>
            <a:r>
              <a:rPr lang="cs-CZ" altLang="cs-CZ" sz="280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žláza/prsní žláza  </a:t>
            </a:r>
            <a:endParaRPr lang="cs-CZ" altLang="cs-CZ" sz="2800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   </a:t>
            </a:r>
            <a:r>
              <a:rPr lang="cs-CZ" altLang="cs-CZ" dirty="0">
                <a:solidFill>
                  <a:srgbClr val="4E3B30"/>
                </a:solidFill>
                <a:latin typeface="Franklin Gothic Book" panose="020B0503020102020204" pitchFamily="34" charset="0"/>
              </a:rPr>
              <a:t>- </a:t>
            </a:r>
            <a:r>
              <a:rPr lang="cs-CZ" altLang="cs-CZ" dirty="0">
                <a:latin typeface="Franklin Gothic Book" panose="020B0503020102020204" pitchFamily="34" charset="0"/>
              </a:rPr>
              <a:t>párový orgán na přední stěně hrudníku ve výši </a:t>
            </a:r>
            <a:r>
              <a:rPr lang="cs-CZ" altLang="cs-CZ" dirty="0" smtClean="0">
                <a:latin typeface="Franklin Gothic Book" panose="020B0503020102020204" pitchFamily="34" charset="0"/>
              </a:rPr>
              <a:t> </a:t>
            </a:r>
            <a:r>
              <a:rPr lang="cs-CZ" altLang="cs-CZ" dirty="0">
                <a:latin typeface="Franklin Gothic Book" panose="020B0503020102020204" pitchFamily="34" charset="0"/>
              </a:rPr>
              <a:t>2.-6.žebra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   - skládá se z 15-25 laloků vyúsťujících </a:t>
            </a:r>
            <a:r>
              <a:rPr lang="cs-CZ" altLang="cs-CZ" dirty="0" smtClean="0">
                <a:latin typeface="Franklin Gothic Book" panose="020B0503020102020204" pitchFamily="34" charset="0"/>
              </a:rPr>
              <a:t> </a:t>
            </a:r>
            <a:r>
              <a:rPr lang="cs-CZ" altLang="cs-CZ" dirty="0">
                <a:latin typeface="Franklin Gothic Book" panose="020B0503020102020204" pitchFamily="34" charset="0"/>
              </a:rPr>
              <a:t>samostatnými mlékovody v </a:t>
            </a:r>
            <a:r>
              <a:rPr lang="cs-CZ" altLang="cs-CZ" dirty="0" smtClean="0">
                <a:latin typeface="Franklin Gothic Book" panose="020B0503020102020204" pitchFamily="34" charset="0"/>
              </a:rPr>
              <a:t>bradavce</a:t>
            </a:r>
            <a:endParaRPr lang="cs-CZ" altLang="cs-CZ" dirty="0">
              <a:latin typeface="Franklin Gothic Book" panose="020B0503020102020204" pitchFamily="34" charset="0"/>
            </a:endParaRP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   - </a:t>
            </a:r>
            <a:r>
              <a:rPr lang="cs-CZ" altLang="cs-CZ" dirty="0" smtClean="0">
                <a:latin typeface="Franklin Gothic Book" panose="020B0503020102020204" pitchFamily="34" charset="0"/>
              </a:rPr>
              <a:t>prsní žlázy obsahují mléčné žlázy a tukovou vrstvu </a:t>
            </a:r>
            <a:endParaRPr lang="cs-CZ" altLang="cs-CZ" dirty="0" smtClean="0">
              <a:latin typeface="Franklin Gothic Book" panose="020B0503020102020204" pitchFamily="34" charset="0"/>
            </a:endParaRP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 smtClean="0">
                <a:latin typeface="Franklin Gothic Book" panose="020B0503020102020204" pitchFamily="34" charset="0"/>
              </a:rPr>
              <a:t>    - </a:t>
            </a:r>
            <a:r>
              <a:rPr lang="cs-CZ" altLang="cs-CZ" dirty="0">
                <a:latin typeface="Franklin Gothic Book" panose="020B0503020102020204" pitchFamily="34" charset="0"/>
              </a:rPr>
              <a:t>na vrcholu prsu je pigmentovaná bradavka s </a:t>
            </a:r>
            <a:r>
              <a:rPr lang="cs-CZ" altLang="cs-CZ" dirty="0" smtClean="0">
                <a:latin typeface="Franklin Gothic Book" panose="020B0503020102020204" pitchFamily="34" charset="0"/>
              </a:rPr>
              <a:t>dvorcem </a:t>
            </a:r>
            <a:endParaRPr lang="cs-CZ" altLang="cs-CZ" dirty="0">
              <a:latin typeface="Franklin Gothic Book" panose="020B0503020102020204" pitchFamily="34" charset="0"/>
            </a:endParaRP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   - vazivo bradavky obsahuje erektilní hladká </a:t>
            </a:r>
            <a:r>
              <a:rPr lang="cs-CZ" altLang="cs-CZ" dirty="0" smtClean="0">
                <a:latin typeface="Franklin Gothic Book" panose="020B0503020102020204" pitchFamily="34" charset="0"/>
              </a:rPr>
              <a:t>longitudinální </a:t>
            </a:r>
            <a:r>
              <a:rPr lang="cs-CZ" altLang="cs-CZ" dirty="0">
                <a:latin typeface="Franklin Gothic Book" panose="020B0503020102020204" pitchFamily="34" charset="0"/>
              </a:rPr>
              <a:t>a cirkulární svalová </a:t>
            </a:r>
            <a:endParaRPr lang="cs-CZ" altLang="cs-CZ" dirty="0" smtClean="0">
              <a:latin typeface="Franklin Gothic Book" panose="020B0503020102020204" pitchFamily="34" charset="0"/>
            </a:endParaRP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</a:t>
            </a:r>
            <a:r>
              <a:rPr lang="cs-CZ" altLang="cs-CZ" dirty="0" smtClean="0">
                <a:latin typeface="Franklin Gothic Book" panose="020B0503020102020204" pitchFamily="34" charset="0"/>
              </a:rPr>
              <a:t>     vlákna  </a:t>
            </a:r>
            <a:endParaRPr lang="cs-CZ" altLang="cs-CZ" dirty="0" smtClean="0">
              <a:latin typeface="Franklin Gothic Book" panose="020B0503020102020204" pitchFamily="34" charset="0"/>
            </a:endParaRP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</a:t>
            </a:r>
            <a:r>
              <a:rPr lang="cs-CZ" altLang="cs-CZ" dirty="0" smtClean="0">
                <a:latin typeface="Franklin Gothic Book" panose="020B0503020102020204" pitchFamily="34" charset="0"/>
              </a:rPr>
              <a:t>   - procházejí během života ženy různými změnami vlivem hormonů (období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dirty="0">
                <a:latin typeface="Franklin Gothic Book" panose="020B0503020102020204" pitchFamily="34" charset="0"/>
              </a:rPr>
              <a:t> </a:t>
            </a:r>
            <a:r>
              <a:rPr lang="cs-CZ" altLang="cs-CZ" dirty="0" smtClean="0">
                <a:latin typeface="Franklin Gothic Book" panose="020B0503020102020204" pitchFamily="34" charset="0"/>
              </a:rPr>
              <a:t>     puberty, šestinedělí, během kojení a v přechodu) </a:t>
            </a:r>
            <a:endParaRPr lang="cs-CZ" altLang="cs-CZ" dirty="0" smtClean="0">
              <a:latin typeface="Franklin Gothic Book" panose="020B0503020102020204" pitchFamily="34" charset="0"/>
            </a:endParaRP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endParaRPr lang="cs-CZ" altLang="cs-CZ" dirty="0" smtClean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4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 reprodukčních orgánů ženy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Reprodukčních orgánů ženy — Stockový vek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38" y="688622"/>
            <a:ext cx="3103685" cy="616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nitřní genitálie a pán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38" y="2068637"/>
            <a:ext cx="5238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5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492369" y="1803239"/>
            <a:ext cx="10928479" cy="1043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dirty="0" smtClean="0"/>
              <a:t>	</a:t>
            </a:r>
            <a:r>
              <a:rPr lang="cs-CZ" altLang="cs-CZ" sz="2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Mléčná žláza 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   </a:t>
            </a:r>
            <a:r>
              <a:rPr lang="cs-CZ" altLang="cs-CZ" dirty="0" smtClean="0">
                <a:solidFill>
                  <a:srgbClr val="4E3B30"/>
                </a:solidFill>
                <a:latin typeface="Franklin Gothic Book" panose="020B0503020102020204" pitchFamily="34" charset="0"/>
              </a:rPr>
              <a:t>-</a:t>
            </a:r>
            <a:endParaRPr lang="cs-CZ" dirty="0"/>
          </a:p>
        </p:txBody>
      </p:sp>
      <p:pic>
        <p:nvPicPr>
          <p:cNvPr id="10242" name="Picture 2" descr="1: hrudní stěna, 2: prsní sval, 3: lalůčky žlázové tkáně (alveoly), 4: bradavka, 5: dvorec, 6: mléčný kanálek, 7: tuková a podpůrná tkáň, 8: kůž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83" y="1803240"/>
            <a:ext cx="2381250" cy="31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272212" y="1565030"/>
            <a:ext cx="5200987" cy="4266969"/>
          </a:xfrm>
        </p:spPr>
        <p:txBody>
          <a:bodyPr/>
          <a:lstStyle/>
          <a:p>
            <a:pPr marL="72000" indent="0">
              <a:buNone/>
            </a:pPr>
            <a:r>
              <a:rPr lang="cs-CZ" dirty="0" smtClean="0"/>
              <a:t>1</a:t>
            </a:r>
            <a:r>
              <a:rPr lang="cs-CZ" sz="1800" dirty="0" smtClean="0"/>
              <a:t>. hrudní stěna</a:t>
            </a:r>
          </a:p>
          <a:p>
            <a:pPr marL="72000" indent="0">
              <a:buNone/>
            </a:pPr>
            <a:r>
              <a:rPr lang="cs-CZ" sz="1800" dirty="0" smtClean="0"/>
              <a:t>2. prsní sval</a:t>
            </a:r>
          </a:p>
          <a:p>
            <a:pPr marL="72000" indent="0">
              <a:buNone/>
            </a:pPr>
            <a:r>
              <a:rPr lang="cs-CZ" sz="1800" dirty="0" smtClean="0"/>
              <a:t>3. lalůčky žlázové tkáně (alveoly)</a:t>
            </a:r>
          </a:p>
          <a:p>
            <a:pPr marL="72000" indent="0">
              <a:buNone/>
            </a:pPr>
            <a:r>
              <a:rPr lang="cs-CZ" sz="1800" dirty="0" smtClean="0"/>
              <a:t>4. bradavka</a:t>
            </a:r>
          </a:p>
          <a:p>
            <a:pPr marL="72000" indent="0">
              <a:buNone/>
            </a:pPr>
            <a:r>
              <a:rPr lang="cs-CZ" sz="1800" dirty="0" smtClean="0"/>
              <a:t>5. dvorec</a:t>
            </a:r>
          </a:p>
          <a:p>
            <a:pPr marL="72000" indent="0">
              <a:buNone/>
            </a:pPr>
            <a:r>
              <a:rPr lang="cs-CZ" sz="1800" dirty="0" smtClean="0"/>
              <a:t>6. mléčný kanálek</a:t>
            </a:r>
          </a:p>
          <a:p>
            <a:pPr marL="72000" indent="0">
              <a:buNone/>
            </a:pPr>
            <a:r>
              <a:rPr lang="cs-CZ" sz="1800" dirty="0" smtClean="0"/>
              <a:t>7. tuková a podpůrná tkáň</a:t>
            </a:r>
          </a:p>
          <a:p>
            <a:pPr marL="72000" indent="0">
              <a:buNone/>
            </a:pPr>
            <a:r>
              <a:rPr lang="cs-CZ" sz="1800" dirty="0" smtClean="0"/>
              <a:t>8. kůže</a:t>
            </a:r>
            <a:endParaRPr lang="cs-CZ" sz="18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cs-CZ" dirty="0" smtClean="0"/>
              <a:t>Mléčná žláza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740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239616"/>
            <a:ext cx="1003189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8233F"/>
                </a:solidFill>
                <a:latin typeface="Roboto"/>
              </a:rPr>
              <a:t>Každá žena zná gynekologické vyšetření v zrcadlech a pohmatem s rozšířením o kolposkopii a cytologickou diagnostiku. </a:t>
            </a:r>
          </a:p>
          <a:p>
            <a:endParaRPr lang="cs-CZ" dirty="0">
              <a:solidFill>
                <a:srgbClr val="18233F"/>
              </a:solidFill>
              <a:latin typeface="Roboto"/>
            </a:endParaRP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Moderní gynekologie, ale využívá i další, především zobrazovací metody: 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neodmyslitelný vaginální ultrazvuk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Rentgen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počítačovou tomografii CT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magnetickou rezonanci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MRI</a:t>
            </a:r>
          </a:p>
          <a:p>
            <a:r>
              <a:rPr lang="cs-CZ" dirty="0" smtClean="0">
                <a:solidFill>
                  <a:srgbClr val="18233F"/>
                </a:solidFill>
                <a:latin typeface="Roboto"/>
              </a:rPr>
              <a:t>Pozitronovou emisní tomografii PET</a:t>
            </a:r>
            <a:endParaRPr lang="cs-CZ" dirty="0">
              <a:solidFill>
                <a:srgbClr val="18233F"/>
              </a:solidFill>
              <a:latin typeface="Roboto"/>
            </a:endParaRP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mikrobiologické, serologické a hormonální vyšetření.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			</a:t>
            </a:r>
          </a:p>
          <a:p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5662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Anamnéza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8F236CB0-48DB-0C4D-AA56-497E299937FE}"/>
                  </a:ext>
                </a:extLst>
              </p:cNvPr>
              <p:cNvSpPr txBox="1"/>
              <p:nvPr/>
            </p:nvSpPr>
            <p:spPr>
              <a:xfrm>
                <a:off x="503583" y="2239616"/>
                <a:ext cx="10031895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Tx/>
                  <a:buChar char="-"/>
                </a:pPr>
                <a:r>
                  <a:rPr lang="cs-CZ" b="1" dirty="0"/>
                  <a:t>Rodinná</a:t>
                </a:r>
                <a:r>
                  <a:rPr lang="cs-CZ" dirty="0"/>
                  <a:t>		</a:t>
                </a:r>
                <a:r>
                  <a:rPr lang="cs-CZ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dirty="0"/>
                  <a:t> zejm. VVV, tumory, </a:t>
                </a:r>
                <a:r>
                  <a:rPr lang="cs-CZ" dirty="0" err="1" smtClean="0"/>
                  <a:t>trombembolie</a:t>
                </a:r>
                <a:r>
                  <a:rPr lang="cs-CZ" dirty="0" smtClean="0"/>
                  <a:t> TEN, dědičné     </a:t>
                </a:r>
              </a:p>
              <a:p>
                <a:r>
                  <a:rPr lang="cs-CZ" dirty="0"/>
                  <a:t> </a:t>
                </a:r>
                <a:r>
                  <a:rPr lang="cs-CZ" dirty="0" smtClean="0"/>
                  <a:t>                              choroby</a:t>
                </a:r>
                <a:endParaRPr lang="cs-CZ" dirty="0"/>
              </a:p>
              <a:p>
                <a:pPr marL="342900" indent="-342900">
                  <a:buFontTx/>
                  <a:buChar char="-"/>
                </a:pPr>
                <a:r>
                  <a:rPr lang="cs-CZ" b="1" dirty="0" smtClean="0"/>
                  <a:t>Osobní               </a:t>
                </a:r>
                <a:r>
                  <a:rPr lang="cs-CZ" dirty="0" smtClean="0"/>
                  <a:t>  ∙ informace o dosavadních obtížích nemocné</a:t>
                </a:r>
                <a:endParaRPr lang="cs-CZ" dirty="0"/>
              </a:p>
              <a:p>
                <a:pPr marL="342900" indent="-342900">
                  <a:buFontTx/>
                  <a:buChar char="-"/>
                </a:pPr>
                <a:r>
                  <a:rPr lang="cs-CZ" b="1" dirty="0"/>
                  <a:t>Gynekologická </a:t>
                </a:r>
                <a:r>
                  <a:rPr lang="cs-CZ" dirty="0"/>
                  <a:t>	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dirty="0"/>
                  <a:t> menstruační cyklus- délka, pravidelnost, 							síla krvácení, PM!</a:t>
                </a:r>
              </a:p>
              <a:p>
                <a:r>
                  <a:rPr lang="cs-CZ" dirty="0"/>
                  <a:t>			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dirty="0"/>
                  <a:t> porody: chronologicky!, </a:t>
                </a:r>
                <a:r>
                  <a:rPr lang="cs-CZ" dirty="0" smtClean="0"/>
                  <a:t>rok, </a:t>
                </a:r>
                <a:r>
                  <a:rPr lang="cs-CZ" dirty="0"/>
                  <a:t>váha </a:t>
                </a:r>
                <a:r>
                  <a:rPr lang="cs-CZ" dirty="0" smtClean="0"/>
                  <a:t>+, </a:t>
                </a:r>
                <a:r>
                  <a:rPr lang="cs-CZ" dirty="0"/>
                  <a:t>míra </a:t>
                </a:r>
                <a:r>
                  <a:rPr lang="cs-CZ" dirty="0" smtClean="0"/>
                  <a:t>  </a:t>
                </a:r>
              </a:p>
              <a:p>
                <a:r>
                  <a:rPr lang="cs-CZ" dirty="0"/>
                  <a:t> </a:t>
                </a:r>
                <a:r>
                  <a:rPr lang="cs-CZ" dirty="0" smtClean="0"/>
                  <a:t>                              novorozence</a:t>
                </a:r>
                <a:r>
                  <a:rPr lang="cs-CZ" dirty="0"/>
                  <a:t>, </a:t>
                </a:r>
                <a:r>
                  <a:rPr lang="cs-CZ" dirty="0" smtClean="0"/>
                  <a:t>komplikace</a:t>
                </a:r>
                <a:endParaRPr lang="cs-CZ" dirty="0"/>
              </a:p>
              <a:p>
                <a:r>
                  <a:rPr lang="cs-CZ" dirty="0"/>
                  <a:t> 			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dirty="0"/>
                  <a:t> hormonální terapie (HRT, </a:t>
                </a:r>
                <a:r>
                  <a:rPr lang="cs-CZ" dirty="0" smtClean="0"/>
                  <a:t> </a:t>
                </a:r>
                <a:r>
                  <a:rPr lang="cs-CZ" dirty="0"/>
                  <a:t>IUD + kdy ex)</a:t>
                </a:r>
              </a:p>
              <a:p>
                <a:r>
                  <a:rPr lang="cs-CZ" dirty="0"/>
                  <a:t>		</a:t>
                </a:r>
                <a:r>
                  <a:rPr lang="cs-CZ" dirty="0"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dirty="0"/>
                  <a:t> gynekologická onemocnění (</a:t>
                </a:r>
                <a:r>
                  <a:rPr lang="cs-CZ" dirty="0" err="1"/>
                  <a:t>gyn</a:t>
                </a:r>
                <a:r>
                  <a:rPr lang="cs-CZ" dirty="0"/>
                  <a:t>. </a:t>
                </a:r>
                <a:r>
                  <a:rPr lang="cs-CZ" dirty="0" smtClean="0"/>
                  <a:t>operace</a:t>
                </a:r>
                <a:r>
                  <a:rPr lang="cs-CZ" dirty="0"/>
                  <a:t>, ovariální 			  cysty, myomy, endometrióza, záněty), styk/</a:t>
                </a:r>
                <a:r>
                  <a:rPr lang="cs-CZ" dirty="0" err="1"/>
                  <a:t>virgo</a:t>
                </a:r>
                <a:r>
                  <a:rPr lang="cs-CZ" dirty="0"/>
                  <a:t>?</a:t>
                </a:r>
              </a:p>
              <a:p>
                <a:r>
                  <a:rPr lang="cs-CZ" dirty="0"/>
                  <a:t>- </a:t>
                </a:r>
                <a:r>
                  <a:rPr lang="cs-CZ" b="1" dirty="0"/>
                  <a:t>Nynější onemocnění</a:t>
                </a:r>
              </a:p>
              <a:p>
                <a:endParaRPr lang="cs-CZ" dirty="0"/>
              </a:p>
              <a:p>
                <a:r>
                  <a:rPr lang="cs-CZ" dirty="0"/>
                  <a:t>			</a:t>
                </a:r>
              </a:p>
              <a:p>
                <a:r>
                  <a:rPr lang="cs-CZ" dirty="0"/>
                  <a:t>	</a:t>
                </a:r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8F236CB0-48DB-0C4D-AA56-497E29993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83" y="2239616"/>
                <a:ext cx="10031895" cy="5262979"/>
              </a:xfrm>
              <a:prstGeom prst="rect">
                <a:avLst/>
              </a:prstGeom>
              <a:blipFill>
                <a:blip r:embed="rId3"/>
                <a:stretch>
                  <a:fillRect l="-973" t="-1042" r="-139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265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Gynekologické vyšetření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422673" y="2134970"/>
            <a:ext cx="1054873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cs-CZ" b="1" dirty="0"/>
              <a:t>Sestra</a:t>
            </a:r>
            <a:r>
              <a:rPr lang="cs-CZ" dirty="0"/>
              <a:t>: TK, P, TT, </a:t>
            </a:r>
            <a:r>
              <a:rPr lang="cs-CZ" dirty="0" smtClean="0"/>
              <a:t>moč </a:t>
            </a:r>
            <a:r>
              <a:rPr lang="cs-CZ" dirty="0"/>
              <a:t>na bílkovinu/HCG,  výška, hmotnost</a:t>
            </a:r>
          </a:p>
          <a:p>
            <a:pPr marL="457200" indent="-457200">
              <a:buAutoNum type="arabicPeriod"/>
            </a:pPr>
            <a:r>
              <a:rPr lang="cs-CZ" b="1" dirty="0" err="1"/>
              <a:t>Aspekce</a:t>
            </a:r>
            <a:r>
              <a:rPr lang="cs-CZ" dirty="0"/>
              <a:t>:   </a:t>
            </a:r>
          </a:p>
          <a:p>
            <a:r>
              <a:rPr lang="cs-CZ" dirty="0"/>
              <a:t>	vulva + introitus </a:t>
            </a:r>
          </a:p>
          <a:p>
            <a:r>
              <a:rPr lang="cs-CZ" dirty="0"/>
              <a:t>	v zrcadlech  </a:t>
            </a:r>
            <a:r>
              <a:rPr lang="cs-CZ" dirty="0" smtClean="0"/>
              <a:t>(</a:t>
            </a:r>
            <a:r>
              <a:rPr lang="cs-CZ" dirty="0" err="1" smtClean="0"/>
              <a:t>vaginoskop</a:t>
            </a:r>
            <a:r>
              <a:rPr lang="cs-CZ" dirty="0"/>
              <a:t>) </a:t>
            </a:r>
          </a:p>
          <a:p>
            <a:r>
              <a:rPr lang="cs-CZ" dirty="0"/>
              <a:t>	pochva + čípek</a:t>
            </a:r>
          </a:p>
          <a:p>
            <a:r>
              <a:rPr lang="cs-CZ" b="1" dirty="0"/>
              <a:t>2. </a:t>
            </a:r>
            <a:r>
              <a:rPr lang="cs-CZ" b="1" dirty="0" err="1"/>
              <a:t>Bimanuální</a:t>
            </a:r>
            <a:r>
              <a:rPr lang="cs-CZ" b="1" dirty="0"/>
              <a:t> palpační vyšetření: </a:t>
            </a:r>
          </a:p>
          <a:p>
            <a:r>
              <a:rPr lang="cs-CZ" dirty="0"/>
              <a:t>	čípek, děloha, ovaria, adnexa, břišní stěna, CD, malá pánev, močový  	měchýř</a:t>
            </a:r>
          </a:p>
          <a:p>
            <a:r>
              <a:rPr lang="cs-CZ" b="1" dirty="0"/>
              <a:t>3. Rektální vyšetření</a:t>
            </a:r>
          </a:p>
          <a:p>
            <a:r>
              <a:rPr lang="cs-CZ" dirty="0"/>
              <a:t>	dětská gynekologie</a:t>
            </a:r>
          </a:p>
          <a:p>
            <a:r>
              <a:rPr lang="cs-CZ" dirty="0"/>
              <a:t>	čípek, děloha, adnexa, CD</a:t>
            </a:r>
          </a:p>
          <a:p>
            <a:endParaRPr lang="cs-CZ" dirty="0"/>
          </a:p>
          <a:p>
            <a:r>
              <a:rPr lang="cs-CZ" dirty="0"/>
              <a:t>			</a:t>
            </a:r>
          </a:p>
          <a:p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346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Gynekologické vyšetření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4. Vyšetření v CA </a:t>
            </a:r>
            <a:r>
              <a:rPr lang="cs-CZ" dirty="0"/>
              <a:t>	zejm. dětská gynekologie, mentální postižení</a:t>
            </a:r>
          </a:p>
          <a:p>
            <a:r>
              <a:rPr lang="cs-CZ" b="1" dirty="0"/>
              <a:t>5. Vyšetření prsů</a:t>
            </a:r>
            <a:r>
              <a:rPr lang="cs-CZ" dirty="0"/>
              <a:t>	</a:t>
            </a:r>
            <a:r>
              <a:rPr lang="cs-CZ" dirty="0" err="1"/>
              <a:t>aspekce</a:t>
            </a:r>
            <a:r>
              <a:rPr lang="cs-CZ" dirty="0"/>
              <a:t>: tvar, uložení, velikost, uložení, povrch kůže</a:t>
            </a:r>
          </a:p>
          <a:p>
            <a:r>
              <a:rPr lang="cs-CZ" dirty="0"/>
              <a:t>			palpace: 4 kvadranty, bradavka, axila</a:t>
            </a:r>
          </a:p>
          <a:p>
            <a:r>
              <a:rPr lang="cs-CZ" dirty="0"/>
              <a:t>			samovyšetření: 1x za měsíc</a:t>
            </a:r>
          </a:p>
          <a:p>
            <a:endParaRPr lang="cs-CZ" dirty="0"/>
          </a:p>
          <a:p>
            <a:r>
              <a:rPr lang="cs-CZ" dirty="0"/>
              <a:t>		</a:t>
            </a:r>
          </a:p>
          <a:p>
            <a:r>
              <a:rPr lang="cs-CZ" dirty="0"/>
              <a:t>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050F1D2-5821-7F44-B5E9-7859337D4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623" y="3973637"/>
            <a:ext cx="4908794" cy="27679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62B0DDA-A872-F84A-BE52-2A6274395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7" y="4065846"/>
            <a:ext cx="5630354" cy="276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5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Prebioptické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vyšetřovací metody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25098" y="2173144"/>
            <a:ext cx="105487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b="1" dirty="0"/>
              <a:t>KOLPOSKOPIE</a:t>
            </a:r>
          </a:p>
          <a:p>
            <a:r>
              <a:rPr lang="cs-CZ" dirty="0"/>
              <a:t>	screeningové vyšetření, 8-40x zvětšení</a:t>
            </a:r>
          </a:p>
          <a:p>
            <a:r>
              <a:rPr lang="cs-CZ" dirty="0"/>
              <a:t>	cervix, děložní hrdlo</a:t>
            </a:r>
          </a:p>
          <a:p>
            <a:r>
              <a:rPr lang="cs-CZ" dirty="0"/>
              <a:t>	určení závažnosti léze, plošný rozsah, vztah</a:t>
            </a:r>
          </a:p>
          <a:p>
            <a:r>
              <a:rPr lang="cs-CZ" dirty="0"/>
              <a:t>          k </a:t>
            </a:r>
            <a:r>
              <a:rPr lang="cs-CZ" dirty="0" err="1"/>
              <a:t>endocervixu</a:t>
            </a:r>
            <a:r>
              <a:rPr lang="cs-CZ" dirty="0"/>
              <a:t>, foto/</a:t>
            </a:r>
            <a:r>
              <a:rPr lang="cs-CZ" dirty="0" err="1"/>
              <a:t>videodokumentace</a:t>
            </a:r>
            <a:endParaRPr lang="cs-CZ" dirty="0"/>
          </a:p>
          <a:p>
            <a:r>
              <a:rPr lang="cs-CZ" b="1" dirty="0"/>
              <a:t>NATIVNÍ:</a:t>
            </a:r>
            <a:r>
              <a:rPr lang="cs-CZ" dirty="0"/>
              <a:t> 	</a:t>
            </a:r>
            <a:r>
              <a:rPr lang="cs-CZ" dirty="0" smtClean="0"/>
              <a:t>setřen hlen z děložního hrdla, kvalita </a:t>
            </a:r>
            <a:r>
              <a:rPr lang="cs-CZ" dirty="0"/>
              <a:t>epitelu, zánětlivé změny, </a:t>
            </a:r>
          </a:p>
          <a:p>
            <a:r>
              <a:rPr lang="cs-CZ" dirty="0"/>
              <a:t>přítomnost cév, manifestní maligní nález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		</a:t>
            </a:r>
          </a:p>
          <a:p>
            <a:r>
              <a:rPr lang="cs-CZ" dirty="0"/>
              <a:t>			</a:t>
            </a:r>
          </a:p>
          <a:p>
            <a:r>
              <a:rPr lang="cs-CZ" dirty="0"/>
              <a:t>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5F5917-A16E-514F-9EEA-A4BCC9F14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313" y="3369075"/>
            <a:ext cx="4512367" cy="318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86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Prebioptické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vyšetřovací metody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777903" y="2385709"/>
            <a:ext cx="105487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b="1" dirty="0"/>
              <a:t>ROZŠÍŘENÁ KOLPOSKOPIE</a:t>
            </a:r>
          </a:p>
          <a:p>
            <a:r>
              <a:rPr lang="cs-CZ" dirty="0"/>
              <a:t>	</a:t>
            </a:r>
            <a:r>
              <a:rPr lang="cs-CZ" u="sng" dirty="0"/>
              <a:t>3% kyselina octová</a:t>
            </a:r>
            <a:r>
              <a:rPr lang="cs-CZ" dirty="0"/>
              <a:t>: rozpouští hlen = diferenciace dlaždicového a 	cylindrického epitelu a </a:t>
            </a:r>
            <a:r>
              <a:rPr lang="cs-CZ" dirty="0" err="1"/>
              <a:t>patol</a:t>
            </a:r>
            <a:r>
              <a:rPr lang="cs-CZ" dirty="0"/>
              <a:t>. změny, změna barvy a transparence</a:t>
            </a:r>
          </a:p>
          <a:p>
            <a:r>
              <a:rPr lang="cs-CZ" dirty="0"/>
              <a:t>	</a:t>
            </a:r>
            <a:r>
              <a:rPr lang="cs-CZ" u="sng" dirty="0"/>
              <a:t>Schillerova zkouška</a:t>
            </a:r>
            <a:r>
              <a:rPr lang="cs-CZ" dirty="0"/>
              <a:t>: </a:t>
            </a:r>
            <a:r>
              <a:rPr lang="cs-CZ" dirty="0" err="1"/>
              <a:t>Lugolův</a:t>
            </a:r>
            <a:r>
              <a:rPr lang="cs-CZ" dirty="0"/>
              <a:t> roztok, rozliší epitel obsahující glykogen	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		</a:t>
            </a:r>
          </a:p>
          <a:p>
            <a:r>
              <a:rPr lang="cs-CZ" dirty="0"/>
              <a:t>			</a:t>
            </a:r>
          </a:p>
          <a:p>
            <a:r>
              <a:rPr lang="cs-CZ" dirty="0"/>
              <a:t>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4E6685C-B2E0-FD4E-96E8-F8718CE7C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950" y="4242569"/>
            <a:ext cx="3556000" cy="2286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0562014-14F8-BE47-AF57-E959DB083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900" y="4204469"/>
            <a:ext cx="34417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Prebioptické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vyšetřovací metody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/>
              <a:t>ROZŠÍŘENÁ KOLPOSKOPIE</a:t>
            </a:r>
          </a:p>
          <a:p>
            <a:r>
              <a:rPr lang="cs-CZ" dirty="0"/>
              <a:t>normální nález: </a:t>
            </a:r>
            <a:r>
              <a:rPr lang="cs-CZ" dirty="0" err="1"/>
              <a:t>dlaždicovitý</a:t>
            </a:r>
            <a:r>
              <a:rPr lang="cs-CZ" dirty="0"/>
              <a:t> epitel, ektopie, </a:t>
            </a:r>
            <a:r>
              <a:rPr lang="cs-CZ" dirty="0" smtClean="0"/>
              <a:t>ektropium</a:t>
            </a:r>
            <a:endParaRPr lang="cs-CZ" dirty="0"/>
          </a:p>
          <a:p>
            <a:r>
              <a:rPr lang="cs-CZ" dirty="0"/>
              <a:t>abnormální </a:t>
            </a:r>
            <a:r>
              <a:rPr lang="cs-CZ" dirty="0" smtClean="0"/>
              <a:t>nález: </a:t>
            </a:r>
            <a:r>
              <a:rPr lang="cs-CZ" dirty="0"/>
              <a:t>leukoplakie, bílý epitel, </a:t>
            </a:r>
            <a:r>
              <a:rPr lang="cs-CZ" dirty="0" smtClean="0"/>
              <a:t>mozaika, </a:t>
            </a:r>
            <a:r>
              <a:rPr lang="cs-CZ" dirty="0"/>
              <a:t>ca </a:t>
            </a:r>
            <a:r>
              <a:rPr lang="cs-CZ" dirty="0" smtClean="0"/>
              <a:t>→ biopsie</a:t>
            </a:r>
            <a:endParaRPr lang="cs-CZ" dirty="0"/>
          </a:p>
          <a:p>
            <a:r>
              <a:rPr lang="cs-CZ" dirty="0"/>
              <a:t>Různé kolposkopické nálezy: </a:t>
            </a:r>
            <a:r>
              <a:rPr lang="cs-CZ" dirty="0" err="1"/>
              <a:t>kondylomata</a:t>
            </a:r>
            <a:r>
              <a:rPr lang="cs-CZ" dirty="0"/>
              <a:t>, papilomy atd.	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		</a:t>
            </a:r>
          </a:p>
          <a:p>
            <a:r>
              <a:rPr lang="cs-CZ" dirty="0"/>
              <a:t>			</a:t>
            </a:r>
          </a:p>
          <a:p>
            <a:r>
              <a:rPr lang="cs-CZ" dirty="0"/>
              <a:t>	</a:t>
            </a:r>
          </a:p>
        </p:txBody>
      </p:sp>
      <p:pic>
        <p:nvPicPr>
          <p:cNvPr id="7" name="Picture 2" descr="page8image1187020080">
            <a:extLst>
              <a:ext uri="{FF2B5EF4-FFF2-40B4-BE49-F238E27FC236}">
                <a16:creationId xmlns:a16="http://schemas.microsoft.com/office/drawing/2014/main" id="{65E6E869-B317-6441-80C6-0A5083F3D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583" y="4022676"/>
            <a:ext cx="4758335" cy="252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page17image3605956944">
            <a:extLst>
              <a:ext uri="{FF2B5EF4-FFF2-40B4-BE49-F238E27FC236}">
                <a16:creationId xmlns:a16="http://schemas.microsoft.com/office/drawing/2014/main" id="{68A13AE0-EEEF-CB42-87E1-209EB1800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8" y="4001650"/>
            <a:ext cx="59690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84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Prebioptické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vyšetřovací metody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b="1" dirty="0"/>
              <a:t>FUNKČNÍ CYTOLOGIE (FC)</a:t>
            </a:r>
          </a:p>
          <a:p>
            <a:r>
              <a:rPr lang="cs-CZ" dirty="0"/>
              <a:t>	cyklické hormonální změny v buňkách genitálu</a:t>
            </a:r>
          </a:p>
          <a:p>
            <a:r>
              <a:rPr lang="cs-CZ" dirty="0"/>
              <a:t>	diagnostika poruch menstruačního cyklu</a:t>
            </a:r>
          </a:p>
          <a:p>
            <a:pPr marL="342900" indent="-342900">
              <a:buFontTx/>
              <a:buChar char="-"/>
            </a:pPr>
            <a:r>
              <a:rPr lang="cs-CZ" b="1" dirty="0"/>
              <a:t>ONKOLOGICKÁ CYTOLOGIE (OC)</a:t>
            </a:r>
          </a:p>
          <a:p>
            <a:r>
              <a:rPr lang="cs-CZ" dirty="0" smtClean="0"/>
              <a:t>     screeningová </a:t>
            </a:r>
            <a:r>
              <a:rPr lang="cs-CZ" dirty="0"/>
              <a:t>metoda ca cervixu, 1x </a:t>
            </a:r>
            <a:r>
              <a:rPr lang="cs-CZ" dirty="0" smtClean="0"/>
              <a:t>ročně</a:t>
            </a:r>
          </a:p>
          <a:p>
            <a:r>
              <a:rPr lang="cs-CZ" dirty="0"/>
              <a:t> </a:t>
            </a:r>
            <a:r>
              <a:rPr lang="cs-CZ" dirty="0" smtClean="0"/>
              <a:t>    </a:t>
            </a:r>
            <a:r>
              <a:rPr lang="cs-CZ" dirty="0"/>
              <a:t>mikroskopicky hodnotí změny jader buněk děložního čípku</a:t>
            </a:r>
          </a:p>
          <a:p>
            <a:r>
              <a:rPr lang="cs-CZ" dirty="0" smtClean="0"/>
              <a:t>     doplňková </a:t>
            </a:r>
            <a:r>
              <a:rPr lang="cs-CZ" dirty="0"/>
              <a:t>vyšetření: HPV typizace</a:t>
            </a:r>
          </a:p>
          <a:p>
            <a:r>
              <a:rPr lang="cs-CZ" dirty="0" smtClean="0"/>
              <a:t>     cytologická </a:t>
            </a:r>
            <a:r>
              <a:rPr lang="cs-CZ" dirty="0"/>
              <a:t>kritéria malignity: jádra (nepravidelný tvar jader</a:t>
            </a:r>
            <a:r>
              <a:rPr lang="cs-CZ" dirty="0" smtClean="0"/>
              <a:t>,</a:t>
            </a:r>
          </a:p>
          <a:p>
            <a:r>
              <a:rPr lang="cs-CZ" dirty="0"/>
              <a:t> </a:t>
            </a:r>
            <a:r>
              <a:rPr lang="cs-CZ" dirty="0" smtClean="0"/>
              <a:t>    atypická barva</a:t>
            </a:r>
            <a:r>
              <a:rPr lang="cs-CZ" dirty="0"/>
              <a:t>, nestejná velikost), změny v cytoplazmě </a:t>
            </a:r>
            <a:r>
              <a:rPr lang="cs-CZ" dirty="0" smtClean="0"/>
              <a:t>……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			</a:t>
            </a:r>
          </a:p>
          <a:p>
            <a:r>
              <a:rPr lang="cs-CZ" dirty="0"/>
              <a:t>	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330" y="2529166"/>
            <a:ext cx="2800350" cy="365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2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Prebioptické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vyšetřovací metody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b="1" dirty="0"/>
              <a:t>OC klasifikace (BETHESDA 2001)</a:t>
            </a:r>
          </a:p>
          <a:p>
            <a:r>
              <a:rPr lang="cs-CZ" dirty="0" err="1"/>
              <a:t>Dlaždicobuněčný</a:t>
            </a:r>
            <a:r>
              <a:rPr lang="cs-CZ" dirty="0"/>
              <a:t> epitel: </a:t>
            </a:r>
            <a:r>
              <a:rPr lang="cs-CZ" dirty="0" smtClean="0"/>
              <a:t>NILM normální nález), ASCUS (změna epitelu/ sledovat), LSIL a HSIL (prekanceróza/</a:t>
            </a:r>
            <a:r>
              <a:rPr lang="cs-CZ" dirty="0" err="1" smtClean="0"/>
              <a:t>neoplázie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/>
              <a:t>Cylindrický epitel: NILM, </a:t>
            </a:r>
            <a:r>
              <a:rPr lang="cs-CZ" dirty="0" smtClean="0"/>
              <a:t>AGC-NOS (změny na epitelu čípku), AGC-NEO (</a:t>
            </a:r>
            <a:r>
              <a:rPr lang="cs-CZ" dirty="0" err="1" smtClean="0"/>
              <a:t>carcinom</a:t>
            </a:r>
            <a:r>
              <a:rPr lang="cs-CZ" dirty="0" smtClean="0"/>
              <a:t> in </a:t>
            </a:r>
            <a:r>
              <a:rPr lang="cs-CZ" dirty="0" err="1" smtClean="0"/>
              <a:t>situ</a:t>
            </a:r>
            <a:r>
              <a:rPr lang="cs-CZ" dirty="0" smtClean="0"/>
              <a:t> nebo invazivní ca),</a:t>
            </a:r>
          </a:p>
          <a:p>
            <a:r>
              <a:rPr lang="cs-CZ" dirty="0" smtClean="0"/>
              <a:t> AIS (</a:t>
            </a:r>
            <a:r>
              <a:rPr lang="cs-CZ" dirty="0" err="1" smtClean="0"/>
              <a:t>adenocarcinom</a:t>
            </a:r>
            <a:r>
              <a:rPr lang="cs-CZ" dirty="0" smtClean="0"/>
              <a:t> in </a:t>
            </a:r>
            <a:r>
              <a:rPr lang="cs-CZ" dirty="0" err="1" smtClean="0"/>
              <a:t>situ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/>
              <a:t>	 		</a:t>
            </a:r>
          </a:p>
          <a:p>
            <a:r>
              <a:rPr lang="cs-CZ" dirty="0"/>
              <a:t>				</a:t>
            </a:r>
          </a:p>
          <a:p>
            <a:r>
              <a:rPr lang="cs-CZ" dirty="0"/>
              <a:t>	</a:t>
            </a:r>
          </a:p>
        </p:txBody>
      </p:sp>
      <p:pic>
        <p:nvPicPr>
          <p:cNvPr id="6" name="Obrázek 5" descr="Obsah obrázku interiér, zelená, vsedě, položky&#10;&#10;Popis byl vytvořen automaticky">
            <a:extLst>
              <a:ext uri="{FF2B5EF4-FFF2-40B4-BE49-F238E27FC236}">
                <a16:creationId xmlns:a16="http://schemas.microsoft.com/office/drawing/2014/main" id="{FEBBA5A7-3A17-0148-A85E-C1BC7E7B97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01486" y="4114799"/>
            <a:ext cx="3845818" cy="253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0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65484" y="1434480"/>
            <a:ext cx="1114124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Roboto"/>
              </a:rPr>
              <a:t>Kostěná pánev</a:t>
            </a:r>
          </a:p>
          <a:p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kosti a spoje pánve → </a:t>
            </a:r>
            <a:r>
              <a:rPr lang="cs-CZ" dirty="0" smtClean="0"/>
              <a:t>vytvářejí pevný a pružný prstenec, je podepřen </a:t>
            </a:r>
          </a:p>
          <a:p>
            <a:r>
              <a:rPr lang="cs-CZ" dirty="0" smtClean="0"/>
              <a:t>                                         hlavicemi stehenních kostí</a:t>
            </a:r>
            <a:endParaRPr lang="cs-CZ" dirty="0" smtClean="0">
              <a:solidFill>
                <a:srgbClr val="18233F"/>
              </a:solidFill>
              <a:latin typeface="Roboto"/>
            </a:endParaRPr>
          </a:p>
          <a:p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 pohlavní rozdíly pánve → ženská pánev je širší a nižší, přizpůsobená </a:t>
            </a:r>
          </a:p>
          <a:p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                           potřebám porodu. Kostrč je u ženy kratší, pohyblivější</a:t>
            </a:r>
          </a:p>
          <a:p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                           a při porodu umožňuje odklonění dozadu</a:t>
            </a:r>
          </a:p>
          <a:p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 pánevní roviny → rovina vchodu pánevního (</a:t>
            </a:r>
            <a:r>
              <a:rPr lang="cs-CZ" dirty="0" err="1" smtClean="0">
                <a:solidFill>
                  <a:srgbClr val="18233F"/>
                </a:solidFill>
                <a:latin typeface="Roboto"/>
              </a:rPr>
              <a:t>aditus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pelvis)</a:t>
            </a:r>
          </a:p>
          <a:p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                              rovina šíře pánevního (</a:t>
            </a:r>
            <a:r>
              <a:rPr lang="cs-CZ" dirty="0" err="1" smtClean="0">
                <a:solidFill>
                  <a:srgbClr val="18233F"/>
                </a:solidFill>
                <a:latin typeface="Roboto"/>
              </a:rPr>
              <a:t>amplituto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pelvis)</a:t>
            </a:r>
          </a:p>
          <a:p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                              rovina pánevní úžiny (</a:t>
            </a:r>
            <a:r>
              <a:rPr lang="cs-CZ" dirty="0" err="1" smtClean="0">
                <a:solidFill>
                  <a:srgbClr val="18233F"/>
                </a:solidFill>
                <a:latin typeface="Roboto"/>
              </a:rPr>
              <a:t>angustia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pelvis)</a:t>
            </a:r>
          </a:p>
          <a:p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                              rovina pánevního východu (exitus pelvis) </a:t>
            </a:r>
          </a:p>
          <a:p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 pánevní osa → k</a:t>
            </a:r>
            <a:r>
              <a:rPr lang="cs-CZ" dirty="0" smtClean="0"/>
              <a:t>řivka vedená středy jednotlivých rovin malé pánve, </a:t>
            </a:r>
          </a:p>
          <a:p>
            <a:r>
              <a:rPr lang="cs-CZ" dirty="0" smtClean="0"/>
              <a:t>                               pánevního vstupu a výstupu (apertura pelvis superior a </a:t>
            </a:r>
          </a:p>
          <a:p>
            <a:r>
              <a:rPr lang="cs-CZ" dirty="0" smtClean="0"/>
              <a:t>                               </a:t>
            </a:r>
            <a:r>
              <a:rPr lang="cs-CZ" dirty="0" err="1" smtClean="0"/>
              <a:t>inferior</a:t>
            </a:r>
            <a:r>
              <a:rPr lang="cs-CZ" dirty="0" smtClean="0"/>
              <a:t>). Jde o cestu, kterou absolvuje hlavička plodu při 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               fyziologickém porodu. </a:t>
            </a:r>
            <a:endParaRPr lang="cs-CZ" dirty="0" smtClean="0">
              <a:solidFill>
                <a:srgbClr val="18233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9905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Prebioptické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vyšetřovací metody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 err="1"/>
              <a:t>Vulvoskopie</a:t>
            </a:r>
            <a:r>
              <a:rPr lang="cs-CZ" dirty="0"/>
              <a:t>- kolposkopem</a:t>
            </a:r>
            <a:r>
              <a:rPr lang="cs-CZ" dirty="0" smtClean="0"/>
              <a:t>: prekanceróza vulvy = VIN </a:t>
            </a:r>
            <a:r>
              <a:rPr lang="cs-CZ" dirty="0" err="1" smtClean="0"/>
              <a:t>vulvární</a:t>
            </a:r>
            <a:r>
              <a:rPr lang="cs-CZ" dirty="0" smtClean="0"/>
              <a:t> </a:t>
            </a:r>
            <a:r>
              <a:rPr lang="cs-CZ" dirty="0" err="1" smtClean="0"/>
              <a:t>intraepiteliální</a:t>
            </a:r>
            <a:r>
              <a:rPr lang="cs-CZ" dirty="0" smtClean="0"/>
              <a:t> </a:t>
            </a:r>
            <a:r>
              <a:rPr lang="cs-CZ" dirty="0" err="1" smtClean="0"/>
              <a:t>neoplázie</a:t>
            </a:r>
            <a:r>
              <a:rPr lang="cs-CZ" dirty="0" smtClean="0"/>
              <a:t>, </a:t>
            </a:r>
            <a:r>
              <a:rPr lang="cs-CZ" dirty="0" err="1"/>
              <a:t>uVIN</a:t>
            </a:r>
            <a:r>
              <a:rPr lang="cs-CZ" dirty="0"/>
              <a:t> </a:t>
            </a:r>
            <a:r>
              <a:rPr lang="cs-CZ" dirty="0" smtClean="0"/>
              <a:t>(nediferencovaná, věk 30-60, progrese do ca nízká ), </a:t>
            </a:r>
            <a:r>
              <a:rPr lang="cs-CZ" dirty="0" err="1"/>
              <a:t>dVIN</a:t>
            </a:r>
            <a:r>
              <a:rPr lang="cs-CZ" dirty="0"/>
              <a:t> (</a:t>
            </a:r>
            <a:r>
              <a:rPr lang="cs-CZ" dirty="0" smtClean="0"/>
              <a:t>diferencovaná, </a:t>
            </a:r>
            <a:r>
              <a:rPr lang="cs-CZ" dirty="0" err="1" smtClean="0"/>
              <a:t>lichen</a:t>
            </a:r>
            <a:r>
              <a:rPr lang="cs-CZ" dirty="0" smtClean="0"/>
              <a:t> </a:t>
            </a:r>
            <a:r>
              <a:rPr lang="cs-CZ" dirty="0" err="1" smtClean="0"/>
              <a:t>sclerosus</a:t>
            </a:r>
            <a:r>
              <a:rPr lang="cs-CZ" dirty="0" smtClean="0"/>
              <a:t>, agresivní, věk 55 - 80)</a:t>
            </a:r>
            <a:endParaRPr lang="cs-CZ" dirty="0"/>
          </a:p>
          <a:p>
            <a:pPr marL="342900" indent="-342900">
              <a:buFontTx/>
              <a:buChar char="-"/>
            </a:pPr>
            <a:r>
              <a:rPr lang="cs-CZ" dirty="0" err="1"/>
              <a:t>Vaginoskopie</a:t>
            </a:r>
            <a:r>
              <a:rPr lang="cs-CZ" dirty="0"/>
              <a:t>- dětská gynekologie/</a:t>
            </a:r>
            <a:r>
              <a:rPr lang="cs-CZ" dirty="0" err="1"/>
              <a:t>virgo</a:t>
            </a:r>
            <a:endParaRPr lang="cs-CZ" dirty="0"/>
          </a:p>
          <a:p>
            <a:r>
              <a:rPr lang="cs-CZ" dirty="0"/>
              <a:t>				</a:t>
            </a:r>
          </a:p>
          <a:p>
            <a:r>
              <a:rPr lang="cs-CZ" dirty="0"/>
              <a:t>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7777138-DA77-B84B-89DD-F23D1A005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150" y="3622944"/>
            <a:ext cx="3898900" cy="29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2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/>
              <a:t>nejdůležitější vyšetřovací metoda</a:t>
            </a:r>
          </a:p>
          <a:p>
            <a:r>
              <a:rPr lang="cs-CZ" dirty="0"/>
              <a:t>	abdominální: dětská gynekologie, velké břišní tumory, ascites	</a:t>
            </a:r>
          </a:p>
          <a:p>
            <a:r>
              <a:rPr lang="cs-CZ" dirty="0"/>
              <a:t>	rektální: dětská gynekologie, </a:t>
            </a:r>
            <a:r>
              <a:rPr lang="cs-CZ" dirty="0" err="1"/>
              <a:t>virgo</a:t>
            </a:r>
            <a:endParaRPr lang="cs-CZ" dirty="0"/>
          </a:p>
          <a:p>
            <a:r>
              <a:rPr lang="cs-CZ" dirty="0"/>
              <a:t>	vaginální: všechny patologie malé pánve, GEU, novotvary</a:t>
            </a:r>
          </a:p>
          <a:p>
            <a:pPr marL="342900" indent="-342900">
              <a:buFontTx/>
              <a:buChar char="-"/>
            </a:pPr>
            <a:r>
              <a:rPr lang="cs-CZ" dirty="0"/>
              <a:t>Doppler	</a:t>
            </a:r>
          </a:p>
          <a:p>
            <a:r>
              <a:rPr lang="cs-CZ" dirty="0"/>
              <a:t>		</a:t>
            </a:r>
          </a:p>
          <a:p>
            <a:r>
              <a:rPr lang="cs-CZ" dirty="0"/>
              <a:t>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3F7E1A7-2371-2D43-8EC3-A34057D23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150" y="4204469"/>
            <a:ext cx="3683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CT/MRI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/>
              <a:t>zejm. </a:t>
            </a:r>
            <a:r>
              <a:rPr lang="cs-CZ" dirty="0" err="1"/>
              <a:t>onkogynekologická</a:t>
            </a:r>
            <a:r>
              <a:rPr lang="cs-CZ" dirty="0"/>
              <a:t> diagnostika/endometrióza/VVV/velké nálezy</a:t>
            </a:r>
          </a:p>
          <a:p>
            <a:pPr marL="342900" indent="-342900">
              <a:buFontTx/>
              <a:buChar char="-"/>
            </a:pPr>
            <a:r>
              <a:rPr lang="cs-CZ" dirty="0"/>
              <a:t>zhoubný nádor a jeho šíření/kontrola efektu léčby/recidivy</a:t>
            </a:r>
          </a:p>
          <a:p>
            <a:pPr marL="342900" indent="-342900">
              <a:buFontTx/>
              <a:buChar char="-"/>
            </a:pPr>
            <a:r>
              <a:rPr lang="cs-CZ" b="1" dirty="0"/>
              <a:t>CT</a:t>
            </a:r>
            <a:r>
              <a:rPr lang="cs-CZ" dirty="0"/>
              <a:t>: nižší rozlišovací schopnost, rychlejší, levnější, kontrastní látka (jod)</a:t>
            </a:r>
          </a:p>
          <a:p>
            <a:r>
              <a:rPr lang="cs-CZ" dirty="0"/>
              <a:t>	</a:t>
            </a:r>
            <a:r>
              <a:rPr lang="cs-CZ" u="sng" dirty="0" err="1"/>
              <a:t>staging</a:t>
            </a:r>
            <a:r>
              <a:rPr lang="cs-CZ" dirty="0"/>
              <a:t>	</a:t>
            </a:r>
          </a:p>
          <a:p>
            <a:pPr marL="342900" indent="-342900">
              <a:buFontTx/>
              <a:buChar char="-"/>
            </a:pPr>
            <a:r>
              <a:rPr lang="cs-CZ" b="1" dirty="0"/>
              <a:t>MRI</a:t>
            </a:r>
            <a:r>
              <a:rPr lang="cs-CZ" dirty="0"/>
              <a:t>: absence radiační zátěže, kontrast (</a:t>
            </a:r>
            <a:r>
              <a:rPr lang="cs-CZ" dirty="0" smtClean="0"/>
              <a:t>gadolinium/kontrastní látka -   </a:t>
            </a:r>
          </a:p>
          <a:p>
            <a:r>
              <a:rPr lang="cs-CZ" dirty="0"/>
              <a:t> </a:t>
            </a:r>
            <a:r>
              <a:rPr lang="cs-CZ" dirty="0" smtClean="0"/>
              <a:t>           alergie vzácné)</a:t>
            </a:r>
            <a:endParaRPr lang="cs-CZ" dirty="0"/>
          </a:p>
          <a:p>
            <a:pPr marL="342900" indent="-342900">
              <a:buFontTx/>
              <a:buChar char="-"/>
            </a:pPr>
            <a:r>
              <a:rPr lang="cs-CZ" b="1" dirty="0"/>
              <a:t>PET</a:t>
            </a:r>
            <a:r>
              <a:rPr lang="cs-CZ" dirty="0"/>
              <a:t>: </a:t>
            </a:r>
            <a:r>
              <a:rPr lang="cs-CZ" dirty="0" smtClean="0"/>
              <a:t>metoda nukleární medicíny, radioaktivní látka obohacená glukózou-    </a:t>
            </a:r>
          </a:p>
          <a:p>
            <a:r>
              <a:rPr lang="cs-CZ" dirty="0"/>
              <a:t> </a:t>
            </a:r>
            <a:r>
              <a:rPr lang="cs-CZ" dirty="0" smtClean="0"/>
              <a:t>           nádorové buňky glukózu vychytávají a odhalí tumory, vzdálené </a:t>
            </a:r>
          </a:p>
          <a:p>
            <a:r>
              <a:rPr lang="cs-CZ" dirty="0"/>
              <a:t> </a:t>
            </a:r>
            <a:r>
              <a:rPr lang="cs-CZ" dirty="0" smtClean="0"/>
              <a:t>           metastázy </a:t>
            </a:r>
            <a:r>
              <a:rPr lang="cs-CZ" dirty="0"/>
              <a:t>= </a:t>
            </a:r>
            <a:r>
              <a:rPr lang="cs-CZ" u="sng" dirty="0" err="1" smtClean="0"/>
              <a:t>restaging</a:t>
            </a:r>
            <a:endParaRPr lang="cs-CZ" u="sng" dirty="0" smtClean="0"/>
          </a:p>
          <a:p>
            <a:r>
              <a:rPr lang="cs-CZ" dirty="0"/>
              <a:t>	</a:t>
            </a:r>
            <a:r>
              <a:rPr lang="cs-CZ" dirty="0" smtClean="0"/>
              <a:t>  zejm</a:t>
            </a:r>
            <a:r>
              <a:rPr lang="cs-CZ" dirty="0"/>
              <a:t>. ca cervixu, ca ovarií, ca </a:t>
            </a:r>
            <a:r>
              <a:rPr lang="cs-CZ" dirty="0" smtClean="0"/>
              <a:t>prsu</a:t>
            </a:r>
          </a:p>
          <a:p>
            <a:r>
              <a:rPr lang="cs-CZ" dirty="0"/>
              <a:t> </a:t>
            </a:r>
            <a:r>
              <a:rPr lang="cs-CZ" dirty="0" smtClean="0"/>
              <a:t>           provádí e ve spojení s CT (PET/CT) → konkrétní představa o     </a:t>
            </a:r>
          </a:p>
          <a:p>
            <a:r>
              <a:rPr lang="cs-CZ" dirty="0"/>
              <a:t> </a:t>
            </a:r>
            <a:r>
              <a:rPr lang="cs-CZ" dirty="0" smtClean="0"/>
              <a:t>           umístění nádoru v těle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898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Urogynekologie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 smtClean="0"/>
              <a:t>Cystoskopie (znázornění vnitřního povrchu dutiny MM a močové trubice) </a:t>
            </a:r>
            <a:endParaRPr lang="cs-CZ" dirty="0"/>
          </a:p>
          <a:p>
            <a:pPr marL="342900" indent="-342900">
              <a:buFontTx/>
              <a:buChar char="-"/>
            </a:pPr>
            <a:r>
              <a:rPr lang="cs-CZ" dirty="0" err="1" smtClean="0"/>
              <a:t>Urodynamika</a:t>
            </a:r>
            <a:r>
              <a:rPr lang="cs-CZ" dirty="0" smtClean="0"/>
              <a:t> (transport moči, měření tlaku, odhaluje anatomické a fyziologické změny v močovém systému)</a:t>
            </a:r>
            <a:endParaRPr lang="cs-CZ" dirty="0"/>
          </a:p>
          <a:p>
            <a:r>
              <a:rPr lang="cs-CZ" dirty="0"/>
              <a:t>	</a:t>
            </a:r>
            <a:r>
              <a:rPr lang="cs-CZ" dirty="0" err="1"/>
              <a:t>uroflowmetrie</a:t>
            </a:r>
            <a:endParaRPr lang="cs-CZ" dirty="0"/>
          </a:p>
          <a:p>
            <a:r>
              <a:rPr lang="cs-CZ" dirty="0"/>
              <a:t>	uretrální tlakový profil</a:t>
            </a:r>
          </a:p>
          <a:p>
            <a:pPr marL="342900" indent="-342900">
              <a:buFontTx/>
              <a:buChar char="-"/>
            </a:pPr>
            <a:r>
              <a:rPr lang="cs-CZ" dirty="0" err="1" smtClean="0"/>
              <a:t>Uretrocystografie</a:t>
            </a:r>
            <a:r>
              <a:rPr lang="cs-CZ" dirty="0" smtClean="0"/>
              <a:t> (RTG zobrazovací</a:t>
            </a:r>
          </a:p>
          <a:p>
            <a:r>
              <a:rPr lang="cs-CZ" dirty="0" smtClean="0"/>
              <a:t>    metoda k zobrazení MM s kontrastní</a:t>
            </a:r>
          </a:p>
          <a:p>
            <a:r>
              <a:rPr lang="cs-CZ" dirty="0"/>
              <a:t> </a:t>
            </a:r>
            <a:r>
              <a:rPr lang="cs-CZ" dirty="0" smtClean="0"/>
              <a:t>   látkou do maximálního naplnění)</a:t>
            </a:r>
            <a:r>
              <a:rPr lang="cs-CZ" dirty="0"/>
              <a:t>		</a:t>
            </a:r>
          </a:p>
          <a:p>
            <a:r>
              <a:rPr lang="cs-CZ" dirty="0"/>
              <a:t>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2174E1E-7FD5-574D-9696-A540533F4D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248"/>
          <a:stretch/>
        </p:blipFill>
        <p:spPr>
          <a:xfrm>
            <a:off x="5991726" y="3777916"/>
            <a:ext cx="5490844" cy="26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8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 err="1" smtClean="0"/>
              <a:t>Hysteroskopie</a:t>
            </a:r>
            <a:r>
              <a:rPr lang="cs-CZ" dirty="0" smtClean="0"/>
              <a:t> (endoskopická metoda, prohlídka dutiny děložní, biopsie) </a:t>
            </a:r>
            <a:endParaRPr lang="cs-CZ" dirty="0"/>
          </a:p>
          <a:p>
            <a:pPr marL="342900" indent="-342900">
              <a:buFontTx/>
              <a:buChar char="-"/>
            </a:pPr>
            <a:r>
              <a:rPr lang="cs-CZ" dirty="0" smtClean="0"/>
              <a:t>Laparoskopie (endoskopická operační metoda břišní chirurgie, operace orgánů břišní dutiny)</a:t>
            </a:r>
            <a:r>
              <a:rPr lang="cs-CZ" dirty="0"/>
              <a:t>		</a:t>
            </a:r>
          </a:p>
          <a:p>
            <a:r>
              <a:rPr lang="cs-CZ" dirty="0"/>
              <a:t>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4AD5C91-C4EB-7D47-98EF-B04451A19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038" y="3362307"/>
            <a:ext cx="3714379" cy="278578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CF0DCCE-8BC3-D949-B97D-295CAF2AB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825" y="3362307"/>
            <a:ext cx="2503364" cy="27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4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Malé invazivní diagnosticko-terapeutické metody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/>
              <a:t>Dilatace a kyretáž- SA</a:t>
            </a:r>
          </a:p>
          <a:p>
            <a:pPr marL="342900" indent="-342900">
              <a:buFontTx/>
              <a:buChar char="-"/>
            </a:pPr>
            <a:r>
              <a:rPr lang="cs-CZ" dirty="0"/>
              <a:t>Biopsie endometria pipetou</a:t>
            </a:r>
          </a:p>
          <a:p>
            <a:pPr marL="342900" indent="-342900">
              <a:buFontTx/>
              <a:buChar char="-"/>
            </a:pPr>
            <a:r>
              <a:rPr lang="cs-CZ" dirty="0" err="1"/>
              <a:t>Knipsbiopsie</a:t>
            </a:r>
            <a:r>
              <a:rPr lang="cs-CZ" dirty="0"/>
              <a:t> čípku	</a:t>
            </a:r>
          </a:p>
          <a:p>
            <a:pPr marL="342900" indent="-342900">
              <a:buFontTx/>
              <a:buChar char="-"/>
            </a:pPr>
            <a:r>
              <a:rPr lang="cs-CZ" dirty="0" err="1"/>
              <a:t>Knipsbiopsie</a:t>
            </a:r>
            <a:r>
              <a:rPr lang="cs-CZ" dirty="0"/>
              <a:t> vulvy	</a:t>
            </a:r>
          </a:p>
          <a:p>
            <a:r>
              <a:rPr lang="cs-CZ" dirty="0"/>
              <a:t>	</a:t>
            </a:r>
          </a:p>
        </p:txBody>
      </p:sp>
      <p:pic>
        <p:nvPicPr>
          <p:cNvPr id="6" name="Obrázek 5" descr="Obsah obrázku interiér, stůl, vsedě, malé&#10;&#10;Popis byl vytvořen automaticky">
            <a:extLst>
              <a:ext uri="{FF2B5EF4-FFF2-40B4-BE49-F238E27FC236}">
                <a16:creationId xmlns:a16="http://schemas.microsoft.com/office/drawing/2014/main" id="{FDF5117B-AAA4-5440-A362-5DA2AB16E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7881" y="2889339"/>
            <a:ext cx="4512365" cy="3384274"/>
          </a:xfrm>
          <a:prstGeom prst="rect">
            <a:avLst/>
          </a:prstGeom>
        </p:spPr>
      </p:pic>
      <p:pic>
        <p:nvPicPr>
          <p:cNvPr id="8" name="Obrázek 7" descr="Obsah obrázku bílá, vsedě, voda, pláž&#10;&#10;Popis byl vytvořen automaticky">
            <a:extLst>
              <a:ext uri="{FF2B5EF4-FFF2-40B4-BE49-F238E27FC236}">
                <a16:creationId xmlns:a16="http://schemas.microsoft.com/office/drawing/2014/main" id="{9D2A6E1C-C249-5B4C-9B81-EABEF705FE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50075" y="3619963"/>
            <a:ext cx="3697580" cy="293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5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Vyšetřovací metody v </a:t>
            </a: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mamologii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 err="1"/>
              <a:t>Mammografie</a:t>
            </a:r>
            <a:endParaRPr lang="cs-CZ" dirty="0"/>
          </a:p>
          <a:p>
            <a:r>
              <a:rPr lang="cs-CZ" dirty="0"/>
              <a:t>	</a:t>
            </a:r>
            <a:r>
              <a:rPr lang="cs-CZ" dirty="0" err="1"/>
              <a:t>screening</a:t>
            </a:r>
            <a:r>
              <a:rPr lang="cs-CZ" dirty="0"/>
              <a:t> od 45 let á 2 </a:t>
            </a:r>
            <a:r>
              <a:rPr lang="cs-CZ" dirty="0" smtClean="0"/>
              <a:t>roky do </a:t>
            </a:r>
            <a:r>
              <a:rPr lang="cs-CZ" smtClean="0"/>
              <a:t>70 let)</a:t>
            </a:r>
            <a:endParaRPr lang="cs-CZ" dirty="0"/>
          </a:p>
          <a:p>
            <a:r>
              <a:rPr lang="cs-CZ" dirty="0"/>
              <a:t>- UZ prsů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C518E2B-BBB4-D24A-9ABA-43629B8CA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767" y="2346208"/>
            <a:ext cx="3377537" cy="417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2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65484" y="1434480"/>
            <a:ext cx="111412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Roboto"/>
              </a:rPr>
              <a:t>Břišní stěna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              anatomické struktury břišní stěny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→ kůže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                                                          podkoží s tukovým vazivem 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                                                         vrstva svalů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                                                          fascie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                                                          peritoneum   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cévní zásobení několika tepnami a žil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inervace z </a:t>
            </a:r>
            <a:r>
              <a:rPr lang="cs-CZ" smtClean="0">
                <a:solidFill>
                  <a:srgbClr val="18233F"/>
                </a:solidFill>
                <a:latin typeface="Roboto"/>
              </a:rPr>
              <a:t>interkostálních nervů</a:t>
            </a:r>
            <a:endParaRPr lang="cs-CZ" dirty="0"/>
          </a:p>
          <a:p>
            <a:endParaRPr lang="cs-CZ" dirty="0" smtClean="0">
              <a:solidFill>
                <a:srgbClr val="FF0000"/>
              </a:solidFill>
              <a:latin typeface="Roboto"/>
            </a:endParaRPr>
          </a:p>
          <a:p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7265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Panvové kos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68" y="1630362"/>
            <a:ext cx="8639204" cy="51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01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496066" y="307706"/>
            <a:ext cx="6314342" cy="38444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s://upload.wikimedia.org/wikipedia/commons/thumb/f/ff/Skeletal_pelvis-pubis.svg/300px-Skeletal_pelvis-pubi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19" y="2236573"/>
            <a:ext cx="4022561" cy="285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272212" y="1407226"/>
            <a:ext cx="5200987" cy="4424773"/>
          </a:xfrm>
        </p:spPr>
        <p:txBody>
          <a:bodyPr/>
          <a:lstStyle/>
          <a:p>
            <a:pPr marL="529200" indent="-457200">
              <a:buAutoNum type="arabicPeriod"/>
            </a:pPr>
            <a:r>
              <a:rPr lang="cs-CZ" dirty="0" smtClean="0"/>
              <a:t>Os </a:t>
            </a:r>
            <a:r>
              <a:rPr lang="cs-CZ" dirty="0" err="1" smtClean="0"/>
              <a:t>sacrum</a:t>
            </a:r>
            <a:endParaRPr lang="cs-CZ" dirty="0" smtClean="0"/>
          </a:p>
          <a:p>
            <a:pPr marL="529200" indent="-457200">
              <a:buAutoNum type="arabicPeriod"/>
            </a:pPr>
            <a:r>
              <a:rPr lang="cs-CZ" dirty="0" smtClean="0"/>
              <a:t>Os. </a:t>
            </a:r>
            <a:r>
              <a:rPr lang="cs-CZ" dirty="0" err="1" smtClean="0"/>
              <a:t>Ilium</a:t>
            </a:r>
            <a:endParaRPr lang="cs-CZ" dirty="0" smtClean="0"/>
          </a:p>
          <a:p>
            <a:pPr marL="529200" indent="-457200">
              <a:buAutoNum type="arabicPeriod"/>
            </a:pPr>
            <a:r>
              <a:rPr lang="cs-CZ" dirty="0" smtClean="0"/>
              <a:t>Os </a:t>
            </a:r>
            <a:r>
              <a:rPr lang="cs-CZ" dirty="0" err="1" smtClean="0"/>
              <a:t>ischii</a:t>
            </a:r>
            <a:endParaRPr lang="cs-CZ" dirty="0" smtClean="0"/>
          </a:p>
          <a:p>
            <a:pPr marL="529200" indent="-457200">
              <a:buAutoNum type="arabicPeriod"/>
            </a:pPr>
            <a:r>
              <a:rPr lang="cs-CZ" dirty="0" smtClean="0"/>
              <a:t>Os </a:t>
            </a:r>
            <a:r>
              <a:rPr lang="cs-CZ" dirty="0" err="1" smtClean="0"/>
              <a:t>pubis</a:t>
            </a:r>
            <a:endParaRPr lang="cs-CZ" dirty="0" smtClean="0"/>
          </a:p>
          <a:p>
            <a:pPr marL="529200" indent="-457200">
              <a:buAutoNum type="arabicPeriod"/>
            </a:pPr>
            <a:r>
              <a:rPr lang="cs-CZ" dirty="0" err="1" smtClean="0"/>
              <a:t>Sypmhysis</a:t>
            </a:r>
            <a:r>
              <a:rPr lang="cs-CZ" dirty="0" smtClean="0"/>
              <a:t> </a:t>
            </a:r>
            <a:r>
              <a:rPr lang="cs-CZ" dirty="0" err="1" smtClean="0"/>
              <a:t>pubica</a:t>
            </a:r>
            <a:endParaRPr lang="cs-CZ" dirty="0" smtClean="0"/>
          </a:p>
          <a:p>
            <a:pPr marL="529200" indent="-457200">
              <a:buAutoNum type="arabicPeriod"/>
            </a:pPr>
            <a:r>
              <a:rPr lang="cs-CZ" dirty="0" smtClean="0"/>
              <a:t>Acetabulum</a:t>
            </a:r>
          </a:p>
          <a:p>
            <a:pPr marL="529200" indent="-457200">
              <a:buAutoNum type="arabicPeriod"/>
            </a:pPr>
            <a:r>
              <a:rPr lang="cs-CZ" dirty="0" err="1" smtClean="0"/>
              <a:t>Foramem</a:t>
            </a:r>
            <a:r>
              <a:rPr lang="cs-CZ" dirty="0" smtClean="0"/>
              <a:t> </a:t>
            </a:r>
            <a:r>
              <a:rPr lang="cs-CZ" dirty="0" err="1" smtClean="0"/>
              <a:t>obturatum</a:t>
            </a:r>
            <a:endParaRPr lang="cs-CZ" dirty="0" smtClean="0"/>
          </a:p>
          <a:p>
            <a:pPr marL="529200" indent="-457200">
              <a:buAutoNum type="arabicPeriod"/>
            </a:pPr>
            <a:r>
              <a:rPr lang="cs-CZ" dirty="0" smtClean="0"/>
              <a:t>Os </a:t>
            </a:r>
            <a:r>
              <a:rPr lang="cs-CZ" dirty="0" err="1" smtClean="0"/>
              <a:t>coccygis</a:t>
            </a:r>
            <a:endParaRPr lang="cs-CZ" dirty="0" smtClean="0"/>
          </a:p>
          <a:p>
            <a:pPr marL="529200" indent="-457200">
              <a:buAutoNum type="arabicPeriod"/>
            </a:pPr>
            <a:r>
              <a:rPr lang="cs-CZ" dirty="0" smtClean="0"/>
              <a:t>Tečkovaně linea </a:t>
            </a:r>
            <a:r>
              <a:rPr lang="cs-CZ" dirty="0" err="1" smtClean="0"/>
              <a:t>terminalis</a:t>
            </a:r>
            <a:endParaRPr lang="cs-CZ" dirty="0" smtClean="0"/>
          </a:p>
          <a:p>
            <a:pPr marL="529200" indent="-457200"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308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950495" y="1536173"/>
            <a:ext cx="104073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Roboto"/>
              </a:rPr>
              <a:t>Měkké porodní cesty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vulva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vagína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cervix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</a:t>
            </a:r>
            <a:endParaRPr lang="cs-CZ" dirty="0">
              <a:solidFill>
                <a:srgbClr val="18233F"/>
              </a:solidFill>
              <a:latin typeface="Roboto"/>
            </a:endParaRPr>
          </a:p>
          <a:p>
            <a:r>
              <a:rPr lang="cs-CZ" dirty="0" smtClean="0">
                <a:solidFill>
                  <a:srgbClr val="FF0000"/>
                </a:solidFill>
                <a:latin typeface="Roboto"/>
              </a:rPr>
              <a:t>Děloha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tvar, dutina a stěna děložní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poloha a fixace dělohy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cévy a nervy dělohy</a:t>
            </a:r>
          </a:p>
          <a:p>
            <a:endParaRPr lang="cs-CZ" dirty="0">
              <a:solidFill>
                <a:srgbClr val="18233F"/>
              </a:solidFill>
              <a:latin typeface="Roboto"/>
            </a:endParaRPr>
          </a:p>
          <a:p>
            <a:r>
              <a:rPr lang="cs-CZ" dirty="0" smtClean="0">
                <a:solidFill>
                  <a:srgbClr val="FF0000"/>
                </a:solidFill>
                <a:latin typeface="Roboto"/>
              </a:rPr>
              <a:t>Vejcovody a vaječníky   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7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721895" y="1536173"/>
            <a:ext cx="1063591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Roboto"/>
              </a:rPr>
              <a:t>Pánevní dno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svaly - (mezi stydkou sponou pánve a kostrčí), pevná pružná opora </a:t>
            </a: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pánevním orgánům (m</a:t>
            </a:r>
            <a:r>
              <a:rPr lang="cs-CZ" dirty="0" smtClean="0"/>
              <a:t>očový </a:t>
            </a:r>
            <a:r>
              <a:rPr lang="cs-CZ" dirty="0"/>
              <a:t>měchýř, močová trubice</a:t>
            </a:r>
            <a:r>
              <a:rPr lang="cs-CZ" dirty="0" smtClean="0"/>
              <a:t>, děloha, </a:t>
            </a:r>
          </a:p>
          <a:p>
            <a:r>
              <a:rPr lang="cs-CZ" dirty="0"/>
              <a:t> </a:t>
            </a:r>
            <a:r>
              <a:rPr lang="cs-CZ" dirty="0" smtClean="0"/>
              <a:t>             konečník)</a:t>
            </a:r>
            <a:r>
              <a:rPr lang="cs-CZ" dirty="0"/>
              <a:t> </a:t>
            </a:r>
          </a:p>
          <a:p>
            <a:r>
              <a:rPr lang="cs-CZ" dirty="0" smtClean="0"/>
              <a:t>              Pomáhá </a:t>
            </a:r>
            <a:r>
              <a:rPr lang="cs-CZ" dirty="0"/>
              <a:t>stabilizovat páteř, udržovat moč a stolici, ovlivňuje </a:t>
            </a:r>
            <a:r>
              <a:rPr lang="cs-CZ" dirty="0" smtClean="0"/>
              <a:t>porod, </a:t>
            </a:r>
          </a:p>
          <a:p>
            <a:r>
              <a:rPr lang="cs-CZ" dirty="0"/>
              <a:t> </a:t>
            </a:r>
            <a:r>
              <a:rPr lang="cs-CZ" dirty="0" smtClean="0"/>
              <a:t>             má </a:t>
            </a:r>
            <a:r>
              <a:rPr lang="cs-CZ" dirty="0"/>
              <a:t>vliv na sexuální život </a:t>
            </a:r>
            <a:r>
              <a:rPr lang="cs-CZ" dirty="0" smtClean="0"/>
              <a:t>(kvalitu orgasmu a libido).</a:t>
            </a:r>
          </a:p>
          <a:p>
            <a:r>
              <a:rPr lang="cs-CZ" dirty="0"/>
              <a:t> </a:t>
            </a:r>
            <a:r>
              <a:rPr lang="cs-CZ" dirty="0" smtClean="0"/>
              <a:t>             </a:t>
            </a:r>
            <a:r>
              <a:rPr lang="cs-CZ" dirty="0"/>
              <a:t>Snížená </a:t>
            </a:r>
            <a:r>
              <a:rPr lang="cs-CZ" dirty="0" smtClean="0"/>
              <a:t>pružnost → </a:t>
            </a:r>
            <a:r>
              <a:rPr lang="cs-CZ" dirty="0"/>
              <a:t>ochabnutí pánevního </a:t>
            </a:r>
            <a:r>
              <a:rPr lang="cs-CZ" dirty="0" smtClean="0"/>
              <a:t>dna hrozí nechtěný </a:t>
            </a:r>
            <a:r>
              <a:rPr lang="cs-CZ" dirty="0"/>
              <a:t>úniku </a:t>
            </a:r>
            <a:r>
              <a:rPr lang="cs-CZ" dirty="0" smtClean="0"/>
              <a:t>  </a:t>
            </a:r>
          </a:p>
          <a:p>
            <a:r>
              <a:rPr lang="cs-CZ" dirty="0"/>
              <a:t> </a:t>
            </a:r>
            <a:r>
              <a:rPr lang="cs-CZ" dirty="0" smtClean="0"/>
              <a:t>            moč, </a:t>
            </a:r>
            <a:r>
              <a:rPr lang="cs-CZ" dirty="0"/>
              <a:t>bolesti zad, snížená tělesná stabilita nebo poruchy potence.</a:t>
            </a:r>
          </a:p>
          <a:p>
            <a:r>
              <a:rPr lang="cs-CZ" b="1" dirty="0" smtClean="0"/>
              <a:t>      </a:t>
            </a:r>
            <a:r>
              <a:rPr lang="cs-CZ" dirty="0" smtClean="0"/>
              <a:t>závěsný aparát - sloužící </a:t>
            </a:r>
            <a:r>
              <a:rPr lang="cs-CZ" dirty="0"/>
              <a:t>k upevnění určitého orgánu v místě jeho </a:t>
            </a:r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            uložení</a:t>
            </a:r>
            <a:r>
              <a:rPr lang="cs-CZ" dirty="0"/>
              <a:t>. Je tvořen </a:t>
            </a:r>
            <a:r>
              <a:rPr lang="cs-CZ" dirty="0" smtClean="0"/>
              <a:t>vazivem </a:t>
            </a:r>
            <a:r>
              <a:rPr lang="cs-CZ" dirty="0"/>
              <a:t>uspořádaným ve vazy, které se upínají k </a:t>
            </a:r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            pevným </a:t>
            </a:r>
            <a:r>
              <a:rPr lang="cs-CZ" dirty="0"/>
              <a:t>strukturám těla a sousedním </a:t>
            </a:r>
            <a:r>
              <a:rPr lang="cs-CZ" dirty="0" smtClean="0"/>
              <a:t>orgánům a  svalstvo.</a:t>
            </a:r>
          </a:p>
          <a:p>
            <a:r>
              <a:rPr lang="cs-CZ" dirty="0" smtClean="0">
                <a:solidFill>
                  <a:srgbClr val="18233F"/>
                </a:solidFill>
                <a:latin typeface="Roboto"/>
              </a:rPr>
              <a:t>                </a:t>
            </a:r>
            <a:endParaRPr lang="cs-CZ" dirty="0">
              <a:solidFill>
                <a:srgbClr val="18233F"/>
              </a:solidFill>
              <a:latin typeface="Roboto"/>
            </a:endParaRPr>
          </a:p>
          <a:p>
            <a:r>
              <a:rPr lang="cs-CZ" dirty="0" smtClean="0">
                <a:solidFill>
                  <a:srgbClr val="FF0000"/>
                </a:solidFill>
                <a:latin typeface="Roboto"/>
              </a:rPr>
              <a:t>Prsy   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6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Anatomie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370222" y="4820794"/>
            <a:ext cx="10635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>
              <a:solidFill>
                <a:srgbClr val="FF0000"/>
              </a:solidFill>
              <a:latin typeface="Roboto"/>
            </a:endParaRPr>
          </a:p>
          <a:p>
            <a:r>
              <a:rPr lang="cs-CZ" dirty="0">
                <a:solidFill>
                  <a:srgbClr val="18233F"/>
                </a:solidFill>
                <a:latin typeface="Roboto"/>
              </a:rPr>
              <a:t>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   </a:t>
            </a:r>
            <a:r>
              <a:rPr lang="cs-CZ" dirty="0" smtClean="0">
                <a:solidFill>
                  <a:srgbClr val="18233F"/>
                </a:solidFill>
                <a:latin typeface="Roboto"/>
              </a:rPr>
              <a:t>  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026" name="Picture 2" descr="Nákres pánevního d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06" y="1961147"/>
            <a:ext cx="6449761" cy="428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600200"/>
            <a:ext cx="10753200" cy="4231800"/>
          </a:xfrm>
        </p:spPr>
        <p:txBody>
          <a:bodyPr/>
          <a:lstStyle/>
          <a:p>
            <a:pPr marL="72000" indent="0">
              <a:buNone/>
            </a:pPr>
            <a:r>
              <a:rPr lang="cs-CZ" dirty="0" smtClean="0"/>
              <a:t>Pánevní dno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625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_porada_vedeni_LF_vzor-Najbrt" id="{29B59449-88FB-4147-877A-6D929B371094}" vid="{C05BAC1A-30A0-7C45-A2F4-18E22ADECFF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18147</TotalTime>
  <Words>1939</Words>
  <Application>Microsoft Office PowerPoint</Application>
  <PresentationFormat>Širokoúhlá obrazovka</PresentationFormat>
  <Paragraphs>362</Paragraphs>
  <Slides>36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5" baseType="lpstr">
      <vt:lpstr>Arial</vt:lpstr>
      <vt:lpstr>Calibri</vt:lpstr>
      <vt:lpstr>Cambria Math</vt:lpstr>
      <vt:lpstr>Franklin Gothic Book</vt:lpstr>
      <vt:lpstr>Monotype Sorts</vt:lpstr>
      <vt:lpstr>Roboto</vt:lpstr>
      <vt:lpstr>Tahoma</vt:lpstr>
      <vt:lpstr>Wingdings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Vojtěch Bulhart</dc:creator>
  <cp:lastModifiedBy>Švábová Marie</cp:lastModifiedBy>
  <cp:revision>631</cp:revision>
  <cp:lastPrinted>1601-01-01T00:00:00Z</cp:lastPrinted>
  <dcterms:created xsi:type="dcterms:W3CDTF">2018-10-31T08:40:07Z</dcterms:created>
  <dcterms:modified xsi:type="dcterms:W3CDTF">2020-11-17T18:10:02Z</dcterms:modified>
</cp:coreProperties>
</file>