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4"/>
  </p:notesMasterIdLst>
  <p:sldIdLst>
    <p:sldId id="332" r:id="rId2"/>
    <p:sldId id="318" r:id="rId3"/>
    <p:sldId id="299" r:id="rId4"/>
    <p:sldId id="300" r:id="rId5"/>
    <p:sldId id="317" r:id="rId6"/>
    <p:sldId id="316" r:id="rId7"/>
    <p:sldId id="345" r:id="rId8"/>
    <p:sldId id="319" r:id="rId9"/>
    <p:sldId id="339" r:id="rId10"/>
    <p:sldId id="342" r:id="rId11"/>
    <p:sldId id="343" r:id="rId12"/>
    <p:sldId id="340" r:id="rId13"/>
    <p:sldId id="341" r:id="rId14"/>
    <p:sldId id="302" r:id="rId15"/>
    <p:sldId id="303" r:id="rId16"/>
    <p:sldId id="304" r:id="rId17"/>
    <p:sldId id="305" r:id="rId18"/>
    <p:sldId id="306" r:id="rId19"/>
    <p:sldId id="307" r:id="rId20"/>
    <p:sldId id="282" r:id="rId21"/>
    <p:sldId id="288" r:id="rId22"/>
    <p:sldId id="283" r:id="rId23"/>
    <p:sldId id="284" r:id="rId24"/>
    <p:sldId id="285" r:id="rId25"/>
    <p:sldId id="286" r:id="rId26"/>
    <p:sldId id="287" r:id="rId27"/>
    <p:sldId id="325" r:id="rId28"/>
    <p:sldId id="321" r:id="rId29"/>
    <p:sldId id="322" r:id="rId30"/>
    <p:sldId id="323" r:id="rId31"/>
    <p:sldId id="324" r:id="rId32"/>
    <p:sldId id="351" r:id="rId33"/>
    <p:sldId id="352" r:id="rId34"/>
    <p:sldId id="353" r:id="rId35"/>
    <p:sldId id="354" r:id="rId36"/>
    <p:sldId id="355" r:id="rId37"/>
    <p:sldId id="264" r:id="rId38"/>
    <p:sldId id="265" r:id="rId39"/>
    <p:sldId id="266" r:id="rId40"/>
    <p:sldId id="267" r:id="rId41"/>
    <p:sldId id="326" r:id="rId42"/>
    <p:sldId id="327" r:id="rId43"/>
    <p:sldId id="328" r:id="rId44"/>
    <p:sldId id="329" r:id="rId45"/>
    <p:sldId id="330" r:id="rId46"/>
    <p:sldId id="331" r:id="rId47"/>
    <p:sldId id="295" r:id="rId48"/>
    <p:sldId id="333" r:id="rId49"/>
    <p:sldId id="270" r:id="rId50"/>
    <p:sldId id="281" r:id="rId51"/>
    <p:sldId id="297" r:id="rId52"/>
    <p:sldId id="271" r:id="rId53"/>
    <p:sldId id="298" r:id="rId54"/>
    <p:sldId id="294" r:id="rId55"/>
    <p:sldId id="273" r:id="rId56"/>
    <p:sldId id="274" r:id="rId57"/>
    <p:sldId id="272" r:id="rId58"/>
    <p:sldId id="346" r:id="rId59"/>
    <p:sldId id="347" r:id="rId60"/>
    <p:sldId id="348" r:id="rId61"/>
    <p:sldId id="349" r:id="rId62"/>
    <p:sldId id="350" r:id="rId63"/>
  </p:sldIdLst>
  <p:sldSz cx="9144000" cy="6858000" type="screen4x3"/>
  <p:notesSz cx="6858000" cy="9144000"/>
  <p:custDataLst>
    <p:tags r:id="rId65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 autoAdjust="0"/>
    <p:restoredTop sz="90929"/>
  </p:normalViewPr>
  <p:slideViewPr>
    <p:cSldViewPr>
      <p:cViewPr varScale="1">
        <p:scale>
          <a:sx n="66" d="100"/>
          <a:sy n="66" d="100"/>
        </p:scale>
        <p:origin x="5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3832AB6-2B99-4E18-BF14-82B3ED7D5F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BA7E9-9EEC-4F27-B53A-A4D1B60D0480}" type="slidenum">
              <a:rPr lang="cs-CZ" smtClean="0">
                <a:latin typeface="Times New Roman" pitchFamily="18" charset="0"/>
              </a:rPr>
              <a:pPr/>
              <a:t>1</a:t>
            </a:fld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7FC19-128F-4532-BCEB-FD3CC87BBF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83974-AFFB-4C83-A54C-2B0985E542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6C4E-D94F-4918-BC33-5DD79E87D6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1B89-52A6-498E-9831-35F2C7EC3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5622D-A35F-40CB-9712-D70AD9A741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8975-5FE0-46A4-92D4-9B007EB3E8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B1299-E041-4540-B244-C86257D7AA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F827-99EA-4B74-9CAB-177AB3D778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E39CA-C547-41B4-8204-302BA8E1EA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D6F6-7575-4A29-B9D3-7B3E4DF695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F176E-5108-49F6-9482-8F265FB86F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085BA1-CCBF-494F-8CC5-A8A52C2542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9" Type="http://schemas.openxmlformats.org/officeDocument/2006/relationships/tags" Target="../tags/tag125.xml"/><Relationship Id="rId21" Type="http://schemas.openxmlformats.org/officeDocument/2006/relationships/tags" Target="../tags/tag107.xml"/><Relationship Id="rId34" Type="http://schemas.openxmlformats.org/officeDocument/2006/relationships/tags" Target="../tags/tag120.xml"/><Relationship Id="rId42" Type="http://schemas.openxmlformats.org/officeDocument/2006/relationships/tags" Target="../tags/tag128.xml"/><Relationship Id="rId47" Type="http://schemas.openxmlformats.org/officeDocument/2006/relationships/tags" Target="../tags/tag133.xml"/><Relationship Id="rId50" Type="http://schemas.openxmlformats.org/officeDocument/2006/relationships/tags" Target="../tags/tag136.xml"/><Relationship Id="rId55" Type="http://schemas.openxmlformats.org/officeDocument/2006/relationships/tags" Target="../tags/tag141.xml"/><Relationship Id="rId63" Type="http://schemas.openxmlformats.org/officeDocument/2006/relationships/tags" Target="../tags/tag14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29" Type="http://schemas.openxmlformats.org/officeDocument/2006/relationships/tags" Target="../tags/tag115.xml"/><Relationship Id="rId41" Type="http://schemas.openxmlformats.org/officeDocument/2006/relationships/tags" Target="../tags/tag127.xml"/><Relationship Id="rId54" Type="http://schemas.openxmlformats.org/officeDocument/2006/relationships/tags" Target="../tags/tag140.xml"/><Relationship Id="rId62" Type="http://schemas.openxmlformats.org/officeDocument/2006/relationships/tags" Target="../tags/tag14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37" Type="http://schemas.openxmlformats.org/officeDocument/2006/relationships/tags" Target="../tags/tag123.xml"/><Relationship Id="rId40" Type="http://schemas.openxmlformats.org/officeDocument/2006/relationships/tags" Target="../tags/tag126.xml"/><Relationship Id="rId45" Type="http://schemas.openxmlformats.org/officeDocument/2006/relationships/tags" Target="../tags/tag131.xml"/><Relationship Id="rId53" Type="http://schemas.openxmlformats.org/officeDocument/2006/relationships/tags" Target="../tags/tag139.xml"/><Relationship Id="rId58" Type="http://schemas.openxmlformats.org/officeDocument/2006/relationships/tags" Target="../tags/tag144.xml"/><Relationship Id="rId66" Type="http://schemas.openxmlformats.org/officeDocument/2006/relationships/image" Target="../media/image19.jpeg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tags" Target="../tags/tag122.xml"/><Relationship Id="rId49" Type="http://schemas.openxmlformats.org/officeDocument/2006/relationships/tags" Target="../tags/tag135.xml"/><Relationship Id="rId57" Type="http://schemas.openxmlformats.org/officeDocument/2006/relationships/tags" Target="../tags/tag143.xml"/><Relationship Id="rId61" Type="http://schemas.openxmlformats.org/officeDocument/2006/relationships/tags" Target="../tags/tag147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tags" Target="../tags/tag117.xml"/><Relationship Id="rId44" Type="http://schemas.openxmlformats.org/officeDocument/2006/relationships/tags" Target="../tags/tag130.xml"/><Relationship Id="rId52" Type="http://schemas.openxmlformats.org/officeDocument/2006/relationships/tags" Target="../tags/tag138.xml"/><Relationship Id="rId60" Type="http://schemas.openxmlformats.org/officeDocument/2006/relationships/tags" Target="../tags/tag146.xml"/><Relationship Id="rId65" Type="http://schemas.openxmlformats.org/officeDocument/2006/relationships/image" Target="../media/image18.jpe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tags" Target="../tags/tag121.xml"/><Relationship Id="rId43" Type="http://schemas.openxmlformats.org/officeDocument/2006/relationships/tags" Target="../tags/tag129.xml"/><Relationship Id="rId48" Type="http://schemas.openxmlformats.org/officeDocument/2006/relationships/tags" Target="../tags/tag134.xml"/><Relationship Id="rId56" Type="http://schemas.openxmlformats.org/officeDocument/2006/relationships/tags" Target="../tags/tag142.xml"/><Relationship Id="rId64" Type="http://schemas.openxmlformats.org/officeDocument/2006/relationships/slideLayout" Target="../slideLayouts/slideLayout6.xml"/><Relationship Id="rId8" Type="http://schemas.openxmlformats.org/officeDocument/2006/relationships/tags" Target="../tags/tag94.xml"/><Relationship Id="rId51" Type="http://schemas.openxmlformats.org/officeDocument/2006/relationships/tags" Target="../tags/tag137.xml"/><Relationship Id="rId3" Type="http://schemas.openxmlformats.org/officeDocument/2006/relationships/tags" Target="../tags/tag89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tags" Target="../tags/tag124.xml"/><Relationship Id="rId46" Type="http://schemas.openxmlformats.org/officeDocument/2006/relationships/tags" Target="../tags/tag132.xml"/><Relationship Id="rId59" Type="http://schemas.openxmlformats.org/officeDocument/2006/relationships/tags" Target="../tags/tag1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image" Target="../media/image24.jpe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23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24.jpeg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tags" Target="../tags/tag182.xml"/><Relationship Id="rId39" Type="http://schemas.openxmlformats.org/officeDocument/2006/relationships/tags" Target="../tags/tag195.xml"/><Relationship Id="rId21" Type="http://schemas.openxmlformats.org/officeDocument/2006/relationships/tags" Target="../tags/tag177.xml"/><Relationship Id="rId34" Type="http://schemas.openxmlformats.org/officeDocument/2006/relationships/tags" Target="../tags/tag190.xml"/><Relationship Id="rId42" Type="http://schemas.openxmlformats.org/officeDocument/2006/relationships/tags" Target="../tags/tag198.xml"/><Relationship Id="rId47" Type="http://schemas.openxmlformats.org/officeDocument/2006/relationships/tags" Target="../tags/tag203.xml"/><Relationship Id="rId50" Type="http://schemas.openxmlformats.org/officeDocument/2006/relationships/tags" Target="../tags/tag206.xml"/><Relationship Id="rId55" Type="http://schemas.openxmlformats.org/officeDocument/2006/relationships/tags" Target="../tags/tag211.xml"/><Relationship Id="rId63" Type="http://schemas.openxmlformats.org/officeDocument/2006/relationships/tags" Target="../tags/tag219.xml"/><Relationship Id="rId68" Type="http://schemas.openxmlformats.org/officeDocument/2006/relationships/tags" Target="../tags/tag224.xml"/><Relationship Id="rId7" Type="http://schemas.openxmlformats.org/officeDocument/2006/relationships/tags" Target="../tags/tag163.xml"/><Relationship Id="rId71" Type="http://schemas.openxmlformats.org/officeDocument/2006/relationships/image" Target="../media/image19.jpeg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9" Type="http://schemas.openxmlformats.org/officeDocument/2006/relationships/tags" Target="../tags/tag185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32" Type="http://schemas.openxmlformats.org/officeDocument/2006/relationships/tags" Target="../tags/tag188.xml"/><Relationship Id="rId37" Type="http://schemas.openxmlformats.org/officeDocument/2006/relationships/tags" Target="../tags/tag193.xml"/><Relationship Id="rId40" Type="http://schemas.openxmlformats.org/officeDocument/2006/relationships/tags" Target="../tags/tag196.xml"/><Relationship Id="rId45" Type="http://schemas.openxmlformats.org/officeDocument/2006/relationships/tags" Target="../tags/tag201.xml"/><Relationship Id="rId53" Type="http://schemas.openxmlformats.org/officeDocument/2006/relationships/tags" Target="../tags/tag209.xml"/><Relationship Id="rId58" Type="http://schemas.openxmlformats.org/officeDocument/2006/relationships/tags" Target="../tags/tag214.xml"/><Relationship Id="rId66" Type="http://schemas.openxmlformats.org/officeDocument/2006/relationships/tags" Target="../tags/tag222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36" Type="http://schemas.openxmlformats.org/officeDocument/2006/relationships/tags" Target="../tags/tag192.xml"/><Relationship Id="rId49" Type="http://schemas.openxmlformats.org/officeDocument/2006/relationships/tags" Target="../tags/tag205.xml"/><Relationship Id="rId57" Type="http://schemas.openxmlformats.org/officeDocument/2006/relationships/tags" Target="../tags/tag213.xml"/><Relationship Id="rId61" Type="http://schemas.openxmlformats.org/officeDocument/2006/relationships/tags" Target="../tags/tag217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tags" Target="../tags/tag187.xml"/><Relationship Id="rId44" Type="http://schemas.openxmlformats.org/officeDocument/2006/relationships/tags" Target="../tags/tag200.xml"/><Relationship Id="rId52" Type="http://schemas.openxmlformats.org/officeDocument/2006/relationships/tags" Target="../tags/tag208.xml"/><Relationship Id="rId60" Type="http://schemas.openxmlformats.org/officeDocument/2006/relationships/tags" Target="../tags/tag216.xml"/><Relationship Id="rId65" Type="http://schemas.openxmlformats.org/officeDocument/2006/relationships/tags" Target="../tags/tag221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tags" Target="../tags/tag186.xml"/><Relationship Id="rId35" Type="http://schemas.openxmlformats.org/officeDocument/2006/relationships/tags" Target="../tags/tag191.xml"/><Relationship Id="rId43" Type="http://schemas.openxmlformats.org/officeDocument/2006/relationships/tags" Target="../tags/tag199.xml"/><Relationship Id="rId48" Type="http://schemas.openxmlformats.org/officeDocument/2006/relationships/tags" Target="../tags/tag204.xml"/><Relationship Id="rId56" Type="http://schemas.openxmlformats.org/officeDocument/2006/relationships/tags" Target="../tags/tag212.xml"/><Relationship Id="rId64" Type="http://schemas.openxmlformats.org/officeDocument/2006/relationships/tags" Target="../tags/tag220.xml"/><Relationship Id="rId69" Type="http://schemas.openxmlformats.org/officeDocument/2006/relationships/slideLayout" Target="../slideLayouts/slideLayout7.xml"/><Relationship Id="rId8" Type="http://schemas.openxmlformats.org/officeDocument/2006/relationships/tags" Target="../tags/tag164.xml"/><Relationship Id="rId51" Type="http://schemas.openxmlformats.org/officeDocument/2006/relationships/tags" Target="../tags/tag207.xml"/><Relationship Id="rId3" Type="http://schemas.openxmlformats.org/officeDocument/2006/relationships/tags" Target="../tags/tag159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tags" Target="../tags/tag189.xml"/><Relationship Id="rId38" Type="http://schemas.openxmlformats.org/officeDocument/2006/relationships/tags" Target="../tags/tag194.xml"/><Relationship Id="rId46" Type="http://schemas.openxmlformats.org/officeDocument/2006/relationships/tags" Target="../tags/tag202.xml"/><Relationship Id="rId59" Type="http://schemas.openxmlformats.org/officeDocument/2006/relationships/tags" Target="../tags/tag215.xml"/><Relationship Id="rId67" Type="http://schemas.openxmlformats.org/officeDocument/2006/relationships/tags" Target="../tags/tag223.xml"/><Relationship Id="rId20" Type="http://schemas.openxmlformats.org/officeDocument/2006/relationships/tags" Target="../tags/tag176.xml"/><Relationship Id="rId41" Type="http://schemas.openxmlformats.org/officeDocument/2006/relationships/tags" Target="../tags/tag197.xml"/><Relationship Id="rId54" Type="http://schemas.openxmlformats.org/officeDocument/2006/relationships/tags" Target="../tags/tag210.xml"/><Relationship Id="rId62" Type="http://schemas.openxmlformats.org/officeDocument/2006/relationships/tags" Target="../tags/tag218.xml"/><Relationship Id="rId70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9" Type="http://schemas.openxmlformats.org/officeDocument/2006/relationships/tags" Target="../tags/tag266.xml"/><Relationship Id="rId21" Type="http://schemas.openxmlformats.org/officeDocument/2006/relationships/tags" Target="../tags/tag248.xml"/><Relationship Id="rId34" Type="http://schemas.openxmlformats.org/officeDocument/2006/relationships/tags" Target="../tags/tag261.xml"/><Relationship Id="rId42" Type="http://schemas.openxmlformats.org/officeDocument/2006/relationships/tags" Target="../tags/tag269.xml"/><Relationship Id="rId47" Type="http://schemas.openxmlformats.org/officeDocument/2006/relationships/tags" Target="../tags/tag274.xml"/><Relationship Id="rId50" Type="http://schemas.openxmlformats.org/officeDocument/2006/relationships/tags" Target="../tags/tag277.xml"/><Relationship Id="rId55" Type="http://schemas.openxmlformats.org/officeDocument/2006/relationships/tags" Target="../tags/tag282.xml"/><Relationship Id="rId63" Type="http://schemas.openxmlformats.org/officeDocument/2006/relationships/tags" Target="../tags/tag290.xml"/><Relationship Id="rId68" Type="http://schemas.openxmlformats.org/officeDocument/2006/relationships/image" Target="../media/image18.jpeg"/><Relationship Id="rId7" Type="http://schemas.openxmlformats.org/officeDocument/2006/relationships/tags" Target="../tags/tag234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9" Type="http://schemas.openxmlformats.org/officeDocument/2006/relationships/tags" Target="../tags/tag256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32" Type="http://schemas.openxmlformats.org/officeDocument/2006/relationships/tags" Target="../tags/tag259.xml"/><Relationship Id="rId37" Type="http://schemas.openxmlformats.org/officeDocument/2006/relationships/tags" Target="../tags/tag264.xml"/><Relationship Id="rId40" Type="http://schemas.openxmlformats.org/officeDocument/2006/relationships/tags" Target="../tags/tag267.xml"/><Relationship Id="rId45" Type="http://schemas.openxmlformats.org/officeDocument/2006/relationships/tags" Target="../tags/tag272.xml"/><Relationship Id="rId53" Type="http://schemas.openxmlformats.org/officeDocument/2006/relationships/tags" Target="../tags/tag280.xml"/><Relationship Id="rId58" Type="http://schemas.openxmlformats.org/officeDocument/2006/relationships/tags" Target="../tags/tag285.xml"/><Relationship Id="rId66" Type="http://schemas.openxmlformats.org/officeDocument/2006/relationships/tags" Target="../tags/tag293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tags" Target="../tags/tag255.xml"/><Relationship Id="rId36" Type="http://schemas.openxmlformats.org/officeDocument/2006/relationships/tags" Target="../tags/tag263.xml"/><Relationship Id="rId49" Type="http://schemas.openxmlformats.org/officeDocument/2006/relationships/tags" Target="../tags/tag276.xml"/><Relationship Id="rId57" Type="http://schemas.openxmlformats.org/officeDocument/2006/relationships/tags" Target="../tags/tag284.xml"/><Relationship Id="rId61" Type="http://schemas.openxmlformats.org/officeDocument/2006/relationships/tags" Target="../tags/tag288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31" Type="http://schemas.openxmlformats.org/officeDocument/2006/relationships/tags" Target="../tags/tag258.xml"/><Relationship Id="rId44" Type="http://schemas.openxmlformats.org/officeDocument/2006/relationships/tags" Target="../tags/tag271.xml"/><Relationship Id="rId52" Type="http://schemas.openxmlformats.org/officeDocument/2006/relationships/tags" Target="../tags/tag279.xml"/><Relationship Id="rId60" Type="http://schemas.openxmlformats.org/officeDocument/2006/relationships/tags" Target="../tags/tag287.xml"/><Relationship Id="rId65" Type="http://schemas.openxmlformats.org/officeDocument/2006/relationships/tags" Target="../tags/tag292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tags" Target="../tags/tag254.xml"/><Relationship Id="rId30" Type="http://schemas.openxmlformats.org/officeDocument/2006/relationships/tags" Target="../tags/tag257.xml"/><Relationship Id="rId35" Type="http://schemas.openxmlformats.org/officeDocument/2006/relationships/tags" Target="../tags/tag262.xml"/><Relationship Id="rId43" Type="http://schemas.openxmlformats.org/officeDocument/2006/relationships/tags" Target="../tags/tag270.xml"/><Relationship Id="rId48" Type="http://schemas.openxmlformats.org/officeDocument/2006/relationships/tags" Target="../tags/tag275.xml"/><Relationship Id="rId56" Type="http://schemas.openxmlformats.org/officeDocument/2006/relationships/tags" Target="../tags/tag283.xml"/><Relationship Id="rId64" Type="http://schemas.openxmlformats.org/officeDocument/2006/relationships/tags" Target="../tags/tag291.xml"/><Relationship Id="rId69" Type="http://schemas.openxmlformats.org/officeDocument/2006/relationships/image" Target="../media/image19.jpeg"/><Relationship Id="rId8" Type="http://schemas.openxmlformats.org/officeDocument/2006/relationships/tags" Target="../tags/tag235.xml"/><Relationship Id="rId51" Type="http://schemas.openxmlformats.org/officeDocument/2006/relationships/tags" Target="../tags/tag278.xml"/><Relationship Id="rId3" Type="http://schemas.openxmlformats.org/officeDocument/2006/relationships/tags" Target="../tags/tag230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33" Type="http://schemas.openxmlformats.org/officeDocument/2006/relationships/tags" Target="../tags/tag260.xml"/><Relationship Id="rId38" Type="http://schemas.openxmlformats.org/officeDocument/2006/relationships/tags" Target="../tags/tag265.xml"/><Relationship Id="rId46" Type="http://schemas.openxmlformats.org/officeDocument/2006/relationships/tags" Target="../tags/tag273.xml"/><Relationship Id="rId59" Type="http://schemas.openxmlformats.org/officeDocument/2006/relationships/tags" Target="../tags/tag286.xml"/><Relationship Id="rId67" Type="http://schemas.openxmlformats.org/officeDocument/2006/relationships/slideLayout" Target="../slideLayouts/slideLayout7.xml"/><Relationship Id="rId20" Type="http://schemas.openxmlformats.org/officeDocument/2006/relationships/tags" Target="../tags/tag247.xml"/><Relationship Id="rId41" Type="http://schemas.openxmlformats.org/officeDocument/2006/relationships/tags" Target="../tags/tag268.xml"/><Relationship Id="rId54" Type="http://schemas.openxmlformats.org/officeDocument/2006/relationships/tags" Target="../tags/tag281.xml"/><Relationship Id="rId62" Type="http://schemas.openxmlformats.org/officeDocument/2006/relationships/tags" Target="../tags/tag28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96.xml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10" Type="http://schemas.openxmlformats.org/officeDocument/2006/relationships/tags" Target="../tags/tag303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5" Type="http://schemas.openxmlformats.org/officeDocument/2006/relationships/image" Target="../media/image39.jpe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jpeg"/><Relationship Id="rId2" Type="http://schemas.openxmlformats.org/officeDocument/2006/relationships/tags" Target="../tags/tag3.xml"/><Relationship Id="rId16" Type="http://schemas.openxmlformats.org/officeDocument/2006/relationships/image" Target="../media/image14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9.jpeg"/><Relationship Id="rId5" Type="http://schemas.openxmlformats.org/officeDocument/2006/relationships/tags" Target="../tags/tag6.xml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tags" Target="../tags/tag5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tags" Target="../tags/tag322.xml"/><Relationship Id="rId7" Type="http://schemas.openxmlformats.org/officeDocument/2006/relationships/image" Target="../media/image42.jpeg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5" Type="http://schemas.openxmlformats.org/officeDocument/2006/relationships/tags" Target="../tags/tag327.xml"/><Relationship Id="rId10" Type="http://schemas.openxmlformats.org/officeDocument/2006/relationships/tags" Target="../tags/tag332.xm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7" Type="http://schemas.openxmlformats.org/officeDocument/2006/relationships/image" Target="../media/image49.jpeg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7" Type="http://schemas.openxmlformats.org/officeDocument/2006/relationships/image" Target="../media/image52.jpeg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image" Target="../media/image55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4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tags" Target="../tags/tag350.xml"/><Relationship Id="rId7" Type="http://schemas.openxmlformats.org/officeDocument/2006/relationships/image" Target="../media/image58.png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image" Target="../media/image57.wmf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2.jpeg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image" Target="../media/image61.jpeg"/><Relationship Id="rId5" Type="http://schemas.openxmlformats.org/officeDocument/2006/relationships/image" Target="http://my.clevelandclinic.org/PublishingImages/HIC/peg%20tube.gif" TargetMode="Externa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12" Type="http://schemas.openxmlformats.org/officeDocument/2006/relationships/tags" Target="../tags/tag364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5" Type="http://schemas.openxmlformats.org/officeDocument/2006/relationships/tags" Target="../tags/tag357.xml"/><Relationship Id="rId10" Type="http://schemas.openxmlformats.org/officeDocument/2006/relationships/tags" Target="../tags/tag362.xml"/><Relationship Id="rId4" Type="http://schemas.openxmlformats.org/officeDocument/2006/relationships/tags" Target="../tags/tag356.xml"/><Relationship Id="rId9" Type="http://schemas.openxmlformats.org/officeDocument/2006/relationships/tags" Target="../tags/tag36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tags" Target="../tags/tag44.xml"/><Relationship Id="rId39" Type="http://schemas.openxmlformats.org/officeDocument/2006/relationships/tags" Target="../tags/tag57.xml"/><Relationship Id="rId21" Type="http://schemas.openxmlformats.org/officeDocument/2006/relationships/tags" Target="../tags/tag39.xml"/><Relationship Id="rId34" Type="http://schemas.openxmlformats.org/officeDocument/2006/relationships/tags" Target="../tags/tag52.xml"/><Relationship Id="rId42" Type="http://schemas.openxmlformats.org/officeDocument/2006/relationships/tags" Target="../tags/tag60.xml"/><Relationship Id="rId47" Type="http://schemas.openxmlformats.org/officeDocument/2006/relationships/tags" Target="../tags/tag65.xml"/><Relationship Id="rId50" Type="http://schemas.openxmlformats.org/officeDocument/2006/relationships/tags" Target="../tags/tag68.xml"/><Relationship Id="rId55" Type="http://schemas.openxmlformats.org/officeDocument/2006/relationships/tags" Target="../tags/tag73.xml"/><Relationship Id="rId63" Type="http://schemas.openxmlformats.org/officeDocument/2006/relationships/slideLayout" Target="../slideLayouts/slideLayout6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tags" Target="../tags/tag47.xml"/><Relationship Id="rId41" Type="http://schemas.openxmlformats.org/officeDocument/2006/relationships/tags" Target="../tags/tag59.xml"/><Relationship Id="rId54" Type="http://schemas.openxmlformats.org/officeDocument/2006/relationships/tags" Target="../tags/tag72.xml"/><Relationship Id="rId62" Type="http://schemas.openxmlformats.org/officeDocument/2006/relationships/tags" Target="../tags/tag8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32" Type="http://schemas.openxmlformats.org/officeDocument/2006/relationships/tags" Target="../tags/tag50.xml"/><Relationship Id="rId37" Type="http://schemas.openxmlformats.org/officeDocument/2006/relationships/tags" Target="../tags/tag55.xml"/><Relationship Id="rId40" Type="http://schemas.openxmlformats.org/officeDocument/2006/relationships/tags" Target="../tags/tag58.xml"/><Relationship Id="rId45" Type="http://schemas.openxmlformats.org/officeDocument/2006/relationships/tags" Target="../tags/tag63.xml"/><Relationship Id="rId53" Type="http://schemas.openxmlformats.org/officeDocument/2006/relationships/tags" Target="../tags/tag71.xml"/><Relationship Id="rId58" Type="http://schemas.openxmlformats.org/officeDocument/2006/relationships/tags" Target="../tags/tag76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36" Type="http://schemas.openxmlformats.org/officeDocument/2006/relationships/tags" Target="../tags/tag54.xml"/><Relationship Id="rId49" Type="http://schemas.openxmlformats.org/officeDocument/2006/relationships/tags" Target="../tags/tag67.xml"/><Relationship Id="rId57" Type="http://schemas.openxmlformats.org/officeDocument/2006/relationships/tags" Target="../tags/tag75.xml"/><Relationship Id="rId61" Type="http://schemas.openxmlformats.org/officeDocument/2006/relationships/tags" Target="../tags/tag79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tags" Target="../tags/tag49.xml"/><Relationship Id="rId44" Type="http://schemas.openxmlformats.org/officeDocument/2006/relationships/tags" Target="../tags/tag62.xml"/><Relationship Id="rId52" Type="http://schemas.openxmlformats.org/officeDocument/2006/relationships/tags" Target="../tags/tag70.xml"/><Relationship Id="rId60" Type="http://schemas.openxmlformats.org/officeDocument/2006/relationships/tags" Target="../tags/tag78.xml"/><Relationship Id="rId65" Type="http://schemas.openxmlformats.org/officeDocument/2006/relationships/image" Target="../media/image19.jpe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tags" Target="../tags/tag48.xml"/><Relationship Id="rId35" Type="http://schemas.openxmlformats.org/officeDocument/2006/relationships/tags" Target="../tags/tag53.xml"/><Relationship Id="rId43" Type="http://schemas.openxmlformats.org/officeDocument/2006/relationships/tags" Target="../tags/tag61.xml"/><Relationship Id="rId48" Type="http://schemas.openxmlformats.org/officeDocument/2006/relationships/tags" Target="../tags/tag66.xml"/><Relationship Id="rId56" Type="http://schemas.openxmlformats.org/officeDocument/2006/relationships/tags" Target="../tags/tag74.xml"/><Relationship Id="rId64" Type="http://schemas.openxmlformats.org/officeDocument/2006/relationships/image" Target="../media/image18.jpeg"/><Relationship Id="rId8" Type="http://schemas.openxmlformats.org/officeDocument/2006/relationships/tags" Target="../tags/tag26.xml"/><Relationship Id="rId51" Type="http://schemas.openxmlformats.org/officeDocument/2006/relationships/tags" Target="../tags/tag69.xml"/><Relationship Id="rId3" Type="http://schemas.openxmlformats.org/officeDocument/2006/relationships/tags" Target="../tags/tag21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33" Type="http://schemas.openxmlformats.org/officeDocument/2006/relationships/tags" Target="../tags/tag51.xml"/><Relationship Id="rId38" Type="http://schemas.openxmlformats.org/officeDocument/2006/relationships/tags" Target="../tags/tag56.xml"/><Relationship Id="rId46" Type="http://schemas.openxmlformats.org/officeDocument/2006/relationships/tags" Target="../tags/tag64.xml"/><Relationship Id="rId59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 idx="4294967295"/>
          </p:nvPr>
        </p:nvSpPr>
        <p:spPr>
          <a:xfrm>
            <a:off x="684213" y="2060575"/>
            <a:ext cx="7772400" cy="1470025"/>
          </a:xfrm>
        </p:spPr>
        <p:txBody>
          <a:bodyPr/>
          <a:lstStyle/>
          <a:p>
            <a:pPr eaLnBrk="1" hangingPunct="1"/>
            <a:r>
              <a:rPr lang="cs-CZ" smtClean="0"/>
              <a:t>Klinická výživa</a:t>
            </a:r>
          </a:p>
        </p:txBody>
      </p:sp>
      <p:sp>
        <p:nvSpPr>
          <p:cNvPr id="2051" name="Podnadpis 2"/>
          <p:cNvSpPr>
            <a:spLocks noGrp="1"/>
          </p:cNvSpPr>
          <p:nvPr>
            <p:ph type="subTitle" idx="4294967295"/>
          </p:nvPr>
        </p:nvSpPr>
        <p:spPr>
          <a:xfrm>
            <a:off x="539750" y="4076700"/>
            <a:ext cx="7920038" cy="10080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solidFill>
                  <a:srgbClr val="898989"/>
                </a:solidFill>
              </a:rPr>
              <a:t> M. Dastych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s-CZ" sz="2000" smtClean="0">
                <a:solidFill>
                  <a:srgbClr val="898989"/>
                </a:solidFill>
              </a:rPr>
              <a:t>Interní gastroenterologická klinika, FN Brno a Lékařská fakulta MU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rgbClr val="898989"/>
                </a:solidFill>
              </a:rPr>
              <a:t>Přednosta Prof MUDr A. Hep, CSc</a:t>
            </a:r>
          </a:p>
        </p:txBody>
      </p:sp>
      <p:pic>
        <p:nvPicPr>
          <p:cNvPr id="2052" name="Picture 2" descr="http://www.moraviaconvention.cz/repository/8a0cd50ecce34cfd150d3d512ccf42cf1fb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2" descr="FN Brno_modra_obdeln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5805488"/>
            <a:ext cx="22320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5626100"/>
            <a:ext cx="12001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0" descr="logo_m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568950"/>
            <a:ext cx="1295400" cy="1122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8388" y="3284538"/>
            <a:ext cx="15462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Marasmus</a:t>
            </a:r>
          </a:p>
        </p:txBody>
      </p:sp>
      <p:pic>
        <p:nvPicPr>
          <p:cNvPr id="16389" name="Picture 3" descr="P606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2133600"/>
            <a:ext cx="43688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marasm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341438"/>
            <a:ext cx="3694113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79613" y="2060575"/>
            <a:ext cx="360362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arantická malnutric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49275"/>
            <a:ext cx="4292600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787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cs-CZ" sz="3200" dirty="0" smtClean="0">
                <a:solidFill>
                  <a:schemeClr val="tx1"/>
                </a:solidFill>
              </a:rPr>
              <a:t>Prosté hladovění</a:t>
            </a:r>
          </a:p>
        </p:txBody>
      </p:sp>
      <p:sp>
        <p:nvSpPr>
          <p:cNvPr id="20485" name="Zástupný symbol pro obsah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96974"/>
            <a:ext cx="8229600" cy="5184353"/>
          </a:xfrm>
        </p:spPr>
        <p:txBody>
          <a:bodyPr/>
          <a:lstStyle/>
          <a:p>
            <a:r>
              <a:rPr lang="cs-CZ" sz="2800" dirty="0" smtClean="0"/>
              <a:t>Adaptace na nízký příjem energetických substrátů za podmínky nepřítomnosti zánětlivé reakce</a:t>
            </a:r>
          </a:p>
          <a:p>
            <a:r>
              <a:rPr lang="cs-CZ" sz="2800" dirty="0" smtClean="0"/>
              <a:t>Mobilizace tukových rezerv</a:t>
            </a:r>
          </a:p>
          <a:p>
            <a:r>
              <a:rPr lang="cs-CZ" sz="2800" dirty="0" smtClean="0"/>
              <a:t>Syntéza alternativních zdrojů energie – ketolátek z akcentované lipolýzy</a:t>
            </a:r>
          </a:p>
          <a:p>
            <a:r>
              <a:rPr lang="cs-CZ" sz="2800" dirty="0" smtClean="0"/>
              <a:t>minimalizace katabolismu proteinů (20g/d)</a:t>
            </a:r>
          </a:p>
          <a:p>
            <a:r>
              <a:rPr lang="cs-CZ" sz="2800" dirty="0" smtClean="0"/>
              <a:t>Tukové zásoby normálně živeného člověka (14kg) představují  energetickou rezervu asi 120000kcal, tato hodnota určuje max. dobu hladovění, která je kolem 60 dní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játra"/>
          <p:cNvPicPr>
            <a:picLocks noChangeAspect="1" noChangeArrowheads="1"/>
          </p:cNvPicPr>
          <p:nvPr/>
        </p:nvPicPr>
        <p:blipFill>
          <a:blip r:embed="rId65" cstate="print">
            <a:lum bright="42000" contrast="-18000"/>
          </a:blip>
          <a:srcRect r="9306" b="48979"/>
          <a:stretch>
            <a:fillRect/>
          </a:stretch>
        </p:blipFill>
        <p:spPr bwMode="auto">
          <a:xfrm>
            <a:off x="2051050" y="2205038"/>
            <a:ext cx="507682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sval"/>
          <p:cNvPicPr>
            <a:picLocks noChangeAspect="1" noChangeArrowheads="1"/>
          </p:cNvPicPr>
          <p:nvPr/>
        </p:nvPicPr>
        <p:blipFill>
          <a:blip r:embed="rId66" cstate="print">
            <a:lum bright="36000" contrast="-24000"/>
          </a:blip>
          <a:srcRect/>
          <a:stretch>
            <a:fillRect/>
          </a:stretch>
        </p:blipFill>
        <p:spPr bwMode="auto">
          <a:xfrm>
            <a:off x="611188" y="4797425"/>
            <a:ext cx="72548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3938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9461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850" y="1341438"/>
            <a:ext cx="1270000" cy="742950"/>
          </a:xfrm>
          <a:prstGeom prst="cloudCallout">
            <a:avLst>
              <a:gd name="adj1" fmla="val 1250"/>
              <a:gd name="adj2" fmla="val 5341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400" b="1">
                <a:latin typeface="Tahoma" pitchFamily="34" charset="0"/>
              </a:rPr>
              <a:t>tuk</a:t>
            </a:r>
          </a:p>
        </p:txBody>
      </p:sp>
      <p:sp>
        <p:nvSpPr>
          <p:cNvPr id="19462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35238" y="1431925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MK +</a:t>
            </a:r>
          </a:p>
          <a:p>
            <a:r>
              <a:rPr lang="cs-CZ"/>
              <a:t>glycerol</a:t>
            </a:r>
          </a:p>
        </p:txBody>
      </p:sp>
      <p:sp>
        <p:nvSpPr>
          <p:cNvPr id="19463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16463" y="147796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</a:t>
            </a:r>
            <a:r>
              <a:rPr lang="cs-CZ"/>
              <a:t>-oxidace</a:t>
            </a:r>
            <a:endParaRPr lang="el-GR"/>
          </a:p>
        </p:txBody>
      </p:sp>
      <p:sp>
        <p:nvSpPr>
          <p:cNvPr id="8295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950" y="2276475"/>
            <a:ext cx="1533525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glykogen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8313" y="3141663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Glukoza-6-P</a:t>
            </a:r>
          </a:p>
        </p:txBody>
      </p:sp>
      <p:sp>
        <p:nvSpPr>
          <p:cNvPr id="19466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9750" y="37163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Pyruvat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2138" y="4816475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AK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5288" y="57991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bílkoviny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87450" y="41497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NH3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85963" y="464661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urea ↑ </a:t>
            </a:r>
          </a:p>
        </p:txBody>
      </p:sp>
      <p:sp>
        <p:nvSpPr>
          <p:cNvPr id="19471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84438" y="378936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Laktát</a:t>
            </a:r>
          </a:p>
        </p:txBody>
      </p:sp>
      <p:sp>
        <p:nvSpPr>
          <p:cNvPr id="21520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59200" y="3135313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/>
              <a:t>Acetyl-CoA</a:t>
            </a:r>
          </a:p>
        </p:txBody>
      </p:sp>
      <p:sp>
        <p:nvSpPr>
          <p:cNvPr id="19473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11638" y="4005263"/>
            <a:ext cx="936625" cy="93662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74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418013" y="428625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CC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63938" y="5013325"/>
            <a:ext cx="77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/>
              <a:t>ATP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24525" y="515778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Dýchací řetězec</a:t>
            </a:r>
          </a:p>
        </p:txBody>
      </p:sp>
      <p:sp>
        <p:nvSpPr>
          <p:cNvPr id="19477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08175" y="2420938"/>
            <a:ext cx="128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Coriho Cyklus</a:t>
            </a:r>
          </a:p>
        </p:txBody>
      </p:sp>
      <p:sp>
        <p:nvSpPr>
          <p:cNvPr id="19478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43663" y="314166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Ketolátky</a:t>
            </a:r>
          </a:p>
        </p:txBody>
      </p:sp>
      <p:sp>
        <p:nvSpPr>
          <p:cNvPr id="19479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80288" y="5734050"/>
            <a:ext cx="1327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/>
              <a:t>ATP = E</a:t>
            </a:r>
          </a:p>
        </p:txBody>
      </p:sp>
      <p:sp>
        <p:nvSpPr>
          <p:cNvPr id="19480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-5400000">
            <a:off x="-256381" y="4433094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glukoneogeneze</a:t>
            </a:r>
          </a:p>
        </p:txBody>
      </p:sp>
      <p:sp>
        <p:nvSpPr>
          <p:cNvPr id="19481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476375" y="105251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lipolýza</a:t>
            </a:r>
          </a:p>
        </p:txBody>
      </p:sp>
      <p:sp>
        <p:nvSpPr>
          <p:cNvPr id="19482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692275" y="1628775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83" name="Line 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643438" y="35734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84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24075" y="335756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85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3995738" y="4724400"/>
            <a:ext cx="215900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86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32588" y="5516563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87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932363" y="4941888"/>
            <a:ext cx="719137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88" name="Text Box 3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48263" y="4797425"/>
            <a:ext cx="1122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NAD, NADPH</a:t>
            </a:r>
          </a:p>
        </p:txBody>
      </p:sp>
      <p:sp>
        <p:nvSpPr>
          <p:cNvPr id="19489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1476375" y="37893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90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547813" y="393382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91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547813" y="4508500"/>
            <a:ext cx="3603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92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827088" y="407670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93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827088" y="522922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cxnSp>
        <p:nvCxnSpPr>
          <p:cNvPr id="19494" name="AutoShape 43"/>
          <p:cNvCxnSpPr>
            <a:cxnSpLocks noChangeShapeType="1"/>
            <a:stCxn id="19492" idx="0"/>
          </p:cNvCxnSpPr>
          <p:nvPr/>
        </p:nvCxnSpPr>
        <p:spPr bwMode="auto">
          <a:xfrm rot="5400000" flipH="1" flipV="1">
            <a:off x="823120" y="4225131"/>
            <a:ext cx="512762" cy="504825"/>
          </a:xfrm>
          <a:prstGeom prst="curvedConnector3">
            <a:avLst>
              <a:gd name="adj1" fmla="val 11671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95" name="AutoShape 44"/>
          <p:cNvCxnSpPr>
            <a:cxnSpLocks noChangeShapeType="1"/>
            <a:stCxn id="19471" idx="3"/>
            <a:endCxn id="19465" idx="0"/>
          </p:cNvCxnSpPr>
          <p:nvPr/>
        </p:nvCxnSpPr>
        <p:spPr bwMode="auto">
          <a:xfrm flipH="1" flipV="1">
            <a:off x="1195388" y="3141663"/>
            <a:ext cx="2095500" cy="831850"/>
          </a:xfrm>
          <a:prstGeom prst="curvedConnector4">
            <a:avLst>
              <a:gd name="adj1" fmla="val -17731"/>
              <a:gd name="adj2" fmla="val 1538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96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1692275" y="1844675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97" name="Line 4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9715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98" name="Line 4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556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99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2124075" y="3213100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00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32138" y="2060575"/>
            <a:ext cx="1008062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01" name="Line 50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203575" y="1989138"/>
            <a:ext cx="1081088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02" name="Text Box 5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580063" y="5734050"/>
            <a:ext cx="44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19503" name="Line 52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5940425" y="5516563"/>
            <a:ext cx="287338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04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667625" y="13414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19505" name="Text Box 5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667625" y="17732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</a:t>
            </a:r>
            <a:r>
              <a:rPr lang="cs-CZ" baseline="-25000"/>
              <a:t>2</a:t>
            </a:r>
            <a:r>
              <a:rPr lang="cs-CZ"/>
              <a:t>O</a:t>
            </a:r>
          </a:p>
        </p:txBody>
      </p:sp>
      <p:sp>
        <p:nvSpPr>
          <p:cNvPr id="19506" name="Line 5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55650" y="34290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07" name="Line 56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900113" y="34290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08" name="Line 57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6156325" y="1484313"/>
            <a:ext cx="14398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09" name="Line 5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6156325" y="1628775"/>
            <a:ext cx="136842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10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492500" y="1052513"/>
            <a:ext cx="446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</a:t>
            </a:r>
            <a:r>
              <a:rPr lang="cs-CZ" baseline="-25000"/>
              <a:t>2</a:t>
            </a:r>
            <a:endParaRPr lang="cs-CZ"/>
          </a:p>
        </p:txBody>
      </p:sp>
      <p:cxnSp>
        <p:nvCxnSpPr>
          <p:cNvPr id="19511" name="AutoShape 60"/>
          <p:cNvCxnSpPr>
            <a:cxnSpLocks noChangeShapeType="1"/>
            <a:stCxn id="19510" idx="3"/>
          </p:cNvCxnSpPr>
          <p:nvPr/>
        </p:nvCxnSpPr>
        <p:spPr bwMode="auto">
          <a:xfrm>
            <a:off x="3938588" y="1236663"/>
            <a:ext cx="633412" cy="401637"/>
          </a:xfrm>
          <a:prstGeom prst="curvedConnector4">
            <a:avLst>
              <a:gd name="adj1" fmla="val 35838"/>
              <a:gd name="adj2" fmla="val 10197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512" name="Text Box 6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380288" y="6092825"/>
            <a:ext cx="611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19513" name="Line 6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732588" y="5516563"/>
            <a:ext cx="647700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14" name="TextovéPole 65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258888" y="5395913"/>
            <a:ext cx="1368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Transaminace</a:t>
            </a:r>
          </a:p>
          <a:p>
            <a:r>
              <a:rPr lang="cs-CZ" sz="1000"/>
              <a:t>Deaminace</a:t>
            </a:r>
          </a:p>
          <a:p>
            <a:r>
              <a:rPr lang="cs-CZ" sz="1000"/>
              <a:t>Proteosynteza alb, Ig</a:t>
            </a:r>
          </a:p>
        </p:txBody>
      </p:sp>
      <p:cxnSp>
        <p:nvCxnSpPr>
          <p:cNvPr id="19515" name="Tvar 67"/>
          <p:cNvCxnSpPr>
            <a:cxnSpLocks noChangeShapeType="1"/>
            <a:stCxn id="19467" idx="3"/>
            <a:endCxn id="19514" idx="0"/>
          </p:cNvCxnSpPr>
          <p:nvPr/>
        </p:nvCxnSpPr>
        <p:spPr bwMode="auto">
          <a:xfrm>
            <a:off x="1081088" y="5000625"/>
            <a:ext cx="862012" cy="395288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9516" name="Pravoúhlá spojovací čára 69"/>
          <p:cNvCxnSpPr>
            <a:cxnSpLocks noChangeShapeType="1"/>
            <a:stCxn id="19514" idx="2"/>
            <a:endCxn id="19468" idx="2"/>
          </p:cNvCxnSpPr>
          <p:nvPr/>
        </p:nvCxnSpPr>
        <p:spPr bwMode="auto">
          <a:xfrm rot="5400000">
            <a:off x="1327151" y="5549900"/>
            <a:ext cx="220662" cy="1011237"/>
          </a:xfrm>
          <a:prstGeom prst="bentConnector3">
            <a:avLst>
              <a:gd name="adj1" fmla="val 20288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9517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1908175" y="5084763"/>
            <a:ext cx="287338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18" name="TextovéPole 72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922463" y="6165850"/>
            <a:ext cx="3992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Katabolismus </a:t>
            </a:r>
            <a:r>
              <a:rPr lang="cs-CZ" sz="1200" b="1"/>
              <a:t>20g</a:t>
            </a:r>
            <a:r>
              <a:rPr lang="cs-CZ" sz="1200"/>
              <a:t> bílkovin/24 hod +- nahrazen potravou</a:t>
            </a:r>
          </a:p>
        </p:txBody>
      </p:sp>
      <p:sp>
        <p:nvSpPr>
          <p:cNvPr id="21567" name="Line 6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419475" y="1628775"/>
            <a:ext cx="12255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68" name="Line 6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619250" y="1628775"/>
            <a:ext cx="9366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69" name="Line 6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5364163" y="3357563"/>
            <a:ext cx="10080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70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003800" y="1989138"/>
            <a:ext cx="0" cy="10080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71" name="Line 6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5364163" y="3573463"/>
            <a:ext cx="1439862" cy="86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524" name="Text Box 66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227763" y="3860800"/>
            <a:ext cx="13398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Zdroj energie pro</a:t>
            </a:r>
          </a:p>
          <a:p>
            <a:r>
              <a:rPr lang="cs-CZ" sz="1200"/>
              <a:t>mozek, myokard</a:t>
            </a:r>
          </a:p>
          <a:p>
            <a:r>
              <a:rPr lang="cs-CZ" sz="1200"/>
              <a:t>svaly</a:t>
            </a:r>
          </a:p>
        </p:txBody>
      </p:sp>
      <p:sp>
        <p:nvSpPr>
          <p:cNvPr id="19525" name="Text Box 7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92163" y="4437063"/>
            <a:ext cx="6842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/>
              <a:t>deaminace</a:t>
            </a:r>
          </a:p>
        </p:txBody>
      </p:sp>
      <p:sp>
        <p:nvSpPr>
          <p:cNvPr id="19526" name="Text Box 7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5400000">
            <a:off x="827881" y="2764632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527" name="Nadpis 7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cs-CZ" smtClean="0"/>
              <a:t>Prosté hladovění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1567" grpId="0" animBg="1"/>
      <p:bldP spid="21568" grpId="0" animBg="1"/>
      <p:bldP spid="21569" grpId="0" animBg="1"/>
      <p:bldP spid="21570" grpId="0" animBg="1"/>
      <p:bldP spid="215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700808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Kwashiorkor</a:t>
            </a: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 KW-</a:t>
            </a:r>
            <a:r>
              <a:rPr lang="cs-CZ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like</a:t>
            </a: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malnutrice  neboli stresová malnutrice</a:t>
            </a:r>
          </a:p>
        </p:txBody>
      </p:sp>
      <p:pic>
        <p:nvPicPr>
          <p:cNvPr id="20485" name="Picture 4" descr="P21401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2708275"/>
            <a:ext cx="5184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Obrázek 6" descr="KW 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2735263"/>
            <a:ext cx="25923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ovéPo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66863" y="2205038"/>
            <a:ext cx="557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KW</a:t>
            </a:r>
          </a:p>
        </p:txBody>
      </p:sp>
      <p:sp>
        <p:nvSpPr>
          <p:cNvPr id="20488" name="TextovéPole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9700" y="2205038"/>
            <a:ext cx="222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Stresová malnutrice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Metabolické změny u KW – exogenní příčina</a:t>
            </a:r>
          </a:p>
        </p:txBody>
      </p:sp>
      <p:sp>
        <p:nvSpPr>
          <p:cNvPr id="23557" name="Zástupný symbol pro obsah 4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Kwashiorkor – „onemocnění staršího dítěte po narození mladšího dítěte“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Nedostatečný příjem bílkovin v potravě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Hyperinzulinemie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Hypoalbuminemie, otoky, ascites, </a:t>
            </a:r>
            <a:r>
              <a:rPr lang="cs-CZ" sz="2800" b="1" smtClean="0"/>
              <a:t>rozvoj týdny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800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800" smtClean="0"/>
          </a:p>
        </p:txBody>
      </p:sp>
      <p:pic>
        <p:nvPicPr>
          <p:cNvPr id="21510" name="Obrázek 5" descr="KW 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5085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Obrázek 6" descr="KW 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365625"/>
            <a:ext cx="152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játra"/>
          <p:cNvPicPr>
            <a:picLocks noChangeAspect="1" noChangeArrowheads="1"/>
          </p:cNvPicPr>
          <p:nvPr/>
        </p:nvPicPr>
        <p:blipFill>
          <a:blip r:embed="rId70" cstate="print">
            <a:lum bright="42000" contrast="-18000"/>
          </a:blip>
          <a:srcRect r="9306" b="48979"/>
          <a:stretch>
            <a:fillRect/>
          </a:stretch>
        </p:blipFill>
        <p:spPr bwMode="auto">
          <a:xfrm>
            <a:off x="2051050" y="2205038"/>
            <a:ext cx="507682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sval"/>
          <p:cNvPicPr>
            <a:picLocks noChangeAspect="1" noChangeArrowheads="1"/>
          </p:cNvPicPr>
          <p:nvPr/>
        </p:nvPicPr>
        <p:blipFill>
          <a:blip r:embed="rId71" cstate="print">
            <a:lum bright="36000" contrast="-24000"/>
          </a:blip>
          <a:srcRect/>
          <a:stretch>
            <a:fillRect/>
          </a:stretch>
        </p:blipFill>
        <p:spPr bwMode="auto">
          <a:xfrm>
            <a:off x="611188" y="4797425"/>
            <a:ext cx="72548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3938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cs typeface="Arial" charset="0"/>
            </a:endParaRPr>
          </a:p>
        </p:txBody>
      </p:sp>
      <p:sp>
        <p:nvSpPr>
          <p:cNvPr id="22533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850" y="1341438"/>
            <a:ext cx="1270000" cy="742950"/>
          </a:xfrm>
          <a:prstGeom prst="cloudCallout">
            <a:avLst>
              <a:gd name="adj1" fmla="val 1250"/>
              <a:gd name="adj2" fmla="val 5341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400" b="1">
                <a:latin typeface="Tahoma" pitchFamily="34" charset="0"/>
                <a:cs typeface="Arial" charset="0"/>
              </a:rPr>
              <a:t>tuk</a:t>
            </a:r>
          </a:p>
        </p:txBody>
      </p:sp>
      <p:sp>
        <p:nvSpPr>
          <p:cNvPr id="22534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35238" y="1431925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MK +</a:t>
            </a:r>
          </a:p>
          <a:p>
            <a:r>
              <a:rPr lang="cs-CZ">
                <a:cs typeface="Arial" charset="0"/>
              </a:rPr>
              <a:t>glycerol</a:t>
            </a:r>
          </a:p>
        </p:txBody>
      </p:sp>
      <p:sp>
        <p:nvSpPr>
          <p:cNvPr id="22535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16463" y="147796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cs typeface="Arial" charset="0"/>
              </a:rPr>
              <a:t>Β</a:t>
            </a:r>
            <a:r>
              <a:rPr lang="cs-CZ">
                <a:cs typeface="Arial" charset="0"/>
              </a:rPr>
              <a:t>-oxidace</a:t>
            </a:r>
            <a:endParaRPr lang="el-GR">
              <a:cs typeface="Arial" charset="0"/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950" y="2276475"/>
            <a:ext cx="1533525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glykogen</a:t>
            </a:r>
          </a:p>
        </p:txBody>
      </p:sp>
      <p:sp>
        <p:nvSpPr>
          <p:cNvPr id="22537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8313" y="3141663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Glukoza-6-P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9750" y="37163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Pyruvat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2138" y="4816475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AK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5288" y="57991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bílkoviny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87450" y="41497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NH3</a:t>
            </a:r>
          </a:p>
        </p:txBody>
      </p:sp>
      <p:sp>
        <p:nvSpPr>
          <p:cNvPr id="22542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85963" y="464661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urea ↑ </a:t>
            </a:r>
          </a:p>
        </p:txBody>
      </p:sp>
      <p:sp>
        <p:nvSpPr>
          <p:cNvPr id="22543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84438" y="378936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Laktát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59200" y="3135313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cs typeface="Arial" charset="0"/>
              </a:rPr>
              <a:t>Acetyl-CoA</a:t>
            </a:r>
          </a:p>
        </p:txBody>
      </p:sp>
      <p:sp>
        <p:nvSpPr>
          <p:cNvPr id="22545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11638" y="4005263"/>
            <a:ext cx="936625" cy="93662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cs typeface="Arial" charset="0"/>
            </a:endParaRPr>
          </a:p>
        </p:txBody>
      </p:sp>
      <p:sp>
        <p:nvSpPr>
          <p:cNvPr id="22546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418013" y="428625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CC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63938" y="5013325"/>
            <a:ext cx="77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cs typeface="Arial" charset="0"/>
              </a:rPr>
              <a:t>ATP</a:t>
            </a:r>
          </a:p>
        </p:txBody>
      </p:sp>
      <p:sp>
        <p:nvSpPr>
          <p:cNvPr id="22548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24525" y="515778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Dýchací řetězec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08175" y="2420938"/>
            <a:ext cx="128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cs typeface="Arial" charset="0"/>
              </a:rPr>
              <a:t>Coriho Cyklus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43663" y="314166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Ketolátky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80288" y="5734050"/>
            <a:ext cx="1327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cs typeface="Arial" charset="0"/>
              </a:rPr>
              <a:t>ATP = E</a:t>
            </a:r>
          </a:p>
        </p:txBody>
      </p:sp>
      <p:sp>
        <p:nvSpPr>
          <p:cNvPr id="22552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-5400000">
            <a:off x="-256381" y="4433094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cs typeface="Arial" charset="0"/>
              </a:rPr>
              <a:t>glukoneogeneze</a:t>
            </a:r>
          </a:p>
        </p:txBody>
      </p:sp>
      <p:sp>
        <p:nvSpPr>
          <p:cNvPr id="22553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476375" y="105251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lipolýza</a:t>
            </a:r>
          </a:p>
        </p:txBody>
      </p:sp>
      <p:sp>
        <p:nvSpPr>
          <p:cNvPr id="22554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692275" y="1628775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55" name="Line 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643438" y="35734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04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24075" y="3357563"/>
            <a:ext cx="12954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57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3995738" y="4724400"/>
            <a:ext cx="215900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58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32588" y="5516563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59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932363" y="4941888"/>
            <a:ext cx="719137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60" name="Text Box 3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48263" y="4797425"/>
            <a:ext cx="1122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cs typeface="Arial" charset="0"/>
              </a:rPr>
              <a:t>NAD, NADPH</a:t>
            </a:r>
          </a:p>
        </p:txBody>
      </p:sp>
      <p:sp>
        <p:nvSpPr>
          <p:cNvPr id="22561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1476375" y="37893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62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547813" y="393382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63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547813" y="4508500"/>
            <a:ext cx="3603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64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827088" y="407670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3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827088" y="5229225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cxnSp>
        <p:nvCxnSpPr>
          <p:cNvPr id="22566" name="AutoShape 43"/>
          <p:cNvCxnSpPr>
            <a:cxnSpLocks noChangeShapeType="1"/>
            <a:stCxn id="22564" idx="0"/>
          </p:cNvCxnSpPr>
          <p:nvPr/>
        </p:nvCxnSpPr>
        <p:spPr bwMode="auto">
          <a:xfrm rot="5400000" flipH="1" flipV="1">
            <a:off x="823120" y="4225131"/>
            <a:ext cx="512762" cy="504825"/>
          </a:xfrm>
          <a:prstGeom prst="curvedConnector3">
            <a:avLst>
              <a:gd name="adj1" fmla="val 11671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67" name="AutoShape 44"/>
          <p:cNvCxnSpPr>
            <a:cxnSpLocks noChangeShapeType="1"/>
            <a:stCxn id="22543" idx="3"/>
            <a:endCxn id="22537" idx="0"/>
          </p:cNvCxnSpPr>
          <p:nvPr/>
        </p:nvCxnSpPr>
        <p:spPr bwMode="auto">
          <a:xfrm flipH="1" flipV="1">
            <a:off x="1195388" y="3141663"/>
            <a:ext cx="2095500" cy="831850"/>
          </a:xfrm>
          <a:prstGeom prst="curvedConnector4">
            <a:avLst>
              <a:gd name="adj1" fmla="val -17731"/>
              <a:gd name="adj2" fmla="val 1538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68" name="Line 46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971550" y="2781300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69" name="Line 47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556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0" name="Line 4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124075" y="3213100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1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132138" y="2060575"/>
            <a:ext cx="1008062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2" name="Text Box 5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80063" y="5734050"/>
            <a:ext cx="44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O</a:t>
            </a:r>
            <a:r>
              <a:rPr lang="cs-CZ" baseline="-25000">
                <a:cs typeface="Arial" charset="0"/>
              </a:rPr>
              <a:t>2</a:t>
            </a:r>
            <a:endParaRPr lang="cs-CZ">
              <a:cs typeface="Arial" charset="0"/>
            </a:endParaRPr>
          </a:p>
        </p:txBody>
      </p:sp>
      <p:sp>
        <p:nvSpPr>
          <p:cNvPr id="22573" name="Line 5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5940425" y="5516563"/>
            <a:ext cx="287338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4" name="Text Box 5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667625" y="13414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CO</a:t>
            </a:r>
            <a:r>
              <a:rPr lang="cs-CZ" baseline="-25000">
                <a:cs typeface="Arial" charset="0"/>
              </a:rPr>
              <a:t>2</a:t>
            </a:r>
            <a:endParaRPr lang="cs-CZ">
              <a:cs typeface="Arial" charset="0"/>
            </a:endParaRPr>
          </a:p>
        </p:txBody>
      </p:sp>
      <p:sp>
        <p:nvSpPr>
          <p:cNvPr id="22575" name="Text Box 5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667625" y="17732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H</a:t>
            </a:r>
            <a:r>
              <a:rPr lang="cs-CZ" baseline="-25000">
                <a:cs typeface="Arial" charset="0"/>
              </a:rPr>
              <a:t>2</a:t>
            </a:r>
            <a:r>
              <a:rPr lang="cs-CZ">
                <a:cs typeface="Arial" charset="0"/>
              </a:rPr>
              <a:t>O</a:t>
            </a:r>
          </a:p>
        </p:txBody>
      </p:sp>
      <p:sp>
        <p:nvSpPr>
          <p:cNvPr id="22576" name="Line 5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55650" y="34290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7" name="Line 5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900113" y="34290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8" name="Line 5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6156325" y="1484313"/>
            <a:ext cx="14398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9" name="Line 5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6156325" y="1628775"/>
            <a:ext cx="136842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80" name="Text Box 5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492500" y="1052513"/>
            <a:ext cx="446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O</a:t>
            </a:r>
            <a:r>
              <a:rPr lang="cs-CZ" baseline="-25000">
                <a:cs typeface="Arial" charset="0"/>
              </a:rPr>
              <a:t>2</a:t>
            </a:r>
            <a:endParaRPr lang="cs-CZ">
              <a:cs typeface="Arial" charset="0"/>
            </a:endParaRPr>
          </a:p>
        </p:txBody>
      </p:sp>
      <p:cxnSp>
        <p:nvCxnSpPr>
          <p:cNvPr id="22581" name="AutoShape 60"/>
          <p:cNvCxnSpPr>
            <a:cxnSpLocks noChangeShapeType="1"/>
            <a:stCxn id="22580" idx="3"/>
          </p:cNvCxnSpPr>
          <p:nvPr/>
        </p:nvCxnSpPr>
        <p:spPr bwMode="auto">
          <a:xfrm>
            <a:off x="3938588" y="1236663"/>
            <a:ext cx="633412" cy="401637"/>
          </a:xfrm>
          <a:prstGeom prst="curvedConnector4">
            <a:avLst>
              <a:gd name="adj1" fmla="val 35838"/>
              <a:gd name="adj2" fmla="val 10197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82" name="Text Box 6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380288" y="6092825"/>
            <a:ext cx="611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CO</a:t>
            </a:r>
            <a:r>
              <a:rPr lang="cs-CZ" baseline="-25000">
                <a:cs typeface="Arial" charset="0"/>
              </a:rPr>
              <a:t>2</a:t>
            </a:r>
            <a:endParaRPr lang="cs-CZ">
              <a:cs typeface="Arial" charset="0"/>
            </a:endParaRPr>
          </a:p>
        </p:txBody>
      </p:sp>
      <p:sp>
        <p:nvSpPr>
          <p:cNvPr id="22583" name="Line 62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6732588" y="5516563"/>
            <a:ext cx="647700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84" name="TextovéPole 65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368425" y="5395913"/>
            <a:ext cx="1331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cs typeface="Arial" charset="0"/>
              </a:rPr>
              <a:t>Transaminace</a:t>
            </a:r>
          </a:p>
          <a:p>
            <a:r>
              <a:rPr lang="cs-CZ" sz="1000">
                <a:cs typeface="Arial" charset="0"/>
              </a:rPr>
              <a:t>Deaminace</a:t>
            </a:r>
          </a:p>
          <a:p>
            <a:r>
              <a:rPr lang="cs-CZ" sz="1000">
                <a:cs typeface="Arial" charset="0"/>
              </a:rPr>
              <a:t>Katabolismus alb, Ig</a:t>
            </a:r>
          </a:p>
          <a:p>
            <a:r>
              <a:rPr lang="cs-CZ" sz="1000">
                <a:cs typeface="Arial" charset="0"/>
              </a:rPr>
              <a:t>Proteosyntéza ↓</a:t>
            </a:r>
          </a:p>
        </p:txBody>
      </p:sp>
      <p:cxnSp>
        <p:nvCxnSpPr>
          <p:cNvPr id="24633" name="Tvar 67"/>
          <p:cNvCxnSpPr>
            <a:cxnSpLocks noChangeShapeType="1"/>
            <a:stCxn id="22539" idx="3"/>
            <a:endCxn id="22584" idx="0"/>
          </p:cNvCxnSpPr>
          <p:nvPr/>
        </p:nvCxnSpPr>
        <p:spPr bwMode="auto">
          <a:xfrm>
            <a:off x="1081088" y="5000625"/>
            <a:ext cx="952500" cy="395288"/>
          </a:xfrm>
          <a:prstGeom prst="bentConnector2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cxnSp>
        <p:nvCxnSpPr>
          <p:cNvPr id="24634" name="Pravoúhlá spojovací čára 69"/>
          <p:cNvCxnSpPr>
            <a:cxnSpLocks noChangeShapeType="1"/>
            <a:stCxn id="22584" idx="2"/>
            <a:endCxn id="22540" idx="2"/>
          </p:cNvCxnSpPr>
          <p:nvPr/>
        </p:nvCxnSpPr>
        <p:spPr bwMode="auto">
          <a:xfrm rot="5400000">
            <a:off x="1451770" y="5584031"/>
            <a:ext cx="61912" cy="1101725"/>
          </a:xfrm>
          <a:prstGeom prst="bentConnector3">
            <a:avLst>
              <a:gd name="adj1" fmla="val 469236"/>
            </a:avLst>
          </a:prstGeom>
          <a:noFill/>
          <a:ln w="381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sp>
        <p:nvSpPr>
          <p:cNvPr id="22587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2124075" y="5084763"/>
            <a:ext cx="21590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88" name="TextovéPole 7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190750" y="6165850"/>
            <a:ext cx="425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cs typeface="Arial" charset="0"/>
              </a:rPr>
              <a:t>Katabolismus sérových bílkovin, šetření  svalového proteinu</a:t>
            </a:r>
          </a:p>
          <a:p>
            <a:r>
              <a:rPr lang="cs-CZ" sz="1200">
                <a:cs typeface="Arial" charset="0"/>
              </a:rPr>
              <a:t>Absolutní nedostatek esenciálních AK</a:t>
            </a:r>
          </a:p>
        </p:txBody>
      </p:sp>
      <p:sp>
        <p:nvSpPr>
          <p:cNvPr id="79" name="Rectangle 4"/>
          <p:cNvSpPr txBox="1">
            <a:spLocks/>
          </p:cNvSpPr>
          <p:nvPr>
            <p:custDataLst>
              <p:tags r:id="rId54"/>
            </p:custDataLst>
          </p:nvPr>
        </p:nvSpPr>
        <p:spPr bwMode="auto">
          <a:xfrm>
            <a:off x="6096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4000" dirty="0">
                <a:latin typeface="+mj-lt"/>
                <a:ea typeface="+mj-ea"/>
                <a:cs typeface="+mj-cs"/>
              </a:rPr>
              <a:t>Metabolické změny – klasický KW</a:t>
            </a:r>
          </a:p>
        </p:txBody>
      </p:sp>
      <p:sp>
        <p:nvSpPr>
          <p:cNvPr id="22590" name="Text Box 70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92163" y="4437063"/>
            <a:ext cx="6842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cs typeface="Arial" charset="0"/>
              </a:rPr>
              <a:t>deaminace</a:t>
            </a:r>
          </a:p>
        </p:txBody>
      </p:sp>
      <p:sp>
        <p:nvSpPr>
          <p:cNvPr id="22591" name="Line 3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348038" y="1628775"/>
            <a:ext cx="1223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92" name="Line 3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4787900" y="1844675"/>
            <a:ext cx="504825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93" name="Line 3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508625" y="33575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42" name="Line 3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4572000" y="1844675"/>
            <a:ext cx="504825" cy="10795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43" name="Line 3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3419475" y="1700213"/>
            <a:ext cx="1081088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44" name="Line 3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1763713" y="1700213"/>
            <a:ext cx="6477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97" name="Line 3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3203575" y="1989138"/>
            <a:ext cx="1008063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1" name="Šipka nahoru 80"/>
          <p:cNvSpPr/>
          <p:nvPr>
            <p:custDataLst>
              <p:tags r:id="rId63"/>
            </p:custDataLst>
          </p:nvPr>
        </p:nvSpPr>
        <p:spPr>
          <a:xfrm>
            <a:off x="179388" y="3141663"/>
            <a:ext cx="360362" cy="4318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599" name="Text Box 6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5220802">
            <a:off x="683419" y="4575969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  <a:cs typeface="Arial" charset="0"/>
              </a:rPr>
              <a:t>X</a:t>
            </a:r>
          </a:p>
        </p:txBody>
      </p:sp>
      <p:sp>
        <p:nvSpPr>
          <p:cNvPr id="24648" name="TextovéPole 82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164388" y="4437063"/>
            <a:ext cx="1325562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0000"/>
                </a:solidFill>
                <a:cs typeface="Arial" charset="0"/>
              </a:rPr>
              <a:t>↑↑↑ Inzulin</a:t>
            </a:r>
          </a:p>
        </p:txBody>
      </p:sp>
      <p:sp>
        <p:nvSpPr>
          <p:cNvPr id="22601" name="Line 3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5364163" y="3573463"/>
            <a:ext cx="1223962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602" name="Text Box 6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5748338" y="31416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  <a:cs typeface="Arial" charset="0"/>
              </a:rPr>
              <a:t>X</a:t>
            </a:r>
          </a:p>
        </p:txBody>
      </p:sp>
      <p:sp>
        <p:nvSpPr>
          <p:cNvPr id="75" name="Nadpis 74"/>
          <p:cNvSpPr>
            <a:spLocks noGrp="1"/>
          </p:cNvSpPr>
          <p:nvPr>
            <p:ph type="title" idx="4294967295"/>
            <p:custDataLst>
              <p:tags r:id="rId68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Metabolické změny – klasický KW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6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46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46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46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4" grpId="0" animBg="1"/>
      <p:bldP spid="24613" grpId="0" animBg="1"/>
      <p:bldP spid="24642" grpId="0" animBg="1"/>
      <p:bldP spid="24643" grpId="0" animBg="1"/>
      <p:bldP spid="24644" grpId="0" animBg="1"/>
      <p:bldP spid="81" grpId="0" animBg="1"/>
      <p:bldP spid="246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Metabolické změny u stresové malnutrice – endogenní příčina</a:t>
            </a:r>
          </a:p>
        </p:txBody>
      </p:sp>
      <p:sp>
        <p:nvSpPr>
          <p:cNvPr id="25605" name="Zástupný symbol pro obsah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412875"/>
            <a:ext cx="8229600" cy="4176713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dirty="0" smtClean="0"/>
              <a:t>V důsledku stresové reakce organismu na inzult (trauma, sepse, akutní pankreatitida…) dochází k hormonálním změnám podmiňujícím metabolické důsledky,</a:t>
            </a:r>
            <a:r>
              <a:rPr lang="cs-CZ" sz="2800" b="1" dirty="0" smtClean="0"/>
              <a:t> rozvoj dny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dirty="0" smtClean="0"/>
              <a:t>Elevace kortizolu, </a:t>
            </a:r>
            <a:r>
              <a:rPr lang="cs-CZ" sz="2800" dirty="0" err="1" smtClean="0"/>
              <a:t>glukagonu</a:t>
            </a:r>
            <a:r>
              <a:rPr lang="cs-CZ" sz="2800" dirty="0" smtClean="0"/>
              <a:t>, katecholaminů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dirty="0" smtClean="0"/>
              <a:t>Akcentace proteolýzy, AK plní úlohu zdroje energie a substrátu pro syntézu </a:t>
            </a:r>
            <a:r>
              <a:rPr lang="cs-CZ" sz="2800" dirty="0" err="1" smtClean="0"/>
              <a:t>glukozy</a:t>
            </a:r>
            <a:endParaRPr lang="cs-CZ" sz="2800" dirty="0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dirty="0" smtClean="0"/>
              <a:t>Lipolýza a syntéza ketolátek je zablokována</a:t>
            </a:r>
          </a:p>
        </p:txBody>
      </p:sp>
      <p:pic>
        <p:nvPicPr>
          <p:cNvPr id="23558" name="Picture 4" descr="P21401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5300663"/>
            <a:ext cx="18002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játra"/>
          <p:cNvPicPr>
            <a:picLocks noChangeAspect="1" noChangeArrowheads="1"/>
          </p:cNvPicPr>
          <p:nvPr/>
        </p:nvPicPr>
        <p:blipFill>
          <a:blip r:embed="rId68" cstate="print">
            <a:lum bright="42000" contrast="-18000"/>
          </a:blip>
          <a:srcRect r="9306" b="48979"/>
          <a:stretch>
            <a:fillRect/>
          </a:stretch>
        </p:blipFill>
        <p:spPr bwMode="auto">
          <a:xfrm>
            <a:off x="2051050" y="2205038"/>
            <a:ext cx="507682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sval"/>
          <p:cNvPicPr>
            <a:picLocks noChangeAspect="1" noChangeArrowheads="1"/>
          </p:cNvPicPr>
          <p:nvPr/>
        </p:nvPicPr>
        <p:blipFill>
          <a:blip r:embed="rId69" cstate="print">
            <a:lum bright="36000" contrast="-24000"/>
          </a:blip>
          <a:srcRect/>
          <a:stretch>
            <a:fillRect/>
          </a:stretch>
        </p:blipFill>
        <p:spPr bwMode="auto">
          <a:xfrm>
            <a:off x="611188" y="4797425"/>
            <a:ext cx="72548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Metabolické změny - stresové hladovění</a:t>
            </a:r>
          </a:p>
        </p:txBody>
      </p:sp>
      <p:sp>
        <p:nvSpPr>
          <p:cNvPr id="2458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3938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cs typeface="Arial" charset="0"/>
            </a:endParaRPr>
          </a:p>
        </p:txBody>
      </p:sp>
      <p:sp>
        <p:nvSpPr>
          <p:cNvPr id="24584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850" y="1341438"/>
            <a:ext cx="1270000" cy="742950"/>
          </a:xfrm>
          <a:prstGeom prst="cloudCallout">
            <a:avLst>
              <a:gd name="adj1" fmla="val 1250"/>
              <a:gd name="adj2" fmla="val 5341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400" b="1">
                <a:latin typeface="Tahoma" pitchFamily="34" charset="0"/>
                <a:cs typeface="Arial" charset="0"/>
              </a:rPr>
              <a:t>tuk</a:t>
            </a:r>
          </a:p>
        </p:txBody>
      </p:sp>
      <p:sp>
        <p:nvSpPr>
          <p:cNvPr id="2458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35238" y="1431925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MK +</a:t>
            </a:r>
          </a:p>
          <a:p>
            <a:r>
              <a:rPr lang="cs-CZ">
                <a:cs typeface="Arial" charset="0"/>
              </a:rPr>
              <a:t>glycerol</a:t>
            </a:r>
          </a:p>
        </p:txBody>
      </p:sp>
      <p:sp>
        <p:nvSpPr>
          <p:cNvPr id="24586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16463" y="147796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cs typeface="Arial" charset="0"/>
              </a:rPr>
              <a:t>Β</a:t>
            </a:r>
            <a:r>
              <a:rPr lang="cs-CZ">
                <a:cs typeface="Arial" charset="0"/>
              </a:rPr>
              <a:t>-oxidace</a:t>
            </a:r>
            <a:endParaRPr lang="el-GR">
              <a:cs typeface="Arial" charset="0"/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7950" y="2276475"/>
            <a:ext cx="1533525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glykogen</a:t>
            </a:r>
          </a:p>
        </p:txBody>
      </p:sp>
      <p:sp>
        <p:nvSpPr>
          <p:cNvPr id="24588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9388" y="3068638"/>
            <a:ext cx="168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↑↑Glukoza-6-P</a:t>
            </a:r>
          </a:p>
        </p:txBody>
      </p:sp>
      <p:sp>
        <p:nvSpPr>
          <p:cNvPr id="24589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9750" y="37163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Pyruvat</a:t>
            </a:r>
          </a:p>
        </p:txBody>
      </p:sp>
      <p:sp>
        <p:nvSpPr>
          <p:cNvPr id="24590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2138" y="4816475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AK</a:t>
            </a:r>
          </a:p>
        </p:txBody>
      </p:sp>
      <p:sp>
        <p:nvSpPr>
          <p:cNvPr id="2459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5288" y="57991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bílkoviny</a:t>
            </a:r>
          </a:p>
        </p:txBody>
      </p:sp>
      <p:sp>
        <p:nvSpPr>
          <p:cNvPr id="24592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87450" y="41497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NH3</a:t>
            </a:r>
          </a:p>
        </p:txBody>
      </p:sp>
      <p:sp>
        <p:nvSpPr>
          <p:cNvPr id="24593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85963" y="4646613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Urea ↑↑↑</a:t>
            </a:r>
          </a:p>
        </p:txBody>
      </p:sp>
      <p:sp>
        <p:nvSpPr>
          <p:cNvPr id="24594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84438" y="378936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Laktát</a:t>
            </a:r>
          </a:p>
        </p:txBody>
      </p:sp>
      <p:sp>
        <p:nvSpPr>
          <p:cNvPr id="24595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59200" y="3135313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cs typeface="Arial" charset="0"/>
              </a:rPr>
              <a:t>Acetyl-CoA</a:t>
            </a:r>
          </a:p>
        </p:txBody>
      </p:sp>
      <p:sp>
        <p:nvSpPr>
          <p:cNvPr id="24596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11638" y="4005263"/>
            <a:ext cx="936625" cy="93662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cs typeface="Arial" charset="0"/>
            </a:endParaRPr>
          </a:p>
        </p:txBody>
      </p:sp>
      <p:sp>
        <p:nvSpPr>
          <p:cNvPr id="24597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18013" y="428625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CC</a:t>
            </a:r>
          </a:p>
        </p:txBody>
      </p:sp>
      <p:sp>
        <p:nvSpPr>
          <p:cNvPr id="24598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63938" y="5013325"/>
            <a:ext cx="77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cs typeface="Arial" charset="0"/>
              </a:rPr>
              <a:t>ATP</a:t>
            </a:r>
          </a:p>
        </p:txBody>
      </p:sp>
      <p:sp>
        <p:nvSpPr>
          <p:cNvPr id="24599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4525" y="515778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Dýchací řetězec</a:t>
            </a:r>
          </a:p>
        </p:txBody>
      </p:sp>
      <p:sp>
        <p:nvSpPr>
          <p:cNvPr id="24600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08175" y="2420938"/>
            <a:ext cx="128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cs typeface="Arial" charset="0"/>
              </a:rPr>
              <a:t>Coriho Cyklus</a:t>
            </a:r>
          </a:p>
        </p:txBody>
      </p:sp>
      <p:sp>
        <p:nvSpPr>
          <p:cNvPr id="24601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43663" y="314166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Ketolátky</a:t>
            </a:r>
          </a:p>
        </p:txBody>
      </p:sp>
      <p:sp>
        <p:nvSpPr>
          <p:cNvPr id="24602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80288" y="5734050"/>
            <a:ext cx="1327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cs typeface="Arial" charset="0"/>
              </a:rPr>
              <a:t>ATP = E</a:t>
            </a:r>
          </a:p>
        </p:txBody>
      </p:sp>
      <p:sp>
        <p:nvSpPr>
          <p:cNvPr id="24603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-5400000">
            <a:off x="-256381" y="4433094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cs typeface="Arial" charset="0"/>
              </a:rPr>
              <a:t>glukoneogeneze</a:t>
            </a:r>
          </a:p>
        </p:txBody>
      </p:sp>
      <p:sp>
        <p:nvSpPr>
          <p:cNvPr id="24604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476375" y="105251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lipolýza</a:t>
            </a:r>
          </a:p>
        </p:txBody>
      </p:sp>
      <p:sp>
        <p:nvSpPr>
          <p:cNvPr id="24605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692275" y="1628775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06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35375" y="1628775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07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787900" y="1989138"/>
            <a:ext cx="0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08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643438" y="3573463"/>
            <a:ext cx="0" cy="2873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09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435600" y="3357563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658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24075" y="3357563"/>
            <a:ext cx="12954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1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3995738" y="4724400"/>
            <a:ext cx="215900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2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732588" y="5516563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3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932363" y="4941888"/>
            <a:ext cx="719137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4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48263" y="4797425"/>
            <a:ext cx="1122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cs typeface="Arial" charset="0"/>
              </a:rPr>
              <a:t>NAD, NADPH</a:t>
            </a:r>
          </a:p>
        </p:txBody>
      </p:sp>
      <p:sp>
        <p:nvSpPr>
          <p:cNvPr id="24615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1476375" y="37893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6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547813" y="393382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665" name="Line 4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547813" y="4508500"/>
            <a:ext cx="360362" cy="2159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666" name="Line 4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827088" y="4076700"/>
            <a:ext cx="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667" name="Line 42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827088" y="5229225"/>
            <a:ext cx="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cxnSp>
        <p:nvCxnSpPr>
          <p:cNvPr id="26668" name="AutoShape 43"/>
          <p:cNvCxnSpPr>
            <a:cxnSpLocks noChangeShapeType="1"/>
            <a:stCxn id="26666" idx="0"/>
          </p:cNvCxnSpPr>
          <p:nvPr/>
        </p:nvCxnSpPr>
        <p:spPr bwMode="auto">
          <a:xfrm rot="5400000" flipH="1" flipV="1">
            <a:off x="823120" y="4253706"/>
            <a:ext cx="512762" cy="504825"/>
          </a:xfrm>
          <a:prstGeom prst="curvedConnector3">
            <a:avLst>
              <a:gd name="adj1" fmla="val 116718"/>
            </a:avLst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4621" name="AutoShape 44"/>
          <p:cNvCxnSpPr>
            <a:cxnSpLocks noChangeShapeType="1"/>
            <a:stCxn id="24594" idx="3"/>
            <a:endCxn id="24588" idx="0"/>
          </p:cNvCxnSpPr>
          <p:nvPr/>
        </p:nvCxnSpPr>
        <p:spPr bwMode="auto">
          <a:xfrm flipH="1" flipV="1">
            <a:off x="1020763" y="3068638"/>
            <a:ext cx="2270125" cy="904875"/>
          </a:xfrm>
          <a:prstGeom prst="curvedConnector4">
            <a:avLst>
              <a:gd name="adj1" fmla="val -10069"/>
              <a:gd name="adj2" fmla="val 125264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4622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692275" y="1844675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23" name="Line 4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9715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24" name="Line 4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556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25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2124075" y="3213100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26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132138" y="2060575"/>
            <a:ext cx="1008062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27" name="Line 5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203575" y="1989138"/>
            <a:ext cx="1081088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28" name="Text Box 5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580063" y="5734050"/>
            <a:ext cx="44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O</a:t>
            </a:r>
            <a:r>
              <a:rPr lang="cs-CZ" baseline="-25000">
                <a:cs typeface="Arial" charset="0"/>
              </a:rPr>
              <a:t>2</a:t>
            </a:r>
            <a:endParaRPr lang="cs-CZ">
              <a:cs typeface="Arial" charset="0"/>
            </a:endParaRPr>
          </a:p>
        </p:txBody>
      </p:sp>
      <p:sp>
        <p:nvSpPr>
          <p:cNvPr id="24629" name="Line 5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5940425" y="5516563"/>
            <a:ext cx="287338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30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667625" y="13414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CO</a:t>
            </a:r>
            <a:r>
              <a:rPr lang="cs-CZ" baseline="-25000">
                <a:cs typeface="Arial" charset="0"/>
              </a:rPr>
              <a:t>2</a:t>
            </a:r>
            <a:endParaRPr lang="cs-CZ">
              <a:cs typeface="Arial" charset="0"/>
            </a:endParaRPr>
          </a:p>
        </p:txBody>
      </p:sp>
      <p:sp>
        <p:nvSpPr>
          <p:cNvPr id="24631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667625" y="17732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H</a:t>
            </a:r>
            <a:r>
              <a:rPr lang="cs-CZ" baseline="-25000">
                <a:cs typeface="Arial" charset="0"/>
              </a:rPr>
              <a:t>2</a:t>
            </a:r>
            <a:r>
              <a:rPr lang="cs-CZ">
                <a:cs typeface="Arial" charset="0"/>
              </a:rPr>
              <a:t>O</a:t>
            </a:r>
          </a:p>
        </p:txBody>
      </p:sp>
      <p:sp>
        <p:nvSpPr>
          <p:cNvPr id="24632" name="Line 5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55650" y="34290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681" name="Line 5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900113" y="3429000"/>
            <a:ext cx="0" cy="2873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34" name="Line 5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6156325" y="1484313"/>
            <a:ext cx="14398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35" name="Line 5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156325" y="1628775"/>
            <a:ext cx="136842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36" name="Text Box 59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492500" y="1052513"/>
            <a:ext cx="446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O</a:t>
            </a:r>
            <a:r>
              <a:rPr lang="cs-CZ" baseline="-25000">
                <a:cs typeface="Arial" charset="0"/>
              </a:rPr>
              <a:t>2</a:t>
            </a:r>
            <a:endParaRPr lang="cs-CZ">
              <a:cs typeface="Arial" charset="0"/>
            </a:endParaRPr>
          </a:p>
        </p:txBody>
      </p:sp>
      <p:cxnSp>
        <p:nvCxnSpPr>
          <p:cNvPr id="24637" name="AutoShape 60"/>
          <p:cNvCxnSpPr>
            <a:cxnSpLocks noChangeShapeType="1"/>
            <a:stCxn id="24636" idx="3"/>
            <a:endCxn id="24606" idx="1"/>
          </p:cNvCxnSpPr>
          <p:nvPr/>
        </p:nvCxnSpPr>
        <p:spPr bwMode="auto">
          <a:xfrm>
            <a:off x="3938588" y="1236663"/>
            <a:ext cx="633412" cy="401637"/>
          </a:xfrm>
          <a:prstGeom prst="curvedConnector4">
            <a:avLst>
              <a:gd name="adj1" fmla="val 35838"/>
              <a:gd name="adj2" fmla="val 10197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638" name="Text Box 6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380288" y="6092825"/>
            <a:ext cx="611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CO</a:t>
            </a:r>
            <a:r>
              <a:rPr lang="cs-CZ" baseline="-25000">
                <a:cs typeface="Arial" charset="0"/>
              </a:rPr>
              <a:t>2</a:t>
            </a:r>
            <a:endParaRPr lang="cs-CZ">
              <a:cs typeface="Arial" charset="0"/>
            </a:endParaRPr>
          </a:p>
        </p:txBody>
      </p:sp>
      <p:sp>
        <p:nvSpPr>
          <p:cNvPr id="24639" name="Line 62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732588" y="5516563"/>
            <a:ext cx="647700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40" name="Line 30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5292725" y="3573463"/>
            <a:ext cx="15113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41" name="TextovéPole 65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258888" y="5395913"/>
            <a:ext cx="12715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cs typeface="Arial" charset="0"/>
              </a:rPr>
              <a:t>Transaminace</a:t>
            </a:r>
          </a:p>
          <a:p>
            <a:r>
              <a:rPr lang="cs-CZ" sz="1000">
                <a:cs typeface="Arial" charset="0"/>
              </a:rPr>
              <a:t>Deaminace</a:t>
            </a:r>
          </a:p>
          <a:p>
            <a:r>
              <a:rPr lang="cs-CZ" sz="1000">
                <a:cs typeface="Arial" charset="0"/>
              </a:rPr>
              <a:t>Proteosynteza PAF</a:t>
            </a:r>
          </a:p>
        </p:txBody>
      </p:sp>
      <p:cxnSp>
        <p:nvCxnSpPr>
          <p:cNvPr id="24642" name="Tvar 67"/>
          <p:cNvCxnSpPr>
            <a:cxnSpLocks noChangeShapeType="1"/>
            <a:stCxn id="24590" idx="3"/>
            <a:endCxn id="24641" idx="0"/>
          </p:cNvCxnSpPr>
          <p:nvPr/>
        </p:nvCxnSpPr>
        <p:spPr bwMode="auto">
          <a:xfrm>
            <a:off x="1081088" y="5000625"/>
            <a:ext cx="814387" cy="395288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4643" name="Pravoúhlá spojovací čára 69"/>
          <p:cNvCxnSpPr>
            <a:cxnSpLocks noChangeShapeType="1"/>
            <a:stCxn id="24641" idx="2"/>
            <a:endCxn id="24591" idx="2"/>
          </p:cNvCxnSpPr>
          <p:nvPr/>
        </p:nvCxnSpPr>
        <p:spPr bwMode="auto">
          <a:xfrm rot="5400000">
            <a:off x="1303338" y="5573713"/>
            <a:ext cx="220662" cy="963612"/>
          </a:xfrm>
          <a:prstGeom prst="bentConnector3">
            <a:avLst>
              <a:gd name="adj1" fmla="val 20288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4644" name="Line 45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1908175" y="5084763"/>
            <a:ext cx="287338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45" name="TextovéPole 72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852613" y="6165850"/>
            <a:ext cx="3649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cs typeface="Arial" charset="0"/>
              </a:rPr>
              <a:t>Katabolismus až </a:t>
            </a:r>
            <a:r>
              <a:rPr lang="cs-CZ" sz="1200" b="1">
                <a:cs typeface="Arial" charset="0"/>
              </a:rPr>
              <a:t>250 g </a:t>
            </a:r>
            <a:r>
              <a:rPr lang="cs-CZ" sz="1200">
                <a:cs typeface="Arial" charset="0"/>
              </a:rPr>
              <a:t>svalových bílkovin/24 hod </a:t>
            </a:r>
          </a:p>
        </p:txBody>
      </p:sp>
      <p:sp>
        <p:nvSpPr>
          <p:cNvPr id="26694" name="Text Box 68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816100" y="13874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FF0000"/>
                </a:solidFill>
                <a:cs typeface="Arial" charset="0"/>
              </a:rPr>
              <a:t>X</a:t>
            </a:r>
          </a:p>
        </p:txBody>
      </p:sp>
      <p:sp>
        <p:nvSpPr>
          <p:cNvPr id="24647" name="Text Box 69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863600" y="4437063"/>
            <a:ext cx="6842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cs typeface="Arial" charset="0"/>
              </a:rPr>
              <a:t>deaminace</a:t>
            </a:r>
          </a:p>
        </p:txBody>
      </p:sp>
      <p:sp>
        <p:nvSpPr>
          <p:cNvPr id="26696" name="Text Box 70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580063" y="31162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FF0000"/>
                </a:solidFill>
                <a:cs typeface="Arial" charset="0"/>
              </a:rPr>
              <a:t>X</a:t>
            </a:r>
          </a:p>
        </p:txBody>
      </p:sp>
      <p:sp>
        <p:nvSpPr>
          <p:cNvPr id="24649" name="Text Box 7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5400000">
            <a:off x="827881" y="2764632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solidFill>
                  <a:srgbClr val="FF0000"/>
                </a:solidFill>
                <a:cs typeface="Arial" charset="0"/>
              </a:rPr>
              <a:t>X</a:t>
            </a:r>
          </a:p>
        </p:txBody>
      </p:sp>
      <p:sp>
        <p:nvSpPr>
          <p:cNvPr id="24650" name="TextovéPole 7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667625" y="4221163"/>
            <a:ext cx="1011238" cy="738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solidFill>
                  <a:srgbClr val="FF0000"/>
                </a:solidFill>
                <a:cs typeface="Arial" charset="0"/>
              </a:rPr>
              <a:t>Kortizol</a:t>
            </a:r>
          </a:p>
          <a:p>
            <a:r>
              <a:rPr lang="cs-CZ" sz="1400" b="1">
                <a:solidFill>
                  <a:srgbClr val="FF0000"/>
                </a:solidFill>
                <a:cs typeface="Arial" charset="0"/>
              </a:rPr>
              <a:t>Glukagon</a:t>
            </a:r>
          </a:p>
          <a:p>
            <a:r>
              <a:rPr lang="cs-CZ" sz="1400" b="1">
                <a:solidFill>
                  <a:srgbClr val="FF0000"/>
                </a:solidFill>
                <a:cs typeface="Arial" charset="0"/>
              </a:rPr>
              <a:t>Adrenalin</a:t>
            </a:r>
          </a:p>
        </p:txBody>
      </p:sp>
      <p:sp>
        <p:nvSpPr>
          <p:cNvPr id="73" name="Šipka nahoru 72"/>
          <p:cNvSpPr/>
          <p:nvPr>
            <p:custDataLst>
              <p:tags r:id="rId66"/>
            </p:custDataLst>
          </p:nvPr>
        </p:nvSpPr>
        <p:spPr>
          <a:xfrm>
            <a:off x="7380288" y="4365625"/>
            <a:ext cx="215900" cy="50323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8" grpId="0" animBg="1"/>
      <p:bldP spid="26665" grpId="0" animBg="1"/>
      <p:bldP spid="26666" grpId="0" animBg="1"/>
      <p:bldP spid="26667" grpId="0" animBg="1"/>
      <p:bldP spid="26681" grpId="0" animBg="1"/>
      <p:bldP spid="26694" grpId="0"/>
      <p:bldP spid="26696" grpId="0"/>
      <p:bldP spid="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484784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Rozdíly mezi kachexií a</a:t>
            </a:r>
            <a:b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cs-CZ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kwashiorkor</a:t>
            </a: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like</a:t>
            </a: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malnutricí</a:t>
            </a:r>
          </a:p>
        </p:txBody>
      </p:sp>
      <p:graphicFrame>
        <p:nvGraphicFramePr>
          <p:cNvPr id="54333" name="Group 6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619250" y="1916113"/>
          <a:ext cx="6096000" cy="407416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marker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Kachexie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K-W like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Zánět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voda, Na+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Váha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tuky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Choroby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Anorexia, tumory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CN, CP,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Polytrauma, sepse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AP, operace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643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940425" y="306863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44" name="Line 4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140200" y="4005263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45" name="Line 4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211638" y="45720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46" name="Line 4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172200" y="306863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47" name="Line 4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140200" y="350043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48" name="Line 4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284663" y="5084763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49" name="Line 4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156325" y="4005263"/>
            <a:ext cx="0" cy="34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50" name="Line 5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114800" y="5084763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51" name="Line 5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019800" y="3500438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52" name="Line 5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6172200" y="3500438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53" name="Line 5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096000" y="4495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54" name="Line 5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6227763" y="45085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55" name="Line 5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6588125" y="2492375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56" name="Line 5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443663" y="2471738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Sylabus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Úvod – obecné principy</a:t>
            </a:r>
          </a:p>
          <a:p>
            <a:pPr eaLnBrk="1" hangingPunct="1"/>
            <a:r>
              <a:rPr lang="cs-CZ" sz="2800" smtClean="0"/>
              <a:t>Diagnostika malnutrice a její typy</a:t>
            </a:r>
          </a:p>
          <a:p>
            <a:pPr eaLnBrk="1" hangingPunct="1"/>
            <a:r>
              <a:rPr lang="cs-CZ" sz="2800" smtClean="0"/>
              <a:t>Modality klinické výživy</a:t>
            </a:r>
          </a:p>
          <a:p>
            <a:pPr eaLnBrk="1" hangingPunct="1"/>
            <a:r>
              <a:rPr lang="cs-CZ" sz="2800" smtClean="0"/>
              <a:t>Principy klinické výživy u vybraných chorob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000" smtClean="0"/>
              <a:t>Doporučená literatura</a:t>
            </a:r>
          </a:p>
          <a:p>
            <a:pPr eaLnBrk="1" hangingPunct="1"/>
            <a:r>
              <a:rPr lang="cs-CZ" sz="2000" smtClean="0"/>
              <a:t>Klinická výživa, Keller, Bertoli</a:t>
            </a:r>
          </a:p>
          <a:p>
            <a:pPr eaLnBrk="1" hangingPunct="1"/>
            <a:r>
              <a:rPr lang="cs-CZ" sz="2000" smtClean="0"/>
              <a:t>Klinická výživa v intezivní péči, Zadák a kol.</a:t>
            </a:r>
          </a:p>
          <a:p>
            <a:pPr eaLnBrk="1" hangingPunct="1"/>
            <a:r>
              <a:rPr lang="cs-CZ" sz="2000" smtClean="0"/>
              <a:t>Klinická výživa v psychiatrii, Navrátilová a kol.</a:t>
            </a:r>
          </a:p>
          <a:p>
            <a:pPr eaLnBrk="1" hangingPunct="1"/>
            <a:r>
              <a:rPr lang="cs-CZ" sz="2000" b="1" smtClean="0"/>
              <a:t>dastychm@fnbrno.cz</a:t>
            </a:r>
          </a:p>
          <a:p>
            <a:pPr eaLnBrk="1" hangingPunct="1"/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1371600"/>
            <a:ext cx="7772400" cy="2667000"/>
          </a:xfrm>
        </p:spPr>
        <p:txBody>
          <a:bodyPr/>
          <a:lstStyle/>
          <a:p>
            <a:pPr eaLnBrk="1" hangingPunct="1"/>
            <a:r>
              <a:rPr lang="cs-CZ" b="1" smtClean="0"/>
              <a:t>Jaký je význam podvýživy  v nemocnicích a jaký má klinický dopad?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239000" cy="914400"/>
          </a:xfrm>
        </p:spPr>
        <p:txBody>
          <a:bodyPr/>
          <a:lstStyle/>
          <a:p>
            <a:pPr eaLnBrk="1" hangingPunct="1"/>
            <a:r>
              <a:rPr lang="cs-CZ" b="1" smtClean="0"/>
              <a:t>Malnutrice v nemocnici</a:t>
            </a:r>
          </a:p>
        </p:txBody>
      </p:sp>
      <p:pic>
        <p:nvPicPr>
          <p:cNvPr id="27651" name="Picture 3" descr="P404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9906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Kopie - P121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84213" y="2349500"/>
            <a:ext cx="146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BMI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cs-CZ" sz="2400">
                <a:latin typeface="Times New Roman" pitchFamily="18" charset="0"/>
              </a:rPr>
              <a:t>18,5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743200" y="5791200"/>
            <a:ext cx="3348038" cy="6175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>
                <a:solidFill>
                  <a:schemeClr val="hlink"/>
                </a:solidFill>
                <a:latin typeface="Times New Roman" pitchFamily="18" charset="0"/>
              </a:rPr>
              <a:t>Riziko malnutrice</a:t>
            </a:r>
          </a:p>
        </p:txBody>
      </p:sp>
      <p:pic>
        <p:nvPicPr>
          <p:cNvPr id="27655" name="Picture 7" descr="sklep, práce, libor 35 0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124200"/>
            <a:ext cx="17510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581400" y="2819400"/>
            <a:ext cx="381000" cy="2895600"/>
          </a:xfrm>
          <a:prstGeom prst="downArrow">
            <a:avLst>
              <a:gd name="adj1" fmla="val 50000"/>
              <a:gd name="adj2" fmla="val 19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7657" name="AutoShape 9"/>
          <p:cNvCxnSpPr>
            <a:cxnSpLocks noChangeShapeType="1"/>
          </p:cNvCxnSpPr>
          <p:nvPr/>
        </p:nvCxnSpPr>
        <p:spPr bwMode="auto">
          <a:xfrm flipV="1">
            <a:off x="1371600" y="1866900"/>
            <a:ext cx="2057400" cy="15621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7658" name="AutoShape 10"/>
          <p:cNvCxnSpPr>
            <a:cxnSpLocks noChangeShapeType="1"/>
          </p:cNvCxnSpPr>
          <p:nvPr/>
        </p:nvCxnSpPr>
        <p:spPr bwMode="auto">
          <a:xfrm flipH="1" flipV="1">
            <a:off x="5791200" y="1866900"/>
            <a:ext cx="1943100" cy="12573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659563" y="765175"/>
            <a:ext cx="2092325" cy="1225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F0000"/>
                </a:solidFill>
                <a:latin typeface="Times New Roman" pitchFamily="18" charset="0"/>
              </a:rPr>
              <a:t>Normalní BMI</a:t>
            </a:r>
          </a:p>
          <a:p>
            <a:r>
              <a:rPr lang="cs-CZ" sz="2400">
                <a:solidFill>
                  <a:srgbClr val="FF0000"/>
                </a:solidFill>
                <a:latin typeface="Times New Roman" pitchFamily="18" charset="0"/>
              </a:rPr>
              <a:t>Váhový úbytek</a:t>
            </a:r>
          </a:p>
          <a:p>
            <a:r>
              <a:rPr lang="cs-CZ" sz="2400">
                <a:solidFill>
                  <a:srgbClr val="FF0000"/>
                </a:solidFill>
                <a:latin typeface="Times New Roman" pitchFamily="18" charset="0"/>
              </a:rPr>
              <a:t>Příjem potravy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962400" y="3505200"/>
            <a:ext cx="2373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nutriční screening</a:t>
            </a:r>
          </a:p>
          <a:p>
            <a:r>
              <a:rPr lang="cs-CZ" sz="2400">
                <a:latin typeface="Times New Roman" pitchFamily="18" charset="0"/>
              </a:rPr>
              <a:t>a sledování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4114800" y="3581400"/>
            <a:ext cx="20574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3962400" y="3505200"/>
            <a:ext cx="23622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6553200" y="1600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Incidence  podvýživy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Geriatrie 50%</a:t>
            </a:r>
          </a:p>
          <a:p>
            <a:pPr eaLnBrk="1" hangingPunct="1"/>
            <a:r>
              <a:rPr lang="cs-CZ" smtClean="0"/>
              <a:t>Plicní choroby 45%</a:t>
            </a:r>
          </a:p>
          <a:p>
            <a:pPr eaLnBrk="1" hangingPunct="1"/>
            <a:r>
              <a:rPr lang="cs-CZ" smtClean="0"/>
              <a:t>Nespecifické střevní záněty 80%</a:t>
            </a:r>
          </a:p>
          <a:p>
            <a:pPr eaLnBrk="1" hangingPunct="1"/>
            <a:r>
              <a:rPr lang="cs-CZ" smtClean="0"/>
              <a:t>Nádory 20 -  85%</a:t>
            </a:r>
          </a:p>
          <a:p>
            <a:pPr eaLnBrk="1" hangingPunct="1"/>
            <a:r>
              <a:rPr lang="cs-CZ" smtClean="0"/>
              <a:t>Během hospitalizace se vyvine podvýživa u cca 30% pacientů</a:t>
            </a:r>
          </a:p>
          <a:p>
            <a:pPr eaLnBrk="1" hangingPunct="1">
              <a:buFontTx/>
              <a:buNone/>
            </a:pPr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sp>
        <p:nvSpPr>
          <p:cNvPr id="31748" name="Text Box 1028"/>
          <p:cNvSpPr txBox="1">
            <a:spLocks noChangeArrowheads="1"/>
          </p:cNvSpPr>
          <p:nvPr/>
        </p:nvSpPr>
        <p:spPr bwMode="auto">
          <a:xfrm>
            <a:off x="434975" y="5557838"/>
            <a:ext cx="84343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 b="1">
                <a:solidFill>
                  <a:srgbClr val="FF0000"/>
                </a:solidFill>
              </a:rPr>
              <a:t>V průměru je 35-40% hospitalizovaných pacientů</a:t>
            </a:r>
          </a:p>
          <a:p>
            <a:pPr algn="ctr"/>
            <a:r>
              <a:rPr lang="cs-CZ" sz="2800" b="1">
                <a:solidFill>
                  <a:srgbClr val="FF0000"/>
                </a:solidFill>
              </a:rPr>
              <a:t>malnutričních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Malnutrice - důsledky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17563" y="1566863"/>
            <a:ext cx="699452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  </a:t>
            </a:r>
            <a:r>
              <a:rPr lang="cs-CZ" sz="2800" dirty="0" err="1" smtClean="0"/>
              <a:t>Lean</a:t>
            </a:r>
            <a:r>
              <a:rPr lang="cs-CZ" sz="2800" dirty="0" smtClean="0"/>
              <a:t> body </a:t>
            </a:r>
            <a:r>
              <a:rPr lang="cs-CZ" sz="2800" dirty="0" err="1" smtClean="0"/>
              <a:t>mass</a:t>
            </a:r>
            <a:r>
              <a:rPr lang="cs-CZ" sz="2800" dirty="0" smtClean="0"/>
              <a:t> (svaly)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  Viscerální protein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  Imunitní odpověď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  Respirační selhání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  zhoršené hojení ran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  zhoršení kvality života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  prodloužení pobytu v nemocnici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  zvýšení úmrtnosti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  zvýšení nákladů na léčbu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endParaRPr lang="cs-CZ" sz="2800" dirty="0" smtClean="0"/>
          </a:p>
        </p:txBody>
      </p:sp>
      <p:sp>
        <p:nvSpPr>
          <p:cNvPr id="29700" name="Line 1028"/>
          <p:cNvSpPr>
            <a:spLocks noChangeShapeType="1"/>
          </p:cNvSpPr>
          <p:nvPr/>
        </p:nvSpPr>
        <p:spPr bwMode="auto">
          <a:xfrm flipV="1">
            <a:off x="1258888" y="5402263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1" name="Line 1029"/>
          <p:cNvSpPr>
            <a:spLocks noChangeShapeType="1"/>
          </p:cNvSpPr>
          <p:nvPr/>
        </p:nvSpPr>
        <p:spPr bwMode="auto">
          <a:xfrm flipV="1">
            <a:off x="1258888" y="4970463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2" name="Line 1030"/>
          <p:cNvSpPr>
            <a:spLocks noChangeShapeType="1"/>
          </p:cNvSpPr>
          <p:nvPr/>
        </p:nvSpPr>
        <p:spPr bwMode="auto">
          <a:xfrm flipV="1">
            <a:off x="1258888" y="4508500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3" name="Line 1031"/>
          <p:cNvSpPr>
            <a:spLocks noChangeShapeType="1"/>
          </p:cNvSpPr>
          <p:nvPr/>
        </p:nvSpPr>
        <p:spPr bwMode="auto">
          <a:xfrm>
            <a:off x="1258888" y="4076700"/>
            <a:ext cx="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4" name="Line 1032"/>
          <p:cNvSpPr>
            <a:spLocks noChangeShapeType="1"/>
          </p:cNvSpPr>
          <p:nvPr/>
        </p:nvSpPr>
        <p:spPr bwMode="auto">
          <a:xfrm>
            <a:off x="1258888" y="3644900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5" name="Line 1033"/>
          <p:cNvSpPr>
            <a:spLocks noChangeShapeType="1"/>
          </p:cNvSpPr>
          <p:nvPr/>
        </p:nvSpPr>
        <p:spPr bwMode="auto">
          <a:xfrm>
            <a:off x="1258888" y="2636838"/>
            <a:ext cx="158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6" name="Line 1034"/>
          <p:cNvSpPr>
            <a:spLocks noChangeShapeType="1"/>
          </p:cNvSpPr>
          <p:nvPr/>
        </p:nvSpPr>
        <p:spPr bwMode="auto">
          <a:xfrm>
            <a:off x="1258888" y="2276475"/>
            <a:ext cx="158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7" name="Line 1035"/>
          <p:cNvSpPr>
            <a:spLocks noChangeShapeType="1"/>
          </p:cNvSpPr>
          <p:nvPr/>
        </p:nvSpPr>
        <p:spPr bwMode="auto">
          <a:xfrm flipH="1">
            <a:off x="1258888" y="1704975"/>
            <a:ext cx="25174" cy="282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9708" name="Line 1036"/>
          <p:cNvSpPr>
            <a:spLocks noChangeShapeType="1"/>
          </p:cNvSpPr>
          <p:nvPr/>
        </p:nvSpPr>
        <p:spPr bwMode="auto">
          <a:xfrm flipV="1">
            <a:off x="1258888" y="3141663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61225" cy="762000"/>
          </a:xfrm>
        </p:spPr>
        <p:txBody>
          <a:bodyPr/>
          <a:lstStyle/>
          <a:p>
            <a:pPr eaLnBrk="1" hangingPunct="1"/>
            <a:r>
              <a:rPr lang="cs-CZ" b="1" smtClean="0"/>
              <a:t>Rizika malnutrice</a:t>
            </a:r>
          </a:p>
        </p:txBody>
      </p:sp>
      <p:sp>
        <p:nvSpPr>
          <p:cNvPr id="30723" name="Text Box 1027"/>
          <p:cNvSpPr txBox="1">
            <a:spLocks noChangeArrowheads="1"/>
          </p:cNvSpPr>
          <p:nvPr/>
        </p:nvSpPr>
        <p:spPr bwMode="auto">
          <a:xfrm>
            <a:off x="1116013" y="2205038"/>
            <a:ext cx="637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>
                <a:latin typeface="Times New Roman" pitchFamily="18" charset="0"/>
              </a:rPr>
              <a:t>obranná a reparativní imunitní odpověď</a:t>
            </a:r>
          </a:p>
        </p:txBody>
      </p:sp>
      <p:sp>
        <p:nvSpPr>
          <p:cNvPr id="30724" name="AutoShape 1028"/>
          <p:cNvSpPr>
            <a:spLocks noChangeArrowheads="1"/>
          </p:cNvSpPr>
          <p:nvPr/>
        </p:nvSpPr>
        <p:spPr bwMode="auto">
          <a:xfrm>
            <a:off x="539750" y="2060575"/>
            <a:ext cx="533400" cy="609600"/>
          </a:xfrm>
          <a:prstGeom prst="downArrow">
            <a:avLst>
              <a:gd name="adj1" fmla="val 50000"/>
              <a:gd name="adj2" fmla="val 2857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5" name="Text Box 1029"/>
          <p:cNvSpPr txBox="1">
            <a:spLocks noChangeArrowheads="1"/>
          </p:cNvSpPr>
          <p:nvPr/>
        </p:nvSpPr>
        <p:spPr bwMode="auto">
          <a:xfrm>
            <a:off x="685800" y="2819400"/>
            <a:ext cx="2260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Infekce </a:t>
            </a:r>
          </a:p>
          <a:p>
            <a:r>
              <a:rPr lang="cs-CZ" i="1">
                <a:latin typeface="Times New Roman" pitchFamily="18" charset="0"/>
              </a:rPr>
              <a:t>Virové, bakt., kvasinky</a:t>
            </a:r>
          </a:p>
        </p:txBody>
      </p:sp>
      <p:sp>
        <p:nvSpPr>
          <p:cNvPr id="30726" name="Text Box 1030"/>
          <p:cNvSpPr txBox="1">
            <a:spLocks noChangeArrowheads="1"/>
          </p:cNvSpPr>
          <p:nvPr/>
        </p:nvSpPr>
        <p:spPr bwMode="auto">
          <a:xfrm>
            <a:off x="4267200" y="2971800"/>
            <a:ext cx="178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Rané infekce</a:t>
            </a:r>
          </a:p>
        </p:txBody>
      </p:sp>
      <p:sp>
        <p:nvSpPr>
          <p:cNvPr id="30727" name="Text Box 1031"/>
          <p:cNvSpPr txBox="1">
            <a:spLocks noChangeArrowheads="1"/>
          </p:cNvSpPr>
          <p:nvPr/>
        </p:nvSpPr>
        <p:spPr bwMode="auto">
          <a:xfrm>
            <a:off x="6705600" y="2971800"/>
            <a:ext cx="147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Hojení ran</a:t>
            </a:r>
          </a:p>
        </p:txBody>
      </p:sp>
      <p:sp>
        <p:nvSpPr>
          <p:cNvPr id="30728" name="Line 1032"/>
          <p:cNvSpPr>
            <a:spLocks noChangeShapeType="1"/>
          </p:cNvSpPr>
          <p:nvPr/>
        </p:nvSpPr>
        <p:spPr bwMode="auto">
          <a:xfrm>
            <a:off x="6629400" y="3048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pic>
        <p:nvPicPr>
          <p:cNvPr id="30729" name="Picture 1033" descr="P5230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34" descr="rtg s+p 002"/>
          <p:cNvPicPr>
            <a:picLocks noChangeAspect="1" noChangeArrowheads="1"/>
          </p:cNvPicPr>
          <p:nvPr/>
        </p:nvPicPr>
        <p:blipFill>
          <a:blip r:embed="rId3" cstate="print">
            <a:lum bright="12000" contrast="14000"/>
          </a:blip>
          <a:srcRect/>
          <a:stretch>
            <a:fillRect/>
          </a:stretch>
        </p:blipFill>
        <p:spPr bwMode="auto">
          <a:xfrm>
            <a:off x="457200" y="35052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Line 1035"/>
          <p:cNvSpPr>
            <a:spLocks noChangeShapeType="1"/>
          </p:cNvSpPr>
          <p:nvPr/>
        </p:nvSpPr>
        <p:spPr bwMode="auto">
          <a:xfrm flipV="1">
            <a:off x="609600" y="28956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0732" name="Line 1036"/>
          <p:cNvSpPr>
            <a:spLocks noChangeShapeType="1"/>
          </p:cNvSpPr>
          <p:nvPr/>
        </p:nvSpPr>
        <p:spPr bwMode="auto">
          <a:xfrm flipV="1">
            <a:off x="4191000" y="3048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0733" name="Line 1037"/>
          <p:cNvSpPr>
            <a:spLocks noChangeShapeType="1"/>
          </p:cNvSpPr>
          <p:nvPr/>
        </p:nvSpPr>
        <p:spPr bwMode="auto">
          <a:xfrm flipH="1">
            <a:off x="2209800" y="2708275"/>
            <a:ext cx="1209675" cy="339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0734" name="Line 1038"/>
          <p:cNvSpPr>
            <a:spLocks noChangeShapeType="1"/>
          </p:cNvSpPr>
          <p:nvPr/>
        </p:nvSpPr>
        <p:spPr bwMode="auto">
          <a:xfrm>
            <a:off x="5364163" y="2708275"/>
            <a:ext cx="749300" cy="3095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6248400" cy="1143000"/>
          </a:xfrm>
        </p:spPr>
        <p:txBody>
          <a:bodyPr/>
          <a:lstStyle/>
          <a:p>
            <a:pPr eaLnBrk="1" hangingPunct="1"/>
            <a:r>
              <a:rPr lang="cs-CZ" sz="4000" b="1" smtClean="0"/>
              <a:t>Rizika  malnutrice</a:t>
            </a:r>
          </a:p>
        </p:txBody>
      </p:sp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3419475" y="2349500"/>
            <a:ext cx="3297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>
                <a:latin typeface="Times New Roman" pitchFamily="18" charset="0"/>
              </a:rPr>
              <a:t>Svalová hmota a síla</a:t>
            </a:r>
          </a:p>
        </p:txBody>
      </p:sp>
      <p:sp>
        <p:nvSpPr>
          <p:cNvPr id="31748" name="AutoShape 1028"/>
          <p:cNvSpPr>
            <a:spLocks noChangeArrowheads="1"/>
          </p:cNvSpPr>
          <p:nvPr/>
        </p:nvSpPr>
        <p:spPr bwMode="auto">
          <a:xfrm>
            <a:off x="2843213" y="2276475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9" name="Text Box 1029"/>
          <p:cNvSpPr txBox="1">
            <a:spLocks noChangeArrowheads="1"/>
          </p:cNvSpPr>
          <p:nvPr/>
        </p:nvSpPr>
        <p:spPr bwMode="auto">
          <a:xfrm>
            <a:off x="1066800" y="5943600"/>
            <a:ext cx="160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imobilizace</a:t>
            </a:r>
          </a:p>
        </p:txBody>
      </p:sp>
      <p:sp>
        <p:nvSpPr>
          <p:cNvPr id="31750" name="Text Box 1030"/>
          <p:cNvSpPr txBox="1">
            <a:spLocks noChangeArrowheads="1"/>
          </p:cNvSpPr>
          <p:nvPr/>
        </p:nvSpPr>
        <p:spPr bwMode="auto">
          <a:xfrm>
            <a:off x="4572000" y="5867400"/>
            <a:ext cx="124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dekubity</a:t>
            </a:r>
          </a:p>
        </p:txBody>
      </p:sp>
      <p:sp>
        <p:nvSpPr>
          <p:cNvPr id="31751" name="Text Box 1031"/>
          <p:cNvSpPr txBox="1">
            <a:spLocks noChangeArrowheads="1"/>
          </p:cNvSpPr>
          <p:nvPr/>
        </p:nvSpPr>
        <p:spPr bwMode="auto">
          <a:xfrm>
            <a:off x="7159625" y="5791200"/>
            <a:ext cx="1384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>
                <a:latin typeface="Times New Roman" pitchFamily="18" charset="0"/>
              </a:rPr>
              <a:t>respirační</a:t>
            </a:r>
          </a:p>
          <a:p>
            <a:pPr algn="ctr"/>
            <a:r>
              <a:rPr lang="cs-CZ" sz="2400">
                <a:latin typeface="Times New Roman" pitchFamily="18" charset="0"/>
              </a:rPr>
              <a:t>selhání</a:t>
            </a:r>
          </a:p>
        </p:txBody>
      </p:sp>
      <p:pic>
        <p:nvPicPr>
          <p:cNvPr id="31752" name="Picture 1032" descr="sklep, práce, libor 35 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6576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033" descr="sklep, práce, libor 35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3048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Line 1034"/>
          <p:cNvSpPr>
            <a:spLocks noChangeShapeType="1"/>
          </p:cNvSpPr>
          <p:nvPr/>
        </p:nvSpPr>
        <p:spPr bwMode="auto">
          <a:xfrm flipH="1">
            <a:off x="2514600" y="2852738"/>
            <a:ext cx="1120775" cy="4238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1755" name="Line 1035"/>
          <p:cNvSpPr>
            <a:spLocks noChangeShapeType="1"/>
          </p:cNvSpPr>
          <p:nvPr/>
        </p:nvSpPr>
        <p:spPr bwMode="auto">
          <a:xfrm>
            <a:off x="5003800" y="2924175"/>
            <a:ext cx="25400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1756" name="Line 1036"/>
          <p:cNvSpPr>
            <a:spLocks noChangeShapeType="1"/>
          </p:cNvSpPr>
          <p:nvPr/>
        </p:nvSpPr>
        <p:spPr bwMode="auto">
          <a:xfrm>
            <a:off x="6732588" y="2924175"/>
            <a:ext cx="735012" cy="276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1757" name="Line 1037"/>
          <p:cNvSpPr>
            <a:spLocks noChangeShapeType="1"/>
          </p:cNvSpPr>
          <p:nvPr/>
        </p:nvSpPr>
        <p:spPr bwMode="auto">
          <a:xfrm>
            <a:off x="3505200" y="46482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pic>
        <p:nvPicPr>
          <p:cNvPr id="31758" name="Picture 1038" descr="ventilá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429000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/>
          <a:p>
            <a:pPr eaLnBrk="1" hangingPunct="1"/>
            <a:r>
              <a:rPr lang="cs-CZ" sz="4000" b="1" smtClean="0"/>
              <a:t>Dopady  malnutrice</a:t>
            </a:r>
          </a:p>
        </p:txBody>
      </p:sp>
      <p:pic>
        <p:nvPicPr>
          <p:cNvPr id="32771" name="Picture 3" descr="rtg s+p 002"/>
          <p:cNvPicPr>
            <a:picLocks noChangeAspect="1" noChangeArrowheads="1"/>
          </p:cNvPicPr>
          <p:nvPr/>
        </p:nvPicPr>
        <p:blipFill>
          <a:blip r:embed="rId2" cstate="print">
            <a:lum bright="12000" contrast="14000"/>
          </a:blip>
          <a:srcRect/>
          <a:stretch>
            <a:fillRect/>
          </a:stretch>
        </p:blipFill>
        <p:spPr bwMode="auto">
          <a:xfrm>
            <a:off x="381000" y="16764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sklep, práce, libor 35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sklep, práce, libor 35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P52300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5626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971800" y="2971800"/>
            <a:ext cx="2743200" cy="15906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latin typeface="Times New Roman" pitchFamily="18" charset="0"/>
              </a:rPr>
              <a:t>Kvalita života</a:t>
            </a:r>
          </a:p>
          <a:p>
            <a:r>
              <a:rPr lang="cs-CZ" sz="2400">
                <a:latin typeface="Times New Roman" pitchFamily="18" charset="0"/>
              </a:rPr>
              <a:t>Mortalita</a:t>
            </a:r>
          </a:p>
          <a:p>
            <a:r>
              <a:rPr lang="cs-CZ" sz="2400">
                <a:latin typeface="Times New Roman" pitchFamily="18" charset="0"/>
              </a:rPr>
              <a:t>Délka hospitalizace</a:t>
            </a:r>
          </a:p>
          <a:p>
            <a:r>
              <a:rPr lang="cs-CZ" sz="2400">
                <a:latin typeface="Times New Roman" pitchFamily="18" charset="0"/>
              </a:rPr>
              <a:t>Náklady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953000" y="2971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4572000" y="3352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5562600" y="3733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V="1">
            <a:off x="4267200" y="4114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1828800" y="2209800"/>
            <a:ext cx="9906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1828800" y="3886200"/>
            <a:ext cx="990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905000" y="3581400"/>
            <a:ext cx="914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1981200" y="4114800"/>
            <a:ext cx="9144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429000" y="5181600"/>
            <a:ext cx="5045075" cy="140176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>
                <a:latin typeface="Times New Roman" pitchFamily="18" charset="0"/>
              </a:rPr>
              <a:t>Důležitost včasné diagnostiky</a:t>
            </a:r>
          </a:p>
          <a:p>
            <a:r>
              <a:rPr lang="cs-CZ" sz="2800" b="1">
                <a:latin typeface="Times New Roman" pitchFamily="18" charset="0"/>
              </a:rPr>
              <a:t>malnutrice a adekvátní nutriční</a:t>
            </a:r>
          </a:p>
          <a:p>
            <a:r>
              <a:rPr lang="cs-CZ" sz="2800" b="1">
                <a:latin typeface="Times New Roman" pitchFamily="18" charset="0"/>
              </a:rPr>
              <a:t>intervence</a:t>
            </a: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 rot="-5483943">
            <a:off x="5754687" y="3541713"/>
            <a:ext cx="1903413" cy="12207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nimBg="1" autoUpdateAnimBg="0"/>
      <p:bldP spid="358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Diagnostika malnutrice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2060575"/>
            <a:ext cx="8229600" cy="3240088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Anamnéza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800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Antropometrie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None/>
            </a:pPr>
            <a:endParaRPr lang="cs-CZ" sz="2800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Laboratorní metody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800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8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Nutriční anamnéza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557338"/>
            <a:ext cx="8229600" cy="3887787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Váhový úbytek – dynamická váha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Klinicky významný váhový úbytek?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>
                <a:cs typeface="Arial" charset="0"/>
              </a:rPr>
              <a:t>&gt;</a:t>
            </a:r>
            <a:r>
              <a:rPr lang="cs-CZ" sz="2400" smtClean="0"/>
              <a:t> 5% za měsíc, </a:t>
            </a:r>
            <a:r>
              <a:rPr lang="cs-CZ" sz="2400" smtClean="0">
                <a:cs typeface="Arial" charset="0"/>
              </a:rPr>
              <a:t>&gt;</a:t>
            </a:r>
            <a:r>
              <a:rPr lang="cs-CZ" sz="2400" smtClean="0"/>
              <a:t> 10% za 2-6 měsíců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Obvyklá váha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Aktuální váha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Příjem potravy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vše, ¾, ½, ¼, 0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400" smtClean="0"/>
          </a:p>
        </p:txBody>
      </p:sp>
      <p:pic>
        <p:nvPicPr>
          <p:cNvPr id="34822" name="Picture 4" descr="C:\Documents and Settings\Milan Dastych\Dokumenty\obrázky-práce\04.12.2005\sklep, práce, libor 35 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054475"/>
            <a:ext cx="35306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Nutriční anamnéza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557338"/>
            <a:ext cx="8229600" cy="3743325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Sociální faktory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Chrup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Chorobné stavy omezující příjem potravy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Dietní zvyklosti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Jídelníček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mtClean="0"/>
              <a:t>Abusus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8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Poruchy výživy obecně</a:t>
            </a:r>
          </a:p>
        </p:txBody>
      </p:sp>
      <p:pic>
        <p:nvPicPr>
          <p:cNvPr id="4101" name="Obrázek 3" descr="Kwashiorkor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8038" y="2349500"/>
            <a:ext cx="744537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Obrázek 4" descr="obezita - histori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4221163"/>
            <a:ext cx="134143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Obrázek 5" descr="obezita - venuš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625" y="4076700"/>
            <a:ext cx="134143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Obrázek 6" descr="obezita -bmi 47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363" y="2133600"/>
            <a:ext cx="39243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Obrázek 7" descr="mauthausen-survivals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8313" y="2276475"/>
            <a:ext cx="1119187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Obrázek 8" descr="marasmus - 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9613" y="2276475"/>
            <a:ext cx="827087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4" descr="C:\Documents and Settings\Milan Dastych\Dokumenty\obrázky-práce\práce 1\Kopie - P121000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2275" y="4868863"/>
            <a:ext cx="116205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Obrázek 10" descr="P1210004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55875" y="36449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Obrázek 11" descr="P6060002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1188" y="4149725"/>
            <a:ext cx="12588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8175" y="141287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Podvýživa</a:t>
            </a:r>
          </a:p>
        </p:txBody>
      </p:sp>
      <p:sp>
        <p:nvSpPr>
          <p:cNvPr id="4111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72225" y="1412875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Obezita</a:t>
            </a:r>
          </a:p>
        </p:txBody>
      </p:sp>
      <p:sp>
        <p:nvSpPr>
          <p:cNvPr id="4112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0825" y="1989138"/>
            <a:ext cx="4033838" cy="46799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cs typeface="Arial" charset="0"/>
            </a:endParaRPr>
          </a:p>
        </p:txBody>
      </p:sp>
      <p:sp>
        <p:nvSpPr>
          <p:cNvPr id="4113" name="Rectangle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87900" y="1989138"/>
            <a:ext cx="4176713" cy="46799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Antropometrie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váha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výška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Brokův index ( výška – 100) – ideální váha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váha – aktuální, obvyklá,  ideální, dynamická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BMI 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1800" smtClean="0"/>
              <a:t>norma 20-25  podvýživa </a:t>
            </a:r>
            <a:r>
              <a:rPr lang="cs-CZ" sz="1800" smtClean="0">
                <a:cs typeface="Arial" charset="0"/>
              </a:rPr>
              <a:t>&lt;</a:t>
            </a:r>
            <a:r>
              <a:rPr lang="cs-CZ" sz="1800" smtClean="0"/>
              <a:t>18,5 smrtelný </a:t>
            </a:r>
            <a:r>
              <a:rPr lang="cs-CZ" sz="1800" smtClean="0">
                <a:cs typeface="Arial" charset="0"/>
              </a:rPr>
              <a:t>&lt;</a:t>
            </a:r>
            <a:r>
              <a:rPr lang="cs-CZ" sz="1800" smtClean="0"/>
              <a:t>12 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Kožní řasa nad trisepsem </a:t>
            </a:r>
            <a:r>
              <a:rPr lang="cs-CZ" sz="1800" i="1" smtClean="0"/>
              <a:t>(muži pod 4mm, ženy pod 7mm)</a:t>
            </a:r>
            <a:endParaRPr lang="cs-CZ" sz="2400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400" smtClean="0"/>
              <a:t>Obvod paže </a:t>
            </a:r>
            <a:r>
              <a:rPr lang="cs-CZ" sz="2400" i="1" smtClean="0"/>
              <a:t>(OP – 5 = BMI)</a:t>
            </a:r>
            <a:endParaRPr lang="cs-CZ" sz="2400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1800" smtClean="0"/>
          </a:p>
        </p:txBody>
      </p:sp>
      <p:pic>
        <p:nvPicPr>
          <p:cNvPr id="36870" name="Picture 5" descr="obvod paž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5013325"/>
            <a:ext cx="10572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6" descr="kaliper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5013325"/>
            <a:ext cx="12573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7" descr="kaliper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5229225"/>
            <a:ext cx="19446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8" descr="váha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163" y="1412875"/>
            <a:ext cx="1381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9" descr="výšk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288" y="1484313"/>
            <a:ext cx="1208087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0" descr="met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3663" y="5229225"/>
            <a:ext cx="1944687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Laboratoř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468313" y="1773238"/>
            <a:ext cx="1828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CB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Alb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Prealb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CRP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Gly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Tag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Chol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Laktát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Trasferin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Urea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Kreat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Ionty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bili</a:t>
            </a:r>
          </a:p>
        </p:txBody>
      </p:sp>
      <p:sp>
        <p:nvSpPr>
          <p:cNvPr id="3789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1050" y="1989138"/>
            <a:ext cx="15986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Ca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P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Fe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Zn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Cu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Se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Ld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ASTRUP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KO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cs-CZ" sz="2000">
                <a:latin typeface="Times New Roman" pitchFamily="18" charset="0"/>
                <a:cs typeface="Arial" charset="0"/>
              </a:rPr>
              <a:t> koagulace</a:t>
            </a:r>
          </a:p>
          <a:p>
            <a:pPr>
              <a:buClr>
                <a:schemeClr val="accent2"/>
              </a:buClr>
              <a:buSzPct val="190000"/>
              <a:buFont typeface="Arial" charset="0"/>
              <a:buChar char="•"/>
            </a:pPr>
            <a:endParaRPr lang="cs-CZ" sz="2000">
              <a:latin typeface="Times New Roman" pitchFamily="18" charset="0"/>
              <a:cs typeface="Arial" charset="0"/>
            </a:endParaRPr>
          </a:p>
        </p:txBody>
      </p:sp>
      <p:sp>
        <p:nvSpPr>
          <p:cNvPr id="3789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5288" y="1700213"/>
            <a:ext cx="3352800" cy="4648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cs typeface="Arial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03925" y="2554288"/>
            <a:ext cx="2967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F0000"/>
                </a:solidFill>
                <a:cs typeface="Arial" charset="0"/>
              </a:rPr>
              <a:t>Albumin, prealbumin</a:t>
            </a:r>
          </a:p>
          <a:p>
            <a:r>
              <a:rPr lang="cs-CZ" sz="2400">
                <a:solidFill>
                  <a:srgbClr val="FF0000"/>
                </a:solidFill>
                <a:cs typeface="Arial" charset="0"/>
              </a:rPr>
              <a:t>CRP</a:t>
            </a:r>
          </a:p>
          <a:p>
            <a:r>
              <a:rPr lang="cs-CZ" sz="2400">
                <a:solidFill>
                  <a:srgbClr val="FF0000"/>
                </a:solidFill>
                <a:cs typeface="Arial" charset="0"/>
              </a:rPr>
              <a:t>KO</a:t>
            </a:r>
          </a:p>
          <a:p>
            <a:r>
              <a:rPr lang="cs-CZ" sz="2400">
                <a:solidFill>
                  <a:srgbClr val="FF0000"/>
                </a:solidFill>
                <a:cs typeface="Arial" charset="0"/>
              </a:rPr>
              <a:t>Chol, Zn</a:t>
            </a:r>
          </a:p>
        </p:txBody>
      </p:sp>
      <p:sp>
        <p:nvSpPr>
          <p:cNvPr id="51207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91000" y="29718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cs typeface="Arial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4495800"/>
            <a:ext cx="4314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  <a:cs typeface="Arial" charset="0"/>
              </a:rPr>
              <a:t>Albumin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cs-CZ" sz="2800">
                <a:latin typeface="Times New Roman" pitchFamily="18" charset="0"/>
                <a:cs typeface="Arial" charset="0"/>
              </a:rPr>
              <a:t> 28g/l (20 dní)</a:t>
            </a:r>
          </a:p>
          <a:p>
            <a:r>
              <a:rPr lang="cs-CZ" sz="2800">
                <a:latin typeface="Times New Roman" pitchFamily="18" charset="0"/>
                <a:cs typeface="Arial" charset="0"/>
              </a:rPr>
              <a:t>Prealbumin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cs-CZ" sz="2800">
                <a:latin typeface="Times New Roman" pitchFamily="18" charset="0"/>
                <a:cs typeface="Arial" charset="0"/>
              </a:rPr>
              <a:t> O,2 g/l (3 dny)</a:t>
            </a:r>
          </a:p>
        </p:txBody>
      </p:sp>
      <p:sp>
        <p:nvSpPr>
          <p:cNvPr id="51209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5400" y="6096000"/>
            <a:ext cx="239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Deplece proteinů</a:t>
            </a:r>
          </a:p>
        </p:txBody>
      </p:sp>
      <p:sp>
        <p:nvSpPr>
          <p:cNvPr id="51210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19800" y="2544763"/>
            <a:ext cx="2971800" cy="1676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cs typeface="Arial" charset="0"/>
            </a:endParaRPr>
          </a:p>
        </p:txBody>
      </p:sp>
      <p:sp>
        <p:nvSpPr>
          <p:cNvPr id="51211" name="AutoShap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48400" y="55626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sz="2400">
              <a:solidFill>
                <a:schemeClr val="hlin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7902" name="Picture 4" descr="P404000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30938" y="153988"/>
            <a:ext cx="24447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3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76375" y="2994025"/>
            <a:ext cx="6969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6600" b="1">
                <a:cs typeface="Arial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utoUpdateAnimBg="0"/>
      <p:bldP spid="51207" grpId="0" animBg="1"/>
      <p:bldP spid="51208" grpId="0" autoUpdateAnimBg="0"/>
      <p:bldP spid="51209" grpId="0" autoUpdateAnimBg="0"/>
      <p:bldP spid="51210" grpId="0" animBg="1"/>
      <p:bldP spid="51211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Nutriční rizikový </a:t>
            </a:r>
            <a:r>
              <a:rPr lang="cs-CZ" sz="3600" dirty="0" err="1" smtClean="0"/>
              <a:t>screening</a:t>
            </a:r>
            <a:r>
              <a:rPr lang="cs-CZ" sz="3600" dirty="0" smtClean="0"/>
              <a:t> PSNPO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17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Parametr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Riziko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Body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Úbytek hmotnosti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&gt;5% za 6 měsíců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BMI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&lt; 20kg/m2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Příjem potravy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&lt; 75% obvyklého příjmu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Riziková</a:t>
                      </a:r>
                      <a:r>
                        <a:rPr lang="cs-CZ" baseline="0" dirty="0" smtClean="0"/>
                        <a:t> dg/léčba/věk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Tu</a:t>
                      </a:r>
                      <a:r>
                        <a:rPr lang="cs-CZ" baseline="0" dirty="0" smtClean="0"/>
                        <a:t> hlavy a krku, nádor jícnu, žaludku, pankreatu, žlučových cest, generalizovaný tu, plánovaná velká operace, RT hlavy a krku, jícnu, CHT s rizikem vomitu, věk &gt; 65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Součet bodů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187624" y="5157192"/>
            <a:ext cx="664797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Součet bodů 2 a více je známkou významného nutričního rizika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43608" y="6237312"/>
            <a:ext cx="730206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Vyšetření NT nebo </a:t>
            </a:r>
            <a:r>
              <a:rPr lang="cs-CZ" dirty="0" err="1" smtClean="0"/>
              <a:t>nutricionistou</a:t>
            </a:r>
            <a:r>
              <a:rPr lang="cs-CZ" dirty="0" smtClean="0"/>
              <a:t>, stanovení nutričního plánu a kontrol</a:t>
            </a:r>
            <a:endParaRPr lang="cs-CZ" dirty="0"/>
          </a:p>
        </p:txBody>
      </p:sp>
      <p:sp>
        <p:nvSpPr>
          <p:cNvPr id="8" name="Šipka dolů 7"/>
          <p:cNvSpPr/>
          <p:nvPr/>
        </p:nvSpPr>
        <p:spPr bwMode="auto">
          <a:xfrm>
            <a:off x="4355976" y="5589240"/>
            <a:ext cx="432048" cy="576064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Nutriční rizikový </a:t>
            </a:r>
            <a:r>
              <a:rPr lang="cs-CZ" sz="3200" dirty="0" err="1" smtClean="0"/>
              <a:t>screening</a:t>
            </a:r>
            <a:r>
              <a:rPr lang="cs-CZ" sz="3200" dirty="0" smtClean="0"/>
              <a:t> 2002 (NRS 2002)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0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Prescreening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BMI &lt;20,5 kg/m2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Ano/Ne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Jakýkoliv</a:t>
                      </a:r>
                      <a:r>
                        <a:rPr lang="cs-CZ" baseline="0" dirty="0" smtClean="0"/>
                        <a:t> váhový úbytek za 3M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Ano/Ne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Snížený příjem potravy</a:t>
                      </a:r>
                      <a:r>
                        <a:rPr lang="cs-CZ" baseline="0" dirty="0" smtClean="0"/>
                        <a:t> v posledním týdnu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Ano/Ne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Hospitalizace na JIP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Ano/Ne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67544" y="4581128"/>
            <a:ext cx="828951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Pokud alespoň 1x ano pak provést konečný </a:t>
            </a:r>
            <a:r>
              <a:rPr lang="cs-CZ" dirty="0" err="1" smtClean="0"/>
              <a:t>scr</a:t>
            </a:r>
            <a:r>
              <a:rPr lang="cs-CZ" dirty="0" smtClean="0"/>
              <a:t>, pokud 4x ne pak je nízké riziko</a:t>
            </a:r>
          </a:p>
          <a:p>
            <a:r>
              <a:rPr lang="cs-CZ" dirty="0" smtClean="0"/>
              <a:t>malnutrice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-171400"/>
            <a:ext cx="4258816" cy="908720"/>
          </a:xfrm>
        </p:spPr>
        <p:txBody>
          <a:bodyPr/>
          <a:lstStyle/>
          <a:p>
            <a:r>
              <a:rPr lang="cs-CZ" sz="3600" dirty="0" smtClean="0"/>
              <a:t>NRS 2002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256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848"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Nutriční stav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Ztráta</a:t>
                      </a:r>
                      <a:r>
                        <a:rPr lang="cs-CZ" baseline="0" dirty="0" smtClean="0"/>
                        <a:t> hmotnosti  za 3 měsíce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Aktuální</a:t>
                      </a:r>
                      <a:r>
                        <a:rPr lang="cs-CZ" baseline="0" dirty="0" smtClean="0"/>
                        <a:t> BMI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Příjem stravy za poslední týden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Body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&lt; 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&gt; 80%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5-10%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¾, 60-80%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10-15%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18,5-20,5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½, 30-60%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&gt;15%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&lt; 18,5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¼, 0-30%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403648" y="3717032"/>
          <a:ext cx="6096000" cy="285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Nutriční riziko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Tíže</a:t>
                      </a:r>
                      <a:r>
                        <a:rPr lang="cs-CZ" baseline="0" dirty="0" smtClean="0"/>
                        <a:t> nemoci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Body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Žádná, nádor</a:t>
                      </a:r>
                      <a:r>
                        <a:rPr lang="cs-CZ" sz="1200" baseline="0" dirty="0" smtClean="0"/>
                        <a:t> v remisi,tolerovaná léčba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0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Chronická</a:t>
                      </a:r>
                      <a:r>
                        <a:rPr lang="cs-CZ" sz="1200" baseline="0" dirty="0" smtClean="0"/>
                        <a:t> nemoc (CHOPN, </a:t>
                      </a:r>
                      <a:r>
                        <a:rPr lang="cs-CZ" sz="1200" baseline="0" dirty="0" err="1" smtClean="0"/>
                        <a:t>Ci</a:t>
                      </a:r>
                      <a:r>
                        <a:rPr lang="cs-CZ" sz="1200" baseline="0" dirty="0" smtClean="0"/>
                        <a:t>,) zlomenina kyčle, HD, DM, Tu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Velká břišní operace, těžká pneumonie,</a:t>
                      </a:r>
                      <a:r>
                        <a:rPr lang="cs-CZ" sz="1200" baseline="0" dirty="0" smtClean="0"/>
                        <a:t> CMP, pokročilý Tu, CH/RT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Poranění hlavy, transplantace, APACHE</a:t>
                      </a:r>
                      <a:r>
                        <a:rPr lang="cs-CZ" sz="1200" baseline="0" dirty="0" smtClean="0"/>
                        <a:t> &gt;10, sepse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Věk &gt; 70 let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139952" y="306896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+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NRS 2002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604664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cs-CZ" dirty="0" smtClean="0"/>
              <a:t>Skóre 3 body a vyšší značí nutriční riziko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99592" y="2204864"/>
          <a:ext cx="7344816" cy="42725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659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Skore</a:t>
                      </a:r>
                      <a:r>
                        <a:rPr lang="cs-CZ" dirty="0" smtClean="0"/>
                        <a:t> NRS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Doporučení pro nutriční péči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659">
                <a:tc>
                  <a:txBody>
                    <a:bodyPr/>
                    <a:lstStyle/>
                    <a:p>
                      <a:r>
                        <a:rPr lang="cs-CZ" dirty="0" smtClean="0"/>
                        <a:t>0-2 body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NRS za 3-4</a:t>
                      </a:r>
                      <a:r>
                        <a:rPr lang="cs-CZ" baseline="0" dirty="0" smtClean="0"/>
                        <a:t> týdny, edukace o výživě dle individuálních potřeb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cs-CZ" dirty="0" smtClean="0"/>
                        <a:t>3 body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Podrobné vyšetření</a:t>
                      </a:r>
                      <a:r>
                        <a:rPr lang="cs-CZ" baseline="0" dirty="0" smtClean="0"/>
                        <a:t> nutričního stavu (SGA), stanovení nutričního plánu , odborná rada, sledování vývoje nutričního stavu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cs-CZ" dirty="0" smtClean="0"/>
                        <a:t>4 body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Nutriční podpora je efektivní v 80%, přípravky</a:t>
                      </a:r>
                      <a:r>
                        <a:rPr lang="cs-CZ" baseline="0" dirty="0" smtClean="0"/>
                        <a:t> umělé výživy (</a:t>
                      </a:r>
                      <a:r>
                        <a:rPr lang="cs-CZ" baseline="0" dirty="0" err="1" smtClean="0"/>
                        <a:t>sipp</a:t>
                      </a:r>
                      <a:r>
                        <a:rPr lang="cs-CZ" baseline="0" dirty="0" smtClean="0"/>
                        <a:t>, EV, PV), předoperační příprava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cs-CZ" dirty="0" smtClean="0"/>
                        <a:t>5-7 bodů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Systematická nutriční péče, vždy přípravky umělé výživy, příprava před operací je nezbytná</a:t>
                      </a:r>
                      <a:r>
                        <a:rPr lang="cs-CZ" baseline="0" dirty="0" smtClean="0"/>
                        <a:t> i s </a:t>
                      </a:r>
                      <a:r>
                        <a:rPr lang="cs-CZ" baseline="0" dirty="0" err="1" smtClean="0"/>
                        <a:t>event</a:t>
                      </a:r>
                      <a:r>
                        <a:rPr lang="cs-CZ" baseline="0" dirty="0" smtClean="0"/>
                        <a:t>. odkladem operace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Subjektivní globální hodnocení nutričního stavu (SGA)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00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3018">
                <a:tc>
                  <a:txBody>
                    <a:bodyPr/>
                    <a:lstStyle/>
                    <a:p>
                      <a:r>
                        <a:rPr lang="cs-CZ" dirty="0" smtClean="0"/>
                        <a:t>Kategorie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SGA = A, nutriční stav dobrý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SGA=B, středně těžká malnutrice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SGA=C, těžká malnutrice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r>
                        <a:rPr lang="cs-CZ" dirty="0" smtClean="0"/>
                        <a:t>Hmotnost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Stabilní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Ztráta 2-5%/M </a:t>
                      </a:r>
                    </a:p>
                    <a:p>
                      <a:r>
                        <a:rPr lang="cs-CZ" dirty="0" smtClean="0"/>
                        <a:t>Ztráta 2-10%/6M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Ztráta&gt;5%/M</a:t>
                      </a:r>
                    </a:p>
                    <a:p>
                      <a:r>
                        <a:rPr lang="cs-CZ" dirty="0" smtClean="0"/>
                        <a:t>Ztráta &gt; 10%/6M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r>
                        <a:rPr lang="cs-CZ" dirty="0" smtClean="0"/>
                        <a:t>Příjem</a:t>
                      </a:r>
                      <a:r>
                        <a:rPr lang="cs-CZ" baseline="0" dirty="0" smtClean="0"/>
                        <a:t> potravy za poslední 2 týdny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Plný příjem 80-100%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příjmu potravy  40-80%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Těžký deficit příjmu, &lt; 40%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r>
                        <a:rPr lang="cs-CZ" dirty="0" smtClean="0"/>
                        <a:t>Symptomy</a:t>
                      </a:r>
                      <a:r>
                        <a:rPr lang="cs-CZ" baseline="0" dirty="0" smtClean="0"/>
                        <a:t> omezující příjem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Žádné symptomy,</a:t>
                      </a:r>
                      <a:r>
                        <a:rPr lang="cs-CZ" baseline="0" dirty="0" smtClean="0"/>
                        <a:t> nebo zlepšení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Přetrvávající symptomy omezující</a:t>
                      </a:r>
                      <a:r>
                        <a:rPr lang="cs-CZ" sz="1600" baseline="0" dirty="0" smtClean="0"/>
                        <a:t> příjem potravy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Trvalé symptomy</a:t>
                      </a:r>
                      <a:r>
                        <a:rPr lang="cs-CZ" sz="1600" baseline="0" dirty="0" smtClean="0"/>
                        <a:t> omezující příjem potravy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r>
                        <a:rPr lang="cs-CZ" dirty="0" smtClean="0"/>
                        <a:t>Funkční stav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KI 90-100%, dobrý funkční stav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Středně těžký deficit, KI 60-80%, PS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Těžký deficit, KI &lt; 60, PS 3-4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r>
                        <a:rPr lang="cs-CZ" dirty="0" smtClean="0"/>
                        <a:t>Svalová hmota, podkoží, otoky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Žádný</a:t>
                      </a:r>
                      <a:r>
                        <a:rPr lang="cs-CZ" sz="1600" baseline="0" dirty="0" smtClean="0"/>
                        <a:t> deficit svalů a tuků, bez  otoku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lehký a střední deficit svalů a tuků, střední otoky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Těžká atrofie svalů, deficit tuku, velké</a:t>
                      </a:r>
                      <a:r>
                        <a:rPr lang="cs-CZ" sz="1600" baseline="0" dirty="0" smtClean="0"/>
                        <a:t> otoky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018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685800"/>
          </a:xfrm>
        </p:spPr>
        <p:txBody>
          <a:bodyPr/>
          <a:lstStyle/>
          <a:p>
            <a:pPr eaLnBrk="1" hangingPunct="1"/>
            <a:r>
              <a:rPr lang="cs-CZ" sz="4000" b="1" smtClean="0"/>
              <a:t>Kroky v indikaci nutriční péče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Kdo?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Co?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Jak?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  <p:bldP spid="1126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solidFill>
                  <a:srgbClr val="FF3300"/>
                </a:solidFill>
              </a:rPr>
              <a:t>Kdo</a:t>
            </a:r>
            <a:r>
              <a:rPr lang="cs-CZ" sz="4000" dirty="0" smtClean="0"/>
              <a:t> potřebuje nutriční intervenci?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76400"/>
            <a:ext cx="7772400" cy="441960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Primárně malnutriční pacient</a:t>
            </a:r>
          </a:p>
          <a:p>
            <a:pPr eaLnBrk="1" hangingPunct="1"/>
            <a:r>
              <a:rPr lang="cs-CZ" sz="2000" dirty="0" smtClean="0"/>
              <a:t>váhový pokles </a:t>
            </a:r>
            <a:r>
              <a:rPr lang="cs-CZ" sz="2000" dirty="0" smtClean="0">
                <a:cs typeface="Arial" charset="0"/>
              </a:rPr>
              <a:t>&gt;</a:t>
            </a:r>
            <a:r>
              <a:rPr lang="cs-CZ" sz="2000" dirty="0" smtClean="0"/>
              <a:t> 5% za měsíc, či </a:t>
            </a:r>
            <a:r>
              <a:rPr lang="cs-CZ" sz="2000" dirty="0" smtClean="0">
                <a:cs typeface="Arial" charset="0"/>
              </a:rPr>
              <a:t>&gt;</a:t>
            </a:r>
            <a:r>
              <a:rPr lang="cs-CZ" sz="2000" dirty="0" smtClean="0"/>
              <a:t> 10% za 2-6 měsíců</a:t>
            </a:r>
          </a:p>
          <a:p>
            <a:pPr eaLnBrk="1" hangingPunct="1"/>
            <a:r>
              <a:rPr lang="cs-CZ" sz="2000" dirty="0" smtClean="0"/>
              <a:t>Příjem potravy &lt; ¾ obvyklého příjmu</a:t>
            </a:r>
          </a:p>
          <a:p>
            <a:pPr eaLnBrk="1" hangingPunct="1"/>
            <a:r>
              <a:rPr lang="cs-CZ" sz="2000" dirty="0" smtClean="0"/>
              <a:t>BMI </a:t>
            </a:r>
            <a:r>
              <a:rPr lang="cs-CZ" sz="2000" dirty="0" smtClean="0">
                <a:cs typeface="Arial" charset="0"/>
              </a:rPr>
              <a:t>&lt;</a:t>
            </a:r>
            <a:r>
              <a:rPr lang="cs-CZ" sz="2000" dirty="0" smtClean="0"/>
              <a:t> 18,5 (&lt;20, &gt;65 let) , váha </a:t>
            </a:r>
            <a:r>
              <a:rPr lang="cs-CZ" sz="2000" dirty="0" smtClean="0">
                <a:cs typeface="Arial" charset="0"/>
              </a:rPr>
              <a:t>&lt;</a:t>
            </a:r>
            <a:r>
              <a:rPr lang="cs-CZ" sz="2000" dirty="0" smtClean="0"/>
              <a:t> než 10% ideální hmotnosti</a:t>
            </a:r>
          </a:p>
          <a:p>
            <a:pPr eaLnBrk="1" hangingPunct="1"/>
            <a:r>
              <a:rPr lang="cs-CZ" sz="2000" dirty="0" smtClean="0"/>
              <a:t>alb </a:t>
            </a:r>
            <a:r>
              <a:rPr lang="cs-CZ" sz="2000" dirty="0" smtClean="0">
                <a:cs typeface="Arial" charset="0"/>
              </a:rPr>
              <a:t>&lt;</a:t>
            </a:r>
            <a:r>
              <a:rPr lang="cs-CZ" sz="2000" dirty="0" smtClean="0"/>
              <a:t> 28 (30) g/l</a:t>
            </a:r>
          </a:p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800" dirty="0" smtClean="0"/>
              <a:t>Po 3-5 ti dnech minimálního nebo žádného </a:t>
            </a:r>
            <a:r>
              <a:rPr lang="cs-CZ" sz="2800" dirty="0" err="1" smtClean="0"/>
              <a:t>p.o</a:t>
            </a:r>
            <a:r>
              <a:rPr lang="cs-CZ" sz="2800" dirty="0" smtClean="0"/>
              <a:t>. příjmu (nemoc, vyšetřování) u primárně nepodvyživeného pacienta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  <p:bldP spid="1229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cs-CZ" sz="3600" smtClean="0">
                <a:solidFill>
                  <a:srgbClr val="FF3300"/>
                </a:solidFill>
              </a:rPr>
              <a:t>Co</a:t>
            </a:r>
            <a:r>
              <a:rPr lang="cs-CZ" sz="3600" smtClean="0"/>
              <a:t> můžeme pacientovi nabídnout </a:t>
            </a:r>
            <a:r>
              <a:rPr lang="cs-CZ" sz="3600" smtClean="0">
                <a:solidFill>
                  <a:schemeClr val="tx1"/>
                </a:solidFill>
              </a:rPr>
              <a:t>? </a:t>
            </a:r>
            <a:br>
              <a:rPr lang="cs-CZ" sz="3600" smtClean="0">
                <a:solidFill>
                  <a:schemeClr val="tx1"/>
                </a:solidFill>
              </a:rPr>
            </a:br>
            <a:r>
              <a:rPr lang="cs-CZ" sz="3600" smtClean="0">
                <a:solidFill>
                  <a:schemeClr val="tx1"/>
                </a:solidFill>
              </a:rPr>
              <a:t>– modality nutriční intervence</a:t>
            </a:r>
            <a:endParaRPr lang="cs-CZ" sz="36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3886200"/>
          </a:xfrm>
        </p:spPr>
        <p:txBody>
          <a:bodyPr/>
          <a:lstStyle/>
          <a:p>
            <a:pPr eaLnBrk="1" hangingPunct="1"/>
            <a:r>
              <a:rPr lang="cs-CZ" sz="2800" smtClean="0"/>
              <a:t>poučení dietní sestrou a úpravu jídelníčku</a:t>
            </a:r>
          </a:p>
          <a:p>
            <a:pPr eaLnBrk="1" hangingPunct="1"/>
            <a:r>
              <a:rPr lang="cs-CZ" sz="2800" smtClean="0"/>
              <a:t>fortifikace diety</a:t>
            </a:r>
          </a:p>
          <a:p>
            <a:pPr eaLnBrk="1" hangingPunct="1"/>
            <a:r>
              <a:rPr lang="cs-CZ" sz="2800" smtClean="0"/>
              <a:t>sipping – popíjení</a:t>
            </a:r>
          </a:p>
          <a:p>
            <a:pPr eaLnBrk="1" hangingPunct="1"/>
            <a:r>
              <a:rPr lang="cs-CZ" sz="2800" smtClean="0"/>
              <a:t>enterální výživa kompletní nebo doplňková</a:t>
            </a:r>
          </a:p>
          <a:p>
            <a:pPr eaLnBrk="1" hangingPunct="1"/>
            <a:r>
              <a:rPr lang="cs-CZ" sz="2800" smtClean="0"/>
              <a:t>parenterální výživa doplňková nebo kompletní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  <p:bldP spid="1331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Výskyt poruch výživy</a:t>
            </a:r>
          </a:p>
        </p:txBody>
      </p:sp>
      <p:sp>
        <p:nvSpPr>
          <p:cNvPr id="5125" name="Zástupný symbol pro obsah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914400" y="2420938"/>
            <a:ext cx="8229600" cy="1397000"/>
          </a:xfrm>
        </p:spPr>
        <p:txBody>
          <a:bodyPr/>
          <a:lstStyle/>
          <a:p>
            <a:pPr eaLnBrk="1" hangingPunct="1"/>
            <a:r>
              <a:rPr lang="cs-CZ" smtClean="0"/>
              <a:t>Obezita v důsledku nadbytku a blahobytu</a:t>
            </a:r>
          </a:p>
          <a:p>
            <a:pPr eaLnBrk="1" hangingPunct="1"/>
            <a:r>
              <a:rPr lang="cs-CZ" smtClean="0"/>
              <a:t>Podvýživa většinou v důsledku nemoci</a:t>
            </a:r>
          </a:p>
        </p:txBody>
      </p:sp>
      <p:sp>
        <p:nvSpPr>
          <p:cNvPr id="4" name="Nadpis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835150" y="3500438"/>
            <a:ext cx="5184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+mj-lt"/>
                <a:ea typeface="+mj-ea"/>
                <a:cs typeface="+mj-cs"/>
              </a:rPr>
              <a:t>Chudé země</a:t>
            </a:r>
          </a:p>
        </p:txBody>
      </p:sp>
      <p:sp>
        <p:nvSpPr>
          <p:cNvPr id="5" name="Zástupný symbol pro obsah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971550" y="4652963"/>
            <a:ext cx="770413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3200" dirty="0">
                <a:latin typeface="+mn-lt"/>
              </a:rPr>
              <a:t>Podvýživa v důsledku nedostatku potravy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3200" dirty="0">
                <a:latin typeface="+mn-lt"/>
              </a:rPr>
              <a:t>Obezita symbol moci a vlády</a:t>
            </a:r>
          </a:p>
        </p:txBody>
      </p:sp>
      <p:sp>
        <p:nvSpPr>
          <p:cNvPr id="5128" name="TextovéPole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87675" y="1558925"/>
            <a:ext cx="3494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>
                <a:cs typeface="Arial" charset="0"/>
              </a:rPr>
              <a:t>Rozvinuté země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685800"/>
          </a:xfrm>
        </p:spPr>
        <p:txBody>
          <a:bodyPr/>
          <a:lstStyle/>
          <a:p>
            <a:pPr eaLnBrk="1" hangingPunct="1"/>
            <a:r>
              <a:rPr lang="cs-CZ" sz="3600" smtClean="0">
                <a:solidFill>
                  <a:srgbClr val="FF3300"/>
                </a:solidFill>
              </a:rPr>
              <a:t>Jak</a:t>
            </a:r>
            <a:r>
              <a:rPr lang="cs-CZ" sz="3600" smtClean="0"/>
              <a:t> provádět jednotlivé modality</a:t>
            </a:r>
            <a:r>
              <a:rPr lang="cs-CZ" sz="3600" smtClean="0">
                <a:solidFill>
                  <a:schemeClr val="tx1"/>
                </a:solidFill>
              </a:rPr>
              <a:t> ?</a:t>
            </a:r>
            <a:endParaRPr lang="cs-CZ" sz="36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219200"/>
            <a:ext cx="7772400" cy="4876800"/>
          </a:xfrm>
        </p:spPr>
        <p:txBody>
          <a:bodyPr/>
          <a:lstStyle/>
          <a:p>
            <a:pPr eaLnBrk="1" hangingPunct="1"/>
            <a:r>
              <a:rPr lang="cs-CZ" sz="2400" smtClean="0"/>
              <a:t>Dietní sestra. Dietním systémy a speciální diety (omezení tuků, proteinů, diabetické diety, bezlepková, bezmléčná, při potravinové alergii, po akutní pankreatitidě), způsob úpravy potravy, motivace, kontakty</a:t>
            </a:r>
          </a:p>
          <a:p>
            <a:pPr eaLnBrk="1" hangingPunct="1"/>
            <a:endParaRPr lang="cs-CZ" sz="2400" smtClean="0"/>
          </a:p>
          <a:p>
            <a:pPr eaLnBrk="1" hangingPunct="1"/>
            <a:r>
              <a:rPr lang="cs-CZ" sz="2400" smtClean="0"/>
              <a:t>Fortifikace diety. </a:t>
            </a:r>
          </a:p>
          <a:p>
            <a:pPr eaLnBrk="1" hangingPunct="1"/>
            <a:r>
              <a:rPr lang="cs-CZ" sz="2000" smtClean="0"/>
              <a:t>Fantomalt – maltodextrin, Protifar bílkovinný lyzát</a:t>
            </a:r>
          </a:p>
          <a:p>
            <a:pPr eaLnBrk="1" hangingPunct="1"/>
            <a:r>
              <a:rPr lang="cs-CZ" sz="2000" smtClean="0"/>
              <a:t>zahušťují potraviny (polévky, čaj, kaše)</a:t>
            </a:r>
          </a:p>
          <a:p>
            <a:pPr eaLnBrk="1" hangingPunct="1"/>
            <a:r>
              <a:rPr lang="cs-CZ" sz="2000" smtClean="0"/>
              <a:t>jsou chuťově neutrální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  <p:bldP spid="1433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Sipping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557338"/>
            <a:ext cx="8229600" cy="4032250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3600" b="1" smtClean="0"/>
              <a:t>Popíjení – sipping – doplňková EV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Ochucené přípravky EV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300-600kcal/d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Nenahrazovat denní jídla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Vypít za 30 min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Chlazené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1800" smtClean="0"/>
              <a:t>Nutridrink, Fresubin, Resource…</a:t>
            </a:r>
          </a:p>
        </p:txBody>
      </p:sp>
      <p:pic>
        <p:nvPicPr>
          <p:cNvPr id="43014" name="Picture 4" descr="nutridri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149725"/>
            <a:ext cx="124777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5" descr="fresub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5084763"/>
            <a:ext cx="1625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6" descr="fresuibn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2997200"/>
            <a:ext cx="11271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Enterální výživa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484313"/>
            <a:ext cx="8229600" cy="3097212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3600" b="1" smtClean="0"/>
              <a:t>Plná EV – podávání sondou</a:t>
            </a:r>
            <a:endParaRPr lang="cs-CZ" sz="2800" b="1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Zavedení sondy do žaludku a střeva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jejunostomie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Dávka: 35kcal/kg, cca 2000kcal=2000ml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Sonda x popíjení plné EV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800" smtClean="0"/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3600" smtClean="0"/>
          </a:p>
        </p:txBody>
      </p:sp>
      <p:pic>
        <p:nvPicPr>
          <p:cNvPr id="44038" name="Picture 4" descr="P5090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076700"/>
            <a:ext cx="325913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3" descr="P50900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4581525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9" descr="jejunostom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9275" y="133985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Enterální výživa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914400" y="1524000"/>
            <a:ext cx="8229600" cy="914400"/>
          </a:xfrm>
        </p:spPr>
        <p:txBody>
          <a:bodyPr/>
          <a:lstStyle/>
          <a:p>
            <a:pPr eaLnBrk="1" hangingPunct="1"/>
            <a:r>
              <a:rPr lang="cs-CZ" smtClean="0"/>
              <a:t>Gravitační set x enterální pumpa</a:t>
            </a:r>
          </a:p>
        </p:txBody>
      </p:sp>
      <p:pic>
        <p:nvPicPr>
          <p:cNvPr id="45062" name="Picture 4" descr="enterální pum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250348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5" descr="gravitační s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2492375"/>
            <a:ext cx="226853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Enterální výživa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395288" y="1268413"/>
            <a:ext cx="8229600" cy="2305050"/>
          </a:xfrm>
        </p:spPr>
        <p:txBody>
          <a:bodyPr/>
          <a:lstStyle/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3600" b="1" smtClean="0"/>
              <a:t>Zahájení úplné EV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Za hospitalizace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r>
              <a:rPr lang="cs-CZ" sz="2800" smtClean="0"/>
              <a:t>Optimálně pumpou</a:t>
            </a:r>
          </a:p>
          <a:p>
            <a:pPr marL="360363" indent="-360363" eaLnBrk="1" hangingPunct="1">
              <a:buClr>
                <a:srgbClr val="742624"/>
              </a:buClr>
              <a:buFont typeface="Wingdings" pitchFamily="2" charset="2"/>
              <a:buChar char="Ø"/>
            </a:pPr>
            <a:endParaRPr lang="cs-CZ" sz="2800" smtClean="0"/>
          </a:p>
        </p:txBody>
      </p:sp>
      <p:pic>
        <p:nvPicPr>
          <p:cNvPr id="46086" name="Picture 4" descr="Tulipá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1268413"/>
            <a:ext cx="25209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71750" y="3716338"/>
            <a:ext cx="3944938" cy="2236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800">
                <a:latin typeface="Times New Roman" pitchFamily="18" charset="0"/>
                <a:cs typeface="Arial" charset="0"/>
              </a:rPr>
              <a:t>1 .Den  500ml 25ml/hod</a:t>
            </a:r>
          </a:p>
          <a:p>
            <a:pPr marL="342900" indent="-342900"/>
            <a:r>
              <a:rPr lang="cs-CZ" sz="2800">
                <a:latin typeface="Times New Roman" pitchFamily="18" charset="0"/>
                <a:cs typeface="Arial" charset="0"/>
              </a:rPr>
              <a:t>2. Den  1000ml 50ml/hod</a:t>
            </a:r>
          </a:p>
          <a:p>
            <a:pPr marL="342900" indent="-342900"/>
            <a:r>
              <a:rPr lang="cs-CZ" sz="2800">
                <a:latin typeface="Times New Roman" pitchFamily="18" charset="0"/>
                <a:cs typeface="Arial" charset="0"/>
              </a:rPr>
              <a:t>3. Den 1500ml 75ml/hod</a:t>
            </a:r>
          </a:p>
          <a:p>
            <a:pPr marL="342900" indent="-342900"/>
            <a:r>
              <a:rPr lang="cs-CZ" sz="2800">
                <a:latin typeface="Times New Roman" pitchFamily="18" charset="0"/>
                <a:cs typeface="Arial" charset="0"/>
              </a:rPr>
              <a:t>4. Den 2000ml 100ml/hod</a:t>
            </a:r>
          </a:p>
          <a:p>
            <a:pPr marL="342900" indent="-342900"/>
            <a:r>
              <a:rPr lang="cs-CZ" sz="2800">
                <a:latin typeface="Times New Roman" pitchFamily="18" charset="0"/>
                <a:cs typeface="Arial" charset="0"/>
              </a:rPr>
              <a:t>Max rychlost 175ml/hod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371600"/>
            <a:ext cx="44529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762000"/>
            <a:ext cx="3844925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810000"/>
            <a:ext cx="37782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4191000"/>
            <a:ext cx="32305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1050" y="381000"/>
            <a:ext cx="506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>
                <a:cs typeface="Arial" charset="0"/>
              </a:rPr>
              <a:t>EV – PEG - metoda PULL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0" y="0"/>
            <a:ext cx="9144000" cy="1144800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EV – PEG - metoda PULL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 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195513" y="2420938"/>
            <a:ext cx="28971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peg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2636838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peg obr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47974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404813"/>
            <a:ext cx="5545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cs typeface="Arial" charset="0"/>
              </a:rPr>
              <a:t>Úspěšnost provedení 94-99%</a:t>
            </a:r>
          </a:p>
        </p:txBody>
      </p:sp>
      <p:pic>
        <p:nvPicPr>
          <p:cNvPr id="48134" name="Picture 3" descr="Kopie - P12200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1052513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Přípravky enterální výživy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90800"/>
            <a:ext cx="7772400" cy="3505200"/>
          </a:xfrm>
        </p:spPr>
        <p:txBody>
          <a:bodyPr/>
          <a:lstStyle/>
          <a:p>
            <a:pPr eaLnBrk="1" hangingPunct="1"/>
            <a:r>
              <a:rPr lang="cs-CZ" sz="2400" dirty="0" smtClean="0"/>
              <a:t>Chemicky definovaná bilancovaná dodávka živin formou komerčně vyráběných přípravků</a:t>
            </a:r>
          </a:p>
          <a:p>
            <a:pPr eaLnBrk="1" hangingPunct="1"/>
            <a:r>
              <a:rPr lang="cs-CZ" sz="2400" dirty="0" smtClean="0"/>
              <a:t>Polymerní</a:t>
            </a:r>
          </a:p>
          <a:p>
            <a:pPr eaLnBrk="1" hangingPunct="1"/>
            <a:r>
              <a:rPr lang="cs-CZ" sz="2000" dirty="0" smtClean="0"/>
              <a:t>kompletní bílkovina (kasein, syrovátka, vaječná bílkovina), cukry (maltodextrin, škrob, </a:t>
            </a:r>
            <a:r>
              <a:rPr lang="cs-CZ" sz="2000" dirty="0" err="1" smtClean="0"/>
              <a:t>sacharoza</a:t>
            </a:r>
            <a:r>
              <a:rPr lang="cs-CZ" sz="2000" dirty="0" smtClean="0"/>
              <a:t>), tuky (rostlinné oleje LCT nebo LCT/MCT)</a:t>
            </a:r>
          </a:p>
          <a:p>
            <a:pPr eaLnBrk="1" hangingPunct="1"/>
            <a:r>
              <a:rPr lang="cs-CZ" sz="2400" dirty="0" smtClean="0"/>
              <a:t>Oligomerní</a:t>
            </a:r>
          </a:p>
          <a:p>
            <a:pPr eaLnBrk="1" hangingPunct="1"/>
            <a:r>
              <a:rPr lang="cs-CZ" sz="2000" dirty="0" smtClean="0"/>
              <a:t>proteinový hydrolyzát (syrovátky, pšeničné bílkoviny), cukry (maltodextrin), Tuky (rostlinné oleje LCT/MCT)</a:t>
            </a:r>
          </a:p>
        </p:txBody>
      </p:sp>
      <p:pic>
        <p:nvPicPr>
          <p:cNvPr id="49156" name="Picture 4" descr="P509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196975"/>
            <a:ext cx="18716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mtClean="0"/>
              <a:t>Kontraindikace enterální výživy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96975"/>
            <a:ext cx="8578850" cy="2592388"/>
          </a:xfrm>
        </p:spPr>
        <p:txBody>
          <a:bodyPr/>
          <a:lstStyle/>
          <a:p>
            <a:r>
              <a:rPr lang="cs-CZ" sz="2400" smtClean="0"/>
              <a:t>Náhlé příhody břišní </a:t>
            </a:r>
            <a:r>
              <a:rPr lang="cs-CZ" sz="1600" i="1" smtClean="0"/>
              <a:t>(apendicitida, cholecystitida, divertikulitida, perforace střeva)</a:t>
            </a:r>
          </a:p>
          <a:p>
            <a:r>
              <a:rPr lang="cs-CZ" sz="1600" smtClean="0"/>
              <a:t>Ileus</a:t>
            </a:r>
          </a:p>
          <a:p>
            <a:r>
              <a:rPr lang="cs-CZ" sz="2400" smtClean="0"/>
              <a:t>Krvácení do trávícího traktu</a:t>
            </a:r>
          </a:p>
          <a:p>
            <a:r>
              <a:rPr lang="cs-CZ" sz="2400" smtClean="0"/>
              <a:t>Těžká střevní malabsorpce </a:t>
            </a:r>
            <a:r>
              <a:rPr lang="cs-CZ" sz="1600" smtClean="0"/>
              <a:t>(postradiační enteritida, mukositida po CHT, GVHD, střevní amyloidoza)</a:t>
            </a:r>
            <a:endParaRPr lang="cs-CZ" sz="2400" smtClean="0"/>
          </a:p>
          <a:p>
            <a:r>
              <a:rPr lang="cs-CZ" sz="2400" smtClean="0"/>
              <a:t>Pokud je funkční trávící trakt, je PV kontraindikovaná!!</a:t>
            </a:r>
          </a:p>
        </p:txBody>
      </p:sp>
      <p:sp>
        <p:nvSpPr>
          <p:cNvPr id="4" name="Vývojový diagram: alternativní postup 3"/>
          <p:cNvSpPr/>
          <p:nvPr>
            <p:custDataLst>
              <p:tags r:id="rId4"/>
            </p:custDataLst>
          </p:nvPr>
        </p:nvSpPr>
        <p:spPr>
          <a:xfrm>
            <a:off x="3348038" y="3789363"/>
            <a:ext cx="2519362" cy="9350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rgbClr val="FF0000"/>
                </a:solidFill>
              </a:rPr>
              <a:t>Malnutriční pacient s</a:t>
            </a:r>
          </a:p>
          <a:p>
            <a:pPr algn="ctr">
              <a:defRPr/>
            </a:pPr>
            <a:r>
              <a:rPr lang="cs-CZ" sz="1600" dirty="0">
                <a:solidFill>
                  <a:srgbClr val="FF0000"/>
                </a:solidFill>
              </a:rPr>
              <a:t>Indikací k </a:t>
            </a:r>
            <a:r>
              <a:rPr lang="cs-CZ" sz="1600" dirty="0" err="1">
                <a:solidFill>
                  <a:srgbClr val="FF0000"/>
                </a:solidFill>
              </a:rPr>
              <a:t>nutr</a:t>
            </a:r>
            <a:r>
              <a:rPr lang="cs-CZ" sz="1600" dirty="0">
                <a:solidFill>
                  <a:srgbClr val="FF0000"/>
                </a:solidFill>
              </a:rPr>
              <a:t>. intervenci</a:t>
            </a:r>
          </a:p>
        </p:txBody>
      </p:sp>
      <p:sp>
        <p:nvSpPr>
          <p:cNvPr id="5" name="Vývojový diagram: alternativní postup 4"/>
          <p:cNvSpPr/>
          <p:nvPr>
            <p:custDataLst>
              <p:tags r:id="rId5"/>
            </p:custDataLst>
          </p:nvPr>
        </p:nvSpPr>
        <p:spPr>
          <a:xfrm>
            <a:off x="827088" y="5805488"/>
            <a:ext cx="2376487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</a:rPr>
              <a:t>Enterální výživa</a:t>
            </a:r>
          </a:p>
        </p:txBody>
      </p:sp>
      <p:sp>
        <p:nvSpPr>
          <p:cNvPr id="6" name="Vývojový diagram: alternativní postup 5"/>
          <p:cNvSpPr/>
          <p:nvPr>
            <p:custDataLst>
              <p:tags r:id="rId6"/>
            </p:custDataLst>
          </p:nvPr>
        </p:nvSpPr>
        <p:spPr>
          <a:xfrm>
            <a:off x="5867400" y="5876925"/>
            <a:ext cx="2376488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rgbClr val="002060"/>
                </a:solidFill>
              </a:rPr>
              <a:t>Parenterální výživa</a:t>
            </a:r>
          </a:p>
        </p:txBody>
      </p:sp>
      <p:sp>
        <p:nvSpPr>
          <p:cNvPr id="8" name="Šipka dolů 7"/>
          <p:cNvSpPr/>
          <p:nvPr>
            <p:custDataLst>
              <p:tags r:id="rId7"/>
            </p:custDataLst>
          </p:nvPr>
        </p:nvSpPr>
        <p:spPr>
          <a:xfrm rot="2342108">
            <a:off x="3171825" y="4656138"/>
            <a:ext cx="433388" cy="1196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9" name="Šipka dolů 8"/>
          <p:cNvSpPr/>
          <p:nvPr>
            <p:custDataLst>
              <p:tags r:id="rId8"/>
            </p:custDataLst>
          </p:nvPr>
        </p:nvSpPr>
        <p:spPr>
          <a:xfrm rot="19087646">
            <a:off x="5888038" y="4622800"/>
            <a:ext cx="150812" cy="1196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válný popisek 9"/>
          <p:cNvSpPr/>
          <p:nvPr>
            <p:custDataLst>
              <p:tags r:id="rId9"/>
            </p:custDataLst>
          </p:nvPr>
        </p:nvSpPr>
        <p:spPr>
          <a:xfrm>
            <a:off x="684213" y="4005263"/>
            <a:ext cx="2303462" cy="863600"/>
          </a:xfrm>
          <a:prstGeom prst="wedgeEllipseCallout">
            <a:avLst>
              <a:gd name="adj1" fmla="val 70752"/>
              <a:gd name="adj2" fmla="val 726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ný popisek 10"/>
          <p:cNvSpPr/>
          <p:nvPr>
            <p:custDataLst>
              <p:tags r:id="rId10"/>
            </p:custDataLst>
          </p:nvPr>
        </p:nvSpPr>
        <p:spPr>
          <a:xfrm>
            <a:off x="6372225" y="4005263"/>
            <a:ext cx="2303463" cy="863600"/>
          </a:xfrm>
          <a:prstGeom prst="wedgeEllipseCallout">
            <a:avLst>
              <a:gd name="adj1" fmla="val -67299"/>
              <a:gd name="adj2" fmla="val 854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187" name="TextovéPole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16013" y="4149725"/>
            <a:ext cx="1439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/>
              <a:t>Funkční trávící</a:t>
            </a:r>
          </a:p>
          <a:p>
            <a:r>
              <a:rPr lang="cs-CZ" sz="1200" b="1"/>
              <a:t>trakt, většina </a:t>
            </a:r>
          </a:p>
          <a:p>
            <a:r>
              <a:rPr lang="cs-CZ" sz="1200" b="1"/>
              <a:t>pacientů</a:t>
            </a:r>
          </a:p>
        </p:txBody>
      </p:sp>
      <p:sp>
        <p:nvSpPr>
          <p:cNvPr id="50188" name="TextovéPole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61163" y="4191000"/>
            <a:ext cx="1843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/>
              <a:t>Enterální výživa</a:t>
            </a:r>
          </a:p>
          <a:p>
            <a:r>
              <a:rPr lang="cs-CZ" sz="1200" b="1"/>
              <a:t>je KI u cca ¼ pacientů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09600"/>
          </a:xfrm>
        </p:spPr>
        <p:txBody>
          <a:bodyPr/>
          <a:lstStyle/>
          <a:p>
            <a:pPr eaLnBrk="1" hangingPunct="1"/>
            <a:r>
              <a:rPr lang="cs-CZ" sz="3600" smtClean="0">
                <a:solidFill>
                  <a:srgbClr val="FF3300"/>
                </a:solidFill>
              </a:rPr>
              <a:t>Jak</a:t>
            </a:r>
            <a:r>
              <a:rPr lang="cs-CZ" sz="3600" smtClean="0"/>
              <a:t> provádět jednotlivé modality</a:t>
            </a:r>
            <a:r>
              <a:rPr lang="cs-CZ" sz="3600" smtClean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1430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Parenterální výživa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kontraindikace!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periferní kanyla – </a:t>
            </a:r>
            <a:r>
              <a:rPr lang="cs-CZ" sz="2000" b="1" dirty="0" err="1" smtClean="0"/>
              <a:t>braunyla</a:t>
            </a:r>
            <a:endParaRPr 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parenterální výživa méně jak 5 dní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roztoky do 800mosmol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dobrý periferní žilní systém</a:t>
            </a:r>
            <a:r>
              <a:rPr lang="cs-CZ" sz="20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err="1" smtClean="0"/>
              <a:t>centerální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venozní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katetr</a:t>
            </a:r>
            <a:r>
              <a:rPr lang="cs-CZ" sz="2000" b="1" dirty="0" smtClean="0"/>
              <a:t> či port nebo PICC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déle než 5 dní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err="1" smtClean="0"/>
              <a:t>insuff</a:t>
            </a:r>
            <a:r>
              <a:rPr lang="cs-CZ" sz="1800" dirty="0" smtClean="0"/>
              <a:t>. žilní systém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koncentrované roztoky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komplikace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spojené s </a:t>
            </a:r>
            <a:r>
              <a:rPr lang="cs-CZ" sz="1800" dirty="0" err="1" smtClean="0"/>
              <a:t>kanylací</a:t>
            </a:r>
            <a:r>
              <a:rPr lang="cs-CZ" sz="1800" dirty="0" smtClean="0"/>
              <a:t> CVK: krvácení, PNO, poranění nervů, </a:t>
            </a:r>
            <a:r>
              <a:rPr lang="cs-CZ" sz="1800" dirty="0" err="1" smtClean="0"/>
              <a:t>d</a:t>
            </a:r>
            <a:r>
              <a:rPr lang="cs-CZ" sz="1800" dirty="0" smtClean="0"/>
              <a:t>. </a:t>
            </a:r>
            <a:r>
              <a:rPr lang="cs-CZ" sz="1800" dirty="0" err="1" smtClean="0"/>
              <a:t>thoracikus</a:t>
            </a:r>
            <a:r>
              <a:rPr lang="cs-CZ" sz="1800" dirty="0" smtClean="0"/>
              <a:t>, embolie materiálu či vzduchu, srdeční arytmie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smtClean="0"/>
              <a:t>kanylové sepse, </a:t>
            </a:r>
            <a:r>
              <a:rPr lang="cs-CZ" sz="1800" dirty="0" err="1" smtClean="0"/>
              <a:t>trombozy</a:t>
            </a:r>
            <a:r>
              <a:rPr lang="cs-CZ" sz="1800" dirty="0" smtClean="0"/>
              <a:t> žilního systému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 err="1" smtClean="0"/>
              <a:t>hepatobiliární</a:t>
            </a:r>
            <a:r>
              <a:rPr lang="cs-CZ" sz="1800" dirty="0" smtClean="0"/>
              <a:t> komplikace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  <p:bldP spid="174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44000" cy="1144588"/>
          </a:xfrm>
          <a:gradFill flip="none" rotWithShape="1">
            <a:gsLst>
              <a:gs pos="2917">
                <a:schemeClr val="accent2">
                  <a:shade val="30000"/>
                  <a:satMod val="115000"/>
                </a:schemeClr>
              </a:gs>
              <a:gs pos="79000">
                <a:schemeClr val="accent2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cap="flat" algn="ctr"/>
        </p:spPr>
        <p:txBody>
          <a:bodyPr rtlCol="0"/>
          <a:lstStyle/>
          <a:p>
            <a:pPr eaLnBrk="1" hangingPunct="1">
              <a:defRPr/>
            </a:pPr>
            <a:r>
              <a:rPr lang="cs-CZ"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Hladové mapy</a:t>
            </a:r>
          </a:p>
        </p:txBody>
      </p:sp>
      <p:pic>
        <p:nvPicPr>
          <p:cNvPr id="6149" name="Obrázek 3" descr="hladová map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836613"/>
            <a:ext cx="859948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Obrázek 4" descr="podvýživa dět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716338"/>
            <a:ext cx="82089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Parenteralní výživa</a:t>
            </a:r>
          </a:p>
        </p:txBody>
      </p:sp>
      <p:pic>
        <p:nvPicPr>
          <p:cNvPr id="52227" name="Picture 3" descr="P606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95400"/>
            <a:ext cx="36544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P5180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958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P1230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09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Line 6"/>
          <p:cNvSpPr>
            <a:spLocks noChangeShapeType="1"/>
          </p:cNvSpPr>
          <p:nvPr/>
        </p:nvSpPr>
        <p:spPr bwMode="auto">
          <a:xfrm flipV="1">
            <a:off x="3657600" y="2286000"/>
            <a:ext cx="3429000" cy="121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H="1">
            <a:off x="3657600" y="4800600"/>
            <a:ext cx="19050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Přípravky parenterální výživy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Chemicky definované vodné roztoky glukozy, aminokyselin, lipidů, iontů, stopových prvků a vitamínů</a:t>
            </a:r>
          </a:p>
          <a:p>
            <a:pPr eaLnBrk="1" hangingPunct="1"/>
            <a:r>
              <a:rPr lang="cs-CZ" sz="2400" smtClean="0"/>
              <a:t>Glukoza 5%,10%,20%,40%</a:t>
            </a:r>
          </a:p>
          <a:p>
            <a:pPr eaLnBrk="1" hangingPunct="1"/>
            <a:r>
              <a:rPr lang="cs-CZ" sz="2400" smtClean="0"/>
              <a:t>Aminoroztoky 4%,5%,8%,10%,15%, cave spektrum AK</a:t>
            </a:r>
          </a:p>
          <a:p>
            <a:pPr eaLnBrk="1" hangingPunct="1"/>
            <a:r>
              <a:rPr lang="cs-CZ" sz="2400" smtClean="0"/>
              <a:t>emulze lipidů 10%,20%, LCT, MCT, </a:t>
            </a:r>
          </a:p>
          <a:p>
            <a:pPr eaLnBrk="1" hangingPunct="1"/>
            <a:r>
              <a:rPr lang="cs-CZ" sz="2400" smtClean="0"/>
              <a:t>FR, Ringer, Hartman, Darrow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71475"/>
            <a:ext cx="7772400" cy="609600"/>
          </a:xfrm>
        </p:spPr>
        <p:txBody>
          <a:bodyPr/>
          <a:lstStyle/>
          <a:p>
            <a:pPr eaLnBrk="1" hangingPunct="1"/>
            <a:r>
              <a:rPr lang="cs-CZ" sz="3600" smtClean="0">
                <a:solidFill>
                  <a:srgbClr val="FF3300"/>
                </a:solidFill>
              </a:rPr>
              <a:t>Jak</a:t>
            </a:r>
            <a:r>
              <a:rPr lang="cs-CZ" sz="3600" smtClean="0"/>
              <a:t> provádět jednotlivé modality</a:t>
            </a:r>
            <a:r>
              <a:rPr lang="cs-CZ" sz="3600" smtClean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7772400" cy="4176713"/>
          </a:xfrm>
        </p:spPr>
        <p:txBody>
          <a:bodyPr/>
          <a:lstStyle/>
          <a:p>
            <a:pPr eaLnBrk="1" hangingPunct="1"/>
            <a:r>
              <a:rPr lang="cs-CZ" sz="2000" smtClean="0"/>
              <a:t>monitorace</a:t>
            </a:r>
          </a:p>
          <a:p>
            <a:pPr eaLnBrk="1" hangingPunct="1"/>
            <a:r>
              <a:rPr lang="cs-CZ" sz="1800" smtClean="0"/>
              <a:t>pravidelné odběry gly, iontů, bili, JT, tag</a:t>
            </a:r>
          </a:p>
          <a:p>
            <a:pPr eaLnBrk="1" hangingPunct="1"/>
            <a:r>
              <a:rPr lang="cs-CZ" sz="1800" smtClean="0"/>
              <a:t>kontrola a péče o centrální žilní katetr</a:t>
            </a:r>
          </a:p>
          <a:p>
            <a:pPr eaLnBrk="1" hangingPunct="1"/>
            <a:r>
              <a:rPr lang="cs-CZ" sz="2000" smtClean="0"/>
              <a:t>nevýhody</a:t>
            </a:r>
          </a:p>
          <a:p>
            <a:pPr eaLnBrk="1" hangingPunct="1"/>
            <a:r>
              <a:rPr lang="cs-CZ" sz="1800" smtClean="0"/>
              <a:t>nefysiologická</a:t>
            </a:r>
          </a:p>
          <a:p>
            <a:pPr eaLnBrk="1" hangingPunct="1"/>
            <a:r>
              <a:rPr lang="cs-CZ" sz="1800" smtClean="0"/>
              <a:t>množství komplikací</a:t>
            </a:r>
          </a:p>
          <a:p>
            <a:pPr eaLnBrk="1" hangingPunct="1"/>
            <a:r>
              <a:rPr lang="cs-CZ" sz="1800" smtClean="0"/>
              <a:t>finanční nákladnost</a:t>
            </a:r>
          </a:p>
          <a:p>
            <a:pPr eaLnBrk="1" hangingPunct="1"/>
            <a:r>
              <a:rPr lang="cs-CZ" sz="2400" smtClean="0"/>
              <a:t>Možnost domácího podávání enterální a parenterální výživy</a:t>
            </a:r>
          </a:p>
          <a:p>
            <a:pPr eaLnBrk="1" hangingPunct="1"/>
            <a:r>
              <a:rPr lang="cs-CZ" sz="2400" smtClean="0"/>
              <a:t>specializovaná centra</a:t>
            </a:r>
          </a:p>
          <a:p>
            <a:pPr eaLnBrk="1" hangingPunct="1"/>
            <a:endParaRPr lang="cs-CZ" sz="1800" smtClean="0"/>
          </a:p>
          <a:p>
            <a:pPr eaLnBrk="1" hangingPunct="1"/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  <p:bldP spid="18435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Kontraindikace parenterální výživy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kontraindikací parenterální výživy je možnost zajištění nutričních požadavků organismu cestou enterální</a:t>
            </a:r>
          </a:p>
        </p:txBody>
      </p:sp>
      <p:pic>
        <p:nvPicPr>
          <p:cNvPr id="55300" name="Obrázek 3" descr="střev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059238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Srovnání  enterální a parenterální výživy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76400"/>
            <a:ext cx="3810000" cy="4114800"/>
          </a:xfrm>
        </p:spPr>
        <p:txBody>
          <a:bodyPr/>
          <a:lstStyle/>
          <a:p>
            <a:pPr eaLnBrk="1" hangingPunct="1"/>
            <a:r>
              <a:rPr lang="cs-CZ" b="1" smtClean="0"/>
              <a:t>Enterální</a:t>
            </a:r>
          </a:p>
          <a:p>
            <a:pPr eaLnBrk="1" hangingPunct="1"/>
            <a:r>
              <a:rPr lang="cs-CZ" sz="2400" smtClean="0"/>
              <a:t>fyziologická</a:t>
            </a:r>
          </a:p>
          <a:p>
            <a:pPr eaLnBrk="1" hangingPunct="1"/>
            <a:r>
              <a:rPr lang="cs-CZ" sz="2400" smtClean="0"/>
              <a:t>méně komplikací</a:t>
            </a:r>
          </a:p>
          <a:p>
            <a:pPr eaLnBrk="1" hangingPunct="1"/>
            <a:r>
              <a:rPr lang="cs-CZ" sz="2400" smtClean="0"/>
              <a:t>levnější</a:t>
            </a:r>
          </a:p>
          <a:p>
            <a:pPr eaLnBrk="1" hangingPunct="1"/>
            <a:r>
              <a:rPr lang="cs-CZ" sz="2400" smtClean="0"/>
              <a:t>účinná</a:t>
            </a:r>
          </a:p>
          <a:p>
            <a:pPr eaLnBrk="1" hangingPunct="1"/>
            <a:r>
              <a:rPr lang="cs-CZ" sz="2400" smtClean="0"/>
              <a:t>horší compliance </a:t>
            </a:r>
          </a:p>
          <a:p>
            <a:pPr eaLnBrk="1" hangingPunct="1"/>
            <a:r>
              <a:rPr lang="cs-CZ" sz="2400" smtClean="0"/>
              <a:t>možnost domácího podání</a:t>
            </a:r>
          </a:p>
          <a:p>
            <a:pPr eaLnBrk="1" hangingPunct="1"/>
            <a:endParaRPr lang="cs-CZ" sz="240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381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/>
              <a:t>Parenterální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nefyziologická - podání substrátů do systémového řečiště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obchází játra a střevo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více komplikací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nákladnější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dobrá compliance </a:t>
            </a:r>
            <a:r>
              <a:rPr lang="cs-CZ" sz="1600" smtClean="0"/>
              <a:t>(krátkodobá)</a:t>
            </a:r>
            <a:endParaRPr 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možnost domácího podání – specializovaná centra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pPr eaLnBrk="1" hangingPunct="1"/>
            <a:r>
              <a:rPr lang="cs-CZ" smtClean="0"/>
              <a:t>Dávky energie a živin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47800"/>
            <a:ext cx="7772400" cy="4038600"/>
          </a:xfrm>
        </p:spPr>
        <p:txBody>
          <a:bodyPr/>
          <a:lstStyle/>
          <a:p>
            <a:pPr eaLnBrk="1" hangingPunct="1"/>
            <a:r>
              <a:rPr lang="cs-CZ" sz="2800" b="1" smtClean="0"/>
              <a:t>Energie</a:t>
            </a:r>
          </a:p>
          <a:p>
            <a:pPr eaLnBrk="1" hangingPunct="1"/>
            <a:r>
              <a:rPr lang="cs-CZ" sz="2400" smtClean="0"/>
              <a:t>složení: bazální metabolismus(70%), aktivita(20%), tělesná teplota (10%), faktor nemoci 1-100%</a:t>
            </a:r>
          </a:p>
          <a:p>
            <a:pPr eaLnBrk="1" hangingPunct="1"/>
            <a:r>
              <a:rPr lang="cs-CZ" sz="2800" b="1" smtClean="0"/>
              <a:t>Zjištění potřeby energie</a:t>
            </a:r>
            <a:r>
              <a:rPr lang="cs-CZ" sz="2400" smtClean="0"/>
              <a:t>:</a:t>
            </a:r>
          </a:p>
          <a:p>
            <a:pPr eaLnBrk="1" hangingPunct="1"/>
            <a:r>
              <a:rPr lang="cs-CZ" sz="2400" smtClean="0"/>
              <a:t>změřením – přímá a nepřímá kalorimetrie</a:t>
            </a:r>
          </a:p>
          <a:p>
            <a:pPr eaLnBrk="1" hangingPunct="1"/>
            <a:r>
              <a:rPr lang="cs-CZ" sz="2400" smtClean="0"/>
              <a:t>výpočtem – Harris-Benedictova rovnice</a:t>
            </a:r>
          </a:p>
          <a:p>
            <a:pPr eaLnBrk="1" hangingPunct="1"/>
            <a:r>
              <a:rPr lang="cs-CZ" sz="2400" smtClean="0"/>
              <a:t>odhadem – 30-35kcal/kg</a:t>
            </a:r>
          </a:p>
          <a:p>
            <a:pPr eaLnBrk="1" hangingPunct="1"/>
            <a:endParaRPr lang="cs-CZ" sz="200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Potřeba živin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Proteiny</a:t>
            </a:r>
          </a:p>
          <a:p>
            <a:pPr eaLnBrk="1" hangingPunct="1"/>
            <a:r>
              <a:rPr lang="cs-CZ" sz="2400" smtClean="0"/>
              <a:t>1g/kg/d stabilizovaný stav</a:t>
            </a:r>
          </a:p>
          <a:p>
            <a:pPr eaLnBrk="1" hangingPunct="1"/>
            <a:r>
              <a:rPr lang="cs-CZ" sz="2400" smtClean="0"/>
              <a:t>1,5-3g/kg/d – stresový metabolismus</a:t>
            </a:r>
          </a:p>
          <a:p>
            <a:pPr eaLnBrk="1" hangingPunct="1"/>
            <a:r>
              <a:rPr lang="cs-CZ" sz="2800" smtClean="0"/>
              <a:t>Cukry</a:t>
            </a:r>
          </a:p>
          <a:p>
            <a:pPr eaLnBrk="1" hangingPunct="1"/>
            <a:r>
              <a:rPr lang="cs-CZ" sz="2400" smtClean="0"/>
              <a:t>4-6g/kg/d stabilizovaný stav</a:t>
            </a:r>
          </a:p>
          <a:p>
            <a:pPr eaLnBrk="1" hangingPunct="1"/>
            <a:r>
              <a:rPr lang="cs-CZ" sz="2400" smtClean="0"/>
              <a:t>2-3g/kg/d – stresový metabolismus</a:t>
            </a:r>
          </a:p>
          <a:p>
            <a:pPr eaLnBrk="1" hangingPunct="1"/>
            <a:r>
              <a:rPr lang="cs-CZ" smtClean="0"/>
              <a:t>Tuky</a:t>
            </a:r>
          </a:p>
          <a:p>
            <a:pPr eaLnBrk="1" hangingPunct="1"/>
            <a:r>
              <a:rPr lang="cs-CZ" sz="2400" smtClean="0"/>
              <a:t>0,7-1,5g/kg/d dle hladiny  TAG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8259763" cy="719137"/>
          </a:xfrm>
        </p:spPr>
        <p:txBody>
          <a:bodyPr/>
          <a:lstStyle/>
          <a:p>
            <a:pPr eaLnBrk="1" hangingPunct="1"/>
            <a:r>
              <a:rPr lang="cs-CZ" sz="4000" smtClean="0"/>
              <a:t>Děkuji za pozornost!</a:t>
            </a:r>
          </a:p>
        </p:txBody>
      </p:sp>
      <p:pic>
        <p:nvPicPr>
          <p:cNvPr id="59395" name="Obrázek 3" descr="04-polar-bear-at-zoo_16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08050"/>
            <a:ext cx="77406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Lečba obezity – intragastrický  balon</a:t>
            </a:r>
          </a:p>
        </p:txBody>
      </p:sp>
      <p:pic>
        <p:nvPicPr>
          <p:cNvPr id="8195" name="Picture 4" descr="BIB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133600"/>
            <a:ext cx="43195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BIB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133600"/>
            <a:ext cx="439261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9" descr="endobarier 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5373688"/>
            <a:ext cx="2592388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Zavedení endobarier</a:t>
            </a:r>
          </a:p>
        </p:txBody>
      </p:sp>
      <p:sp>
        <p:nvSpPr>
          <p:cNvPr id="9220" name="Zástupný symbol pro obsah 2"/>
          <p:cNvSpPr>
            <a:spLocks noGrp="1"/>
          </p:cNvSpPr>
          <p:nvPr>
            <p:ph idx="4294967295"/>
          </p:nvPr>
        </p:nvSpPr>
        <p:spPr>
          <a:xfrm>
            <a:off x="685800" y="1628775"/>
            <a:ext cx="7772400" cy="1447800"/>
          </a:xfrm>
        </p:spPr>
        <p:txBody>
          <a:bodyPr/>
          <a:lstStyle/>
          <a:p>
            <a:r>
              <a:rPr lang="cs-CZ" sz="2400" smtClean="0"/>
              <a:t>Endoskopická léčba obezita, syndromu X</a:t>
            </a:r>
          </a:p>
          <a:p>
            <a:r>
              <a:rPr lang="cs-CZ" sz="2400" smtClean="0"/>
              <a:t>První zavedení v ČR 1/2014 v IKEM</a:t>
            </a:r>
          </a:p>
          <a:p>
            <a:r>
              <a:rPr lang="cs-CZ" sz="2400" smtClean="0"/>
              <a:t>www.endobarrier.com</a:t>
            </a:r>
          </a:p>
          <a:p>
            <a:endParaRPr lang="cs-CZ" sz="2400" smtClean="0"/>
          </a:p>
        </p:txBody>
      </p:sp>
      <p:pic>
        <p:nvPicPr>
          <p:cNvPr id="9221" name="Obrázek 3" descr="endobarien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8942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Obrázek 4" descr="endobarier 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65400"/>
            <a:ext cx="29654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Obrázek 6" descr="endobarier 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437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Obrázek 7" descr="endobarier 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3500438"/>
            <a:ext cx="27336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Obrázek 8" descr="endobarier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1416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838200"/>
          </a:xfrm>
        </p:spPr>
        <p:txBody>
          <a:bodyPr/>
          <a:lstStyle/>
          <a:p>
            <a:pPr eaLnBrk="1" hangingPunct="1"/>
            <a:r>
              <a:rPr lang="cs-CZ" sz="3600" smtClean="0"/>
              <a:t>Obezita ve vyspělých státech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219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změna životního stylu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snížení pohybové aktivity (eskalátory, auta…)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zvýšení příjmu potravy, rafinované potraviny, </a:t>
            </a:r>
            <a:r>
              <a:rPr lang="cs-CZ" sz="2000" dirty="0" err="1" smtClean="0"/>
              <a:t>fast</a:t>
            </a:r>
            <a:r>
              <a:rPr lang="cs-CZ" sz="2000" dirty="0" smtClean="0"/>
              <a:t> </a:t>
            </a:r>
            <a:r>
              <a:rPr lang="cs-CZ" sz="2000" dirty="0" err="1" smtClean="0"/>
              <a:t>food</a:t>
            </a:r>
            <a:r>
              <a:rPr lang="cs-CZ" sz="2000" dirty="0" smtClean="0"/>
              <a:t> kultura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0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Geny šetřící REE a zvyšující rychlost ukládání tuků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význam v udržení přežití v extrémních podmínkách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„genetický“ podklad obezity - zavádějící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Léčba?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zvýšit výdej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snížit příjem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Preventivní osvětové programy – změna životního stylu</a:t>
            </a: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 autoUpdateAnimBg="0"/>
      <p:bldP spid="71683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Bandáž žaludku</a:t>
            </a:r>
          </a:p>
        </p:txBody>
      </p:sp>
      <p:pic>
        <p:nvPicPr>
          <p:cNvPr id="10243" name="Picture 4" descr="bandáž žalud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700213"/>
            <a:ext cx="384492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Sleeve gastrektomie</a:t>
            </a:r>
          </a:p>
        </p:txBody>
      </p:sp>
      <p:pic>
        <p:nvPicPr>
          <p:cNvPr id="11267" name="Picture 4" descr="sleeve gastrektom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484313"/>
            <a:ext cx="44958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Biliopankretická diverze</a:t>
            </a:r>
          </a:p>
        </p:txBody>
      </p:sp>
      <p:pic>
        <p:nvPicPr>
          <p:cNvPr id="12291" name="Picture 4" descr="BP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341438"/>
            <a:ext cx="42481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484313"/>
          </a:xfrm>
        </p:spPr>
        <p:txBody>
          <a:bodyPr/>
          <a:lstStyle/>
          <a:p>
            <a:pPr eaLnBrk="1" hangingPunct="1"/>
            <a:r>
              <a:rPr lang="cs-CZ" smtClean="0"/>
              <a:t>Jaké jsou příčiny podvýživy v našich podmínkách?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68313" y="1700213"/>
            <a:ext cx="5688012" cy="34575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mtClean="0"/>
          </a:p>
          <a:p>
            <a:pPr eaLnBrk="1" hangingPunct="1"/>
            <a:r>
              <a:rPr lang="cs-CZ" smtClean="0"/>
              <a:t>Porucha digesce, resorpce a zvýšené ztráty živin</a:t>
            </a:r>
          </a:p>
          <a:p>
            <a:pPr eaLnBrk="1" hangingPunct="1"/>
            <a:r>
              <a:rPr lang="cs-CZ" smtClean="0"/>
              <a:t>Katabolismus  způsobený chorobou</a:t>
            </a:r>
          </a:p>
          <a:p>
            <a:pPr eaLnBrk="1" hangingPunct="1"/>
            <a:r>
              <a:rPr lang="cs-CZ" smtClean="0"/>
              <a:t>Nízký příjem potravy</a:t>
            </a:r>
          </a:p>
          <a:p>
            <a:pPr eaLnBrk="1" hangingPunct="1"/>
            <a:r>
              <a:rPr lang="cs-CZ" smtClean="0"/>
              <a:t>Zvýšené nároky organismu </a:t>
            </a:r>
            <a:r>
              <a:rPr lang="cs-CZ" sz="2000" i="1" smtClean="0"/>
              <a:t>(růst, gravidita, laktace)</a:t>
            </a:r>
            <a:endParaRPr lang="cs-CZ" smtClean="0"/>
          </a:p>
        </p:txBody>
      </p:sp>
      <p:pic>
        <p:nvPicPr>
          <p:cNvPr id="13316" name="Obrázek 3" descr="mapa Č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7526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4465638" cy="838200"/>
          </a:xfrm>
        </p:spPr>
        <p:txBody>
          <a:bodyPr/>
          <a:lstStyle/>
          <a:p>
            <a:pPr eaLnBrk="1" hangingPunct="1"/>
            <a:r>
              <a:rPr lang="cs-CZ" sz="3600" smtClean="0"/>
              <a:t>Typy  podvýživy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47800"/>
            <a:ext cx="7772400" cy="4648200"/>
          </a:xfrm>
        </p:spPr>
        <p:txBody>
          <a:bodyPr/>
          <a:lstStyle/>
          <a:p>
            <a:pPr eaLnBrk="1" hangingPunct="1"/>
            <a:r>
              <a:rPr lang="cs-CZ" sz="2400" smtClean="0"/>
              <a:t>podvýživa vzniká při negativní bilanci příjmu živin a energie, je podmíněně exogenními či endogenními faktory</a:t>
            </a:r>
          </a:p>
          <a:p>
            <a:pPr eaLnBrk="1" hangingPunct="1"/>
            <a:endParaRPr lang="cs-CZ" sz="2400" smtClean="0"/>
          </a:p>
          <a:p>
            <a:pPr eaLnBrk="1" hangingPunct="1"/>
            <a:r>
              <a:rPr lang="cs-CZ" sz="2400" smtClean="0"/>
              <a:t>I. marantická, proteinokalorická malnutrice, malnutrice typu marasmu, prostá kachexie          („kost a kůže“)</a:t>
            </a:r>
          </a:p>
          <a:p>
            <a:pPr eaLnBrk="1" hangingPunct="1"/>
            <a:r>
              <a:rPr lang="cs-CZ" sz="1800" smtClean="0"/>
              <a:t>snížení příjmu energie a živin proporcionálně</a:t>
            </a:r>
          </a:p>
          <a:p>
            <a:pPr eaLnBrk="1" hangingPunct="1"/>
            <a:r>
              <a:rPr lang="cs-CZ" sz="2400" smtClean="0"/>
              <a:t>II. kwashiorkor, proteinová malnutrice, kwashiorko like malnutrice, stresová malnutrice</a:t>
            </a:r>
          </a:p>
          <a:p>
            <a:pPr eaLnBrk="1" hangingPunct="1"/>
            <a:r>
              <a:rPr lang="cs-CZ" sz="1800" smtClean="0"/>
              <a:t>snížení příjmu proteinů (či jejich zásob) a norm. příjem energie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autoUpdateAnimBg="0"/>
      <p:bldP spid="7475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játra"/>
          <p:cNvPicPr>
            <a:picLocks noChangeAspect="1" noChangeArrowheads="1"/>
          </p:cNvPicPr>
          <p:nvPr/>
        </p:nvPicPr>
        <p:blipFill>
          <a:blip r:embed="rId64" cstate="print">
            <a:lum bright="42000" contrast="-18000"/>
          </a:blip>
          <a:srcRect r="9306" b="48979"/>
          <a:stretch>
            <a:fillRect/>
          </a:stretch>
        </p:blipFill>
        <p:spPr bwMode="auto">
          <a:xfrm>
            <a:off x="2051050" y="2205038"/>
            <a:ext cx="507682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sval"/>
          <p:cNvPicPr>
            <a:picLocks noChangeAspect="1" noChangeArrowheads="1"/>
          </p:cNvPicPr>
          <p:nvPr/>
        </p:nvPicPr>
        <p:blipFill>
          <a:blip r:embed="rId65" cstate="print">
            <a:lum bright="36000" contrast="-24000"/>
          </a:blip>
          <a:srcRect/>
          <a:stretch>
            <a:fillRect/>
          </a:stretch>
        </p:blipFill>
        <p:spPr bwMode="auto">
          <a:xfrm>
            <a:off x="611188" y="4797425"/>
            <a:ext cx="72548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cs-CZ" sz="3600" smtClean="0"/>
              <a:t>Metabolismus energetických substrátů</a:t>
            </a:r>
          </a:p>
        </p:txBody>
      </p:sp>
      <p:sp>
        <p:nvSpPr>
          <p:cNvPr id="1536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3938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5366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850" y="1341438"/>
            <a:ext cx="1270000" cy="742950"/>
          </a:xfrm>
          <a:prstGeom prst="cloudCallout">
            <a:avLst>
              <a:gd name="adj1" fmla="val 1250"/>
              <a:gd name="adj2" fmla="val 5341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400" b="1">
                <a:latin typeface="Tahoma" pitchFamily="34" charset="0"/>
              </a:rPr>
              <a:t>tuk</a:t>
            </a:r>
          </a:p>
        </p:txBody>
      </p:sp>
      <p:sp>
        <p:nvSpPr>
          <p:cNvPr id="1536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35238" y="1431925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MK +</a:t>
            </a:r>
          </a:p>
          <a:p>
            <a:r>
              <a:rPr lang="cs-CZ"/>
              <a:t>glycerol</a:t>
            </a:r>
          </a:p>
        </p:txBody>
      </p:sp>
      <p:sp>
        <p:nvSpPr>
          <p:cNvPr id="1536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16463" y="147796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</a:t>
            </a:r>
            <a:r>
              <a:rPr lang="cs-CZ"/>
              <a:t>-oxidace</a:t>
            </a:r>
            <a:endParaRPr lang="el-GR"/>
          </a:p>
        </p:txBody>
      </p:sp>
      <p:sp>
        <p:nvSpPr>
          <p:cNvPr id="8295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7950" y="2276475"/>
            <a:ext cx="1533525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glykogen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8313" y="3141663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Glukoza-6-P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9750" y="37163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Pyruvat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2138" y="4816475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AK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5288" y="57991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bílkoviny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87450" y="41497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NH3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85963" y="46466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urea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84438" y="378936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Laktát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59200" y="3135313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/>
              <a:t>Acetyl-CoA</a:t>
            </a:r>
          </a:p>
        </p:txBody>
      </p:sp>
      <p:sp>
        <p:nvSpPr>
          <p:cNvPr id="15378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11638" y="4005263"/>
            <a:ext cx="936625" cy="93662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9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18013" y="428625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CC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63938" y="5013325"/>
            <a:ext cx="77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/>
              <a:t>ATP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4525" y="515778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Dýchací řetězec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08175" y="2420938"/>
            <a:ext cx="128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Coriho Cyklus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43663" y="314166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Ketolátky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80288" y="5734050"/>
            <a:ext cx="1327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/>
              <a:t>ATP = E</a:t>
            </a:r>
          </a:p>
        </p:txBody>
      </p:sp>
      <p:sp>
        <p:nvSpPr>
          <p:cNvPr id="15385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-5400000">
            <a:off x="-256381" y="4433094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glukoneogeneze</a:t>
            </a:r>
          </a:p>
        </p:txBody>
      </p:sp>
      <p:sp>
        <p:nvSpPr>
          <p:cNvPr id="15386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476375" y="105251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lipolýza</a:t>
            </a:r>
          </a:p>
        </p:txBody>
      </p:sp>
      <p:sp>
        <p:nvSpPr>
          <p:cNvPr id="15387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692275" y="1628775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88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35375" y="1628775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89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787900" y="1989138"/>
            <a:ext cx="0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0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643438" y="35734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1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435600" y="3357563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2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24075" y="335756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3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3995738" y="4724400"/>
            <a:ext cx="215900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4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732588" y="5516563"/>
            <a:ext cx="64770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5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932363" y="4941888"/>
            <a:ext cx="719137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6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48263" y="4797425"/>
            <a:ext cx="1122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NAD, NADPH</a:t>
            </a:r>
          </a:p>
        </p:txBody>
      </p:sp>
      <p:sp>
        <p:nvSpPr>
          <p:cNvPr id="15397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1476375" y="37893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8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547813" y="393382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99" name="Line 4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547813" y="4508500"/>
            <a:ext cx="3603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00" name="Line 4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827088" y="407670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01" name="Line 42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827088" y="522922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cxnSp>
        <p:nvCxnSpPr>
          <p:cNvPr id="15402" name="AutoShape 43"/>
          <p:cNvCxnSpPr>
            <a:cxnSpLocks noChangeShapeType="1"/>
            <a:stCxn id="15400" idx="0"/>
          </p:cNvCxnSpPr>
          <p:nvPr/>
        </p:nvCxnSpPr>
        <p:spPr bwMode="auto">
          <a:xfrm rot="5400000" flipH="1" flipV="1">
            <a:off x="823120" y="4225131"/>
            <a:ext cx="512762" cy="504825"/>
          </a:xfrm>
          <a:prstGeom prst="curvedConnector3">
            <a:avLst>
              <a:gd name="adj1" fmla="val 11671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403" name="AutoShape 44"/>
          <p:cNvCxnSpPr>
            <a:cxnSpLocks noChangeShapeType="1"/>
            <a:stCxn id="15376" idx="3"/>
            <a:endCxn id="15370" idx="0"/>
          </p:cNvCxnSpPr>
          <p:nvPr/>
        </p:nvCxnSpPr>
        <p:spPr bwMode="auto">
          <a:xfrm flipH="1" flipV="1">
            <a:off x="1195388" y="3141663"/>
            <a:ext cx="2095500" cy="831850"/>
          </a:xfrm>
          <a:prstGeom prst="curvedConnector4">
            <a:avLst>
              <a:gd name="adj1" fmla="val -17731"/>
              <a:gd name="adj2" fmla="val 1538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404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692275" y="1844675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05" name="Line 4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9715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06" name="Line 4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556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07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2124075" y="3213100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08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132138" y="2060575"/>
            <a:ext cx="1008062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09" name="Line 5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203575" y="1989138"/>
            <a:ext cx="1081088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10" name="Text Box 5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580063" y="5734050"/>
            <a:ext cx="44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15411" name="Line 5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5940425" y="5516563"/>
            <a:ext cx="287338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12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667625" y="13414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15413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667625" y="177323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</a:t>
            </a:r>
            <a:r>
              <a:rPr lang="cs-CZ" baseline="-25000"/>
              <a:t>2</a:t>
            </a:r>
            <a:r>
              <a:rPr lang="cs-CZ"/>
              <a:t>O</a:t>
            </a:r>
          </a:p>
        </p:txBody>
      </p:sp>
      <p:sp>
        <p:nvSpPr>
          <p:cNvPr id="15414" name="Line 5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55650" y="34290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15" name="Line 5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900113" y="34290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16" name="Line 5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6156325" y="1484313"/>
            <a:ext cx="14398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17" name="Line 5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156325" y="1628775"/>
            <a:ext cx="136842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18" name="Text Box 59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492500" y="1052513"/>
            <a:ext cx="446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</a:t>
            </a:r>
            <a:r>
              <a:rPr lang="cs-CZ" baseline="-25000"/>
              <a:t>2</a:t>
            </a:r>
            <a:endParaRPr lang="cs-CZ"/>
          </a:p>
        </p:txBody>
      </p:sp>
      <p:cxnSp>
        <p:nvCxnSpPr>
          <p:cNvPr id="15419" name="AutoShape 60"/>
          <p:cNvCxnSpPr>
            <a:cxnSpLocks noChangeShapeType="1"/>
            <a:stCxn id="15418" idx="3"/>
            <a:endCxn id="15388" idx="1"/>
          </p:cNvCxnSpPr>
          <p:nvPr/>
        </p:nvCxnSpPr>
        <p:spPr bwMode="auto">
          <a:xfrm>
            <a:off x="3938588" y="1236663"/>
            <a:ext cx="633412" cy="401637"/>
          </a:xfrm>
          <a:prstGeom prst="curvedConnector4">
            <a:avLst>
              <a:gd name="adj1" fmla="val 35838"/>
              <a:gd name="adj2" fmla="val 10197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420" name="Text Box 6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380288" y="6092825"/>
            <a:ext cx="611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15421" name="Line 62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732588" y="5516563"/>
            <a:ext cx="647700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22" name="Line 30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5292725" y="3573463"/>
            <a:ext cx="15113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23" name="TextovéPole 65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258888" y="5395913"/>
            <a:ext cx="1368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Transaminace</a:t>
            </a:r>
          </a:p>
          <a:p>
            <a:r>
              <a:rPr lang="cs-CZ" sz="1000"/>
              <a:t>Deaminace</a:t>
            </a:r>
          </a:p>
          <a:p>
            <a:r>
              <a:rPr lang="cs-CZ" sz="1000"/>
              <a:t>Proteosynteza alb, Ig</a:t>
            </a:r>
          </a:p>
        </p:txBody>
      </p:sp>
      <p:cxnSp>
        <p:nvCxnSpPr>
          <p:cNvPr id="15424" name="Tvar 67"/>
          <p:cNvCxnSpPr>
            <a:cxnSpLocks noChangeShapeType="1"/>
            <a:stCxn id="15372" idx="3"/>
            <a:endCxn id="15423" idx="0"/>
          </p:cNvCxnSpPr>
          <p:nvPr/>
        </p:nvCxnSpPr>
        <p:spPr bwMode="auto">
          <a:xfrm>
            <a:off x="1081088" y="5000625"/>
            <a:ext cx="862012" cy="395288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5425" name="Pravoúhlá spojovací čára 69"/>
          <p:cNvCxnSpPr>
            <a:cxnSpLocks noChangeShapeType="1"/>
            <a:stCxn id="15423" idx="2"/>
            <a:endCxn id="15373" idx="2"/>
          </p:cNvCxnSpPr>
          <p:nvPr/>
        </p:nvCxnSpPr>
        <p:spPr bwMode="auto">
          <a:xfrm rot="5400000">
            <a:off x="1327151" y="5549900"/>
            <a:ext cx="220662" cy="1011237"/>
          </a:xfrm>
          <a:prstGeom prst="bentConnector3">
            <a:avLst>
              <a:gd name="adj1" fmla="val 20288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5426" name="Line 45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1908175" y="5084763"/>
            <a:ext cx="287338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427" name="TextovéPole 72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908175" y="6165850"/>
            <a:ext cx="3762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/>
              <a:t>Katabolismus 70g bílkovin/24 hod nahrazen potravou</a:t>
            </a:r>
          </a:p>
        </p:txBody>
      </p:sp>
      <p:sp>
        <p:nvSpPr>
          <p:cNvPr id="15428" name="Text Box 69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5220802">
            <a:off x="626269" y="4590257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429" name="Text Box 70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92163" y="4437063"/>
            <a:ext cx="6842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/>
              <a:t>deaminace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linická výživa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Sylabus&amp;quot;&quot;/&gt;&lt;property id=&quot;20307&quot; value=&quot;318&quot;/&gt;&lt;/object&gt;&lt;object type=&quot;3&quot; unique_id=&quot;10006&quot;&gt;&lt;property id=&quot;20148&quot; value=&quot;5&quot;/&gt;&lt;property id=&quot;20300&quot; value=&quot;Slide 3&quot;/&gt;&lt;property id=&quot;20307&quot; value=&quot;299&quot;/&gt;&lt;/object&gt;&lt;object type=&quot;3&quot; unique_id=&quot;10007&quot;&gt;&lt;property id=&quot;20148&quot; value=&quot;5&quot;/&gt;&lt;property id=&quot;20300&quot; value=&quot;Slide 4&quot;/&gt;&lt;property id=&quot;20307&quot; value=&quot;300&quot;/&gt;&lt;/object&gt;&lt;object type=&quot;3&quot; unique_id=&quot;10008&quot;&gt;&lt;property id=&quot;20148&quot; value=&quot;5&quot;/&gt;&lt;property id=&quot;20300&quot; value=&quot;Slide 5&quot;/&gt;&lt;property id=&quot;20307&quot; value=&quot;317&quot;/&gt;&lt;/object&gt;&lt;object type=&quot;3&quot; unique_id=&quot;10009&quot;&gt;&lt;property id=&quot;20148&quot; value=&quot;5&quot;/&gt;&lt;property id=&quot;20300&quot; value=&quot;Slide 6 - &amp;quot;Obezita ve vyspělých státech&amp;quot;&quot;/&gt;&lt;property id=&quot;20307&quot; value=&quot;316&quot;/&gt;&lt;/object&gt;&lt;object type=&quot;3&quot; unique_id=&quot;10010&quot;&gt;&lt;property id=&quot;20148&quot; value=&quot;5&quot;/&gt;&lt;property id=&quot;20300&quot; value=&quot;Slide 7 - &amp;quot;Typy  podvýživy&amp;quot;&quot;/&gt;&lt;property id=&quot;20307&quot; value=&quot;319&quot;/&gt;&lt;/object&gt;&lt;object type=&quot;3&quot; unique_id=&quot;10011&quot;&gt;&lt;property id=&quot;20148&quot; value=&quot;5&quot;/&gt;&lt;property id=&quot;20300&quot; value=&quot;Slide 8&quot;/&gt;&lt;property id=&quot;20307&quot; value=&quot;301&quot;/&gt;&lt;/object&gt;&lt;object type=&quot;3&quot; unique_id=&quot;10012&quot;&gt;&lt;property id=&quot;20148&quot; value=&quot;5&quot;/&gt;&lt;property id=&quot;20300&quot; value=&quot;Slide 9&quot;/&gt;&lt;property id=&quot;20307&quot; value=&quot;320&quot;/&gt;&lt;/object&gt;&lt;object type=&quot;3&quot; unique_id=&quot;10013&quot;&gt;&lt;property id=&quot;20148&quot; value=&quot;5&quot;/&gt;&lt;property id=&quot;20300&quot; value=&quot;Slide 10&quot;/&gt;&lt;property id=&quot;20307&quot; value=&quot;302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04&quot;/&gt;&lt;/object&gt;&lt;object type=&quot;3&quot; unique_id=&quot;10016&quot;&gt;&lt;property id=&quot;20148&quot; value=&quot;5&quot;/&gt;&lt;property id=&quot;20300&quot; value=&quot;Slide 13&quot;/&gt;&lt;property id=&quot;20307&quot; value=&quot;305&quot;/&gt;&lt;/object&gt;&lt;object type=&quot;3&quot; unique_id=&quot;10017&quot;&gt;&lt;property id=&quot;20148&quot; value=&quot;5&quot;/&gt;&lt;property id=&quot;20300&quot; value=&quot;Slide 14&quot;/&gt;&lt;property id=&quot;20307&quot; value=&quot;306&quot;/&gt;&lt;/object&gt;&lt;object type=&quot;3&quot; unique_id=&quot;10018&quot;&gt;&lt;property id=&quot;20148&quot; value=&quot;5&quot;/&gt;&lt;property id=&quot;20300&quot; value=&quot;Slide 15&quot;/&gt;&lt;property id=&quot;20307&quot; value=&quot;307&quot;/&gt;&lt;/object&gt;&lt;object type=&quot;3&quot; unique_id=&quot;10019&quot;&gt;&lt;property id=&quot;20148&quot; value=&quot;5&quot;/&gt;&lt;property id=&quot;20300&quot; value=&quot;Slide 16 - &amp;quot;Jaký je význam podvýživy  v nemocnicích a jaký má klinický dopad?&amp;quot;&quot;/&gt;&lt;property id=&quot;20307&quot; value=&quot;282&quot;/&gt;&lt;/object&gt;&lt;object type=&quot;3&quot; unique_id=&quot;10020&quot;&gt;&lt;property id=&quot;20148&quot; value=&quot;5&quot;/&gt;&lt;property id=&quot;20300&quot; value=&quot;Slide 17 - &amp;quot;Malnutrice v nemocnici&amp;quot;&quot;/&gt;&lt;property id=&quot;20307&quot; value=&quot;288&quot;/&gt;&lt;/object&gt;&lt;object type=&quot;3&quot; unique_id=&quot;10021&quot;&gt;&lt;property id=&quot;20148&quot; value=&quot;5&quot;/&gt;&lt;property id=&quot;20300&quot; value=&quot;Slide 18 - &amp;quot;Incidence  podvýživy&amp;quot;&quot;/&gt;&lt;property id=&quot;20307&quot; value=&quot;283&quot;/&gt;&lt;/object&gt;&lt;object type=&quot;3&quot; unique_id=&quot;10022&quot;&gt;&lt;property id=&quot;20148&quot; value=&quot;5&quot;/&gt;&lt;property id=&quot;20300&quot; value=&quot;Slide 19 - &amp;quot;Malnutrice - důsledky&amp;quot;&quot;/&gt;&lt;property id=&quot;20307&quot; value=&quot;284&quot;/&gt;&lt;/object&gt;&lt;object type=&quot;3&quot; unique_id=&quot;10023&quot;&gt;&lt;property id=&quot;20148&quot; value=&quot;5&quot;/&gt;&lt;property id=&quot;20300&quot; value=&quot;Slide 20 - &amp;quot;Rizika malnutrice&amp;quot;&quot;/&gt;&lt;property id=&quot;20307&quot; value=&quot;285&quot;/&gt;&lt;/object&gt;&lt;object type=&quot;3&quot; unique_id=&quot;10024&quot;&gt;&lt;property id=&quot;20148&quot; value=&quot;5&quot;/&gt;&lt;property id=&quot;20300&quot; value=&quot;Slide 21 - &amp;quot;Rizika  malnutrice&amp;quot;&quot;/&gt;&lt;property id=&quot;20307&quot; value=&quot;286&quot;/&gt;&lt;/object&gt;&lt;object type=&quot;3&quot; unique_id=&quot;10025&quot;&gt;&lt;property id=&quot;20148&quot; value=&quot;5&quot;/&gt;&lt;property id=&quot;20300&quot; value=&quot;Slide 22 - &amp;quot;Dopady  malnutrice&amp;quot;&quot;/&gt;&lt;property id=&quot;20307&quot; value=&quot;287&quot;/&gt;&lt;/object&gt;&lt;object type=&quot;3&quot; unique_id=&quot;10026&quot;&gt;&lt;property id=&quot;20148&quot; value=&quot;5&quot;/&gt;&lt;property id=&quot;20300&quot; value=&quot;Slide 23&quot;/&gt;&lt;property id=&quot;20307&quot; value=&quot;325&quot;/&gt;&lt;/object&gt;&lt;object type=&quot;3&quot; unique_id=&quot;10027&quot;&gt;&lt;property id=&quot;20148&quot; value=&quot;5&quot;/&gt;&lt;property id=&quot;20300&quot; value=&quot;Slide 24&quot;/&gt;&lt;property id=&quot;20307&quot; value=&quot;321&quot;/&gt;&lt;/object&gt;&lt;object type=&quot;3&quot; unique_id=&quot;10028&quot;&gt;&lt;property id=&quot;20148&quot; value=&quot;5&quot;/&gt;&lt;property id=&quot;20300&quot; value=&quot;Slide 25&quot;/&gt;&lt;property id=&quot;20307&quot; value=&quot;322&quot;/&gt;&lt;/object&gt;&lt;object type=&quot;3&quot; unique_id=&quot;10029&quot;&gt;&lt;property id=&quot;20148&quot; value=&quot;5&quot;/&gt;&lt;property id=&quot;20300&quot; value=&quot;Slide 26&quot;/&gt;&lt;property id=&quot;20307&quot; value=&quot;323&quot;/&gt;&lt;/object&gt;&lt;object type=&quot;3&quot; unique_id=&quot;10030&quot;&gt;&lt;property id=&quot;20148&quot; value=&quot;5&quot;/&gt;&lt;property id=&quot;20300&quot; value=&quot;Slide 27&quot;/&gt;&lt;property id=&quot;20307&quot; value=&quot;324&quot;/&gt;&lt;/object&gt;&lt;object type=&quot;3&quot; unique_id=&quot;10031&quot;&gt;&lt;property id=&quot;20148&quot; value=&quot;5&quot;/&gt;&lt;property id=&quot;20300&quot; value=&quot;Slide 28 - &amp;quot;Kroky v indikaci nutriční péče&amp;quot;&quot;/&gt;&lt;property id=&quot;20307&quot; value=&quot;264&quot;/&gt;&lt;/object&gt;&lt;object type=&quot;3&quot; unique_id=&quot;10032&quot;&gt;&lt;property id=&quot;20148&quot; value=&quot;5&quot;/&gt;&lt;property id=&quot;20300&quot; value=&quot;Slide 29 - &amp;quot;Kdo potřebuje nutriční intervenci?&amp;quot;&quot;/&gt;&lt;property id=&quot;20307&quot; value=&quot;265&quot;/&gt;&lt;/object&gt;&lt;object type=&quot;3&quot; unique_id=&quot;10033&quot;&gt;&lt;property id=&quot;20148&quot; value=&quot;5&quot;/&gt;&lt;property id=&quot;20300&quot; value=&quot;Slide 30 - &amp;quot;Co můžeme pacientovi nabídnout ? &amp;#x0D;&amp;#x0A;– modality nutriční intervence&amp;quot;&quot;/&gt;&lt;property id=&quot;20307&quot; value=&quot;266&quot;/&gt;&lt;/object&gt;&lt;object type=&quot;3&quot; unique_id=&quot;10034&quot;&gt;&lt;property id=&quot;20148&quot; value=&quot;5&quot;/&gt;&lt;property id=&quot;20300&quot; value=&quot;Slide 31 - &amp;quot;Jak provádět jednotlivé modality ?&amp;quot;&quot;/&gt;&lt;property id=&quot;20307&quot; value=&quot;267&quot;/&gt;&lt;/object&gt;&lt;object type=&quot;3&quot; unique_id=&quot;10035&quot;&gt;&lt;property id=&quot;20148&quot; value=&quot;5&quot;/&gt;&lt;property id=&quot;20300&quot; value=&quot;Slide 32&quot;/&gt;&lt;property id=&quot;20307&quot; value=&quot;326&quot;/&gt;&lt;/object&gt;&lt;object type=&quot;3&quot; unique_id=&quot;10036&quot;&gt;&lt;property id=&quot;20148&quot; value=&quot;5&quot;/&gt;&lt;property id=&quot;20300&quot; value=&quot;Slide 33&quot;/&gt;&lt;property id=&quot;20307&quot; value=&quot;327&quot;/&gt;&lt;/object&gt;&lt;object type=&quot;3&quot; unique_id=&quot;10037&quot;&gt;&lt;property id=&quot;20148&quot; value=&quot;5&quot;/&gt;&lt;property id=&quot;20300&quot; value=&quot;Slide 34&quot;/&gt;&lt;property id=&quot;20307&quot; value=&quot;328&quot;/&gt;&lt;/object&gt;&lt;object type=&quot;3&quot; unique_id=&quot;10038&quot;&gt;&lt;property id=&quot;20148&quot; value=&quot;5&quot;/&gt;&lt;property id=&quot;20300&quot; value=&quot;Slide 35&quot;/&gt;&lt;property id=&quot;20307&quot; value=&quot;329&quot;/&gt;&lt;/object&gt;&lt;object type=&quot;3&quot; unique_id=&quot;10039&quot;&gt;&lt;property id=&quot;20148&quot; value=&quot;5&quot;/&gt;&lt;property id=&quot;20300&quot; value=&quot;Slide 36&quot;/&gt;&lt;property id=&quot;20307&quot; value=&quot;330&quot;/&gt;&lt;/object&gt;&lt;object type=&quot;3&quot; unique_id=&quot;10040&quot;&gt;&lt;property id=&quot;20148&quot; value=&quot;5&quot;/&gt;&lt;property id=&quot;20300&quot; value=&quot;Slide 37&quot;/&gt;&lt;property id=&quot;20307&quot; value=&quot;331&quot;/&gt;&lt;/object&gt;&lt;object type=&quot;3&quot; unique_id=&quot;10041&quot;&gt;&lt;property id=&quot;20148&quot; value=&quot;5&quot;/&gt;&lt;property id=&quot;20300&quot; value=&quot;Slide 38 - &amp;quot;Přípravky enterální výživy&amp;quot;&quot;/&gt;&lt;property id=&quot;20307&quot; value=&quot;295&quot;/&gt;&lt;/object&gt;&lt;object type=&quot;3&quot; unique_id=&quot;10042&quot;&gt;&lt;property id=&quot;20148&quot; value=&quot;5&quot;/&gt;&lt;property id=&quot;20300&quot; value=&quot;Slide 39 - &amp;quot;Kontraindikace enterální výživy&amp;quot;&quot;/&gt;&lt;property id=&quot;20307&quot; value=&quot;296&quot;/&gt;&lt;/object&gt;&lt;object type=&quot;3&quot; unique_id=&quot;10043&quot;&gt;&lt;property id=&quot;20148&quot; value=&quot;5&quot;/&gt;&lt;property id=&quot;20300&quot; value=&quot;Slide 40 - &amp;quot;Jak provádět jednotlivé modality ?&amp;quot;&quot;/&gt;&lt;property id=&quot;20307&quot; value=&quot;270&quot;/&gt;&lt;/object&gt;&lt;object type=&quot;3&quot; unique_id=&quot;10044&quot;&gt;&lt;property id=&quot;20148&quot; value=&quot;5&quot;/&gt;&lt;property id=&quot;20300&quot; value=&quot;Slide 41 - &amp;quot;Parenteralní výživa&amp;quot;&quot;/&gt;&lt;property id=&quot;20307&quot; value=&quot;281&quot;/&gt;&lt;/object&gt;&lt;object type=&quot;3&quot; unique_id=&quot;10045&quot;&gt;&lt;property id=&quot;20148&quot; value=&quot;5&quot;/&gt;&lt;property id=&quot;20300&quot; value=&quot;Slide 42 - &amp;quot;Přípravky parenterální výživy&amp;quot;&quot;/&gt;&lt;property id=&quot;20307&quot; value=&quot;297&quot;/&gt;&lt;/object&gt;&lt;object type=&quot;3&quot; unique_id=&quot;10046&quot;&gt;&lt;property id=&quot;20148&quot; value=&quot;5&quot;/&gt;&lt;property id=&quot;20300&quot; value=&quot;Slide 43 - &amp;quot;Jak provádět jednotlivé modality ?&amp;quot;&quot;/&gt;&lt;property id=&quot;20307&quot; value=&quot;271&quot;/&gt;&lt;/object&gt;&lt;object type=&quot;3&quot; unique_id=&quot;10047&quot;&gt;&lt;property id=&quot;20148&quot; value=&quot;5&quot;/&gt;&lt;property id=&quot;20300&quot; value=&quot;Slide 44 - &amp;quot;Kontraindikace parenterální výživy&amp;quot;&quot;/&gt;&lt;property id=&quot;20307&quot; value=&quot;298&quot;/&gt;&lt;/object&gt;&lt;object type=&quot;3&quot; unique_id=&quot;10048&quot;&gt;&lt;property id=&quot;20148&quot; value=&quot;5&quot;/&gt;&lt;property id=&quot;20300&quot; value=&quot;Slide 45 - &amp;quot;Srovnání  enterální a parenterální výživy&amp;quot;&quot;/&gt;&lt;property id=&quot;20307&quot; value=&quot;294&quot;/&gt;&lt;/object&gt;&lt;object type=&quot;3&quot; unique_id=&quot;10049&quot;&gt;&lt;property id=&quot;20148&quot; value=&quot;5&quot;/&gt;&lt;property id=&quot;20300&quot; value=&quot;Slide 46 - &amp;quot;Dávky energie a živin&amp;quot;&quot;/&gt;&lt;property id=&quot;20307&quot; value=&quot;273&quot;/&gt;&lt;/object&gt;&lt;object type=&quot;3&quot; unique_id=&quot;10050&quot;&gt;&lt;property id=&quot;20148&quot; value=&quot;5&quot;/&gt;&lt;property id=&quot;20300&quot; value=&quot;Slide 47 - &amp;quot;Potřeba živin&amp;quot;&quot;/&gt;&lt;property id=&quot;20307&quot; value=&quot;274&quot;/&gt;&lt;/object&gt;&lt;object type=&quot;3&quot; unique_id=&quot;10051&quot;&gt;&lt;property id=&quot;20148&quot; value=&quot;5&quot;/&gt;&lt;property id=&quot;20300&quot; value=&quot;Slide 48 - &amp;quot;Děkuji za pozornost!&amp;quot;&quot;/&gt;&lt;property id=&quot;20307&quot; value=&quot;272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36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27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3&quot;/&gt;&lt;lineCharCount val=&quot;10&quot;/&gt;&lt;lineCharCount val=&quot;2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471915256,C:\Users\Asus\Desktop\Klinická výživa a metabolické bilance PP 97-2003\Media.ppcx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3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8&quot;/&gt;&lt;lineCharCount val=&quot;15&quot;/&gt;&lt;lineCharCount val=&quot;5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471915256,C:\Users\Asus\Desktop\Klinická výživa a metabolické bilance PP 97-2003\Media.ppcx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1&quot;/&gt;&lt;lineCharCount val=&quot;19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471915256,C:\Users\Asus\Desktop\Klinická výživa a metabolické bilance PP 97-2003\Media.ppcx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5&quot;/&gt;&lt;lineCharCount val=&quot;26&quot;/&gt;&lt;lineCharCount val=&quot;39&quot;/&gt;&lt;lineCharCount val=&quot;17&quot;/&gt;&lt;lineCharCount val=&quot;46&quot;/&gt;&lt;lineCharCount val=&quot;1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471915256,C:\Users\Asus\Desktop\Klinická výživa a metabolické bilance PP 97-2003\Media.ppcx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471915256,C:\Users\Asus\Desktop\Klinická výživa a metabolické bilance PP 97-2003\Media.ppcx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&quot;/&gt;&lt;lineCharCount val=&quot;8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11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&quot;/&gt;&lt;lineCharCount val=&quot;28&quot;/&gt;&lt;lineCharCount val=&quot;21&quot;/&gt;&lt;lineCharCount val=&quot;33&quot;/&gt;&lt;lineCharCount val=&quot;21&quot;/&gt;&lt;lineCharCount val=&quot;32&quot;/&gt;&lt;lineCharCount val=&quot;19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471915256,C:\Users\Asus\Desktop\Klinická výživa a metabolické bilance PP 97-2003\Media.ppcx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471915256,C:\Users\Asus\Desktop\Klinická výživa a metabolické bilance PP 97-2003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0&quot;/&gt;&lt;lineCharCount val=&quot;21&quot;/&gt;&lt;lineCharCount val=&quot;15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0&quot;/&gt;&lt;lineCharCount val=&quot;36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471915256,C:\Users\Asus\Desktop\Klinická výživa a metabolické bilance PP 97-2003\Media.ppcx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2&quot;/&gt;&lt;lineCharCount val=&quot;17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7&quot;/&gt;&lt;lineCharCount val=&quot;49&quot;/&gt;&lt;lineCharCount val=&quot;44&quot;/&gt;&lt;lineCharCount val=&quot;21&quot;/&gt;&lt;lineCharCount val=&quot;44&quot;/&gt;&lt;lineCharCount val=&quot;53&quot;/&gt;&lt;lineCharCount val=&quot;30&quot;/&gt;&lt;lineCharCount val=&quot;43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471915256,C:\Users\Asus\Desktop\Klinická výživa a metabolické bilance PP 97-2003\Media.ppcx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&quot;/&gt;&lt;lineCharCount val=&quot;8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&quot;/&gt;&lt;lineCharCount val=&quot;8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3&quot;/&gt;&lt;lineCharCount val=&quot;10&quot;/&gt;&lt;lineCharCount val=&quot;17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9&quot;/&gt;&lt;lineCharCount val=&quot;9&quot;/&gt;&lt;lineCharCount val=&quot;9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471915256,C:\Users\Asus\Desktop\Klinická výživa a metabolické bilance PP 97-2003\Media.ppcx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27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6&quot;/&gt;&lt;/TableIndex&gt;&lt;TableIndex row=&quot;1&quot; col=&quot;2&quot;&gt;&lt;linesCount val=&quot;1&quot;/&gt;&lt;lineCharCount val=&quot;8&quot;/&gt;&lt;/TableIndex&gt;&lt;TableIndex row=&quot;1&quot; col=&quot;3&quot;&gt;&lt;linesCount val=&quot;1&quot;/&gt;&lt;lineCharCount val=&quot;8&quot;/&gt;&lt;/TableIndex&gt;&lt;TableIndex row=&quot;2&quot; col=&quot;1&quot;&gt;&lt;linesCount val=&quot;1&quot;/&gt;&lt;lineCharCount val=&quot;5&quot;/&gt;&lt;/TableIndex&gt;&lt;TableIndex row=&quot;2&quot; col=&quot;2&quot;&gt;&lt;linesCount val=&quot;1&quot;/&gt;&lt;lineCharCount val=&quot;2&quot;/&gt;&lt;/TableIndex&gt;&lt;TableIndex row=&quot;2&quot; col=&quot;3&quot;&gt;&lt;linesCount val=&quot;1&quot;/&gt;&lt;lineCharCount val=&quot;3&quot;/&gt;&lt;/TableIndex&gt;&lt;TableIndex row=&quot;3&quot; col=&quot;1&quot;&gt;&lt;linesCount val=&quot;1&quot;/&gt;&lt;lineCharCount val=&quot;3&quot;/&gt;&lt;/TableIndex&gt;&lt;TableIndex row=&quot;3&quot; col=&quot;2&quot;&gt;&lt;linesCount val=&quot;1&quot;/&gt;&lt;lineCharCount val=&quot;6&quot;/&gt;&lt;/TableIndex&gt;&lt;TableIndex row=&quot;3&quot; col=&quot;3&quot;&gt;&lt;linesCount val=&quot;0&quot;/&gt;&lt;/TableIndex&gt;&lt;TableIndex row=&quot;4&quot; col=&quot;1&quot;&gt;&lt;linesCount val=&quot;1&quot;/&gt;&lt;lineCharCount val=&quot;9&quot;/&gt;&lt;/TableIndex&gt;&lt;TableIndex row=&quot;4&quot; col=&quot;2&quot;&gt;&lt;linesCount val=&quot;0&quot;/&gt;&lt;/TableIndex&gt;&lt;TableIndex row=&quot;4&quot; col=&quot;3&quot;&gt;&lt;linesCount val=&quot;0&quot;/&gt;&lt;/TableIndex&gt;&lt;TableIndex row=&quot;5&quot; col=&quot;1&quot;&gt;&lt;linesCount val=&quot;1&quot;/&gt;&lt;lineCharCount val=&quot;4&quot;/&gt;&lt;/TableIndex&gt;&lt;TableIndex row=&quot;5&quot; col=&quot;2&quot;&gt;&lt;linesCount val=&quot;0&quot;/&gt;&lt;/TableIndex&gt;&lt;TableIndex row=&quot;5&quot; col=&quot;3&quot;&gt;&lt;linesCount val=&quot;0&quot;/&gt;&lt;/TableIndex&gt;&lt;TableIndex row=&quot;6&quot; col=&quot;1&quot;&gt;&lt;linesCount val=&quot;1&quot;/&gt;&lt;lineCharCount val=&quot;3&quot;/&gt;&lt;/TableIndex&gt;&lt;TableIndex row=&quot;6&quot; col=&quot;2&quot;&gt;&lt;linesCount val=&quot;0&quot;/&gt;&lt;/TableIndex&gt;&lt;TableIndex row=&quot;6&quot; col=&quot;3&quot;&gt;&lt;linesCount val=&quot;0&quot;/&gt;&lt;/TableIndex&gt;&lt;TableIndex row=&quot;7&quot; col=&quot;1&quot;&gt;&lt;linesCount val=&quot;1&quot;/&gt;&lt;lineCharCount val=&quot;5&quot;/&gt;&lt;/TableIndex&gt;&lt;TableIndex row=&quot;7&quot; col=&quot;2&quot;&gt;&lt;linesCount val=&quot;0&quot;/&gt;&lt;/TableIndex&gt;&lt;TableIndex row=&quot;7&quot; col=&quot;3&quot;&gt;&lt;linesCount val=&quot;1&quot;/&gt;&lt;lineCharCount val=&quot;6&quot;/&gt;&lt;/TableIndex&gt;&lt;TableIndex row=&quot;8&quot; col=&quot;1&quot;&gt;&lt;linesCount val=&quot;1&quot;/&gt;&lt;lineCharCount val=&quot;7&quot;/&gt;&lt;/TableIndex&gt;&lt;TableIndex row=&quot;8&quot; col=&quot;2&quot;&gt;&lt;linesCount val=&quot;2&quot;/&gt;&lt;lineCharCount val=&quot;17&quot;/&gt;&lt;lineCharCount val=&quot;7&quot;/&gt;&lt;/TableIndex&gt;&lt;TableIndex row=&quot;8&quot; col=&quot;3&quot;&gt;&lt;linesCount val=&quot;2&quot;/&gt;&lt;lineCharCount val=&quot;18&quot;/&gt;&lt;lineCharCount val=&quot;11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471915256,C:\Users\Asus\Desktop\Klinická výživa a metabolické bilance PP 97-2003\Media.ppcx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9&quot;/&gt;&lt;lineCharCount val=&quot;1&quot;/&gt;&lt;lineCharCount val=&quot;14&quot;/&gt;&lt;lineCharCount val=&quot;1&quot;/&gt;&lt;lineCharCount val=&quot;19&quot;/&gt;&lt;lineCharCount val=&quot;1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471915256,C:\Users\Asus\Desktop\Klinická výživa a metabolické bilance PP 97-2003\Media.ppcx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1&quot;/&gt;&lt;lineCharCount val=&quot;33&quot;/&gt;&lt;lineCharCount val=&quot;35&quot;/&gt;&lt;lineCharCount val=&quot;13&quot;/&gt;&lt;lineCharCount val=&quot;14&quot;/&gt;&lt;lineCharCount val=&quot;15&quot;/&gt;&lt;lineCharCount val=&quot;16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471915256,C:\Users\Asus\Desktop\Klinická výživa a metabolické bilance PP 97-2003\Media.ppcx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7&quot;/&gt;&lt;lineCharCount val=&quot;6&quot;/&gt;&lt;lineCharCount val=&quot;40&quot;/&gt;&lt;lineCharCount val=&quot;17&quot;/&gt;&lt;lineCharCount val=&quot;11&quot;/&gt;&lt;lineCharCount val=&quot;7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471915256,C:\Users\Asus\Desktop\Klinická výživa a metabolické bilance PP 97-2003\Media.ppcx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5&quot;/&gt;&lt;lineCharCount val=&quot;6&quot;/&gt;&lt;lineCharCount val=&quot;43&quot;/&gt;&lt;lineCharCount val=&quot;46&quot;/&gt;&lt;lineCharCount val=&quot;5&quot;/&gt;&lt;lineCharCount val=&quot;43&quot;/&gt;&lt;lineCharCount val=&quot;54&quot;/&gt;&lt;lineCharCount val=&quot;26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471915256,C:\Users\Asus\Desktop\Klinická výživa a metabolické bilance PP 97-2003\Media.ppcx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3&quot;/&gt;&lt;lineCharCount val=&quot;4&quot;/&gt;&lt;lineCharCount val=&quot;7&quot;/&gt;&lt;lineCharCount val=&quot;4&quot;/&gt;&lt;lineCharCount val=&quot;4&quot;/&gt;&lt;lineCharCount val=&quot;4&quot;/&gt;&lt;lineCharCount val=&quot;5&quot;/&gt;&lt;lineCharCount val=&quot;7&quot;/&gt;&lt;lineCharCount val=&quot;10&quot;/&gt;&lt;lineCharCount val=&quot;5&quot;/&gt;&lt;lineCharCount val=&quot;6&quot;/&gt;&lt;lineCharCount val=&quot;6&quot;/&gt;&lt;lineCharCount val=&quot;4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4&quot;/&gt;&lt;lineCharCount val=&quot;3&quot;/&gt;&lt;lineCharCount val=&quot;4&quot;/&gt;&lt;lineCharCount val=&quot;4&quot;/&gt;&lt;lineCharCount val=&quot;4&quot;/&gt;&lt;lineCharCount val=&quot;4&quot;/&gt;&lt;lineCharCount val=&quot;4&quot;/&gt;&lt;lineCharCount val=&quot;8&quot;/&gt;&lt;lineCharCount val=&quot;4&quot;/&gt;&lt;lineCharCount val=&quot;11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0&quot;/&gt;&lt;lineCharCount val=&quot;4&quot;/&gt;&lt;lineCharCount val=&quot;3&quot;/&gt;&lt;lineCharCount val=&quot;8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5&quot;/&gt;&lt;lineCharCount val=&quot;28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6,471915256,C:\Users\Asus\Desktop\Klinická výživa a metabolické bilance PP 97-2003\Media.ppcx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4&quot;/&gt;&lt;lineCharCount val=&quot;22&quot;/&gt;&lt;lineCharCount val=&quot;14&quot;/&gt;&lt;lineCharCount val=&quot;25&quot;/&gt;&lt;lineCharCount val=&quot;16&quot;/&gt;&lt;lineCharCount val=&quot;9&quot;/&gt;&lt;lineCharCount val=&quot;31&quot;/&gt;&lt;/TableIndex&gt;&lt;/ShapeText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471915256,C:\Users\Asus\Desktop\Klinická výživa a metabolické bilance PP 97-2003\Media.ppcx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35&quot;/&gt;&lt;lineCharCount val=&quot;13&quot;/&gt;&lt;lineCharCount val=&quot;38&quot;/&gt;&lt;lineCharCount val=&quot;25&quot;/&gt;&lt;lineCharCount val=&quot;1&quot;/&gt;&lt;/TableIndex&gt;&lt;/ShapeText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471915256,C:\Users\Asus\Desktop\Klinická výživa a metabolické bilance PP 97-2003\Media.ppcx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471915256,C:\Users\Asus\Desktop\Klinická výživa a metabolické bilance PP 97-2003\Media.ppcx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8&quot;/&gt;&lt;lineCharCount val=&quot;17&quot;/&gt;&lt;lineCharCount val=&quot;17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3&quot;/&gt;&lt;lineCharCount val=&quot;24&quot;/&gt;&lt;lineCharCount val=&quot;23&quot;/&gt;&lt;lineCharCount val=&quot;24&quot;/&gt;&lt;lineCharCount val=&quot;22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471915256,C:\Users\Asus\Desktop\Klinická výživa a metabolické bilance PP 97-2003\Media.ppcx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1,471915256,C:\Users\Asus\Desktop\Klinická výživa a metabolické bilance PP 97-2003\Media.ppcx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7,471915256,C:\Users\Asus\Desktop\Klinická výživa a metabolické bilance PP 97-2003\Media.ppcx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87&quot;/&gt;&lt;lineCharCount val=&quot;6&quot;/&gt;&lt;lineCharCount val=&quot;29&quot;/&gt;&lt;lineCharCount val=&quot;77&quot;/&gt;&lt;lineCharCount val=&quot;20&quot;/&gt;&lt;lineCharCount val=&quot;56&quot;/&gt;&lt;/TableIndex&gt;&lt;/ShapeText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27&quot;/&gt;&lt;/TableIndex&gt;&lt;/ShapeText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16&quot;/&gt;&lt;lineCharCount val=&quot;8&quot;/&gt;&lt;/TableIndex&gt;&lt;/ShapeText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2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3&quot;/&gt;&lt;lineCharCount val=&quot;10&quot;/&gt;&lt;lineCharCount val=&quot;21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471915256,C:\Users\Asus\Desktop\Klinická výživa a metabolické bilance PP 97-2003\Media.ppcx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471915256,C:\Users\Asus\Desktop\Klinická výživa a metabolické bilance PP 97-2003\Media.ppcx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471915256,C:\Users\Asus\Desktop\Klinická výživa a metabolické bilance PP 97-2003\Media.ppcx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52&quot;/&gt;&lt;lineCharCount val=&quot;40&quot;/&gt;&lt;lineCharCount val=&quot;27&quot;/&gt;&lt;lineCharCount val=&quot;52&quot;/&gt;&lt;lineCharCount val=&quot;21&quot;/&gt;&lt;lineCharCount val=&quot;42&quot;/&gt;&lt;lineCharCount val=&quot;47&quot;/&gt;&lt;lineCharCount val=&quot;53&quot;/&gt;&lt;lineCharCount val=&quot;49&quot;/&gt;&lt;lineCharCount val=&quot;6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471915256,C:\Users\Asus\Desktop\Klinická výživa a metabolické bilance PP 97-2003\Media.ppcx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&quot;/&gt;&lt;lineCharCount val=&quot;8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2246</Words>
  <Application>Microsoft Office PowerPoint</Application>
  <PresentationFormat>Předvádění na obrazovce (4:3)</PresentationFormat>
  <Paragraphs>613</Paragraphs>
  <Slides>62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7" baseType="lpstr">
      <vt:lpstr>Arial</vt:lpstr>
      <vt:lpstr>Tahoma</vt:lpstr>
      <vt:lpstr>Times New Roman</vt:lpstr>
      <vt:lpstr>Wingdings</vt:lpstr>
      <vt:lpstr>Výchozí návrh</vt:lpstr>
      <vt:lpstr>Klinická výživa</vt:lpstr>
      <vt:lpstr>Sylabus</vt:lpstr>
      <vt:lpstr>Poruchy výživy obecně</vt:lpstr>
      <vt:lpstr>Výskyt poruch výživy</vt:lpstr>
      <vt:lpstr>Hladové mapy</vt:lpstr>
      <vt:lpstr>Obezita ve vyspělých státech</vt:lpstr>
      <vt:lpstr>Jaké jsou příčiny podvýživy v našich podmínkách?</vt:lpstr>
      <vt:lpstr>Typy  podvýživy</vt:lpstr>
      <vt:lpstr>Metabolismus energetických substrátů</vt:lpstr>
      <vt:lpstr>Marasmus</vt:lpstr>
      <vt:lpstr>Prezentace aplikace PowerPoint</vt:lpstr>
      <vt:lpstr>Prosté hladovění</vt:lpstr>
      <vt:lpstr>Prosté hladovění</vt:lpstr>
      <vt:lpstr>Kwashiorkor a KW-like malnutrice  neboli stresová malnutrice</vt:lpstr>
      <vt:lpstr>Metabolické změny u KW – exogenní příčina</vt:lpstr>
      <vt:lpstr>Metabolické změny – klasický KW</vt:lpstr>
      <vt:lpstr>Metabolické změny u stresové malnutrice – endogenní příčina</vt:lpstr>
      <vt:lpstr>Metabolické změny - stresové hladovění</vt:lpstr>
      <vt:lpstr>Rozdíly mezi kachexií a kwashiorkor like malnutricí</vt:lpstr>
      <vt:lpstr>Jaký je význam podvýživy  v nemocnicích a jaký má klinický dopad?</vt:lpstr>
      <vt:lpstr>Malnutrice v nemocnici</vt:lpstr>
      <vt:lpstr>Incidence  podvýživy</vt:lpstr>
      <vt:lpstr>Malnutrice - důsledky</vt:lpstr>
      <vt:lpstr>Rizika malnutrice</vt:lpstr>
      <vt:lpstr>Rizika  malnutrice</vt:lpstr>
      <vt:lpstr>Dopady  malnutrice</vt:lpstr>
      <vt:lpstr>Diagnostika malnutrice</vt:lpstr>
      <vt:lpstr>Nutriční anamnéza</vt:lpstr>
      <vt:lpstr>Nutriční anamnéza</vt:lpstr>
      <vt:lpstr>Antropometrie</vt:lpstr>
      <vt:lpstr>Laboratoř</vt:lpstr>
      <vt:lpstr>Nutriční rizikový screening PSNPO</vt:lpstr>
      <vt:lpstr>Nutriční rizikový screening 2002 (NRS 2002)</vt:lpstr>
      <vt:lpstr>NRS 2002</vt:lpstr>
      <vt:lpstr>NRS 2002 hodnocení</vt:lpstr>
      <vt:lpstr>Subjektivní globální hodnocení nutričního stavu (SGA)</vt:lpstr>
      <vt:lpstr>Kroky v indikaci nutriční péče</vt:lpstr>
      <vt:lpstr>Kdo potřebuje nutriční intervenci?</vt:lpstr>
      <vt:lpstr>Co můžeme pacientovi nabídnout ?  – modality nutriční intervence</vt:lpstr>
      <vt:lpstr>Jak provádět jednotlivé modality ?</vt:lpstr>
      <vt:lpstr>Sipping</vt:lpstr>
      <vt:lpstr>Enterální výživa</vt:lpstr>
      <vt:lpstr>Enterální výživa</vt:lpstr>
      <vt:lpstr>Enterální výživa</vt:lpstr>
      <vt:lpstr>EV – PEG - metoda PULL</vt:lpstr>
      <vt:lpstr>Prezentace aplikace PowerPoint</vt:lpstr>
      <vt:lpstr>Přípravky enterální výživy</vt:lpstr>
      <vt:lpstr>Kontraindikace enterální výživy</vt:lpstr>
      <vt:lpstr>Jak provádět jednotlivé modality ?</vt:lpstr>
      <vt:lpstr>Parenteralní výživa</vt:lpstr>
      <vt:lpstr>Přípravky parenterální výživy</vt:lpstr>
      <vt:lpstr>Jak provádět jednotlivé modality ?</vt:lpstr>
      <vt:lpstr>Kontraindikace parenterální výživy</vt:lpstr>
      <vt:lpstr>Srovnání  enterální a parenterální výživy</vt:lpstr>
      <vt:lpstr>Dávky energie a živin</vt:lpstr>
      <vt:lpstr>Potřeba živin</vt:lpstr>
      <vt:lpstr>Děkuji za pozornost!</vt:lpstr>
      <vt:lpstr>Lečba obezity – intragastrický  balon</vt:lpstr>
      <vt:lpstr>Zavedení endobarier</vt:lpstr>
      <vt:lpstr>Bandáž žaludku</vt:lpstr>
      <vt:lpstr>Sleeve gastrektomie</vt:lpstr>
      <vt:lpstr>Biliopankretická diverze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Klinická výživa</dc:title>
  <dc:creator>Pazourková Marie</dc:creator>
  <cp:lastModifiedBy>Dastych Milan</cp:lastModifiedBy>
  <cp:revision>51</cp:revision>
  <dcterms:created xsi:type="dcterms:W3CDTF">2004-05-13T15:00:22Z</dcterms:created>
  <dcterms:modified xsi:type="dcterms:W3CDTF">2020-10-15T12:42:52Z</dcterms:modified>
</cp:coreProperties>
</file>