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303" r:id="rId3"/>
    <p:sldId id="307" r:id="rId4"/>
    <p:sldId id="294" r:id="rId5"/>
    <p:sldId id="308" r:id="rId6"/>
    <p:sldId id="296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75" autoAdjust="0"/>
    <p:restoredTop sz="94660"/>
  </p:normalViewPr>
  <p:slideViewPr>
    <p:cSldViewPr snapToGrid="0">
      <p:cViewPr varScale="1">
        <p:scale>
          <a:sx n="57" d="100"/>
          <a:sy n="57" d="100"/>
        </p:scale>
        <p:origin x="108" y="12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69CB8-F204-4D06-B913-C5A26A89888A}" type="datetimeFigureOut">
              <a:rPr lang="en-US" dirty="0"/>
              <a:t>12/15/2020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6E300-0A13-4A81-945A-7333C271A069}" type="datetimeFigureOut">
              <a:rPr lang="en-US" dirty="0"/>
              <a:t>12/15/2020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71962-1EA4-46E7-BCB0-F36CE46D1A59}" type="datetimeFigureOut">
              <a:rPr lang="en-US" dirty="0"/>
              <a:t>12/15/2020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BB376-B19C-488D-ABEB-03C7E6E9E3E0}" type="datetimeFigureOut">
              <a:rPr lang="en-US" dirty="0"/>
              <a:t>12/15/2020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637A9-119A-49DA-BD12-AAC58B377D80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oddílu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F077B-A50F-4D64-8574-E2D6A98A5553}" type="datetimeFigureOut">
              <a:rPr lang="en-US" dirty="0"/>
              <a:t>12/15/2020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E2A62-1983-43A1-A163-D8AA46534C80}" type="datetimeFigureOut">
              <a:rPr lang="en-US" dirty="0"/>
              <a:t>12/15/2020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F3E3B-34E3-4345-B2A1-994B83598A9C}" type="datetimeFigureOut">
              <a:rPr lang="en-US" dirty="0"/>
              <a:t>12/15/2020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16C96-82A1-4D77-8ADA-627AC6FE3D65}" type="datetimeFigureOut">
              <a:rPr lang="en-US" dirty="0"/>
              <a:t>12/15/2020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02C1E-28F2-47E9-802D-339E64E2F920}" type="datetimeFigureOut">
              <a:rPr lang="en-US" dirty="0"/>
              <a:t>12/15/2020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24271A48-F18A-45B3-BC05-1E27DA3F88AF}" type="datetimeFigureOut">
              <a:rPr lang="en-US" dirty="0"/>
              <a:t>12/15/2020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747F8-9654-4282-85D2-65F41AAE7A75}" type="datetimeFigureOut">
              <a:rPr lang="en-US" dirty="0"/>
              <a:t>12/15/2020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5DC5B261-8843-42D1-AAFC-05E20E2D9B97}" type="datetimeFigureOut">
              <a:rPr lang="en-US" dirty="0"/>
              <a:t>12/15/2020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A0F5EC0-7ED1-43C9-BDE9-B8FD6F983DF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Lekce 9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F5528490-6E7A-4715-89DF-F9F875C668D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Slovotvorba: latinské přípony §10.2</a:t>
            </a:r>
          </a:p>
          <a:p>
            <a:r>
              <a:rPr lang="cs-CZ" dirty="0"/>
              <a:t>Slovotvorba: řecké předpony a přípony §10.3-10.4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055997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78933" y="286603"/>
            <a:ext cx="11175999" cy="1450757"/>
          </a:xfrm>
        </p:spPr>
        <p:txBody>
          <a:bodyPr anchor="t">
            <a:noAutofit/>
          </a:bodyPr>
          <a:lstStyle/>
          <a:p>
            <a:pPr algn="ctr"/>
            <a:r>
              <a:rPr lang="cs-CZ" dirty="0">
                <a:latin typeface="Cambria" panose="02040503050406030204" pitchFamily="18" charset="0"/>
                <a:ea typeface="Cambria" panose="02040503050406030204" pitchFamily="18" charset="0"/>
              </a:rPr>
              <a:t>Latinské substantivní přípony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31328239"/>
              </p:ext>
            </p:extLst>
          </p:nvPr>
        </p:nvGraphicFramePr>
        <p:xfrm>
          <a:off x="237068" y="1056008"/>
          <a:ext cx="11582399" cy="528242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1674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3493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080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67258">
                <a:tc>
                  <a:txBody>
                    <a:bodyPr/>
                    <a:lstStyle/>
                    <a:p>
                      <a:pPr algn="ctr"/>
                      <a:r>
                        <a:rPr lang="cs-CZ" sz="20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sufix</a:t>
                      </a:r>
                      <a:endParaRPr lang="cs-CZ" sz="20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primární</a:t>
                      </a:r>
                      <a:r>
                        <a:rPr lang="cs-CZ" sz="2000" baseline="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 význam </a:t>
                      </a:r>
                    </a:p>
                    <a:p>
                      <a:pPr algn="ctr"/>
                      <a:r>
                        <a:rPr lang="cs-CZ" sz="2000" baseline="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v lékařské terminologii</a:t>
                      </a:r>
                      <a:endParaRPr lang="cs-CZ" sz="20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příklad latinského termínu</a:t>
                      </a:r>
                      <a:endParaRPr lang="cs-CZ" sz="20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57370">
                <a:tc>
                  <a:txBody>
                    <a:bodyPr/>
                    <a:lstStyle/>
                    <a:p>
                      <a:r>
                        <a:rPr lang="cs-CZ" sz="2000" b="0" dirty="0">
                          <a:solidFill>
                            <a:schemeClr val="accent3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Calibri" panose="020F0502020204030204" pitchFamily="34" charset="0"/>
                        </a:rPr>
                        <a:t>-(c)</a:t>
                      </a:r>
                      <a:r>
                        <a:rPr lang="cs-CZ" sz="2000" b="0" dirty="0" err="1">
                          <a:solidFill>
                            <a:schemeClr val="accent3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Calibri" panose="020F0502020204030204" pitchFamily="34" charset="0"/>
                        </a:rPr>
                        <a:t>ulus</a:t>
                      </a:r>
                      <a:r>
                        <a:rPr lang="cs-CZ" sz="2000" b="0" dirty="0">
                          <a:solidFill>
                            <a:schemeClr val="accent3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Calibri" panose="020F0502020204030204" pitchFamily="34" charset="0"/>
                        </a:rPr>
                        <a:t>, a, um</a:t>
                      </a:r>
                    </a:p>
                    <a:p>
                      <a:r>
                        <a:rPr lang="cs-CZ" sz="2000" b="0" dirty="0">
                          <a:solidFill>
                            <a:schemeClr val="accent3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Calibri" panose="020F0502020204030204" pitchFamily="34" charset="0"/>
                        </a:rPr>
                        <a:t>-</a:t>
                      </a:r>
                      <a:r>
                        <a:rPr lang="cs-CZ" sz="2000" b="0" dirty="0" err="1">
                          <a:solidFill>
                            <a:schemeClr val="accent3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Calibri" panose="020F0502020204030204" pitchFamily="34" charset="0"/>
                        </a:rPr>
                        <a:t>ellus</a:t>
                      </a:r>
                      <a:r>
                        <a:rPr lang="cs-CZ" sz="2000" b="0" dirty="0">
                          <a:solidFill>
                            <a:schemeClr val="accent3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Calibri" panose="020F0502020204030204" pitchFamily="34" charset="0"/>
                        </a:rPr>
                        <a:t>, a, um</a:t>
                      </a:r>
                    </a:p>
                    <a:p>
                      <a:r>
                        <a:rPr lang="cs-CZ" sz="2000" b="0" dirty="0">
                          <a:solidFill>
                            <a:schemeClr val="accent3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Calibri" panose="020F0502020204030204" pitchFamily="34" charset="0"/>
                        </a:rPr>
                        <a:t>-</a:t>
                      </a:r>
                      <a:r>
                        <a:rPr lang="cs-CZ" sz="2000" b="0" dirty="0" err="1">
                          <a:solidFill>
                            <a:schemeClr val="accent3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Calibri" panose="020F0502020204030204" pitchFamily="34" charset="0"/>
                        </a:rPr>
                        <a:t>olus</a:t>
                      </a:r>
                      <a:r>
                        <a:rPr lang="cs-CZ" sz="2000" b="0" dirty="0">
                          <a:solidFill>
                            <a:schemeClr val="accent3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Calibri" panose="020F0502020204030204" pitchFamily="34" charset="0"/>
                        </a:rPr>
                        <a:t>, a, um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Calibri" panose="020F0502020204030204" pitchFamily="34" charset="0"/>
                        </a:rPr>
                        <a:t>Zdrobněliny</a:t>
                      </a:r>
                    </a:p>
                    <a:p>
                      <a:pPr algn="ctr"/>
                      <a:r>
                        <a:rPr lang="cs-CZ" sz="1600" dirty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Calibri" panose="020F0502020204030204" pitchFamily="34" charset="0"/>
                        </a:rPr>
                        <a:t>! jsou vždy stejného rodu jako substantivum,</a:t>
                      </a:r>
                    </a:p>
                    <a:p>
                      <a:pPr algn="ctr"/>
                      <a:r>
                        <a:rPr lang="cs-CZ" sz="1600" dirty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Calibri" panose="020F0502020204030204" pitchFamily="34" charset="0"/>
                        </a:rPr>
                        <a:t>od kterého byly vytvořeny!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2000" i="1" dirty="0" err="1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Calibri" panose="020F0502020204030204" pitchFamily="34" charset="0"/>
                        </a:rPr>
                        <a:t>denticulus</a:t>
                      </a:r>
                      <a:r>
                        <a:rPr lang="cs-CZ" sz="2000" dirty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Calibri" panose="020F0502020204030204" pitchFamily="34" charset="0"/>
                        </a:rPr>
                        <a:t> (zoubek)</a:t>
                      </a:r>
                    </a:p>
                    <a:p>
                      <a:r>
                        <a:rPr lang="cs-CZ" sz="2000" i="1" dirty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Calibri" panose="020F0502020204030204" pitchFamily="34" charset="0"/>
                        </a:rPr>
                        <a:t>cerebellum</a:t>
                      </a:r>
                      <a:r>
                        <a:rPr lang="cs-CZ" sz="2000" dirty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Calibri" panose="020F0502020204030204" pitchFamily="34" charset="0"/>
                        </a:rPr>
                        <a:t> (mozeček)</a:t>
                      </a:r>
                    </a:p>
                    <a:p>
                      <a:r>
                        <a:rPr lang="cs-CZ" sz="2000" i="1" dirty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Calibri" panose="020F0502020204030204" pitchFamily="34" charset="0"/>
                        </a:rPr>
                        <a:t>arteriola</a:t>
                      </a:r>
                      <a:r>
                        <a:rPr lang="cs-CZ" sz="2000" dirty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Calibri" panose="020F0502020204030204" pitchFamily="34" charset="0"/>
                        </a:rPr>
                        <a:t> (tepénka)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56999750"/>
                  </a:ext>
                </a:extLst>
              </a:tr>
              <a:tr h="1247482">
                <a:tc>
                  <a:txBody>
                    <a:bodyPr/>
                    <a:lstStyle/>
                    <a:p>
                      <a:r>
                        <a:rPr lang="cs-CZ" sz="2000" dirty="0">
                          <a:solidFill>
                            <a:schemeClr val="accent3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-(t)</a:t>
                      </a:r>
                      <a:r>
                        <a:rPr lang="cs-CZ" sz="2000" dirty="0" err="1">
                          <a:solidFill>
                            <a:schemeClr val="accent3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iō</a:t>
                      </a:r>
                      <a:endParaRPr lang="cs-CZ" sz="2000" dirty="0">
                        <a:solidFill>
                          <a:schemeClr val="accent3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  <a:p>
                      <a:r>
                        <a:rPr lang="cs-CZ" sz="2000" dirty="0">
                          <a:solidFill>
                            <a:schemeClr val="accent3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-(s)</a:t>
                      </a:r>
                      <a:r>
                        <a:rPr lang="cs-CZ" sz="2000" dirty="0" err="1">
                          <a:solidFill>
                            <a:schemeClr val="accent3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iō</a:t>
                      </a:r>
                      <a:endParaRPr lang="cs-CZ" sz="2000" dirty="0">
                        <a:solidFill>
                          <a:schemeClr val="accent3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  <a:p>
                      <a:r>
                        <a:rPr lang="cs-CZ" sz="2000" dirty="0">
                          <a:solidFill>
                            <a:schemeClr val="accent3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-(x)</a:t>
                      </a:r>
                      <a:r>
                        <a:rPr lang="cs-CZ" sz="2000" dirty="0" err="1">
                          <a:solidFill>
                            <a:schemeClr val="accent3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iō</a:t>
                      </a:r>
                      <a:endParaRPr lang="cs-CZ" sz="2000" dirty="0">
                        <a:solidFill>
                          <a:schemeClr val="accent3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  <a:p>
                      <a:r>
                        <a:rPr lang="cs-CZ" sz="2000" b="0" dirty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Calibri" panose="020F0502020204030204" pitchFamily="34" charset="0"/>
                        </a:rPr>
                        <a:t>(gen. </a:t>
                      </a:r>
                      <a:r>
                        <a:rPr lang="cs-CZ" sz="2000" b="0" i="1" dirty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Calibri" panose="020F0502020204030204" pitchFamily="34" charset="0"/>
                        </a:rPr>
                        <a:t>-</a:t>
                      </a:r>
                      <a:r>
                        <a:rPr lang="cs-CZ" sz="2000" b="0" i="1" dirty="0" err="1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Calibri" panose="020F0502020204030204" pitchFamily="34" charset="0"/>
                        </a:rPr>
                        <a:t>iōnis</a:t>
                      </a:r>
                      <a:r>
                        <a:rPr lang="cs-CZ" sz="2000" b="0" i="1" dirty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Calibri" panose="020F0502020204030204" pitchFamily="34" charset="0"/>
                        </a:rPr>
                        <a:t>,</a:t>
                      </a:r>
                      <a:r>
                        <a:rPr lang="cs-CZ" sz="2000" b="0" dirty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Calibri" panose="020F0502020204030204" pitchFamily="34" charset="0"/>
                        </a:rPr>
                        <a:t> f.)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děj/činnost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výsledek děje/činnosti</a:t>
                      </a:r>
                    </a:p>
                    <a:p>
                      <a:pPr algn="ctr"/>
                      <a:endParaRPr lang="cs-CZ" sz="20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2000" i="1" dirty="0" err="1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sanatio</a:t>
                      </a:r>
                      <a:r>
                        <a:rPr lang="cs-CZ" sz="2000" dirty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 (léčení/vyléčení)</a:t>
                      </a:r>
                    </a:p>
                    <a:p>
                      <a:r>
                        <a:rPr lang="cs-CZ" sz="2000" i="1" baseline="0" dirty="0" err="1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extensio</a:t>
                      </a:r>
                      <a:r>
                        <a:rPr lang="cs-CZ" sz="2000" baseline="0" dirty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 (natahování/natažení)</a:t>
                      </a:r>
                    </a:p>
                    <a:p>
                      <a:r>
                        <a:rPr lang="cs-CZ" sz="2000" i="1" dirty="0" err="1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anteflexio</a:t>
                      </a:r>
                      <a:r>
                        <a:rPr lang="cs-CZ" sz="2000" dirty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 (ohýbání/ohnutí dopředu)</a:t>
                      </a:r>
                      <a:endParaRPr lang="cs-CZ" sz="20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47482">
                <a:tc>
                  <a:txBody>
                    <a:bodyPr/>
                    <a:lstStyle/>
                    <a:p>
                      <a:r>
                        <a:rPr lang="cs-CZ" sz="2000" b="0" dirty="0">
                          <a:solidFill>
                            <a:schemeClr val="accent3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Calibri" panose="020F0502020204030204" pitchFamily="34" charset="0"/>
                        </a:rPr>
                        <a:t>-(t)</a:t>
                      </a:r>
                      <a:r>
                        <a:rPr lang="cs-CZ" sz="2000" b="0" dirty="0" err="1">
                          <a:solidFill>
                            <a:schemeClr val="accent3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Calibri" panose="020F0502020204030204" pitchFamily="34" charset="0"/>
                        </a:rPr>
                        <a:t>or</a:t>
                      </a:r>
                      <a:endParaRPr lang="cs-CZ" sz="2000" b="0" dirty="0">
                        <a:solidFill>
                          <a:schemeClr val="accent3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b="0" dirty="0">
                          <a:solidFill>
                            <a:schemeClr val="accent3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Calibri" panose="020F0502020204030204" pitchFamily="34" charset="0"/>
                        </a:rPr>
                        <a:t>-(s)</a:t>
                      </a:r>
                      <a:r>
                        <a:rPr lang="cs-CZ" sz="2000" b="0" dirty="0" err="1">
                          <a:solidFill>
                            <a:schemeClr val="accent3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Calibri" panose="020F0502020204030204" pitchFamily="34" charset="0"/>
                        </a:rPr>
                        <a:t>or</a:t>
                      </a:r>
                      <a:endParaRPr lang="cs-CZ" sz="2000" b="0" dirty="0">
                        <a:solidFill>
                          <a:schemeClr val="accent3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b="0" dirty="0">
                          <a:solidFill>
                            <a:schemeClr val="accent3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Calibri" panose="020F0502020204030204" pitchFamily="34" charset="0"/>
                        </a:rPr>
                        <a:t>-(x)</a:t>
                      </a:r>
                      <a:r>
                        <a:rPr lang="cs-CZ" sz="2000" b="0" dirty="0" err="1">
                          <a:solidFill>
                            <a:schemeClr val="accent3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Calibri" panose="020F0502020204030204" pitchFamily="34" charset="0"/>
                        </a:rPr>
                        <a:t>or</a:t>
                      </a:r>
                      <a:endParaRPr lang="cs-CZ" sz="2000" b="0" dirty="0">
                        <a:solidFill>
                          <a:schemeClr val="accent3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b="0" dirty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Calibri" panose="020F0502020204030204" pitchFamily="34" charset="0"/>
                        </a:rPr>
                        <a:t>(gen. </a:t>
                      </a:r>
                      <a:r>
                        <a:rPr lang="cs-CZ" sz="2000" b="0" i="1" dirty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Calibri" panose="020F0502020204030204" pitchFamily="34" charset="0"/>
                        </a:rPr>
                        <a:t>-</a:t>
                      </a:r>
                      <a:r>
                        <a:rPr lang="cs-CZ" sz="2000" b="0" i="1" dirty="0" err="1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Calibri" panose="020F0502020204030204" pitchFamily="34" charset="0"/>
                        </a:rPr>
                        <a:t>ōris</a:t>
                      </a:r>
                      <a:r>
                        <a:rPr lang="cs-CZ" sz="2000" b="0" dirty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Calibri" panose="020F0502020204030204" pitchFamily="34" charset="0"/>
                        </a:rPr>
                        <a:t>, m.)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Calibri" panose="020F0502020204030204" pitchFamily="34" charset="0"/>
                        </a:rPr>
                        <a:t>činitel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2000" i="1" dirty="0" err="1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Calibri" panose="020F0502020204030204" pitchFamily="34" charset="0"/>
                        </a:rPr>
                        <a:t>adductor</a:t>
                      </a:r>
                      <a:r>
                        <a:rPr lang="cs-CZ" sz="2000" i="0" dirty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Calibri" panose="020F0502020204030204" pitchFamily="34" charset="0"/>
                        </a:rPr>
                        <a:t> (přitahovač)</a:t>
                      </a:r>
                    </a:p>
                    <a:p>
                      <a:r>
                        <a:rPr lang="cs-CZ" sz="2000" i="1" dirty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Calibri" panose="020F0502020204030204" pitchFamily="34" charset="0"/>
                        </a:rPr>
                        <a:t>extensor</a:t>
                      </a:r>
                      <a:r>
                        <a:rPr lang="cs-CZ" sz="2000" i="0" dirty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Calibri" panose="020F0502020204030204" pitchFamily="34" charset="0"/>
                        </a:rPr>
                        <a:t> (natahovač)</a:t>
                      </a:r>
                    </a:p>
                    <a:p>
                      <a:r>
                        <a:rPr lang="cs-CZ" sz="2000" i="1" dirty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Calibri" panose="020F0502020204030204" pitchFamily="34" charset="0"/>
                        </a:rPr>
                        <a:t>flexor </a:t>
                      </a:r>
                      <a:r>
                        <a:rPr lang="cs-CZ" sz="2000" i="0" dirty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Calibri" panose="020F0502020204030204" pitchFamily="34" charset="0"/>
                        </a:rPr>
                        <a:t>(ohýbač)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15825317"/>
                  </a:ext>
                </a:extLst>
              </a:tr>
              <a:tr h="954268">
                <a:tc>
                  <a:txBody>
                    <a:bodyPr/>
                    <a:lstStyle/>
                    <a:p>
                      <a:r>
                        <a:rPr lang="cs-CZ" sz="2000" dirty="0">
                          <a:solidFill>
                            <a:schemeClr val="accent3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-(t)</a:t>
                      </a:r>
                      <a:r>
                        <a:rPr lang="cs-CZ" sz="2000" dirty="0" err="1">
                          <a:solidFill>
                            <a:schemeClr val="accent3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ūra</a:t>
                      </a:r>
                      <a:endParaRPr lang="cs-CZ" sz="2000" dirty="0">
                        <a:solidFill>
                          <a:schemeClr val="accent3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dirty="0">
                          <a:solidFill>
                            <a:schemeClr val="accent3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-(s)</a:t>
                      </a:r>
                      <a:r>
                        <a:rPr lang="cs-CZ" sz="2000" dirty="0" err="1">
                          <a:solidFill>
                            <a:schemeClr val="accent3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ūra</a:t>
                      </a:r>
                      <a:endParaRPr lang="cs-CZ" sz="2000" dirty="0">
                        <a:solidFill>
                          <a:schemeClr val="accent3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výsledek děje/činnosti</a:t>
                      </a:r>
                      <a:endParaRPr lang="cs-CZ" sz="20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2000" i="1" dirty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ruptura </a:t>
                      </a:r>
                      <a:r>
                        <a:rPr lang="cs-CZ" sz="2000" i="0" dirty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(prasknutí)</a:t>
                      </a:r>
                    </a:p>
                    <a:p>
                      <a:r>
                        <a:rPr lang="cs-CZ" sz="2000" i="1" dirty="0" err="1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incisura</a:t>
                      </a:r>
                      <a:r>
                        <a:rPr lang="cs-CZ" sz="2000" i="1" dirty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 </a:t>
                      </a:r>
                      <a:r>
                        <a:rPr lang="cs-CZ" sz="2000" i="0" dirty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(zářez, rýha)</a:t>
                      </a:r>
                      <a:endParaRPr lang="cs-CZ" sz="2000" i="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487496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78933" y="286603"/>
            <a:ext cx="11175999" cy="1450757"/>
          </a:xfrm>
        </p:spPr>
        <p:txBody>
          <a:bodyPr anchor="t">
            <a:noAutofit/>
          </a:bodyPr>
          <a:lstStyle/>
          <a:p>
            <a:pPr algn="ctr"/>
            <a:r>
              <a:rPr lang="cs-CZ" dirty="0">
                <a:latin typeface="Cambria" panose="02040503050406030204" pitchFamily="18" charset="0"/>
                <a:ea typeface="Cambria" panose="02040503050406030204" pitchFamily="18" charset="0"/>
              </a:rPr>
              <a:t>Latinské adjektivní přípony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26789568"/>
              </p:ext>
            </p:extLst>
          </p:nvPr>
        </p:nvGraphicFramePr>
        <p:xfrm>
          <a:off x="1422399" y="1056009"/>
          <a:ext cx="9804401" cy="5259469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0828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214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3001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84763">
                <a:tc>
                  <a:txBody>
                    <a:bodyPr/>
                    <a:lstStyle/>
                    <a:p>
                      <a:pPr algn="ctr"/>
                      <a:r>
                        <a:rPr lang="cs-CZ" sz="20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sufix</a:t>
                      </a:r>
                      <a:endParaRPr lang="cs-CZ" sz="20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primární</a:t>
                      </a:r>
                      <a:r>
                        <a:rPr lang="cs-CZ" sz="2000" baseline="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 význam </a:t>
                      </a:r>
                    </a:p>
                    <a:p>
                      <a:pPr algn="ctr"/>
                      <a:r>
                        <a:rPr lang="cs-CZ" sz="2000" baseline="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v lékařské terminologii</a:t>
                      </a:r>
                      <a:endParaRPr lang="cs-CZ" sz="20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příklad latinského termínu</a:t>
                      </a:r>
                      <a:endParaRPr lang="cs-CZ" sz="20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14067">
                <a:tc>
                  <a:txBody>
                    <a:bodyPr/>
                    <a:lstStyle/>
                    <a:p>
                      <a:r>
                        <a:rPr lang="cs-CZ" sz="2000" b="0" dirty="0">
                          <a:solidFill>
                            <a:schemeClr val="accent3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Calibri" panose="020F0502020204030204" pitchFamily="34" charset="0"/>
                        </a:rPr>
                        <a:t>-</a:t>
                      </a:r>
                      <a:r>
                        <a:rPr lang="cs-CZ" sz="2000" b="0" dirty="0" err="1">
                          <a:solidFill>
                            <a:schemeClr val="accent3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Calibri" panose="020F0502020204030204" pitchFamily="34" charset="0"/>
                        </a:rPr>
                        <a:t>ālis</a:t>
                      </a:r>
                      <a:r>
                        <a:rPr lang="cs-CZ" sz="2000" b="0" dirty="0">
                          <a:solidFill>
                            <a:schemeClr val="accent3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Calibri" panose="020F0502020204030204" pitchFamily="34" charset="0"/>
                        </a:rPr>
                        <a:t>, e</a:t>
                      </a:r>
                    </a:p>
                    <a:p>
                      <a:r>
                        <a:rPr lang="cs-CZ" sz="2000" b="0" dirty="0">
                          <a:solidFill>
                            <a:schemeClr val="accent3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Calibri" panose="020F0502020204030204" pitchFamily="34" charset="0"/>
                        </a:rPr>
                        <a:t>-</a:t>
                      </a:r>
                      <a:r>
                        <a:rPr lang="cs-CZ" sz="2000" b="0" dirty="0" err="1">
                          <a:solidFill>
                            <a:schemeClr val="accent3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Calibri" panose="020F0502020204030204" pitchFamily="34" charset="0"/>
                        </a:rPr>
                        <a:t>āris,e</a:t>
                      </a:r>
                      <a:endParaRPr lang="cs-CZ" sz="2000" b="0" dirty="0">
                        <a:solidFill>
                          <a:schemeClr val="accent3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Calibri" panose="020F0502020204030204" pitchFamily="34" charset="0"/>
                        </a:rPr>
                        <a:t>vztah, příslušnost</a:t>
                      </a:r>
                      <a:endParaRPr lang="cs-CZ" sz="16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2000" i="1" dirty="0" err="1">
                          <a:latin typeface="Cambria" panose="02040503050406030204" pitchFamily="18" charset="0"/>
                          <a:ea typeface="Cambria" panose="02040503050406030204" pitchFamily="18" charset="0"/>
                          <a:cs typeface="Calibri" panose="020F0502020204030204" pitchFamily="34" charset="0"/>
                        </a:rPr>
                        <a:t>temporalis</a:t>
                      </a:r>
                      <a:r>
                        <a:rPr lang="cs-CZ" sz="2000" i="1" dirty="0">
                          <a:latin typeface="Cambria" panose="02040503050406030204" pitchFamily="18" charset="0"/>
                          <a:ea typeface="Cambria" panose="02040503050406030204" pitchFamily="18" charset="0"/>
                          <a:cs typeface="Calibri" panose="020F0502020204030204" pitchFamily="34" charset="0"/>
                        </a:rPr>
                        <a:t>, a </a:t>
                      </a:r>
                      <a:r>
                        <a:rPr lang="cs-CZ" sz="2000" dirty="0">
                          <a:latin typeface="Cambria" panose="02040503050406030204" pitchFamily="18" charset="0"/>
                          <a:ea typeface="Cambria" panose="02040503050406030204" pitchFamily="18" charset="0"/>
                          <a:cs typeface="Calibri" panose="020F0502020204030204" pitchFamily="34" charset="0"/>
                        </a:rPr>
                        <a:t>(spánkový)</a:t>
                      </a:r>
                    </a:p>
                    <a:p>
                      <a:r>
                        <a:rPr lang="cs-CZ" sz="2000" i="1" dirty="0" err="1">
                          <a:latin typeface="Cambria" panose="02040503050406030204" pitchFamily="18" charset="0"/>
                          <a:ea typeface="Cambria" panose="02040503050406030204" pitchFamily="18" charset="0"/>
                          <a:cs typeface="Calibri" panose="020F0502020204030204" pitchFamily="34" charset="0"/>
                        </a:rPr>
                        <a:t>biliaris</a:t>
                      </a:r>
                      <a:r>
                        <a:rPr lang="cs-CZ" sz="2000" i="1" dirty="0">
                          <a:latin typeface="Cambria" panose="02040503050406030204" pitchFamily="18" charset="0"/>
                          <a:ea typeface="Cambria" panose="02040503050406030204" pitchFamily="18" charset="0"/>
                          <a:cs typeface="Calibri" panose="020F0502020204030204" pitchFamily="34" charset="0"/>
                        </a:rPr>
                        <a:t>, e </a:t>
                      </a:r>
                      <a:r>
                        <a:rPr lang="cs-CZ" sz="2000" dirty="0">
                          <a:latin typeface="Cambria" panose="02040503050406030204" pitchFamily="18" charset="0"/>
                          <a:ea typeface="Cambria" panose="02040503050406030204" pitchFamily="18" charset="0"/>
                          <a:cs typeface="Calibri" panose="020F0502020204030204" pitchFamily="34" charset="0"/>
                        </a:rPr>
                        <a:t>(žlučový)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56999750"/>
                  </a:ext>
                </a:extLst>
              </a:tr>
              <a:tr h="1060753">
                <a:tc>
                  <a:txBody>
                    <a:bodyPr/>
                    <a:lstStyle/>
                    <a:p>
                      <a:r>
                        <a:rPr lang="cs-CZ" sz="2000" dirty="0">
                          <a:solidFill>
                            <a:schemeClr val="accent3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-</a:t>
                      </a:r>
                      <a:r>
                        <a:rPr lang="cs-CZ" sz="2000" b="0" dirty="0" err="1">
                          <a:solidFill>
                            <a:schemeClr val="accent3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Calibri" panose="020F0502020204030204" pitchFamily="34" charset="0"/>
                        </a:rPr>
                        <a:t>ātus</a:t>
                      </a:r>
                      <a:r>
                        <a:rPr lang="cs-CZ" sz="2000" b="0" dirty="0">
                          <a:solidFill>
                            <a:schemeClr val="accent3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Calibri" panose="020F0502020204030204" pitchFamily="34" charset="0"/>
                        </a:rPr>
                        <a:t>, a, um</a:t>
                      </a:r>
                      <a:endParaRPr lang="cs-CZ" sz="2000" b="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opatřený něčím</a:t>
                      </a:r>
                    </a:p>
                    <a:p>
                      <a:pPr algn="ctr"/>
                      <a:endParaRPr lang="cs-CZ" sz="20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2000" i="1" dirty="0" err="1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caudatus</a:t>
                      </a:r>
                      <a:r>
                        <a:rPr lang="cs-CZ" sz="2000" i="1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 </a:t>
                      </a:r>
                      <a:r>
                        <a:rPr lang="cs-CZ" sz="2000" i="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(ocasatý, opatřený ocasem)</a:t>
                      </a:r>
                      <a:endParaRPr lang="cs-CZ" sz="2000" i="0" dirty="0">
                        <a:latin typeface="Cambria" panose="02040503050406030204" pitchFamily="18" charset="0"/>
                        <a:ea typeface="Cambria" panose="02040503050406030204" pitchFamily="18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60753">
                <a:tc>
                  <a:txBody>
                    <a:bodyPr/>
                    <a:lstStyle/>
                    <a:p>
                      <a:r>
                        <a:rPr lang="cs-CZ" sz="2000" b="0" dirty="0">
                          <a:solidFill>
                            <a:schemeClr val="accent3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Calibri" panose="020F0502020204030204" pitchFamily="34" charset="0"/>
                        </a:rPr>
                        <a:t>-</a:t>
                      </a:r>
                      <a:r>
                        <a:rPr lang="cs-CZ" sz="2000" b="0" dirty="0" err="1">
                          <a:solidFill>
                            <a:schemeClr val="accent3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Calibri" panose="020F0502020204030204" pitchFamily="34" charset="0"/>
                        </a:rPr>
                        <a:t>eus</a:t>
                      </a:r>
                      <a:r>
                        <a:rPr lang="cs-CZ" sz="2000" b="0" dirty="0">
                          <a:solidFill>
                            <a:schemeClr val="accent3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Calibri" panose="020F0502020204030204" pitchFamily="34" charset="0"/>
                        </a:rPr>
                        <a:t>, a, um</a:t>
                      </a:r>
                    </a:p>
                    <a:p>
                      <a:r>
                        <a:rPr lang="cs-CZ" sz="2000" b="0" dirty="0">
                          <a:solidFill>
                            <a:schemeClr val="accent3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Calibri" panose="020F0502020204030204" pitchFamily="34" charset="0"/>
                        </a:rPr>
                        <a:t>-</a:t>
                      </a:r>
                      <a:r>
                        <a:rPr lang="cs-CZ" sz="2000" b="0" dirty="0" err="1">
                          <a:solidFill>
                            <a:schemeClr val="accent3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Calibri" panose="020F0502020204030204" pitchFamily="34" charset="0"/>
                        </a:rPr>
                        <a:t>āneus</a:t>
                      </a:r>
                      <a:r>
                        <a:rPr lang="cs-CZ" sz="2000" b="0" dirty="0">
                          <a:solidFill>
                            <a:schemeClr val="accent3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Calibri" panose="020F0502020204030204" pitchFamily="34" charset="0"/>
                        </a:rPr>
                        <a:t>, a, um</a:t>
                      </a:r>
                      <a:endParaRPr lang="cs-CZ" sz="2000" b="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Calibri" panose="020F0502020204030204" pitchFamily="34" charset="0"/>
                        </a:rPr>
                        <a:t>vztah, příslušnost</a:t>
                      </a:r>
                      <a:endParaRPr lang="cs-CZ" sz="16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2000" i="1" dirty="0" err="1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Calibri" panose="020F0502020204030204" pitchFamily="34" charset="0"/>
                        </a:rPr>
                        <a:t>osseus</a:t>
                      </a:r>
                      <a:r>
                        <a:rPr lang="cs-CZ" sz="2000" i="1" dirty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Calibri" panose="020F0502020204030204" pitchFamily="34" charset="0"/>
                        </a:rPr>
                        <a:t>, a, um </a:t>
                      </a:r>
                      <a:r>
                        <a:rPr lang="cs-CZ" sz="2000" i="0" dirty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Calibri" panose="020F0502020204030204" pitchFamily="34" charset="0"/>
                        </a:rPr>
                        <a:t>(kostní)</a:t>
                      </a:r>
                    </a:p>
                    <a:p>
                      <a:r>
                        <a:rPr lang="cs-CZ" sz="2000" i="1" dirty="0" err="1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Calibri" panose="020F0502020204030204" pitchFamily="34" charset="0"/>
                        </a:rPr>
                        <a:t>cutaneus</a:t>
                      </a:r>
                      <a:r>
                        <a:rPr lang="cs-CZ" sz="2000" i="1" dirty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Calibri" panose="020F0502020204030204" pitchFamily="34" charset="0"/>
                        </a:rPr>
                        <a:t>, a, um </a:t>
                      </a:r>
                      <a:r>
                        <a:rPr lang="cs-CZ" sz="2000" i="0" dirty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Calibri" panose="020F0502020204030204" pitchFamily="34" charset="0"/>
                        </a:rPr>
                        <a:t>(kožní)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15825317"/>
                  </a:ext>
                </a:extLst>
              </a:tr>
              <a:tr h="811428">
                <a:tc>
                  <a:txBody>
                    <a:bodyPr/>
                    <a:lstStyle/>
                    <a:p>
                      <a:r>
                        <a:rPr lang="cs-CZ" sz="2000" dirty="0">
                          <a:solidFill>
                            <a:schemeClr val="accent3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-</a:t>
                      </a:r>
                      <a:r>
                        <a:rPr lang="cs-CZ" sz="2000" dirty="0" err="1">
                          <a:solidFill>
                            <a:schemeClr val="accent3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ilis</a:t>
                      </a:r>
                      <a:r>
                        <a:rPr lang="cs-CZ" sz="2000" dirty="0">
                          <a:solidFill>
                            <a:schemeClr val="accent3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, e</a:t>
                      </a:r>
                    </a:p>
                    <a:p>
                      <a:r>
                        <a:rPr lang="cs-CZ" sz="2000" dirty="0">
                          <a:solidFill>
                            <a:schemeClr val="accent3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-</a:t>
                      </a:r>
                      <a:r>
                        <a:rPr lang="cs-CZ" sz="2000" dirty="0" err="1">
                          <a:solidFill>
                            <a:schemeClr val="accent3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bilis</a:t>
                      </a:r>
                      <a:r>
                        <a:rPr lang="cs-CZ" sz="2000" dirty="0">
                          <a:solidFill>
                            <a:schemeClr val="accent3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, 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možnost, schopnost</a:t>
                      </a:r>
                      <a:endParaRPr lang="cs-CZ" sz="20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2000" i="1" dirty="0" err="1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fragilis</a:t>
                      </a:r>
                      <a:r>
                        <a:rPr lang="cs-CZ" sz="2000" i="1" dirty="0">
                          <a:solidFill>
                            <a:srgbClr val="00B05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 </a:t>
                      </a:r>
                      <a:r>
                        <a:rPr lang="cs-CZ" sz="2000" i="0" dirty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(křehký)</a:t>
                      </a:r>
                    </a:p>
                    <a:p>
                      <a:r>
                        <a:rPr lang="cs-CZ" sz="2000" i="1" dirty="0" err="1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operabilis</a:t>
                      </a:r>
                      <a:r>
                        <a:rPr lang="cs-CZ" sz="2000" i="1" dirty="0">
                          <a:solidFill>
                            <a:srgbClr val="00B05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 </a:t>
                      </a:r>
                      <a:r>
                        <a:rPr lang="cs-CZ" sz="2000" i="0" dirty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(operovatelný)</a:t>
                      </a:r>
                      <a:endParaRPr lang="cs-CZ" sz="2000" i="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11428">
                <a:tc>
                  <a:txBody>
                    <a:bodyPr/>
                    <a:lstStyle/>
                    <a:p>
                      <a:r>
                        <a:rPr lang="cs-CZ" sz="2000" dirty="0">
                          <a:solidFill>
                            <a:schemeClr val="accent3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-</a:t>
                      </a:r>
                      <a:r>
                        <a:rPr lang="cs-CZ" sz="2000" dirty="0" err="1">
                          <a:solidFill>
                            <a:schemeClr val="accent3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ōsus</a:t>
                      </a:r>
                      <a:r>
                        <a:rPr lang="cs-CZ" sz="2000" dirty="0">
                          <a:solidFill>
                            <a:schemeClr val="accent3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, a, um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457200" indent="-457200" algn="ctr">
                        <a:buAutoNum type="arabicPeriod"/>
                      </a:pPr>
                      <a:r>
                        <a:rPr lang="cs-CZ" sz="2000" dirty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Calibri" panose="020F0502020204030204" pitchFamily="34" charset="0"/>
                        </a:rPr>
                        <a:t>příslušnost</a:t>
                      </a:r>
                    </a:p>
                    <a:p>
                      <a:pPr marL="439738" indent="-439738" algn="ctr">
                        <a:buAutoNum type="arabicPeriod"/>
                      </a:pPr>
                      <a:r>
                        <a:rPr lang="cs-CZ" sz="2000" dirty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Calibri" panose="020F0502020204030204" pitchFamily="34" charset="0"/>
                        </a:rPr>
                        <a:t>hojnost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2000" i="0" dirty="0" err="1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Calibri" panose="020F0502020204030204" pitchFamily="34" charset="0"/>
                        </a:rPr>
                        <a:t>venosus</a:t>
                      </a:r>
                      <a:r>
                        <a:rPr lang="cs-CZ" sz="2000" i="0" dirty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Calibri" panose="020F0502020204030204" pitchFamily="34" charset="0"/>
                        </a:rPr>
                        <a:t>, a, um (žilní)</a:t>
                      </a:r>
                    </a:p>
                    <a:p>
                      <a:r>
                        <a:rPr lang="cs-CZ" sz="2000" i="0" dirty="0" err="1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Calibri" panose="020F0502020204030204" pitchFamily="34" charset="0"/>
                        </a:rPr>
                        <a:t>ulcerosus</a:t>
                      </a:r>
                      <a:r>
                        <a:rPr lang="cs-CZ" sz="2000" i="0" dirty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Calibri" panose="020F0502020204030204" pitchFamily="34" charset="0"/>
                        </a:rPr>
                        <a:t> (vředovitý)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780116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113312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symbol pro obsah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960269979"/>
              </p:ext>
            </p:extLst>
          </p:nvPr>
        </p:nvGraphicFramePr>
        <p:xfrm>
          <a:off x="1174025" y="810433"/>
          <a:ext cx="10001250" cy="6047567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963991">
                  <a:extLst>
                    <a:ext uri="{9D8B030D-6E8A-4147-A177-3AD203B41FA5}">
                      <a16:colId xmlns:a16="http://schemas.microsoft.com/office/drawing/2014/main" val="878281777"/>
                    </a:ext>
                  </a:extLst>
                </a:gridCol>
                <a:gridCol w="2574792">
                  <a:extLst>
                    <a:ext uri="{9D8B030D-6E8A-4147-A177-3AD203B41FA5}">
                      <a16:colId xmlns:a16="http://schemas.microsoft.com/office/drawing/2014/main" val="3517513360"/>
                    </a:ext>
                  </a:extLst>
                </a:gridCol>
                <a:gridCol w="5462467">
                  <a:extLst>
                    <a:ext uri="{9D8B030D-6E8A-4147-A177-3AD203B41FA5}">
                      <a16:colId xmlns:a16="http://schemas.microsoft.com/office/drawing/2014/main" val="1845938023"/>
                    </a:ext>
                  </a:extLst>
                </a:gridCol>
              </a:tblGrid>
              <a:tr h="506355">
                <a:tc>
                  <a:txBody>
                    <a:bodyPr/>
                    <a:lstStyle/>
                    <a:p>
                      <a:pPr algn="ctr"/>
                      <a:r>
                        <a:rPr lang="cs-CZ" sz="2000" dirty="0">
                          <a:latin typeface="Cambria" panose="02040503050406030204" pitchFamily="18" charset="0"/>
                        </a:rPr>
                        <a:t>Řecký prefix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>
                          <a:latin typeface="Cambria" panose="02040503050406030204" pitchFamily="18" charset="0"/>
                        </a:rPr>
                        <a:t>význam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>
                          <a:latin typeface="Cambria" panose="02040503050406030204" pitchFamily="18" charset="0"/>
                        </a:rPr>
                        <a:t>příklad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0965129"/>
                  </a:ext>
                </a:extLst>
              </a:tr>
              <a:tr h="492567">
                <a:tc>
                  <a:txBody>
                    <a:bodyPr/>
                    <a:lstStyle/>
                    <a:p>
                      <a:pPr marL="180340">
                        <a:lnSpc>
                          <a:spcPct val="90000"/>
                        </a:lnSpc>
                        <a:tabLst>
                          <a:tab pos="180340" algn="l"/>
                          <a:tab pos="540385" algn="l"/>
                          <a:tab pos="900430" algn="l"/>
                        </a:tabLst>
                      </a:pPr>
                      <a:r>
                        <a:rPr lang="en-GB" sz="1800" b="1" u="sng" dirty="0">
                          <a:solidFill>
                            <a:schemeClr val="accent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</a:t>
                      </a:r>
                      <a:r>
                        <a:rPr lang="en-GB" sz="1800" b="1" dirty="0">
                          <a:solidFill>
                            <a:schemeClr val="accent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-, (</a:t>
                      </a:r>
                      <a:r>
                        <a:rPr lang="en-GB" sz="1800" b="1" u="sng" dirty="0">
                          <a:solidFill>
                            <a:schemeClr val="accent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an</a:t>
                      </a:r>
                      <a:r>
                        <a:rPr lang="en-GB" sz="1800" b="1" dirty="0">
                          <a:solidFill>
                            <a:schemeClr val="accent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-)</a:t>
                      </a:r>
                      <a:endParaRPr lang="cs-CZ" sz="1800" dirty="0">
                        <a:solidFill>
                          <a:schemeClr val="accent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180340">
                        <a:lnSpc>
                          <a:spcPct val="90000"/>
                        </a:lnSpc>
                        <a:tabLst>
                          <a:tab pos="180340" algn="l"/>
                          <a:tab pos="540385" algn="l"/>
                          <a:tab pos="900430" algn="l"/>
                        </a:tabLst>
                      </a:pPr>
                      <a:r>
                        <a:rPr lang="en-GB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zápor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180340">
                        <a:lnSpc>
                          <a:spcPct val="90000"/>
                        </a:lnSpc>
                        <a:tabLst>
                          <a:tab pos="-4185285" algn="l"/>
                          <a:tab pos="180340" algn="l"/>
                          <a:tab pos="540385" algn="l"/>
                          <a:tab pos="900430" algn="l"/>
                          <a:tab pos="1306195" algn="l"/>
                        </a:tabLst>
                      </a:pPr>
                      <a:r>
                        <a:rPr lang="en-GB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</a:t>
                      </a:r>
                      <a:r>
                        <a:rPr lang="en-GB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</a:t>
                      </a:r>
                      <a:r>
                        <a:rPr lang="en-GB" sz="1800" i="1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trophia</a:t>
                      </a:r>
                      <a:r>
                        <a:rPr lang="en-GB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		</a:t>
                      </a:r>
                      <a:r>
                        <a:rPr lang="cs-CZ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(</a:t>
                      </a:r>
                      <a:r>
                        <a:rPr lang="en-GB" sz="18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zmenšení</a:t>
                      </a:r>
                      <a:r>
                        <a:rPr lang="en-GB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, </a:t>
                      </a:r>
                      <a:r>
                        <a:rPr lang="en-GB" sz="18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nevýživa</a:t>
                      </a:r>
                      <a:r>
                        <a:rPr lang="cs-CZ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)</a:t>
                      </a:r>
                    </a:p>
                    <a:p>
                      <a:pPr marL="180340">
                        <a:lnSpc>
                          <a:spcPct val="90000"/>
                        </a:lnSpc>
                        <a:tabLst>
                          <a:tab pos="-4185285" algn="l"/>
                          <a:tab pos="180340" algn="l"/>
                          <a:tab pos="540385" algn="l"/>
                          <a:tab pos="900430" algn="l"/>
                          <a:tab pos="1306195" algn="l"/>
                        </a:tabLst>
                      </a:pPr>
                      <a:r>
                        <a:rPr lang="en-GB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an</a:t>
                      </a:r>
                      <a:r>
                        <a:rPr lang="en-GB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</a:t>
                      </a:r>
                      <a:r>
                        <a:rPr lang="en-GB" sz="1800" i="1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aesthēsia</a:t>
                      </a:r>
                      <a:r>
                        <a:rPr lang="en-GB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	</a:t>
                      </a:r>
                      <a:r>
                        <a:rPr lang="cs-CZ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(</a:t>
                      </a:r>
                      <a:r>
                        <a:rPr lang="en-GB" sz="18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znecitlivění</a:t>
                      </a:r>
                      <a:r>
                        <a:rPr lang="cs-CZ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)</a:t>
                      </a: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773749998"/>
                  </a:ext>
                </a:extLst>
              </a:tr>
              <a:tr h="492567">
                <a:tc>
                  <a:txBody>
                    <a:bodyPr/>
                    <a:lstStyle/>
                    <a:p>
                      <a:pPr marL="180340">
                        <a:lnSpc>
                          <a:spcPct val="90000"/>
                        </a:lnSpc>
                        <a:tabLst>
                          <a:tab pos="180340" algn="l"/>
                          <a:tab pos="540385" algn="l"/>
                          <a:tab pos="900430" algn="l"/>
                        </a:tabLst>
                      </a:pPr>
                      <a:r>
                        <a:rPr lang="en-GB" sz="1800" b="1" u="sng" dirty="0">
                          <a:solidFill>
                            <a:schemeClr val="accent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ana</a:t>
                      </a:r>
                      <a:r>
                        <a:rPr lang="en-GB" sz="1800" b="1" dirty="0">
                          <a:solidFill>
                            <a:schemeClr val="accent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</a:t>
                      </a:r>
                      <a:endParaRPr lang="cs-CZ" sz="1800" dirty="0">
                        <a:solidFill>
                          <a:schemeClr val="accent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180340">
                        <a:lnSpc>
                          <a:spcPct val="90000"/>
                        </a:lnSpc>
                        <a:tabLst>
                          <a:tab pos="180340" algn="l"/>
                          <a:tab pos="540385" algn="l"/>
                          <a:tab pos="900430" algn="l"/>
                        </a:tabLst>
                      </a:pPr>
                      <a:r>
                        <a:rPr lang="cs-CZ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1. </a:t>
                      </a:r>
                      <a:r>
                        <a:rPr lang="en-GB" sz="18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opět</a:t>
                      </a:r>
                      <a:r>
                        <a:rPr lang="en-GB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, </a:t>
                      </a:r>
                      <a:r>
                        <a:rPr lang="en-GB" sz="18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znovu</a:t>
                      </a:r>
                      <a:endParaRPr lang="cs-CZ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180340">
                        <a:lnSpc>
                          <a:spcPct val="90000"/>
                        </a:lnSpc>
                        <a:tabLst>
                          <a:tab pos="180340" algn="l"/>
                          <a:tab pos="540385" algn="l"/>
                          <a:tab pos="900430" algn="l"/>
                        </a:tabLst>
                      </a:pPr>
                      <a:r>
                        <a:rPr lang="cs-CZ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2. </a:t>
                      </a:r>
                      <a:r>
                        <a:rPr lang="en-GB" sz="18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roz</a:t>
                      </a:r>
                      <a:r>
                        <a:rPr lang="en-GB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</a:t>
                      </a:r>
                      <a:endParaRPr lang="cs-CZ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180340">
                        <a:lnSpc>
                          <a:spcPct val="90000"/>
                        </a:lnSpc>
                        <a:tabLst>
                          <a:tab pos="-4185285" algn="l"/>
                          <a:tab pos="180340" algn="l"/>
                          <a:tab pos="540385" algn="l"/>
                          <a:tab pos="900430" algn="l"/>
                          <a:tab pos="1306195" algn="l"/>
                        </a:tabLst>
                      </a:pPr>
                      <a:r>
                        <a:rPr lang="en-GB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ana</a:t>
                      </a:r>
                      <a:r>
                        <a:rPr lang="en-GB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</a:t>
                      </a:r>
                      <a:r>
                        <a:rPr lang="en-GB" sz="1800" i="1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mnēsis</a:t>
                      </a:r>
                      <a:r>
                        <a:rPr lang="en-GB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	</a:t>
                      </a:r>
                      <a:r>
                        <a:rPr lang="cs-CZ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       (</a:t>
                      </a:r>
                      <a:r>
                        <a:rPr lang="en-GB" sz="18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rozpomenutí</a:t>
                      </a:r>
                      <a:r>
                        <a:rPr lang="en-GB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, </a:t>
                      </a:r>
                      <a:r>
                        <a:rPr lang="en-GB" sz="18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předchorobí</a:t>
                      </a:r>
                      <a:r>
                        <a:rPr lang="cs-CZ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)</a:t>
                      </a:r>
                    </a:p>
                    <a:p>
                      <a:pPr marL="180340">
                        <a:lnSpc>
                          <a:spcPct val="90000"/>
                        </a:lnSpc>
                        <a:tabLst>
                          <a:tab pos="-4185285" algn="l"/>
                          <a:tab pos="180340" algn="l"/>
                          <a:tab pos="540385" algn="l"/>
                          <a:tab pos="900430" algn="l"/>
                          <a:tab pos="1306195" algn="l"/>
                        </a:tabLst>
                      </a:pPr>
                      <a:r>
                        <a:rPr lang="en-GB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ana</a:t>
                      </a:r>
                      <a:r>
                        <a:rPr lang="en-GB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</a:t>
                      </a:r>
                      <a:r>
                        <a:rPr lang="en-GB" sz="1800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lysis</a:t>
                      </a:r>
                      <a:r>
                        <a:rPr lang="en-GB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		</a:t>
                      </a:r>
                      <a:r>
                        <a:rPr lang="cs-CZ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(</a:t>
                      </a:r>
                      <a:r>
                        <a:rPr lang="en-GB" sz="18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rozklad</a:t>
                      </a:r>
                      <a:r>
                        <a:rPr lang="cs-CZ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)</a:t>
                      </a: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12100448"/>
                  </a:ext>
                </a:extLst>
              </a:tr>
              <a:tr h="440046">
                <a:tc>
                  <a:txBody>
                    <a:bodyPr/>
                    <a:lstStyle/>
                    <a:p>
                      <a:pPr marL="18034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  <a:tab pos="900430" algn="l"/>
                        </a:tabLst>
                      </a:pPr>
                      <a:r>
                        <a:rPr lang="en-GB" sz="1800" b="1" u="sng" dirty="0">
                          <a:solidFill>
                            <a:schemeClr val="accent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anti</a:t>
                      </a:r>
                      <a:r>
                        <a:rPr lang="en-GB" sz="1800" b="1" dirty="0">
                          <a:solidFill>
                            <a:schemeClr val="accent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 (</a:t>
                      </a:r>
                      <a:r>
                        <a:rPr lang="en-GB" sz="1800" b="1" u="sng" dirty="0">
                          <a:solidFill>
                            <a:schemeClr val="accent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ant</a:t>
                      </a:r>
                      <a:r>
                        <a:rPr lang="en-GB" sz="1800" b="1" dirty="0">
                          <a:solidFill>
                            <a:schemeClr val="accent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-)</a:t>
                      </a:r>
                      <a:endParaRPr lang="cs-CZ" sz="1800" dirty="0">
                        <a:solidFill>
                          <a:schemeClr val="accent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18034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  <a:tab pos="900430" algn="l"/>
                        </a:tabLst>
                      </a:pPr>
                      <a:r>
                        <a:rPr lang="en-GB" sz="18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proti</a:t>
                      </a:r>
                      <a:endParaRPr lang="cs-CZ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180340">
                        <a:lnSpc>
                          <a:spcPct val="90000"/>
                        </a:lnSpc>
                        <a:tabLst>
                          <a:tab pos="180340" algn="l"/>
                          <a:tab pos="540385" algn="l"/>
                          <a:tab pos="900430" algn="l"/>
                          <a:tab pos="1306195" algn="l"/>
                        </a:tabLst>
                      </a:pPr>
                      <a:r>
                        <a:rPr lang="en-GB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anti</a:t>
                      </a:r>
                      <a:r>
                        <a:rPr lang="en-GB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</a:t>
                      </a:r>
                      <a:r>
                        <a:rPr lang="en-GB" sz="1800" i="1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pyreticus</a:t>
                      </a:r>
                      <a:r>
                        <a:rPr lang="en-GB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	</a:t>
                      </a:r>
                      <a:r>
                        <a:rPr lang="cs-CZ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(</a:t>
                      </a:r>
                      <a:r>
                        <a:rPr lang="en-GB" sz="18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antipyretický</a:t>
                      </a:r>
                      <a:r>
                        <a:rPr lang="cs-CZ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)</a:t>
                      </a:r>
                    </a:p>
                    <a:p>
                      <a:pPr marL="180340">
                        <a:lnSpc>
                          <a:spcPct val="90000"/>
                        </a:lnSpc>
                        <a:tabLst>
                          <a:tab pos="180340" algn="l"/>
                          <a:tab pos="540385" algn="l"/>
                          <a:tab pos="900430" algn="l"/>
                          <a:tab pos="1306195" algn="l"/>
                        </a:tabLst>
                      </a:pPr>
                      <a:r>
                        <a:rPr lang="en-GB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anti</a:t>
                      </a:r>
                      <a:r>
                        <a:rPr lang="en-GB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</a:t>
                      </a:r>
                      <a:r>
                        <a:rPr lang="en-GB" sz="1800" i="1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sēpticus</a:t>
                      </a:r>
                      <a:r>
                        <a:rPr lang="en-GB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	</a:t>
                      </a:r>
                      <a:r>
                        <a:rPr lang="cs-CZ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(</a:t>
                      </a:r>
                      <a:r>
                        <a:rPr lang="en-GB" sz="18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antiseptický</a:t>
                      </a:r>
                      <a:r>
                        <a:rPr lang="cs-CZ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)</a:t>
                      </a: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415319485"/>
                  </a:ext>
                </a:extLst>
              </a:tr>
              <a:tr h="492567">
                <a:tc>
                  <a:txBody>
                    <a:bodyPr/>
                    <a:lstStyle/>
                    <a:p>
                      <a:pPr marL="18034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  <a:tab pos="900430" algn="l"/>
                        </a:tabLst>
                      </a:pPr>
                      <a:r>
                        <a:rPr lang="en-GB" sz="1800" b="1" u="sng" dirty="0">
                          <a:solidFill>
                            <a:schemeClr val="accent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apo</a:t>
                      </a:r>
                      <a:r>
                        <a:rPr lang="en-GB" sz="1800" b="1" dirty="0">
                          <a:solidFill>
                            <a:schemeClr val="accent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</a:t>
                      </a:r>
                      <a:endParaRPr lang="cs-CZ" sz="1800" dirty="0">
                        <a:solidFill>
                          <a:schemeClr val="accent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18034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  <a:tab pos="900430" algn="l"/>
                        </a:tabLst>
                      </a:pPr>
                      <a:r>
                        <a:rPr lang="en-GB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od, </a:t>
                      </a:r>
                      <a:r>
                        <a:rPr lang="en-GB" sz="18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pryč</a:t>
                      </a:r>
                      <a:endParaRPr lang="cs-CZ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18034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  <a:tab pos="900430" algn="l"/>
                          <a:tab pos="1306195" algn="l"/>
                        </a:tabLst>
                      </a:pPr>
                      <a:r>
                        <a:rPr lang="en-GB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apo</a:t>
                      </a:r>
                      <a:r>
                        <a:rPr lang="en-GB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</a:t>
                      </a:r>
                      <a:r>
                        <a:rPr lang="en-GB" sz="1800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physis</a:t>
                      </a:r>
                      <a:r>
                        <a:rPr lang="en-GB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		</a:t>
                      </a:r>
                      <a:r>
                        <a:rPr lang="cs-CZ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(</a:t>
                      </a:r>
                      <a:r>
                        <a:rPr lang="en-GB" sz="18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výrůstek</a:t>
                      </a:r>
                      <a:r>
                        <a:rPr lang="cs-CZ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)</a:t>
                      </a: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733673170"/>
                  </a:ext>
                </a:extLst>
              </a:tr>
              <a:tr h="914529">
                <a:tc>
                  <a:txBody>
                    <a:bodyPr/>
                    <a:lstStyle/>
                    <a:p>
                      <a:pPr marL="18034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  <a:tab pos="900430" algn="l"/>
                        </a:tabLst>
                      </a:pPr>
                      <a:r>
                        <a:rPr lang="en-GB" sz="1800" b="1" u="sng" dirty="0">
                          <a:solidFill>
                            <a:schemeClr val="accent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cata</a:t>
                      </a:r>
                      <a:r>
                        <a:rPr lang="en-GB" sz="1800" b="1" dirty="0">
                          <a:solidFill>
                            <a:schemeClr val="accent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</a:t>
                      </a:r>
                      <a:endParaRPr lang="cs-CZ" sz="1800" dirty="0">
                        <a:solidFill>
                          <a:schemeClr val="accent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18034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  <a:tab pos="900430" algn="l"/>
                        </a:tabLst>
                      </a:pPr>
                      <a:r>
                        <a:rPr lang="en-GB" sz="18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shora</a:t>
                      </a:r>
                      <a:r>
                        <a:rPr lang="en-GB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GB" sz="18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dolů</a:t>
                      </a:r>
                      <a:r>
                        <a:rPr lang="en-GB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, s, se</a:t>
                      </a:r>
                      <a:endParaRPr lang="cs-CZ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18034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  <a:tab pos="900430" algn="l"/>
                          <a:tab pos="1306195" algn="l"/>
                        </a:tabLst>
                      </a:pPr>
                      <a:r>
                        <a:rPr lang="en-GB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cata</a:t>
                      </a:r>
                      <a:r>
                        <a:rPr lang="en-GB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</a:t>
                      </a:r>
                      <a:r>
                        <a:rPr lang="en-GB" sz="1800" i="1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racta</a:t>
                      </a:r>
                      <a:r>
                        <a:rPr lang="en-GB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		</a:t>
                      </a:r>
                      <a:r>
                        <a:rPr lang="cs-CZ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(</a:t>
                      </a:r>
                      <a:r>
                        <a:rPr lang="en-GB" sz="18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šedý</a:t>
                      </a:r>
                      <a:r>
                        <a:rPr lang="en-GB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GB" sz="18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zákal</a:t>
                      </a:r>
                      <a:r>
                        <a:rPr lang="en-GB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GB" sz="18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oční</a:t>
                      </a:r>
                      <a:r>
                        <a:rPr lang="en-GB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GB" sz="18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čočky</a:t>
                      </a:r>
                      <a:r>
                        <a:rPr lang="cs-CZ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)</a:t>
                      </a:r>
                    </a:p>
                    <a:p>
                      <a:pPr marL="180340">
                        <a:lnSpc>
                          <a:spcPct val="90000"/>
                        </a:lnSpc>
                        <a:tabLst>
                          <a:tab pos="180340" algn="l"/>
                          <a:tab pos="540385" algn="l"/>
                          <a:tab pos="900430" algn="l"/>
                          <a:tab pos="1306195" algn="l"/>
                        </a:tabLst>
                      </a:pPr>
                      <a:r>
                        <a:rPr lang="en-GB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cata</a:t>
                      </a:r>
                      <a:r>
                        <a:rPr lang="en-GB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</a:t>
                      </a:r>
                      <a:r>
                        <a:rPr lang="en-GB" sz="1800" i="1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rrhus</a:t>
                      </a:r>
                      <a:r>
                        <a:rPr lang="en-GB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		</a:t>
                      </a:r>
                      <a:r>
                        <a:rPr lang="cs-CZ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(</a:t>
                      </a:r>
                      <a:r>
                        <a:rPr lang="en-GB" sz="18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katar</a:t>
                      </a:r>
                      <a:r>
                        <a:rPr lang="cs-CZ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)</a:t>
                      </a: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221081320"/>
                  </a:ext>
                </a:extLst>
              </a:tr>
              <a:tr h="782157">
                <a:tc>
                  <a:txBody>
                    <a:bodyPr/>
                    <a:lstStyle/>
                    <a:p>
                      <a:pPr marL="18034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  <a:tab pos="900430" algn="l"/>
                        </a:tabLst>
                      </a:pPr>
                      <a:r>
                        <a:rPr lang="en-GB" sz="1800" b="1" u="sng" dirty="0" err="1">
                          <a:solidFill>
                            <a:schemeClr val="accent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dia</a:t>
                      </a:r>
                      <a:r>
                        <a:rPr lang="en-GB" sz="1800" b="1" dirty="0">
                          <a:solidFill>
                            <a:schemeClr val="accent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 (</a:t>
                      </a:r>
                      <a:r>
                        <a:rPr lang="en-GB" sz="1800" b="1" u="sng" dirty="0">
                          <a:solidFill>
                            <a:schemeClr val="accent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di</a:t>
                      </a:r>
                      <a:r>
                        <a:rPr lang="en-GB" sz="1800" b="1" dirty="0">
                          <a:solidFill>
                            <a:schemeClr val="accent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-)</a:t>
                      </a:r>
                      <a:endParaRPr lang="cs-CZ" sz="1800" dirty="0">
                        <a:solidFill>
                          <a:schemeClr val="accent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18034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  <a:tab pos="900430" algn="l"/>
                        </a:tabLst>
                      </a:pPr>
                      <a:r>
                        <a:rPr lang="cs-CZ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1. </a:t>
                      </a:r>
                      <a:r>
                        <a:rPr lang="en-GB" sz="18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roz</a:t>
                      </a:r>
                      <a:r>
                        <a:rPr lang="en-GB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-,</a:t>
                      </a:r>
                      <a:endParaRPr lang="cs-CZ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18034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  <a:tab pos="900430" algn="l"/>
                        </a:tabLst>
                      </a:pPr>
                      <a:r>
                        <a:rPr lang="cs-CZ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2. </a:t>
                      </a:r>
                      <a:r>
                        <a:rPr lang="en-GB" sz="18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skrz</a:t>
                      </a:r>
                      <a:endParaRPr lang="cs-CZ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18034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  <a:tab pos="900430" algn="l"/>
                        </a:tabLst>
                      </a:pPr>
                      <a:r>
                        <a:rPr lang="cs-CZ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3. </a:t>
                      </a:r>
                      <a:r>
                        <a:rPr lang="en-GB" sz="18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mezi</a:t>
                      </a:r>
                      <a:endParaRPr lang="cs-CZ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18034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  <a:tab pos="900430" algn="l"/>
                          <a:tab pos="1306195" algn="l"/>
                        </a:tabLst>
                      </a:pPr>
                      <a:r>
                        <a:rPr lang="en-GB" sz="1800" b="1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dia</a:t>
                      </a:r>
                      <a:r>
                        <a:rPr lang="en-GB" sz="18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</a:t>
                      </a:r>
                      <a:r>
                        <a:rPr lang="en-GB" sz="1800" i="1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gnōsis</a:t>
                      </a:r>
                      <a:r>
                        <a:rPr lang="en-GB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		</a:t>
                      </a:r>
                      <a:r>
                        <a:rPr lang="cs-CZ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(</a:t>
                      </a:r>
                      <a:r>
                        <a:rPr lang="en-GB" sz="18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rozpoznání</a:t>
                      </a:r>
                      <a:r>
                        <a:rPr lang="en-GB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GB" sz="18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nemoci</a:t>
                      </a:r>
                      <a:r>
                        <a:rPr lang="cs-CZ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)</a:t>
                      </a:r>
                    </a:p>
                    <a:p>
                      <a:pPr marL="180340">
                        <a:lnSpc>
                          <a:spcPct val="90000"/>
                        </a:lnSpc>
                        <a:tabLst>
                          <a:tab pos="180340" algn="l"/>
                          <a:tab pos="540385" algn="l"/>
                          <a:tab pos="900430" algn="l"/>
                          <a:tab pos="1306195" algn="l"/>
                        </a:tabLst>
                      </a:pPr>
                      <a:r>
                        <a:rPr lang="en-GB" sz="1800" b="1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dia</a:t>
                      </a:r>
                      <a:r>
                        <a:rPr lang="en-GB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</a:t>
                      </a:r>
                      <a:r>
                        <a:rPr lang="cs-CZ" sz="1800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bet</a:t>
                      </a:r>
                      <a:r>
                        <a:rPr lang="en-GB" sz="1800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ē</a:t>
                      </a:r>
                      <a:r>
                        <a:rPr lang="cs-CZ" sz="1800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</a:t>
                      </a:r>
                      <a:r>
                        <a:rPr lang="en-GB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		</a:t>
                      </a:r>
                      <a:r>
                        <a:rPr lang="cs-CZ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(úplavice)</a:t>
                      </a:r>
                    </a:p>
                    <a:p>
                      <a:pPr marL="180340">
                        <a:lnSpc>
                          <a:spcPct val="90000"/>
                        </a:lnSpc>
                        <a:tabLst>
                          <a:tab pos="180340" algn="l"/>
                          <a:tab pos="540385" algn="l"/>
                          <a:tab pos="900430" algn="l"/>
                          <a:tab pos="1306195" algn="l"/>
                        </a:tabLst>
                      </a:pPr>
                      <a:r>
                        <a:rPr lang="en-GB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di</a:t>
                      </a:r>
                      <a:r>
                        <a:rPr lang="en-GB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</a:t>
                      </a:r>
                      <a:r>
                        <a:rPr lang="en-GB" sz="1800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encephalon</a:t>
                      </a:r>
                      <a:r>
                        <a:rPr lang="en-GB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	</a:t>
                      </a:r>
                      <a:r>
                        <a:rPr lang="cs-CZ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(</a:t>
                      </a:r>
                      <a:r>
                        <a:rPr lang="en-GB" sz="18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mezimozek</a:t>
                      </a:r>
                      <a:r>
                        <a:rPr lang="cs-CZ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)</a:t>
                      </a: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478993384"/>
                  </a:ext>
                </a:extLst>
              </a:tr>
              <a:tr h="492567">
                <a:tc>
                  <a:txBody>
                    <a:bodyPr/>
                    <a:lstStyle/>
                    <a:p>
                      <a:pPr marL="18034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  <a:tab pos="900430" algn="l"/>
                        </a:tabLst>
                      </a:pPr>
                      <a:r>
                        <a:rPr lang="en-GB" sz="1800" b="1" u="sng" dirty="0" err="1">
                          <a:solidFill>
                            <a:schemeClr val="accent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dys</a:t>
                      </a:r>
                      <a:r>
                        <a:rPr lang="en-GB" sz="1800" b="1" dirty="0">
                          <a:solidFill>
                            <a:schemeClr val="accent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</a:t>
                      </a:r>
                      <a:endParaRPr lang="cs-CZ" sz="1800" dirty="0">
                        <a:solidFill>
                          <a:schemeClr val="accent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18034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  <a:tab pos="900430" algn="l"/>
                        </a:tabLst>
                      </a:pPr>
                      <a:r>
                        <a:rPr lang="en-GB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porucha, obtížnost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180340">
                        <a:lnSpc>
                          <a:spcPct val="90000"/>
                        </a:lnSpc>
                        <a:tabLst>
                          <a:tab pos="180340" algn="l"/>
                          <a:tab pos="540385" algn="l"/>
                          <a:tab pos="900430" algn="l"/>
                          <a:tab pos="1306195" algn="l"/>
                        </a:tabLst>
                      </a:pPr>
                      <a:r>
                        <a:rPr lang="en-GB" sz="1800" b="1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dys</a:t>
                      </a:r>
                      <a:r>
                        <a:rPr lang="en-GB" sz="18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</a:t>
                      </a:r>
                      <a:r>
                        <a:rPr lang="en-GB" sz="1800" i="1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pepsia</a:t>
                      </a:r>
                      <a:r>
                        <a:rPr lang="en-GB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		</a:t>
                      </a:r>
                      <a:r>
                        <a:rPr lang="cs-CZ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(</a:t>
                      </a:r>
                      <a:r>
                        <a:rPr lang="en-GB" sz="18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porucha</a:t>
                      </a:r>
                      <a:r>
                        <a:rPr lang="en-GB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GB" sz="18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trávení</a:t>
                      </a:r>
                      <a:r>
                        <a:rPr lang="cs-CZ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)</a:t>
                      </a:r>
                    </a:p>
                    <a:p>
                      <a:pPr marL="180340">
                        <a:lnSpc>
                          <a:spcPct val="90000"/>
                        </a:lnSpc>
                        <a:spcAft>
                          <a:spcPts val="600"/>
                        </a:spcAft>
                        <a:tabLst>
                          <a:tab pos="180340" algn="l"/>
                          <a:tab pos="540385" algn="l"/>
                          <a:tab pos="900430" algn="l"/>
                          <a:tab pos="1306195" algn="l"/>
                        </a:tabLst>
                      </a:pPr>
                      <a:r>
                        <a:rPr lang="en-GB" sz="1800" b="1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dys</a:t>
                      </a:r>
                      <a:r>
                        <a:rPr lang="en-GB" sz="18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</a:t>
                      </a:r>
                      <a:r>
                        <a:rPr lang="en-GB" sz="1800" i="1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trophia</a:t>
                      </a:r>
                      <a:r>
                        <a:rPr lang="en-GB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	</a:t>
                      </a:r>
                      <a:r>
                        <a:rPr lang="cs-CZ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(</a:t>
                      </a:r>
                      <a:r>
                        <a:rPr lang="en-GB" sz="18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porucha</a:t>
                      </a:r>
                      <a:r>
                        <a:rPr lang="en-GB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GB" sz="18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výživy</a:t>
                      </a:r>
                      <a:r>
                        <a:rPr lang="cs-CZ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)</a:t>
                      </a: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813221086"/>
                  </a:ext>
                </a:extLst>
              </a:tr>
              <a:tr h="682961">
                <a:tc>
                  <a:txBody>
                    <a:bodyPr/>
                    <a:lstStyle/>
                    <a:p>
                      <a:pPr marL="180340">
                        <a:lnSpc>
                          <a:spcPct val="90000"/>
                        </a:lnSpc>
                        <a:tabLst>
                          <a:tab pos="180340" algn="l"/>
                          <a:tab pos="540385" algn="l"/>
                          <a:tab pos="900430" algn="l"/>
                        </a:tabLst>
                      </a:pPr>
                      <a:r>
                        <a:rPr lang="en-GB" sz="1800" b="1" u="sng" dirty="0" err="1">
                          <a:solidFill>
                            <a:schemeClr val="accent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ec</a:t>
                      </a:r>
                      <a:r>
                        <a:rPr lang="en-GB" sz="1800" b="1" dirty="0">
                          <a:solidFill>
                            <a:schemeClr val="accent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-, </a:t>
                      </a:r>
                      <a:r>
                        <a:rPr lang="en-GB" sz="1800" b="1" u="sng" dirty="0" err="1">
                          <a:solidFill>
                            <a:schemeClr val="accent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ecto</a:t>
                      </a:r>
                      <a:r>
                        <a:rPr lang="en-GB" sz="1800" b="1" dirty="0">
                          <a:solidFill>
                            <a:schemeClr val="accent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-, </a:t>
                      </a:r>
                      <a:r>
                        <a:rPr lang="en-GB" sz="1800" b="1" u="sng" dirty="0" err="1">
                          <a:solidFill>
                            <a:schemeClr val="accent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ex</a:t>
                      </a:r>
                      <a:r>
                        <a:rPr lang="en-GB" sz="1800" b="1" u="sng" dirty="0" err="1">
                          <a:solidFill>
                            <a:schemeClr val="accent3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ō</a:t>
                      </a:r>
                      <a:r>
                        <a:rPr lang="en-GB" sz="1800" dirty="0">
                          <a:solidFill>
                            <a:schemeClr val="accent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r>
                        <a:rPr lang="en-GB" sz="1800" b="1" dirty="0">
                          <a:solidFill>
                            <a:schemeClr val="accent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</a:t>
                      </a:r>
                      <a:endParaRPr lang="cs-CZ" sz="1800" dirty="0">
                        <a:solidFill>
                          <a:schemeClr val="accent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180340">
                        <a:lnSpc>
                          <a:spcPct val="90000"/>
                        </a:lnSpc>
                        <a:tabLst>
                          <a:tab pos="180340" algn="l"/>
                          <a:tab pos="540385" algn="l"/>
                          <a:tab pos="900430" algn="l"/>
                        </a:tabLst>
                      </a:pPr>
                      <a:r>
                        <a:rPr lang="en-GB" sz="18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vně</a:t>
                      </a:r>
                      <a:r>
                        <a:rPr lang="en-GB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, </a:t>
                      </a:r>
                      <a:r>
                        <a:rPr lang="en-GB" sz="18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mimo</a:t>
                      </a:r>
                      <a:endParaRPr lang="cs-CZ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180340">
                        <a:lnSpc>
                          <a:spcPct val="90000"/>
                        </a:lnSpc>
                        <a:tabLst>
                          <a:tab pos="-4185285" algn="l"/>
                          <a:tab pos="180340" algn="l"/>
                          <a:tab pos="540385" algn="l"/>
                          <a:tab pos="900430" algn="l"/>
                          <a:tab pos="1306195" algn="l"/>
                        </a:tabLst>
                      </a:pPr>
                      <a:r>
                        <a:rPr lang="en-GB" sz="1800" b="1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ec</a:t>
                      </a:r>
                      <a:r>
                        <a:rPr lang="en-GB" sz="18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</a:t>
                      </a:r>
                      <a:r>
                        <a:rPr lang="en-GB" sz="1800" i="1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topia</a:t>
                      </a:r>
                      <a:r>
                        <a:rPr lang="en-GB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		</a:t>
                      </a:r>
                      <a:r>
                        <a:rPr lang="cs-CZ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(</a:t>
                      </a:r>
                      <a:r>
                        <a:rPr lang="en-GB" sz="18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chybné</a:t>
                      </a:r>
                      <a:r>
                        <a:rPr lang="en-GB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GB" sz="18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uložení</a:t>
                      </a:r>
                      <a:r>
                        <a:rPr lang="cs-CZ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)</a:t>
                      </a:r>
                    </a:p>
                    <a:p>
                      <a:pPr marL="180340">
                        <a:lnSpc>
                          <a:spcPct val="90000"/>
                        </a:lnSpc>
                        <a:tabLst>
                          <a:tab pos="-4185285" algn="l"/>
                          <a:tab pos="180340" algn="l"/>
                          <a:tab pos="540385" algn="l"/>
                          <a:tab pos="900430" algn="l"/>
                          <a:tab pos="1306195" algn="l"/>
                        </a:tabLst>
                      </a:pPr>
                      <a:r>
                        <a:rPr lang="en-GB" sz="1800" b="1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ecto</a:t>
                      </a:r>
                      <a:r>
                        <a:rPr lang="en-GB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</a:t>
                      </a:r>
                      <a:r>
                        <a:rPr lang="en-GB" sz="1800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plasma</a:t>
                      </a:r>
                      <a:r>
                        <a:rPr lang="en-GB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	</a:t>
                      </a:r>
                      <a:r>
                        <a:rPr lang="cs-CZ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(</a:t>
                      </a:r>
                      <a:r>
                        <a:rPr lang="en-GB" sz="18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zevní</a:t>
                      </a:r>
                      <a:r>
                        <a:rPr lang="en-GB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GB" sz="18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vrstva</a:t>
                      </a:r>
                      <a:r>
                        <a:rPr lang="en-GB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GB" sz="18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buněčného</a:t>
                      </a:r>
                      <a:r>
                        <a:rPr lang="en-GB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GB" sz="18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těla</a:t>
                      </a:r>
                      <a:r>
                        <a:rPr lang="cs-CZ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)</a:t>
                      </a: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679026494"/>
                  </a:ext>
                </a:extLst>
              </a:tr>
              <a:tr h="582987">
                <a:tc>
                  <a:txBody>
                    <a:bodyPr/>
                    <a:lstStyle/>
                    <a:p>
                      <a:pPr marL="18034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  <a:tab pos="900430" algn="l"/>
                        </a:tabLst>
                      </a:pPr>
                      <a:r>
                        <a:rPr lang="en-GB" sz="1800" b="1" u="sng" dirty="0" err="1">
                          <a:solidFill>
                            <a:schemeClr val="accent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en</a:t>
                      </a:r>
                      <a:r>
                        <a:rPr lang="en-GB" sz="1800" b="1" dirty="0">
                          <a:solidFill>
                            <a:schemeClr val="accent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 (</a:t>
                      </a:r>
                      <a:r>
                        <a:rPr lang="en-GB" sz="1800" b="1" u="sng" dirty="0" err="1">
                          <a:solidFill>
                            <a:schemeClr val="accent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em</a:t>
                      </a:r>
                      <a:r>
                        <a:rPr lang="en-GB" sz="1800" b="1" dirty="0">
                          <a:solidFill>
                            <a:schemeClr val="accent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-)</a:t>
                      </a:r>
                      <a:endParaRPr lang="cs-CZ" sz="1800" dirty="0">
                        <a:solidFill>
                          <a:schemeClr val="accent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18034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  <a:tab pos="900430" algn="l"/>
                        </a:tabLst>
                      </a:pPr>
                      <a:r>
                        <a:rPr lang="en-GB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v, </a:t>
                      </a:r>
                      <a:r>
                        <a:rPr lang="en-GB" sz="18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dovnitř</a:t>
                      </a:r>
                      <a:endParaRPr lang="cs-CZ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18034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  <a:tab pos="900430" algn="l"/>
                          <a:tab pos="1306195" algn="l"/>
                        </a:tabLst>
                      </a:pPr>
                      <a:r>
                        <a:rPr lang="en-GB" sz="1800" b="1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en</a:t>
                      </a:r>
                      <a:r>
                        <a:rPr lang="en-GB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</a:t>
                      </a:r>
                      <a:r>
                        <a:rPr lang="en-GB" sz="1800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cephalon</a:t>
                      </a:r>
                      <a:r>
                        <a:rPr lang="en-GB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	</a:t>
                      </a:r>
                      <a:r>
                        <a:rPr lang="cs-CZ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(</a:t>
                      </a:r>
                      <a:r>
                        <a:rPr lang="en-GB" sz="18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mozek</a:t>
                      </a:r>
                      <a:r>
                        <a:rPr lang="cs-CZ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)</a:t>
                      </a:r>
                    </a:p>
                    <a:p>
                      <a:pPr marL="180340">
                        <a:lnSpc>
                          <a:spcPct val="90000"/>
                        </a:lnSpc>
                        <a:tabLst>
                          <a:tab pos="180340" algn="l"/>
                          <a:tab pos="540385" algn="l"/>
                          <a:tab pos="900430" algn="l"/>
                          <a:tab pos="1306195" algn="l"/>
                        </a:tabLst>
                      </a:pPr>
                      <a:r>
                        <a:rPr lang="en-GB" sz="1800" b="1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em</a:t>
                      </a:r>
                      <a:r>
                        <a:rPr lang="en-GB" sz="18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</a:t>
                      </a:r>
                      <a:r>
                        <a:rPr lang="en-GB" sz="1800" i="1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bolia</a:t>
                      </a:r>
                      <a:r>
                        <a:rPr lang="en-GB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		</a:t>
                      </a:r>
                      <a:r>
                        <a:rPr lang="cs-CZ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(</a:t>
                      </a:r>
                      <a:r>
                        <a:rPr lang="en-GB" sz="18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vmetnutí</a:t>
                      </a:r>
                      <a:r>
                        <a:rPr lang="cs-CZ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)</a:t>
                      </a: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279239559"/>
                  </a:ext>
                </a:extLst>
              </a:tr>
            </a:tbl>
          </a:graphicData>
        </a:graphic>
      </p:graphicFrame>
      <p:sp>
        <p:nvSpPr>
          <p:cNvPr id="6" name="Nadpis 1">
            <a:extLst>
              <a:ext uri="{FF2B5EF4-FFF2-40B4-BE49-F238E27FC236}">
                <a16:creationId xmlns:a16="http://schemas.microsoft.com/office/drawing/2014/main" id="{8C93FBBF-4CAF-4504-99EA-FC8F1B5E2BCB}"/>
              </a:ext>
            </a:extLst>
          </p:cNvPr>
          <p:cNvSpPr txBox="1">
            <a:spLocks/>
          </p:cNvSpPr>
          <p:nvPr/>
        </p:nvSpPr>
        <p:spPr>
          <a:xfrm>
            <a:off x="752807" y="191516"/>
            <a:ext cx="11175999" cy="784551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cs-CZ" dirty="0">
                <a:latin typeface="Cambria" panose="02040503050406030204" pitchFamily="18" charset="0"/>
                <a:ea typeface="Cambria" panose="02040503050406030204" pitchFamily="18" charset="0"/>
              </a:rPr>
              <a:t>Řecké předpony</a:t>
            </a:r>
          </a:p>
        </p:txBody>
      </p:sp>
    </p:spTree>
    <p:extLst>
      <p:ext uri="{BB962C8B-B14F-4D97-AF65-F5344CB8AC3E}">
        <p14:creationId xmlns:p14="http://schemas.microsoft.com/office/powerpoint/2010/main" val="36977373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symbol pro obsah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918898270"/>
              </p:ext>
            </p:extLst>
          </p:nvPr>
        </p:nvGraphicFramePr>
        <p:xfrm>
          <a:off x="990600" y="-1"/>
          <a:ext cx="10210800" cy="6767757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005142">
                  <a:extLst>
                    <a:ext uri="{9D8B030D-6E8A-4147-A177-3AD203B41FA5}">
                      <a16:colId xmlns:a16="http://schemas.microsoft.com/office/drawing/2014/main" val="878281777"/>
                    </a:ext>
                  </a:extLst>
                </a:gridCol>
                <a:gridCol w="2663965">
                  <a:extLst>
                    <a:ext uri="{9D8B030D-6E8A-4147-A177-3AD203B41FA5}">
                      <a16:colId xmlns:a16="http://schemas.microsoft.com/office/drawing/2014/main" val="3517513360"/>
                    </a:ext>
                  </a:extLst>
                </a:gridCol>
                <a:gridCol w="5541693">
                  <a:extLst>
                    <a:ext uri="{9D8B030D-6E8A-4147-A177-3AD203B41FA5}">
                      <a16:colId xmlns:a16="http://schemas.microsoft.com/office/drawing/2014/main" val="1845938023"/>
                    </a:ext>
                  </a:extLst>
                </a:gridCol>
              </a:tblGrid>
              <a:tr h="560101">
                <a:tc>
                  <a:txBody>
                    <a:bodyPr/>
                    <a:lstStyle/>
                    <a:p>
                      <a:pPr algn="ctr"/>
                      <a:r>
                        <a:rPr lang="cs-CZ" sz="2200" dirty="0">
                          <a:latin typeface="Cambria" panose="02040503050406030204" pitchFamily="18" charset="0"/>
                        </a:rPr>
                        <a:t>Řecký prefix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dirty="0">
                          <a:latin typeface="Cambria" panose="02040503050406030204" pitchFamily="18" charset="0"/>
                        </a:rPr>
                        <a:t>význam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dirty="0">
                          <a:latin typeface="Cambria" panose="02040503050406030204" pitchFamily="18" charset="0"/>
                        </a:rPr>
                        <a:t>příklad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40965129"/>
                  </a:ext>
                </a:extLst>
              </a:tr>
              <a:tr h="544849">
                <a:tc>
                  <a:txBody>
                    <a:bodyPr/>
                    <a:lstStyle/>
                    <a:p>
                      <a:pPr marL="18034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  <a:tab pos="900430" algn="l"/>
                        </a:tabLst>
                      </a:pPr>
                      <a:r>
                        <a:rPr lang="en-GB" sz="1800" b="1" u="sng" dirty="0">
                          <a:solidFill>
                            <a:schemeClr val="accent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endo</a:t>
                      </a:r>
                      <a:r>
                        <a:rPr lang="en-GB" sz="1800" b="1" dirty="0">
                          <a:solidFill>
                            <a:schemeClr val="accent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 (</a:t>
                      </a:r>
                      <a:r>
                        <a:rPr lang="en-GB" sz="1800" b="1" u="sng" dirty="0">
                          <a:solidFill>
                            <a:schemeClr val="accent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end</a:t>
                      </a:r>
                      <a:r>
                        <a:rPr lang="en-GB" sz="1800" b="1" dirty="0">
                          <a:solidFill>
                            <a:schemeClr val="accent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-)</a:t>
                      </a:r>
                      <a:endParaRPr lang="cs-CZ" sz="1800" dirty="0">
                        <a:solidFill>
                          <a:schemeClr val="accent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18034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  <a:tab pos="900430" algn="l"/>
                        </a:tabLst>
                      </a:pPr>
                      <a:r>
                        <a:rPr lang="en-GB" sz="18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uvnitř</a:t>
                      </a:r>
                      <a:endParaRPr lang="cs-CZ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180340">
                        <a:lnSpc>
                          <a:spcPct val="90000"/>
                        </a:lnSpc>
                        <a:tabLst>
                          <a:tab pos="180340" algn="l"/>
                          <a:tab pos="540385" algn="l"/>
                          <a:tab pos="900430" algn="l"/>
                          <a:tab pos="1306195" algn="l"/>
                        </a:tabLst>
                      </a:pPr>
                      <a:r>
                        <a:rPr lang="en-GB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endo</a:t>
                      </a:r>
                      <a:r>
                        <a:rPr lang="en-GB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</a:t>
                      </a:r>
                      <a:r>
                        <a:rPr lang="en-GB" sz="1800" i="1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genēs</a:t>
                      </a:r>
                      <a:r>
                        <a:rPr lang="en-GB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	</a:t>
                      </a:r>
                      <a:r>
                        <a:rPr lang="cs-CZ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       (</a:t>
                      </a:r>
                      <a:r>
                        <a:rPr lang="en-GB" sz="18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vnitřního</a:t>
                      </a:r>
                      <a:r>
                        <a:rPr lang="en-GB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GB" sz="18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původu</a:t>
                      </a:r>
                      <a:r>
                        <a:rPr lang="cs-CZ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)</a:t>
                      </a:r>
                    </a:p>
                    <a:p>
                      <a:pPr marL="180340">
                        <a:lnSpc>
                          <a:spcPct val="90000"/>
                        </a:lnSpc>
                        <a:spcAft>
                          <a:spcPts val="600"/>
                        </a:spcAft>
                        <a:tabLst>
                          <a:tab pos="180340" algn="l"/>
                          <a:tab pos="540385" algn="l"/>
                          <a:tab pos="900430" algn="l"/>
                          <a:tab pos="1306195" algn="l"/>
                        </a:tabLst>
                      </a:pPr>
                      <a:r>
                        <a:rPr lang="en-GB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endo</a:t>
                      </a:r>
                      <a:r>
                        <a:rPr lang="en-GB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</a:t>
                      </a:r>
                      <a:r>
                        <a:rPr lang="en-GB" sz="1800" i="1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mētrium</a:t>
                      </a:r>
                      <a:r>
                        <a:rPr lang="en-GB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	</a:t>
                      </a:r>
                      <a:r>
                        <a:rPr lang="cs-CZ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(</a:t>
                      </a:r>
                      <a:r>
                        <a:rPr lang="en-GB" sz="18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děložní</a:t>
                      </a:r>
                      <a:r>
                        <a:rPr lang="en-GB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GB" sz="18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sliznice</a:t>
                      </a:r>
                      <a:r>
                        <a:rPr lang="cs-CZ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)</a:t>
                      </a: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773749998"/>
                  </a:ext>
                </a:extLst>
              </a:tr>
              <a:tr h="696736">
                <a:tc>
                  <a:txBody>
                    <a:bodyPr/>
                    <a:lstStyle/>
                    <a:p>
                      <a:pPr marL="18034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  <a:tab pos="900430" algn="l"/>
                        </a:tabLst>
                      </a:pPr>
                      <a:r>
                        <a:rPr lang="en-GB" sz="1800" b="1" u="sng" dirty="0">
                          <a:solidFill>
                            <a:schemeClr val="accent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epi</a:t>
                      </a:r>
                      <a:r>
                        <a:rPr lang="en-GB" sz="1800" b="1" dirty="0">
                          <a:solidFill>
                            <a:schemeClr val="accent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 (</a:t>
                      </a:r>
                      <a:r>
                        <a:rPr lang="en-GB" sz="1800" b="1" u="sng" dirty="0">
                          <a:solidFill>
                            <a:schemeClr val="accent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ep</a:t>
                      </a:r>
                      <a:r>
                        <a:rPr lang="en-GB" sz="1800" b="1" dirty="0">
                          <a:solidFill>
                            <a:schemeClr val="accent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-)</a:t>
                      </a:r>
                      <a:endParaRPr lang="cs-CZ" sz="1800" dirty="0">
                        <a:solidFill>
                          <a:schemeClr val="accent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18034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  <a:tab pos="900430" algn="l"/>
                        </a:tabLst>
                      </a:pPr>
                      <a:r>
                        <a:rPr lang="en-GB" sz="18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na</a:t>
                      </a:r>
                      <a:r>
                        <a:rPr lang="en-GB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, </a:t>
                      </a:r>
                      <a:r>
                        <a:rPr lang="en-GB" sz="18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nad</a:t>
                      </a:r>
                      <a:r>
                        <a:rPr lang="en-GB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, </a:t>
                      </a:r>
                      <a:r>
                        <a:rPr lang="en-GB" sz="18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při</a:t>
                      </a:r>
                      <a:endParaRPr lang="cs-CZ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18034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  <a:tab pos="900430" algn="l"/>
                          <a:tab pos="1306195" algn="l"/>
                        </a:tabLst>
                      </a:pPr>
                      <a:r>
                        <a:rPr lang="en-GB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epi</a:t>
                      </a:r>
                      <a:r>
                        <a:rPr lang="en-GB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</a:t>
                      </a:r>
                      <a:r>
                        <a:rPr lang="en-GB" sz="1800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dermis</a:t>
                      </a:r>
                      <a:r>
                        <a:rPr lang="en-GB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		</a:t>
                      </a:r>
                      <a:r>
                        <a:rPr lang="cs-CZ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(</a:t>
                      </a:r>
                      <a:r>
                        <a:rPr lang="en-GB" sz="18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pokožka</a:t>
                      </a:r>
                      <a:r>
                        <a:rPr lang="cs-CZ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)</a:t>
                      </a:r>
                    </a:p>
                    <a:p>
                      <a:pPr marL="180340">
                        <a:lnSpc>
                          <a:spcPct val="90000"/>
                        </a:lnSpc>
                        <a:tabLst>
                          <a:tab pos="180340" algn="l"/>
                          <a:tab pos="540385" algn="l"/>
                          <a:tab pos="900430" algn="l"/>
                          <a:tab pos="1306195" algn="l"/>
                        </a:tabLst>
                      </a:pPr>
                      <a:r>
                        <a:rPr lang="en-GB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epi</a:t>
                      </a:r>
                      <a:r>
                        <a:rPr lang="en-GB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</a:t>
                      </a:r>
                      <a:r>
                        <a:rPr lang="en-GB" sz="1800" i="1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cardium</a:t>
                      </a:r>
                      <a:r>
                        <a:rPr lang="en-GB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	</a:t>
                      </a:r>
                      <a:r>
                        <a:rPr lang="cs-CZ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(</a:t>
                      </a:r>
                      <a:r>
                        <a:rPr lang="en-GB" sz="18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přísrdečník</a:t>
                      </a:r>
                      <a:r>
                        <a:rPr lang="cs-CZ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)</a:t>
                      </a: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12100448"/>
                  </a:ext>
                </a:extLst>
              </a:tr>
              <a:tr h="553625">
                <a:tc>
                  <a:txBody>
                    <a:bodyPr/>
                    <a:lstStyle/>
                    <a:p>
                      <a:pPr marL="180340">
                        <a:lnSpc>
                          <a:spcPct val="90000"/>
                        </a:lnSpc>
                        <a:tabLst>
                          <a:tab pos="180340" algn="l"/>
                          <a:tab pos="540385" algn="l"/>
                          <a:tab pos="900430" algn="l"/>
                        </a:tabLst>
                      </a:pPr>
                      <a:r>
                        <a:rPr lang="en-GB" sz="1800" b="1" u="sng" dirty="0" err="1">
                          <a:solidFill>
                            <a:schemeClr val="accent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eu</a:t>
                      </a:r>
                      <a:r>
                        <a:rPr lang="en-GB" sz="1800" b="1" dirty="0">
                          <a:solidFill>
                            <a:schemeClr val="accent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</a:t>
                      </a:r>
                      <a:endParaRPr lang="cs-CZ" sz="1800" dirty="0">
                        <a:solidFill>
                          <a:schemeClr val="accent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180340">
                        <a:lnSpc>
                          <a:spcPct val="90000"/>
                        </a:lnSpc>
                        <a:tabLst>
                          <a:tab pos="180340" algn="l"/>
                          <a:tab pos="540385" algn="l"/>
                          <a:tab pos="900430" algn="l"/>
                        </a:tabLst>
                      </a:pPr>
                      <a:r>
                        <a:rPr lang="en-GB" sz="18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dobře</a:t>
                      </a:r>
                      <a:r>
                        <a:rPr lang="en-GB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, </a:t>
                      </a:r>
                      <a:r>
                        <a:rPr lang="en-GB" sz="18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normální</a:t>
                      </a:r>
                      <a:r>
                        <a:rPr lang="en-GB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GB" sz="18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stav</a:t>
                      </a:r>
                      <a:endParaRPr lang="cs-CZ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180340">
                        <a:lnSpc>
                          <a:spcPct val="90000"/>
                        </a:lnSpc>
                        <a:tabLst>
                          <a:tab pos="180340" algn="l"/>
                          <a:tab pos="540385" algn="l"/>
                          <a:tab pos="900430" algn="l"/>
                          <a:tab pos="1306195" algn="l"/>
                        </a:tabLst>
                      </a:pPr>
                      <a:r>
                        <a:rPr lang="en-GB" sz="1800" b="1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eu</a:t>
                      </a:r>
                      <a:r>
                        <a:rPr lang="en-GB" sz="18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</a:t>
                      </a:r>
                      <a:r>
                        <a:rPr lang="en-GB" sz="1800" i="1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pnoē</a:t>
                      </a:r>
                      <a:r>
                        <a:rPr lang="en-GB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		</a:t>
                      </a:r>
                      <a:r>
                        <a:rPr lang="cs-CZ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(</a:t>
                      </a:r>
                      <a:r>
                        <a:rPr lang="en-GB" sz="18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normální</a:t>
                      </a:r>
                      <a:r>
                        <a:rPr lang="en-GB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GB" sz="18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dýchání</a:t>
                      </a:r>
                      <a:r>
                        <a:rPr lang="cs-CZ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)</a:t>
                      </a:r>
                    </a:p>
                    <a:p>
                      <a:pPr marL="180340">
                        <a:lnSpc>
                          <a:spcPct val="90000"/>
                        </a:lnSpc>
                        <a:tabLst>
                          <a:tab pos="180340" algn="l"/>
                          <a:tab pos="540385" algn="l"/>
                          <a:tab pos="900430" algn="l"/>
                          <a:tab pos="1306195" algn="l"/>
                        </a:tabLst>
                      </a:pPr>
                      <a:r>
                        <a:rPr lang="en-GB" sz="1800" b="1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eu</a:t>
                      </a:r>
                      <a:r>
                        <a:rPr lang="en-GB" sz="18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</a:t>
                      </a:r>
                      <a:r>
                        <a:rPr lang="en-GB" sz="1800" i="1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thanasia</a:t>
                      </a:r>
                      <a:r>
                        <a:rPr lang="en-GB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	</a:t>
                      </a:r>
                      <a:r>
                        <a:rPr lang="cs-CZ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(</a:t>
                      </a:r>
                      <a:r>
                        <a:rPr lang="en-GB" sz="18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lehká</a:t>
                      </a:r>
                      <a:r>
                        <a:rPr lang="en-GB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a </a:t>
                      </a:r>
                      <a:r>
                        <a:rPr lang="en-GB" sz="18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příjemná</a:t>
                      </a:r>
                      <a:r>
                        <a:rPr lang="en-GB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GB" sz="18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smrt</a:t>
                      </a:r>
                      <a:r>
                        <a:rPr lang="cs-CZ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)</a:t>
                      </a: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415319485"/>
                  </a:ext>
                </a:extLst>
              </a:tr>
              <a:tr h="553625">
                <a:tc>
                  <a:txBody>
                    <a:bodyPr/>
                    <a:lstStyle/>
                    <a:p>
                      <a:pPr marL="18034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  <a:tab pos="900430" algn="l"/>
                        </a:tabLst>
                      </a:pPr>
                      <a:r>
                        <a:rPr lang="en-GB" sz="1800" b="1" u="sng" dirty="0">
                          <a:solidFill>
                            <a:schemeClr val="accent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hyper</a:t>
                      </a:r>
                      <a:r>
                        <a:rPr lang="en-GB" sz="1800" b="1" dirty="0">
                          <a:solidFill>
                            <a:schemeClr val="accent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</a:t>
                      </a:r>
                      <a:endParaRPr lang="cs-CZ" sz="1800" dirty="0">
                        <a:solidFill>
                          <a:schemeClr val="accent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18034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  <a:tab pos="900430" algn="l"/>
                        </a:tabLst>
                      </a:pPr>
                      <a:r>
                        <a:rPr lang="cs-CZ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1. n</a:t>
                      </a:r>
                      <a:r>
                        <a:rPr lang="en-GB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ad</a:t>
                      </a:r>
                      <a:r>
                        <a:rPr lang="cs-CZ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(místně)</a:t>
                      </a:r>
                    </a:p>
                    <a:p>
                      <a:pPr marL="18034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  <a:tab pos="900430" algn="l"/>
                        </a:tabLst>
                      </a:pPr>
                      <a:r>
                        <a:rPr lang="cs-CZ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2. </a:t>
                      </a:r>
                      <a:r>
                        <a:rPr lang="en-GB" sz="18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zvýšená</a:t>
                      </a:r>
                      <a:r>
                        <a:rPr lang="en-GB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GB" sz="18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činnost</a:t>
                      </a:r>
                      <a:endParaRPr lang="cs-CZ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18034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  <a:tab pos="900430" algn="l"/>
                          <a:tab pos="1306195" algn="l"/>
                        </a:tabLst>
                      </a:pPr>
                      <a:r>
                        <a:rPr lang="en-GB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hyper</a:t>
                      </a:r>
                      <a:r>
                        <a:rPr lang="en-GB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</a:t>
                      </a:r>
                      <a:r>
                        <a:rPr lang="en-GB" sz="1800" i="1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aemia</a:t>
                      </a:r>
                      <a:r>
                        <a:rPr lang="en-GB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	</a:t>
                      </a:r>
                      <a:r>
                        <a:rPr lang="cs-CZ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(</a:t>
                      </a:r>
                      <a:r>
                        <a:rPr lang="en-GB" sz="18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překrvení</a:t>
                      </a:r>
                      <a:r>
                        <a:rPr lang="cs-CZ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)</a:t>
                      </a:r>
                    </a:p>
                    <a:p>
                      <a:pPr marL="180340">
                        <a:lnSpc>
                          <a:spcPct val="90000"/>
                        </a:lnSpc>
                        <a:tabLst>
                          <a:tab pos="180340" algn="l"/>
                          <a:tab pos="540385" algn="l"/>
                          <a:tab pos="900430" algn="l"/>
                          <a:tab pos="1306195" algn="l"/>
                        </a:tabLst>
                      </a:pPr>
                      <a:r>
                        <a:rPr lang="en-GB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hyper</a:t>
                      </a:r>
                      <a:r>
                        <a:rPr lang="en-GB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</a:t>
                      </a:r>
                      <a:r>
                        <a:rPr lang="en-GB" sz="1800" i="1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trophia</a:t>
                      </a:r>
                      <a:r>
                        <a:rPr lang="en-GB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	</a:t>
                      </a:r>
                      <a:r>
                        <a:rPr lang="cs-CZ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(</a:t>
                      </a:r>
                      <a:r>
                        <a:rPr lang="en-GB" sz="18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zbytnění</a:t>
                      </a:r>
                      <a:r>
                        <a:rPr lang="en-GB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, </a:t>
                      </a:r>
                      <a:r>
                        <a:rPr lang="en-GB" sz="18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zvětšení</a:t>
                      </a:r>
                      <a:r>
                        <a:rPr lang="cs-CZ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)</a:t>
                      </a: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733673170"/>
                  </a:ext>
                </a:extLst>
              </a:tr>
              <a:tr h="1011598">
                <a:tc>
                  <a:txBody>
                    <a:bodyPr/>
                    <a:lstStyle/>
                    <a:p>
                      <a:pPr marL="18034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  <a:tab pos="900430" algn="l"/>
                        </a:tabLst>
                      </a:pPr>
                      <a:r>
                        <a:rPr lang="en-GB" sz="1800" b="1" u="sng" dirty="0">
                          <a:solidFill>
                            <a:schemeClr val="accent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hypo</a:t>
                      </a:r>
                      <a:r>
                        <a:rPr lang="en-GB" sz="1800" b="1" dirty="0">
                          <a:solidFill>
                            <a:schemeClr val="accent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 (</a:t>
                      </a:r>
                      <a:r>
                        <a:rPr lang="en-GB" sz="1800" b="1" u="sng" dirty="0" err="1">
                          <a:solidFill>
                            <a:schemeClr val="accent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hyp</a:t>
                      </a:r>
                      <a:r>
                        <a:rPr lang="en-GB" sz="1800" b="1" dirty="0">
                          <a:solidFill>
                            <a:schemeClr val="accent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-)</a:t>
                      </a:r>
                      <a:endParaRPr lang="cs-CZ" sz="1800" dirty="0">
                        <a:solidFill>
                          <a:schemeClr val="accent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18034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  <a:tab pos="900430" algn="l"/>
                        </a:tabLst>
                      </a:pPr>
                      <a:r>
                        <a:rPr lang="cs-CZ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1. </a:t>
                      </a:r>
                      <a:r>
                        <a:rPr lang="en-GB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pod</a:t>
                      </a:r>
                      <a:r>
                        <a:rPr lang="cs-CZ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(místně)</a:t>
                      </a:r>
                    </a:p>
                    <a:p>
                      <a:pPr marL="18034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  <a:tab pos="900430" algn="l"/>
                        </a:tabLst>
                      </a:pPr>
                      <a:r>
                        <a:rPr lang="cs-CZ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2. </a:t>
                      </a:r>
                      <a:r>
                        <a:rPr lang="en-GB" sz="18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snížený</a:t>
                      </a:r>
                      <a:r>
                        <a:rPr lang="en-GB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GB" sz="18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stupeň</a:t>
                      </a:r>
                      <a:endParaRPr lang="cs-CZ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18034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  <a:tab pos="900430" algn="l"/>
                          <a:tab pos="1306195" algn="l"/>
                        </a:tabLst>
                      </a:pPr>
                      <a:r>
                        <a:rPr lang="en-GB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hypo</a:t>
                      </a:r>
                      <a:r>
                        <a:rPr lang="en-GB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</a:t>
                      </a:r>
                      <a:r>
                        <a:rPr lang="en-GB" sz="1800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physis</a:t>
                      </a:r>
                      <a:r>
                        <a:rPr lang="en-GB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	</a:t>
                      </a:r>
                      <a:r>
                        <a:rPr lang="cs-CZ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(</a:t>
                      </a:r>
                      <a:r>
                        <a:rPr lang="en-GB" sz="18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mozkový</a:t>
                      </a:r>
                      <a:r>
                        <a:rPr lang="en-GB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GB" sz="18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podvěsek</a:t>
                      </a:r>
                      <a:r>
                        <a:rPr lang="cs-CZ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)</a:t>
                      </a:r>
                    </a:p>
                    <a:p>
                      <a:pPr marL="180340">
                        <a:lnSpc>
                          <a:spcPct val="90000"/>
                        </a:lnSpc>
                        <a:tabLst>
                          <a:tab pos="180340" algn="l"/>
                          <a:tab pos="540385" algn="l"/>
                          <a:tab pos="900430" algn="l"/>
                          <a:tab pos="1306195" algn="l"/>
                        </a:tabLst>
                      </a:pPr>
                      <a:r>
                        <a:rPr lang="en-GB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hypo</a:t>
                      </a:r>
                      <a:r>
                        <a:rPr lang="en-GB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</a:t>
                      </a:r>
                      <a:r>
                        <a:rPr lang="en-GB" sz="1800" i="1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trophia</a:t>
                      </a:r>
                      <a:r>
                        <a:rPr lang="en-GB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	</a:t>
                      </a:r>
                      <a:r>
                        <a:rPr lang="cs-CZ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(</a:t>
                      </a:r>
                      <a:r>
                        <a:rPr lang="en-GB" sz="18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podvýživa</a:t>
                      </a:r>
                      <a:r>
                        <a:rPr lang="cs-CZ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)</a:t>
                      </a: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221081320"/>
                  </a:ext>
                </a:extLst>
              </a:tr>
              <a:tr h="642610">
                <a:tc>
                  <a:txBody>
                    <a:bodyPr/>
                    <a:lstStyle/>
                    <a:p>
                      <a:pPr marL="180340">
                        <a:lnSpc>
                          <a:spcPct val="90000"/>
                        </a:lnSpc>
                        <a:tabLst>
                          <a:tab pos="180340" algn="l"/>
                          <a:tab pos="540385" algn="l"/>
                          <a:tab pos="900430" algn="l"/>
                        </a:tabLst>
                      </a:pPr>
                      <a:r>
                        <a:rPr lang="en-GB" sz="1800" b="1" u="sng" dirty="0">
                          <a:solidFill>
                            <a:schemeClr val="accent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meta</a:t>
                      </a:r>
                      <a:r>
                        <a:rPr lang="en-GB" sz="1800" b="1" dirty="0">
                          <a:solidFill>
                            <a:schemeClr val="accent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 (</a:t>
                      </a:r>
                      <a:r>
                        <a:rPr lang="en-GB" sz="1800" b="1" u="sng" dirty="0">
                          <a:solidFill>
                            <a:schemeClr val="accent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met</a:t>
                      </a:r>
                      <a:r>
                        <a:rPr lang="en-GB" sz="1800" b="1" dirty="0">
                          <a:solidFill>
                            <a:schemeClr val="accent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-)</a:t>
                      </a:r>
                      <a:endParaRPr lang="cs-CZ" sz="1800" dirty="0">
                        <a:solidFill>
                          <a:schemeClr val="accent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180340">
                        <a:lnSpc>
                          <a:spcPct val="90000"/>
                        </a:lnSpc>
                        <a:tabLst>
                          <a:tab pos="180340" algn="l"/>
                          <a:tab pos="540385" algn="l"/>
                          <a:tab pos="900430" algn="l"/>
                        </a:tabLst>
                      </a:pPr>
                      <a:r>
                        <a:rPr lang="cs-CZ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1. </a:t>
                      </a:r>
                      <a:r>
                        <a:rPr lang="en-GB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za, po</a:t>
                      </a:r>
                      <a:endParaRPr lang="cs-CZ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180340">
                        <a:lnSpc>
                          <a:spcPct val="90000"/>
                        </a:lnSpc>
                        <a:tabLst>
                          <a:tab pos="180340" algn="l"/>
                          <a:tab pos="540385" algn="l"/>
                          <a:tab pos="900430" algn="l"/>
                        </a:tabLst>
                      </a:pPr>
                      <a:r>
                        <a:rPr lang="cs-CZ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2. z</a:t>
                      </a:r>
                      <a:r>
                        <a:rPr lang="en-GB" sz="18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měna</a:t>
                      </a:r>
                      <a:endParaRPr lang="cs-CZ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180340">
                        <a:lnSpc>
                          <a:spcPct val="90000"/>
                        </a:lnSpc>
                        <a:tabLst>
                          <a:tab pos="180340" algn="l"/>
                          <a:tab pos="540385" algn="l"/>
                          <a:tab pos="900430" algn="l"/>
                          <a:tab pos="1306195" algn="l"/>
                        </a:tabLst>
                      </a:pPr>
                      <a:r>
                        <a:rPr lang="en-GB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met</a:t>
                      </a:r>
                      <a:r>
                        <a:rPr lang="en-GB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</a:t>
                      </a:r>
                      <a:r>
                        <a:rPr lang="en-GB" sz="1800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encephalon</a:t>
                      </a:r>
                      <a:r>
                        <a:rPr lang="cs-CZ" sz="1800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cs-CZ" sz="1800" i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(</a:t>
                      </a:r>
                      <a:r>
                        <a:rPr lang="en-GB" sz="18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zadní</a:t>
                      </a:r>
                      <a:r>
                        <a:rPr lang="en-GB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GB" sz="18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mozek</a:t>
                      </a:r>
                      <a:r>
                        <a:rPr lang="en-GB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cs-CZ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)</a:t>
                      </a:r>
                      <a:endParaRPr lang="cs-CZ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180340">
                        <a:lnSpc>
                          <a:spcPct val="90000"/>
                        </a:lnSpc>
                        <a:tabLst>
                          <a:tab pos="180340" algn="l"/>
                          <a:tab pos="540385" algn="l"/>
                          <a:tab pos="900430" algn="l"/>
                          <a:tab pos="1306195" algn="l"/>
                        </a:tabLst>
                      </a:pPr>
                      <a:r>
                        <a:rPr lang="en-GB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meta</a:t>
                      </a:r>
                      <a:r>
                        <a:rPr lang="en-GB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</a:t>
                      </a:r>
                      <a:r>
                        <a:rPr lang="en-GB" sz="1800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stasis</a:t>
                      </a:r>
                      <a:r>
                        <a:rPr lang="cs-CZ" sz="1800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 </a:t>
                      </a:r>
                      <a:r>
                        <a:rPr lang="en-GB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	</a:t>
                      </a:r>
                      <a:r>
                        <a:rPr lang="cs-CZ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(</a:t>
                      </a:r>
                      <a:r>
                        <a:rPr lang="en-GB" sz="18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druhotné</a:t>
                      </a:r>
                      <a:r>
                        <a:rPr lang="en-GB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GB" sz="18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ložisko</a:t>
                      </a:r>
                      <a:r>
                        <a:rPr lang="cs-CZ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)</a:t>
                      </a:r>
                      <a:endParaRPr lang="cs-CZ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180340">
                        <a:lnSpc>
                          <a:spcPct val="90000"/>
                        </a:lnSpc>
                        <a:spcAft>
                          <a:spcPts val="600"/>
                        </a:spcAft>
                        <a:tabLst>
                          <a:tab pos="180340" algn="l"/>
                          <a:tab pos="540385" algn="l"/>
                          <a:tab pos="900430" algn="l"/>
                          <a:tab pos="1306195" algn="l"/>
                        </a:tabLst>
                      </a:pPr>
                      <a:r>
                        <a:rPr lang="en-GB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meta</a:t>
                      </a:r>
                      <a:r>
                        <a:rPr lang="en-GB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</a:t>
                      </a:r>
                      <a:r>
                        <a:rPr lang="en-GB" sz="1800" i="1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bolismus</a:t>
                      </a:r>
                      <a:r>
                        <a:rPr lang="en-GB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	</a:t>
                      </a:r>
                      <a:r>
                        <a:rPr lang="cs-CZ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(</a:t>
                      </a:r>
                      <a:r>
                        <a:rPr lang="en-GB" sz="18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látková</a:t>
                      </a:r>
                      <a:r>
                        <a:rPr lang="en-GB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GB" sz="18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přeměna</a:t>
                      </a:r>
                      <a:r>
                        <a:rPr lang="cs-CZ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)</a:t>
                      </a: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478993384"/>
                  </a:ext>
                </a:extLst>
              </a:tr>
              <a:tr h="696736">
                <a:tc>
                  <a:txBody>
                    <a:bodyPr/>
                    <a:lstStyle/>
                    <a:p>
                      <a:pPr marL="18034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  <a:tab pos="900430" algn="l"/>
                        </a:tabLst>
                      </a:pPr>
                      <a:r>
                        <a:rPr lang="en-GB" sz="1800" b="1" u="sng" dirty="0">
                          <a:solidFill>
                            <a:schemeClr val="accent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para</a:t>
                      </a:r>
                      <a:r>
                        <a:rPr lang="en-GB" sz="1800" b="1" dirty="0">
                          <a:solidFill>
                            <a:schemeClr val="accent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 (</a:t>
                      </a:r>
                      <a:r>
                        <a:rPr lang="en-GB" sz="1800" b="1" u="sng" dirty="0">
                          <a:solidFill>
                            <a:schemeClr val="accent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par</a:t>
                      </a:r>
                      <a:r>
                        <a:rPr lang="en-GB" sz="1800" b="1" dirty="0">
                          <a:solidFill>
                            <a:schemeClr val="accent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-)</a:t>
                      </a:r>
                      <a:endParaRPr lang="cs-CZ" sz="1800" dirty="0">
                        <a:solidFill>
                          <a:schemeClr val="accent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18034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  <a:tab pos="900430" algn="l"/>
                        </a:tabLst>
                      </a:pPr>
                      <a:r>
                        <a:rPr lang="cs-CZ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1. </a:t>
                      </a:r>
                      <a:r>
                        <a:rPr lang="en-GB" sz="18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při</a:t>
                      </a:r>
                      <a:r>
                        <a:rPr lang="en-GB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, </a:t>
                      </a:r>
                      <a:r>
                        <a:rPr lang="en-GB" sz="18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vedle</a:t>
                      </a:r>
                      <a:endParaRPr lang="cs-CZ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18034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  <a:tab pos="900430" algn="l"/>
                        </a:tabLst>
                      </a:pPr>
                      <a:r>
                        <a:rPr lang="cs-CZ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2. podobnost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180340">
                        <a:lnSpc>
                          <a:spcPct val="90000"/>
                        </a:lnSpc>
                        <a:tabLst>
                          <a:tab pos="180340" algn="l"/>
                          <a:tab pos="540385" algn="l"/>
                          <a:tab pos="900430" algn="l"/>
                          <a:tab pos="1306195" algn="l"/>
                        </a:tabLst>
                      </a:pPr>
                      <a:r>
                        <a:rPr lang="en-GB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par</a:t>
                      </a:r>
                      <a:r>
                        <a:rPr lang="en-GB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</a:t>
                      </a:r>
                      <a:r>
                        <a:rPr lang="en-GB" sz="1800" i="1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odontōsis</a:t>
                      </a:r>
                      <a:r>
                        <a:rPr lang="en-GB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	</a:t>
                      </a:r>
                      <a:r>
                        <a:rPr lang="cs-CZ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(</a:t>
                      </a:r>
                      <a:r>
                        <a:rPr lang="en-GB" sz="18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onemocnění</a:t>
                      </a:r>
                      <a:r>
                        <a:rPr lang="en-GB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GB" sz="18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tkáně</a:t>
                      </a:r>
                      <a:r>
                        <a:rPr lang="en-GB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v </a:t>
                      </a:r>
                      <a:r>
                        <a:rPr lang="en-GB" sz="18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okolí</a:t>
                      </a:r>
                      <a:r>
                        <a:rPr lang="en-GB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GB" sz="18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zubů</a:t>
                      </a:r>
                      <a:r>
                        <a:rPr lang="cs-CZ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)</a:t>
                      </a:r>
                    </a:p>
                    <a:p>
                      <a:pPr marL="180340">
                        <a:lnSpc>
                          <a:spcPct val="90000"/>
                        </a:lnSpc>
                        <a:tabLst>
                          <a:tab pos="180340" algn="l"/>
                          <a:tab pos="540385" algn="l"/>
                          <a:tab pos="900430" algn="l"/>
                          <a:tab pos="1306195" algn="l"/>
                        </a:tabLst>
                      </a:pPr>
                      <a:r>
                        <a:rPr lang="en-GB" sz="1800" b="1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par</a:t>
                      </a:r>
                      <a:r>
                        <a:rPr lang="cs-CZ" sz="1800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a-</a:t>
                      </a:r>
                      <a:r>
                        <a:rPr lang="cs-CZ" sz="1800" i="1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typhus</a:t>
                      </a:r>
                      <a:r>
                        <a:rPr lang="en-GB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	</a:t>
                      </a:r>
                      <a:r>
                        <a:rPr lang="cs-CZ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(onemocnění podobné tyfu)</a:t>
                      </a: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813221086"/>
                  </a:ext>
                </a:extLst>
              </a:tr>
              <a:tr h="696736">
                <a:tc>
                  <a:txBody>
                    <a:bodyPr/>
                    <a:lstStyle/>
                    <a:p>
                      <a:pPr marL="18034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  <a:tab pos="900430" algn="l"/>
                        </a:tabLst>
                      </a:pPr>
                      <a:r>
                        <a:rPr lang="en-GB" sz="1800" b="1" u="sng" dirty="0">
                          <a:solidFill>
                            <a:schemeClr val="accent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pro</a:t>
                      </a:r>
                      <a:r>
                        <a:rPr lang="en-GB" sz="1800" b="1" dirty="0">
                          <a:solidFill>
                            <a:schemeClr val="accent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</a:t>
                      </a:r>
                      <a:endParaRPr lang="cs-CZ" sz="1800" dirty="0">
                        <a:solidFill>
                          <a:schemeClr val="accent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18034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  <a:tab pos="900430" algn="l"/>
                        </a:tabLst>
                      </a:pPr>
                      <a:r>
                        <a:rPr lang="en-GB" sz="18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před</a:t>
                      </a:r>
                      <a:r>
                        <a:rPr lang="en-GB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, </a:t>
                      </a:r>
                      <a:r>
                        <a:rPr lang="en-GB" sz="18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dříve</a:t>
                      </a:r>
                      <a:endParaRPr lang="cs-CZ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18034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  <a:tab pos="900430" algn="l"/>
                          <a:tab pos="1306195" algn="l"/>
                        </a:tabLst>
                      </a:pPr>
                      <a:r>
                        <a:rPr lang="en-GB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pro</a:t>
                      </a:r>
                      <a:r>
                        <a:rPr lang="en-GB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</a:t>
                      </a:r>
                      <a:r>
                        <a:rPr lang="en-GB" sz="1800" i="1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gnōsis</a:t>
                      </a:r>
                      <a:r>
                        <a:rPr lang="en-GB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		</a:t>
                      </a:r>
                      <a:r>
                        <a:rPr lang="cs-CZ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(</a:t>
                      </a:r>
                      <a:r>
                        <a:rPr lang="en-GB" sz="18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předpověď</a:t>
                      </a:r>
                      <a:r>
                        <a:rPr lang="en-GB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GB" sz="18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choroby</a:t>
                      </a:r>
                      <a:r>
                        <a:rPr lang="cs-CZ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)</a:t>
                      </a:r>
                    </a:p>
                    <a:p>
                      <a:pPr marL="180340">
                        <a:lnSpc>
                          <a:spcPct val="90000"/>
                        </a:lnSpc>
                        <a:tabLst>
                          <a:tab pos="180340" algn="l"/>
                          <a:tab pos="540385" algn="l"/>
                          <a:tab pos="900430" algn="l"/>
                          <a:tab pos="1306195" algn="l"/>
                        </a:tabLst>
                      </a:pPr>
                      <a:r>
                        <a:rPr lang="en-GB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pro</a:t>
                      </a:r>
                      <a:r>
                        <a:rPr lang="en-GB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</a:t>
                      </a:r>
                      <a:r>
                        <a:rPr lang="en-GB" sz="1800" i="1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geria</a:t>
                      </a:r>
                      <a:r>
                        <a:rPr lang="en-GB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		</a:t>
                      </a:r>
                      <a:r>
                        <a:rPr lang="cs-CZ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(</a:t>
                      </a:r>
                      <a:r>
                        <a:rPr lang="en-GB" sz="18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předčasné</a:t>
                      </a:r>
                      <a:r>
                        <a:rPr lang="en-GB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GB" sz="18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stárnutí</a:t>
                      </a:r>
                      <a:r>
                        <a:rPr lang="cs-CZ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)</a:t>
                      </a: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679026494"/>
                  </a:ext>
                </a:extLst>
              </a:tr>
              <a:tr h="696736">
                <a:tc>
                  <a:txBody>
                    <a:bodyPr/>
                    <a:lstStyle/>
                    <a:p>
                      <a:pPr marL="18034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  <a:tab pos="900430" algn="l"/>
                        </a:tabLst>
                      </a:pPr>
                      <a:r>
                        <a:rPr lang="en-GB" sz="1800" b="1" u="sng" dirty="0" err="1">
                          <a:solidFill>
                            <a:schemeClr val="accent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syn</a:t>
                      </a:r>
                      <a:r>
                        <a:rPr lang="en-GB" sz="1800" b="1" dirty="0">
                          <a:solidFill>
                            <a:schemeClr val="accent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 (</a:t>
                      </a:r>
                      <a:r>
                        <a:rPr lang="en-GB" sz="1800" b="1" u="sng" dirty="0" err="1">
                          <a:solidFill>
                            <a:schemeClr val="accent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sy</a:t>
                      </a:r>
                      <a:r>
                        <a:rPr lang="en-GB" sz="1800" b="1" dirty="0">
                          <a:solidFill>
                            <a:schemeClr val="accent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-, </a:t>
                      </a:r>
                      <a:r>
                        <a:rPr lang="en-GB" sz="1800" b="1" u="sng" dirty="0" err="1">
                          <a:solidFill>
                            <a:schemeClr val="accent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sym</a:t>
                      </a:r>
                      <a:r>
                        <a:rPr lang="en-GB" sz="1800" b="1" dirty="0">
                          <a:solidFill>
                            <a:schemeClr val="accent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-)</a:t>
                      </a:r>
                      <a:endParaRPr lang="cs-CZ" sz="1800" dirty="0">
                        <a:solidFill>
                          <a:schemeClr val="accent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18034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  <a:tab pos="900430" algn="l"/>
                        </a:tabLst>
                      </a:pPr>
                      <a:r>
                        <a:rPr lang="en-GB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s, se, </a:t>
                      </a:r>
                      <a:r>
                        <a:rPr lang="en-GB" sz="18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spolu</a:t>
                      </a:r>
                      <a:endParaRPr lang="cs-CZ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180340">
                        <a:lnSpc>
                          <a:spcPct val="90000"/>
                        </a:lnSpc>
                        <a:tabLst>
                          <a:tab pos="180340" algn="l"/>
                          <a:tab pos="540385" algn="l"/>
                          <a:tab pos="900430" algn="l"/>
                          <a:tab pos="1306195" algn="l"/>
                        </a:tabLst>
                      </a:pPr>
                      <a:r>
                        <a:rPr lang="en-GB" sz="1800" b="1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sy</a:t>
                      </a:r>
                      <a:r>
                        <a:rPr lang="en-GB" sz="18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</a:t>
                      </a:r>
                      <a:r>
                        <a:rPr lang="en-GB" sz="1800" i="1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stolē</a:t>
                      </a:r>
                      <a:r>
                        <a:rPr lang="en-GB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		</a:t>
                      </a:r>
                      <a:r>
                        <a:rPr lang="cs-CZ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(</a:t>
                      </a:r>
                      <a:r>
                        <a:rPr lang="en-GB" sz="18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systola</a:t>
                      </a:r>
                      <a:r>
                        <a:rPr lang="cs-CZ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)</a:t>
                      </a:r>
                    </a:p>
                    <a:p>
                      <a:pPr marL="180340">
                        <a:lnSpc>
                          <a:spcPct val="90000"/>
                        </a:lnSpc>
                        <a:spcAft>
                          <a:spcPts val="600"/>
                        </a:spcAft>
                        <a:tabLst>
                          <a:tab pos="180340" algn="l"/>
                          <a:tab pos="540385" algn="l"/>
                          <a:tab pos="900430" algn="l"/>
                          <a:tab pos="1306195" algn="l"/>
                        </a:tabLst>
                      </a:pPr>
                      <a:r>
                        <a:rPr lang="en-GB" sz="1800" b="1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sym</a:t>
                      </a:r>
                      <a:r>
                        <a:rPr lang="en-GB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</a:t>
                      </a:r>
                      <a:r>
                        <a:rPr lang="en-GB" sz="1800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physis</a:t>
                      </a:r>
                      <a:r>
                        <a:rPr lang="en-GB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	</a:t>
                      </a:r>
                      <a:r>
                        <a:rPr lang="cs-CZ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        (</a:t>
                      </a:r>
                      <a:r>
                        <a:rPr lang="en-GB" sz="18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spona</a:t>
                      </a:r>
                      <a:r>
                        <a:rPr lang="cs-CZ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)</a:t>
                      </a: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2792395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410313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Cambria" panose="02040503050406030204" pitchFamily="18" charset="0"/>
              </a:rPr>
              <a:t>Řecké přípony - poznámky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1981200" y="1737360"/>
            <a:ext cx="8229600" cy="460586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>
                <a:solidFill>
                  <a:srgbClr val="C00000"/>
                </a:solidFill>
              </a:rPr>
              <a:t>-</a:t>
            </a:r>
            <a:r>
              <a:rPr lang="cs-CZ" dirty="0" err="1">
                <a:solidFill>
                  <a:srgbClr val="C00000"/>
                </a:solidFill>
                <a:latin typeface="Cambria" panose="02040503050406030204" pitchFamily="18" charset="0"/>
              </a:rPr>
              <a:t>ia</a:t>
            </a:r>
            <a:r>
              <a:rPr lang="cs-CZ" dirty="0">
                <a:latin typeface="Cambria" panose="02040503050406030204" pitchFamily="18" charset="0"/>
              </a:rPr>
              <a:t>	</a:t>
            </a:r>
            <a:r>
              <a:rPr lang="cs-CZ" sz="2400" dirty="0">
                <a:latin typeface="Cambria" panose="02040503050406030204" pitchFamily="18" charset="0"/>
              </a:rPr>
              <a:t>kromě obecného významu onemocnění může 	označovat i zánět (</a:t>
            </a:r>
            <a:r>
              <a:rPr lang="cs-CZ" sz="2400" i="1" dirty="0" err="1">
                <a:latin typeface="Cambria" panose="02040503050406030204" pitchFamily="18" charset="0"/>
              </a:rPr>
              <a:t>ophthalmia</a:t>
            </a:r>
            <a:r>
              <a:rPr lang="cs-CZ" sz="2400" dirty="0">
                <a:latin typeface="Cambria" panose="02040503050406030204" pitchFamily="18" charset="0"/>
              </a:rPr>
              <a:t> „zánět oka“)</a:t>
            </a:r>
          </a:p>
          <a:p>
            <a:pPr marL="0" indent="0">
              <a:buNone/>
            </a:pPr>
            <a:r>
              <a:rPr lang="cs-CZ" dirty="0">
                <a:solidFill>
                  <a:srgbClr val="C00000"/>
                </a:solidFill>
                <a:latin typeface="Cambria" panose="02040503050406030204" pitchFamily="18" charset="0"/>
              </a:rPr>
              <a:t>-</a:t>
            </a:r>
            <a:r>
              <a:rPr lang="cs-CZ" dirty="0" err="1">
                <a:solidFill>
                  <a:srgbClr val="C00000"/>
                </a:solidFill>
                <a:latin typeface="Cambria" panose="02040503050406030204" pitchFamily="18" charset="0"/>
              </a:rPr>
              <a:t>ītis</a:t>
            </a:r>
            <a:r>
              <a:rPr lang="cs-CZ" dirty="0">
                <a:latin typeface="Cambria" panose="02040503050406030204" pitchFamily="18" charset="0"/>
              </a:rPr>
              <a:t>	</a:t>
            </a:r>
            <a:r>
              <a:rPr lang="cs-CZ" sz="2400" dirty="0">
                <a:latin typeface="Cambria" panose="02040503050406030204" pitchFamily="18" charset="0"/>
              </a:rPr>
              <a:t>označuje zánětlivé onemocnění (</a:t>
            </a:r>
            <a:r>
              <a:rPr lang="cs-CZ" sz="2400" i="1" dirty="0" err="1">
                <a:latin typeface="Cambria" panose="02040503050406030204" pitchFamily="18" charset="0"/>
              </a:rPr>
              <a:t>rhīnītis</a:t>
            </a:r>
            <a:r>
              <a:rPr lang="cs-CZ" sz="2400" dirty="0">
                <a:latin typeface="Cambria" panose="02040503050406030204" pitchFamily="18" charset="0"/>
              </a:rPr>
              <a:t> „rýma“)</a:t>
            </a:r>
          </a:p>
          <a:p>
            <a:pPr marL="0" indent="0">
              <a:buNone/>
            </a:pPr>
            <a:r>
              <a:rPr lang="cs-CZ" dirty="0">
                <a:solidFill>
                  <a:srgbClr val="C00000"/>
                </a:solidFill>
                <a:latin typeface="Cambria" panose="02040503050406030204" pitchFamily="18" charset="0"/>
              </a:rPr>
              <a:t>-</a:t>
            </a:r>
            <a:r>
              <a:rPr lang="cs-CZ" dirty="0" err="1">
                <a:solidFill>
                  <a:srgbClr val="C00000"/>
                </a:solidFill>
                <a:latin typeface="Cambria" panose="02040503050406030204" pitchFamily="18" charset="0"/>
              </a:rPr>
              <a:t>ōsis</a:t>
            </a:r>
            <a:r>
              <a:rPr lang="cs-CZ" dirty="0">
                <a:latin typeface="Cambria" panose="02040503050406030204" pitchFamily="18" charset="0"/>
              </a:rPr>
              <a:t>	</a:t>
            </a:r>
            <a:r>
              <a:rPr lang="cs-CZ" sz="2400" dirty="0">
                <a:latin typeface="Cambria" panose="02040503050406030204" pitchFamily="18" charset="0"/>
              </a:rPr>
              <a:t>označuje onemocnění, pro které není 	charakteristický zánětlivý průběh                       	(</a:t>
            </a:r>
            <a:r>
              <a:rPr lang="cs-CZ" sz="2400" i="1" dirty="0" err="1">
                <a:latin typeface="Cambria" panose="02040503050406030204" pitchFamily="18" charset="0"/>
              </a:rPr>
              <a:t>psychōsis</a:t>
            </a:r>
            <a:r>
              <a:rPr lang="cs-CZ" sz="2400" i="1" dirty="0">
                <a:latin typeface="Cambria" panose="02040503050406030204" pitchFamily="18" charset="0"/>
              </a:rPr>
              <a:t> </a:t>
            </a:r>
            <a:r>
              <a:rPr lang="cs-CZ" sz="2400" dirty="0">
                <a:latin typeface="Cambria" panose="02040503050406030204" pitchFamily="18" charset="0"/>
              </a:rPr>
              <a:t>„duševní onemocnění“)</a:t>
            </a:r>
          </a:p>
          <a:p>
            <a:pPr marL="0" indent="0">
              <a:buNone/>
            </a:pPr>
            <a:r>
              <a:rPr lang="cs-CZ" dirty="0">
                <a:solidFill>
                  <a:srgbClr val="C00000"/>
                </a:solidFill>
                <a:latin typeface="Cambria" panose="02040503050406030204" pitchFamily="18" charset="0"/>
              </a:rPr>
              <a:t>-</a:t>
            </a:r>
            <a:r>
              <a:rPr lang="cs-CZ" dirty="0" err="1">
                <a:solidFill>
                  <a:srgbClr val="C00000"/>
                </a:solidFill>
                <a:latin typeface="Cambria" panose="02040503050406030204" pitchFamily="18" charset="0"/>
              </a:rPr>
              <a:t>ōma</a:t>
            </a:r>
            <a:r>
              <a:rPr lang="cs-CZ" dirty="0">
                <a:latin typeface="Cambria" panose="02040503050406030204" pitchFamily="18" charset="0"/>
              </a:rPr>
              <a:t>	</a:t>
            </a:r>
            <a:r>
              <a:rPr lang="cs-CZ" sz="2400" dirty="0">
                <a:latin typeface="Cambria" panose="02040503050406030204" pitchFamily="18" charset="0"/>
              </a:rPr>
              <a:t>obvykle označuje nádor; sufix je sám o sobě 	bezpříznakový, pokud jde o povahu nemoci 	(maligní x benigní), obdobně jako latinský výraz 	</a:t>
            </a:r>
            <a:r>
              <a:rPr lang="cs-CZ" sz="2400" i="1" dirty="0">
                <a:latin typeface="Cambria" panose="02040503050406030204" pitchFamily="18" charset="0"/>
              </a:rPr>
              <a:t>tumor</a:t>
            </a:r>
          </a:p>
          <a:p>
            <a:pPr marL="0" indent="0">
              <a:buNone/>
            </a:pPr>
            <a:endParaRPr lang="cs-CZ" sz="2400" i="1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1778114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ktiva">
  <a:themeElements>
    <a:clrScheme name="Retrospect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91</TotalTime>
  <Words>780</Words>
  <Application>Microsoft Office PowerPoint</Application>
  <PresentationFormat>Širokoúhlá obrazovka</PresentationFormat>
  <Paragraphs>159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1" baseType="lpstr">
      <vt:lpstr>Calibri</vt:lpstr>
      <vt:lpstr>Calibri Light</vt:lpstr>
      <vt:lpstr>Cambria</vt:lpstr>
      <vt:lpstr>Times New Roman</vt:lpstr>
      <vt:lpstr>Retrospektiva</vt:lpstr>
      <vt:lpstr>Lekce 9</vt:lpstr>
      <vt:lpstr>Latinské substantivní přípony</vt:lpstr>
      <vt:lpstr>Latinské adjektivní přípony</vt:lpstr>
      <vt:lpstr>Prezentace aplikace PowerPoint</vt:lpstr>
      <vt:lpstr>Prezentace aplikace PowerPoint</vt:lpstr>
      <vt:lpstr>Řecké přípony - poznámky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Lekce 9</dc:title>
  <dc:creator>Tereza Ševčíková</dc:creator>
  <cp:lastModifiedBy>Tereza Ševčíková</cp:lastModifiedBy>
  <cp:revision>8</cp:revision>
  <dcterms:created xsi:type="dcterms:W3CDTF">2020-12-15T22:03:09Z</dcterms:created>
  <dcterms:modified xsi:type="dcterms:W3CDTF">2020-12-15T23:34:58Z</dcterms:modified>
</cp:coreProperties>
</file>