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5" r:id="rId4"/>
    <p:sldId id="268" r:id="rId5"/>
    <p:sldId id="266" r:id="rId6"/>
    <p:sldId id="267" r:id="rId7"/>
    <p:sldId id="269" r:id="rId8"/>
    <p:sldId id="270" r:id="rId9"/>
    <p:sldId id="258" r:id="rId10"/>
    <p:sldId id="257" r:id="rId11"/>
    <p:sldId id="262" r:id="rId12"/>
    <p:sldId id="271" r:id="rId13"/>
    <p:sldId id="272" r:id="rId14"/>
    <p:sldId id="264" r:id="rId15"/>
    <p:sldId id="273" r:id="rId16"/>
    <p:sldId id="274" r:id="rId17"/>
    <p:sldId id="276" r:id="rId18"/>
    <p:sldId id="278" r:id="rId19"/>
    <p:sldId id="277" r:id="rId20"/>
    <p:sldId id="280" r:id="rId21"/>
    <p:sldId id="281" r:id="rId22"/>
    <p:sldId id="287" r:id="rId23"/>
    <p:sldId id="283" r:id="rId24"/>
    <p:sldId id="284" r:id="rId25"/>
    <p:sldId id="279" r:id="rId26"/>
    <p:sldId id="285" r:id="rId27"/>
    <p:sldId id="260" r:id="rId28"/>
    <p:sldId id="259" r:id="rId29"/>
    <p:sldId id="282" r:id="rId30"/>
    <p:sldId id="286" r:id="rId31"/>
    <p:sldId id="263" r:id="rId32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0C082-8A0B-49ED-B8EA-8579458FFC76}" v="42" dt="2019-09-19T19:22:24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568D366-93A4-498A-A3E1-FB896ECB2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AA3681-AE17-4BE5-A9E4-3647AFD3FB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1C70B5-1D55-488B-96C5-F035E21D32A7}" type="datetimeFigureOut">
              <a:rPr lang="cs-CZ"/>
              <a:pPr>
                <a:defRPr/>
              </a:pPr>
              <a:t>06.10.2020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C38D46-F63E-4EA5-AC39-D54C9A653F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B492C1-0C83-4B20-8A5A-A6A545E46D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0B2507-85C8-4814-ABA9-81975B9E1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B22351-3A73-4DF6-AAB7-0A18E8798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D811-0386-4865-BE06-F135684C8E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078251-19D8-4475-9D21-941621EE9BDB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AA84F3-D6E4-487B-AF8E-47987194C1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2AAC3C-518E-48E9-A0E7-E367B9C74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F01A-3A56-4A8C-8818-ABDC519974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E495C-BFF3-4001-AA27-146FC5DD6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71853-A26B-4D68-B2A9-832CBD3BF5C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C01B915-9243-4BD2-8238-2BE5BB6D6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1618D79-4217-475B-961C-8502E16FD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BEE73B0-57F8-4036-90CD-D5D2F1A6C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75301D-E984-48E6-B31F-1BE99ADFA65A}" type="slidenum">
              <a:rPr lang="en-US" altLang="cs-CZ" smtClean="0">
                <a:latin typeface="Calibri" panose="020F0502020204030204" pitchFamily="34" charset="0"/>
              </a:rPr>
              <a:pPr/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FE2A00E-D410-4692-A5F8-4D52046A0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ACB2D80-ABDE-4F81-A20D-DBAE88207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3FED481-7864-4AAB-B78D-84BD74C19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900AB4-0A24-4C21-B0B2-105BA7E4DDA9}" type="slidenum">
              <a:rPr lang="en-US" altLang="cs-CZ" smtClean="0">
                <a:latin typeface="Calibri" panose="020F0502020204030204" pitchFamily="34" charset="0"/>
              </a:rPr>
              <a:pPr/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9383553-F3C3-4A58-A319-A6F85ECA47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40465EB-2554-490E-966B-D98DA389C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D392F72-C072-4015-AFE1-06F0CBCF9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7E77F8-72FD-44A0-A810-B74363759713}" type="slidenum">
              <a:rPr lang="en-US" altLang="cs-CZ" smtClean="0">
                <a:latin typeface="Calibri" panose="020F0502020204030204" pitchFamily="34" charset="0"/>
              </a:rPr>
              <a:pPr/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EF092739-0A2C-4D6B-8735-8E3FA885F4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FC8FB04-1DEA-40C0-B145-E9FF9C5F20D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6DC00-F23B-45B1-AB81-D86249ABD0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523825F-8683-4199-8F0D-45079027383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89C542F-2E9B-45C7-AA2A-618FB4BAB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6">
            <a:extLst>
              <a:ext uri="{FF2B5EF4-FFF2-40B4-BE49-F238E27FC236}">
                <a16:creationId xmlns:a16="http://schemas.microsoft.com/office/drawing/2014/main" id="{BDC632A5-D78F-4D8E-AFE2-B8E761EF8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0A0519B-D0FA-42E6-99D6-87B2C9D2C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46F30A-517C-4307-8D39-AEDB0389FB97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904543-A24A-4AE4-A174-FF570F858586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0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887F0436-1EA9-4E3C-9BDA-436E0EEA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FB1B-27A8-41A1-92DF-6383C9E1A34D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02F7884F-41C8-49CB-9DD3-82EF6AC6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DD17B4A8-7E29-4066-AC7D-7A29D86B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9B67-163C-4A96-8D81-AFEE35893D8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6648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0C70F07-85E4-4EB9-AF51-62C57F71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4037-B94E-4EF0-91E0-E2F7FBC36FEC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6776A29-0667-43BD-B98C-1391C9F7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A0F4C6E-B7EA-407E-976B-21FDD57C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1636-0C8E-44FB-BD4C-2C48A466047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739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76FF56E-E727-4325-9CA2-9E0BBE8BC5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A986C31-8D13-4F4B-8994-8C3DEBDA217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1F03BFC-BB25-483C-8EA8-3B26AC85F8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59E4381-554E-405D-83ED-6B1FBFC6687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9BD57B9-321A-47BD-BAA5-B3C38668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E79A6F0-C220-43C1-B14F-2231DED4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>
            <a:extLst>
              <a:ext uri="{FF2B5EF4-FFF2-40B4-BE49-F238E27FC236}">
                <a16:creationId xmlns:a16="http://schemas.microsoft.com/office/drawing/2014/main" id="{F199F0D9-361E-408B-9691-A55661C380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25996522-572F-42FD-9FA6-71E80F64A70C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78138073-0A93-4CD4-9A91-104C4AF9564C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0F9B6F-BE09-4985-9327-89BD50EE2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EDE5-52A3-4A78-BD27-4471DB9AC50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76B5EF4-C1D9-4AE6-8892-FFC282F9A4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E416-41FB-4E4C-9771-6AC9270B37F4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B65D55A-2A5D-4355-A151-9CB06FC736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5D30-2011-4DE4-B920-EBB053FA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13FE-F6C0-4400-BC3D-CA379EDA0C0E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9498-B5A7-4C84-941F-4F2D318B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EE50-E937-4A1E-9191-825228D1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D2D5-0CC5-4FE6-8031-A8D57B3B169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02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28CA63C8-74BC-4AB7-AF19-95AF297493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FBAE4BF-7254-422A-AD9A-39EB4E31EB8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62DE0EE-AF1E-4930-8A81-5030E15942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A3B2AE6-8233-4D7C-8122-76CDD0D7EF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94851D23-8621-4EE3-A79E-0010F3B51F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E776DC8-502C-4CAC-B89C-B54E56366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717D6B9-3DCA-4979-A6F2-F4B40535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0F60385-B0CE-4778-9BA0-B738332B1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>
            <a:extLst>
              <a:ext uri="{FF2B5EF4-FFF2-40B4-BE49-F238E27FC236}">
                <a16:creationId xmlns:a16="http://schemas.microsoft.com/office/drawing/2014/main" id="{D1F4384C-A362-45A4-82D4-7E9542F5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5027D80B-9EB0-4E14-9A29-2CEC4F326625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2DABAA3D-DA27-4CBD-914C-20B9D23EA931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F7DBB8-DE5E-451F-AA2D-8161C2381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329C2B2-DC14-40CC-A1BD-4377601696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8C7F-DA26-46A4-93E9-C898A3B83F31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CAAED8F-C980-4069-8C28-ECD6FBF2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BB8B-7985-4278-B480-AD1C875EADE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371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B8FC6140-9D59-4940-AE08-BC77D00265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2D545FE-62C4-40B1-A89D-B02F15F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A016-1E66-4830-B0CA-092ED942EDFF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936EE87-DB61-4088-A420-3020DC3D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F8B558C-2B22-4C4D-907D-E1247847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1FA4-7A49-4543-8FCA-C8AEA033F23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39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>
            <a:extLst>
              <a:ext uri="{FF2B5EF4-FFF2-40B4-BE49-F238E27FC236}">
                <a16:creationId xmlns:a16="http://schemas.microsoft.com/office/drawing/2014/main" id="{C7464132-3B78-4DB0-BC34-0FE7F58B9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EC2CCBA3-17F5-4D5D-B4C2-5388D60822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5AE1D60B-2308-4F18-A759-B3F3FE08B5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3F807346-DE3A-4225-B59C-65EA3A407E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358274A2-BE51-4495-8570-3AC6474F07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4CED1B6-2EA4-41FC-82F7-B7D01DE36832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3BEB32-88D2-4899-92F3-669A99C0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>
            <a:extLst>
              <a:ext uri="{FF2B5EF4-FFF2-40B4-BE49-F238E27FC236}">
                <a16:creationId xmlns:a16="http://schemas.microsoft.com/office/drawing/2014/main" id="{6C5B4ED3-A55C-4C1F-AD7D-22861FFE8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EC7862A3-41A8-40FD-B131-C7FC9AA2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id="{60BD42B7-E8A3-409F-AF1D-497086F75BB4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F3A06F-7CDB-4003-8FC7-BCEFD3EFB7B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964F2D2B-66E4-41BE-AE1B-18863213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1C61-C97E-4CC0-B150-C01E8C19F301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EC1CFEC0-19AA-4FD6-9704-D5BC26C8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15A19115-CB16-45BB-B39C-591C3AFC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308A-A46D-4339-8292-DF939EC8AE4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469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2E5AA-61DC-40DD-BC7E-44A01592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3523-F6E2-4985-BC22-E6D232AAD53A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948A6-A37A-4825-8F00-226551F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82494-2B4E-494A-AE03-01EEBCB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B1EE-BD47-40A4-9CC5-BCA7334E50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310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828634B-B1BD-40C4-8184-32E5393B7E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C76BBA9-BC62-425B-8230-63C4DBD8475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D8E5E3-E602-4A1D-A44E-13027EFED2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1483795-4AF9-4E9F-82B9-AB85BBA572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AF7458-CCE0-4CA0-8B65-492B0772D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F61E53-EBCD-4793-89F2-CB1AEDB7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8CFF47E-4A1D-4CCE-AD1B-C9BAC8CB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7D77-99F1-4ACF-BDFE-6FD5D7EF6BF3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6ECC6F-5D3F-468C-97F1-0B07C5E9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96A674A-5520-4215-8B22-A303A82B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926131-300F-4779-AEC8-EB25DE1ED6B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75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68E11D82-27A3-4063-918A-46D2C0FB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730A6AA-9622-4FA9-AB3E-787E2DEF513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467E8-666E-4223-BA9E-00674EDE411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2BDE063-344B-4722-94D1-017E6E5E56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65D86841-261C-49AE-8828-9A4549AA032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68C7A33-80D4-466F-95BF-8350C355982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7E8388F-8FBC-4937-A0A7-AFCBB1D8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>
            <a:extLst>
              <a:ext uri="{FF2B5EF4-FFF2-40B4-BE49-F238E27FC236}">
                <a16:creationId xmlns:a16="http://schemas.microsoft.com/office/drawing/2014/main" id="{B30BF39C-7558-491E-BC07-5061D9969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AECEA42-05C3-4FE3-AB67-5DBB29339F21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8E38B01E-D79D-4913-B9C2-BBF7D058C0B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9A810C07-DFDB-43F3-B9AA-4CF0EA808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6C636DD-1CD6-4A67-AF06-DFC1443EF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0478-8AB8-4CE6-AFF6-1BF1D6CA796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86360BE-E7FB-411F-ADF0-9E8BDAB0F4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08A9-EA94-480F-96C9-61ED1865D2E8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6195D43-9BEA-49E4-B469-AD331B3E4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>
            <a:extLst>
              <a:ext uri="{FF2B5EF4-FFF2-40B4-BE49-F238E27FC236}">
                <a16:creationId xmlns:a16="http://schemas.microsoft.com/office/drawing/2014/main" id="{2D6DF28E-7C3E-4734-B1C0-5FA997F7D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0393475-D6F1-4A5F-A05E-5552FFEB7EF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784CB19-BFC7-43DC-8197-66C2948A9C6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7208198-4E77-4E4D-BE53-61979D89FE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51DB308F-A986-4971-AE47-B721DD8C53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1CEA8571-8C94-4E8D-B089-26215BC19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E03296D-265C-4775-B885-9EAD1EE75FE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4358131-B81B-4498-8B13-E075FB39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21A8BC78-58CC-46EE-BC9E-64B4A16DE9B4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E7CC05A7-9057-4133-935C-D2AFADF89B8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9483FF77-A505-4533-86D4-30410E68D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D0D69A3-4071-4825-B7A5-3BC2CE66A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E0A9F-574C-4E20-819C-23DB205D327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1EC81A2-D2D4-4221-AA3A-928FD9F1105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D519-DE5F-4793-8DE9-63571B899BC0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2D40C01-70BD-4D1B-9F46-8067456F76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6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D6B7094B-A240-4B92-9AD4-6A6F2CB8B98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29AB449C-DA8D-4986-B6C1-8032FD5AD9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151F0B1D-D38D-4E79-ADB8-D2F12764119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D475D429-421B-4798-BB43-FE6E56D9A2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447DE-8DEE-45B1-925E-5FE3AD35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199BBD7-C82E-408F-8F16-1D6AC0A8E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58103-57D6-4123-9132-12DF1FD3A727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90FC0-FED0-4750-B626-2903C103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A06B2-1730-45F5-9A7F-17BE1ABF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02E6BA4D-C263-4D6E-806B-C7B4DB223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C3166-5219-4D10-8ED0-2525A3285F50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4EA876-2E06-439A-8ED9-B2200D172ECF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E322599-1A49-4A31-816C-06A3170EE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A03F20"/>
                </a:solidFill>
                <a:latin typeface="Gill Sans MT" panose="020B0502020104020203" pitchFamily="34" charset="-18"/>
              </a:defRPr>
            </a:lvl1pPr>
          </a:lstStyle>
          <a:p>
            <a:pPr>
              <a:defRPr/>
            </a:pPr>
            <a:fld id="{52AB82BF-0E52-4E33-9482-AC24B584394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ED50E321-E5AE-4E42-BCA2-B9B557D75F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B7DAB3E4-C55B-4B18-A44C-63DB60D04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70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A03F2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anose="05020102010507070707" pitchFamily="18" charset="2"/>
        <a:buChar char="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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C21C18-7167-4961-B3DB-FFC5C2E93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0AB2696C-0032-450A-A4BF-921503D5D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Palatino Linotype" panose="02040502050505030304" pitchFamily="18" charset="0"/>
              </a:rPr>
              <a:t>Základy lékařské terminologie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0D26E93D-11D2-4850-BFF8-56214E06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A03F20"/>
                </a:solidFill>
                <a:latin typeface="Palatino Linotype" panose="02040502050505030304" pitchFamily="18" charset="0"/>
              </a:rPr>
              <a:t>Výslovnost</a:t>
            </a:r>
            <a:endParaRPr lang="cs-CZ" altLang="cs-CZ">
              <a:solidFill>
                <a:srgbClr val="A03F2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AF493D-AD1A-4510-91B7-2B5B8333E9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84313"/>
            <a:ext cx="8504238" cy="504031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600" dirty="0">
                <a:latin typeface="Palatino Linotype" panose="02040502050505030304" pitchFamily="18" charset="0"/>
              </a:rPr>
              <a:t>Latinská abeceda má 24 písmen, chybí J a W</a:t>
            </a:r>
            <a:endParaRPr lang="cs-CZ" altLang="cs-CZ" sz="2600" b="1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600" b="1" dirty="0">
                <a:latin typeface="Palatino Linotype" panose="02040502050505030304" pitchFamily="18" charset="0"/>
              </a:rPr>
              <a:t>SAMOHLÁSKY</a:t>
            </a:r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Dvojhlásky</a:t>
            </a:r>
          </a:p>
          <a:p>
            <a:pPr marL="822960" lvl="2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"/>
              <a:defRPr/>
            </a:pPr>
            <a:r>
              <a:rPr lang="cs-CZ" altLang="cs-CZ" sz="22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cs-CZ" sz="2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/</a:t>
            </a:r>
            <a:r>
              <a:rPr lang="cs-CZ" altLang="cs-CZ" sz="22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oe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 [é] (</a:t>
            </a:r>
            <a:r>
              <a:rPr lang="cs-CZ" altLang="cs-CZ" sz="22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anaemia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22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lagoena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200" dirty="0">
                <a:latin typeface="Palatino Linotype" panose="02040502050505030304" pitchFamily="18" charset="0"/>
              </a:rPr>
              <a:t>		X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200" dirty="0">
                <a:latin typeface="Palatino Linotype" panose="02040502050505030304" pitchFamily="18" charset="0"/>
              </a:rPr>
              <a:t>      	</a:t>
            </a:r>
            <a:r>
              <a:rPr lang="cs-CZ" sz="2200" b="1" dirty="0" err="1">
                <a:latin typeface="Palatino Linotype" panose="02040502050505030304" pitchFamily="18" charset="0"/>
              </a:rPr>
              <a:t>oē</a:t>
            </a:r>
            <a:r>
              <a:rPr lang="cs-CZ" sz="2200" dirty="0">
                <a:latin typeface="Palatino Linotype" panose="02040502050505030304" pitchFamily="18" charset="0"/>
              </a:rPr>
              <a:t> na konci slov není dvojhláska, čteme tedy</a:t>
            </a:r>
            <a:r>
              <a:rPr lang="cs-CZ" altLang="cs-CZ" sz="2200" dirty="0">
                <a:latin typeface="Palatino Linotype" panose="02040502050505030304" pitchFamily="18" charset="0"/>
              </a:rPr>
              <a:t>[</a:t>
            </a:r>
            <a:r>
              <a:rPr lang="cs-CZ" altLang="cs-CZ" sz="2200" dirty="0" err="1">
                <a:latin typeface="Palatino Linotype" panose="02040502050505030304" pitchFamily="18" charset="0"/>
              </a:rPr>
              <a:t>oé</a:t>
            </a:r>
            <a:r>
              <a:rPr lang="cs-CZ" altLang="cs-CZ" sz="2200" dirty="0">
                <a:latin typeface="Palatino Linotype" panose="02040502050505030304" pitchFamily="18" charset="0"/>
              </a:rPr>
              <a:t>]</a:t>
            </a:r>
            <a:endParaRPr lang="cs-CZ" altLang="cs-CZ" sz="2200" b="1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1200"/>
              </a:spcAft>
              <a:buFont typeface="Wingdings 2"/>
              <a:buNone/>
              <a:defRPr/>
            </a:pPr>
            <a:r>
              <a:rPr lang="cs-CZ" altLang="cs-CZ" sz="2200" i="1" dirty="0">
                <a:latin typeface="Palatino Linotype" panose="02040502050505030304" pitchFamily="18" charset="0"/>
              </a:rPr>
              <a:t>		</a:t>
            </a:r>
            <a:r>
              <a:rPr lang="cs-CZ" altLang="cs-CZ" sz="2200" i="1" dirty="0" err="1">
                <a:latin typeface="Palatino Linotype" panose="02040502050505030304" pitchFamily="18" charset="0"/>
              </a:rPr>
              <a:t>diploē</a:t>
            </a:r>
            <a:r>
              <a:rPr lang="cs-CZ" altLang="cs-CZ" sz="2200" dirty="0">
                <a:latin typeface="Palatino Linotype" panose="02040502050505030304" pitchFamily="18" charset="0"/>
              </a:rPr>
              <a:t> [</a:t>
            </a:r>
            <a:r>
              <a:rPr lang="cs-CZ" altLang="cs-CZ" sz="2200" dirty="0" err="1">
                <a:latin typeface="Palatino Linotype" panose="02040502050505030304" pitchFamily="18" charset="0"/>
              </a:rPr>
              <a:t>dyploé</a:t>
            </a:r>
            <a:r>
              <a:rPr lang="cs-CZ" altLang="cs-CZ" sz="2200" dirty="0">
                <a:latin typeface="Palatino Linotype" panose="02040502050505030304" pitchFamily="18" charset="0"/>
              </a:rPr>
              <a:t>]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600" b="1" dirty="0">
                <a:latin typeface="Palatino Linotype" panose="02040502050505030304" pitchFamily="18" charset="0"/>
              </a:rPr>
              <a:t>SOUHLÁSKY</a:t>
            </a:r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 </a:t>
            </a:r>
            <a:endParaRPr lang="cs-CZ" sz="23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822960" lvl="2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"/>
              <a:defRPr/>
            </a:pPr>
            <a:r>
              <a:rPr lang="pl-PL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vyslovuje se jako [k], pokud: </a:t>
            </a: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za ním následuje </a:t>
            </a:r>
            <a:r>
              <a:rPr lang="cs-CZ" sz="21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a, o, u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: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scapula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scabies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za ním následuje souhláska: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cranium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vulnus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sclopetarium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pl-PL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je na konci slova: </a:t>
            </a:r>
            <a:r>
              <a:rPr lang="pl-PL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lac </a:t>
            </a:r>
            <a:endParaRPr lang="pl-PL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822960" lvl="2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"/>
              <a:defRPr/>
            </a:pPr>
            <a:r>
              <a:rPr lang="pl-PL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vyslovuje se jako [c], pokud: </a:t>
            </a: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za ním následuje vyslovované [e/é] nebo [i/í], zapsané jako 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e,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oe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i, y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cervix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uteri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intestinum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caecum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coeliakia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suspicio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cystis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9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8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57D2193-6063-4739-B6C9-FABF6FC7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rgbClr val="A03F20"/>
                </a:solidFill>
                <a:latin typeface="Palatino Linotype" panose="02040502050505030304" pitchFamily="18" charset="0"/>
              </a:rPr>
              <a:t>Výslovnost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1FCFAA4F-0AE8-4278-9F73-AE0BEAE063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8734425" cy="5040312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Palatino Linotype" panose="02040502050505030304" pitchFamily="18" charset="0"/>
              </a:rPr>
              <a:t>S</a:t>
            </a:r>
            <a:endParaRPr lang="cs-CZ" altLang="cs-CZ"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vyslovuje se [z], pokud: </a:t>
            </a:r>
          </a:p>
          <a:p>
            <a:pPr lvl="2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se vyskytuje uprostřed slova mezi dvěma samohláskami, např. </a:t>
            </a:r>
          </a:p>
          <a:p>
            <a:pPr lvl="3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os nasale, adhesiones, mesencephalon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tomuto grafému předchází samohláska a za ním následuje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m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, např. </a:t>
            </a:r>
          </a:p>
          <a:p>
            <a:pPr lvl="3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plasma, infantilismus, aneurysma </a:t>
            </a:r>
          </a:p>
          <a:p>
            <a:pPr lvl="1" eaLnBrk="1" hangingPunct="1"/>
            <a:r>
              <a:rPr lang="pl-PL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následuje po grafémech </a:t>
            </a:r>
            <a:r>
              <a:rPr lang="pl-PL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l, r, </a:t>
            </a:r>
            <a:r>
              <a:rPr lang="pl-PL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nebo </a:t>
            </a:r>
            <a:r>
              <a:rPr lang="pl-PL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n</a:t>
            </a:r>
            <a:r>
              <a:rPr lang="pl-PL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, např. </a:t>
            </a:r>
          </a:p>
          <a:p>
            <a:pPr lvl="2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pulsus, metatarsus, mensis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/>
            <a:r>
              <a:rPr lang="pl-PL" altLang="cs-CZ">
                <a:latin typeface="Palatino Linotype" panose="02040502050505030304" pitchFamily="18" charset="0"/>
              </a:rPr>
              <a:t>v ostatních případech se vyslovuje jako [s]: </a:t>
            </a:r>
          </a:p>
          <a:p>
            <a:pPr lvl="1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os sacrum, strangulatio, systema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! Pozor na výslovnost zdvojeného -ss-! </a:t>
            </a:r>
          </a:p>
          <a:p>
            <a:pPr lvl="2" eaLnBrk="1" hangingPunct="1"/>
            <a:r>
              <a:rPr lang="pt-BR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ossa </a:t>
            </a:r>
            <a:r>
              <a:rPr lang="pt-BR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[ossa] </a:t>
            </a:r>
            <a:r>
              <a:rPr lang="pt-BR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– intestinum crassum </a:t>
            </a:r>
            <a:r>
              <a:rPr lang="pt-BR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[krassum]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0A0795F4-05FE-4708-9991-5F5C40A8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rgbClr val="A03F20"/>
                </a:solidFill>
                <a:latin typeface="Palatino Linotype" panose="02040502050505030304" pitchFamily="18" charset="0"/>
              </a:rPr>
              <a:t>Výslovnost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37C5A-E87F-4590-975F-BBAB1A522A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8504238" cy="504031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100" b="1">
                <a:latin typeface="Palatino Linotype" panose="02040502050505030304" pitchFamily="18" charset="0"/>
              </a:rPr>
              <a:t>Skupiny hlásek</a:t>
            </a: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qu/ngu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[kv/ngv]	(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aqua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lingua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su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[sv] před samohláskou téže slabiky 	(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suavis)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di, ti, ni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[dy, ty, ny]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diabetes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tibia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pneumonia</a:t>
            </a:r>
            <a:endParaRPr lang="cs-CZ" altLang="cs-CZ" sz="17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/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	výjimka: </a:t>
            </a:r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ti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+ samohláska: [ci]	</a:t>
            </a:r>
            <a:r>
              <a:rPr lang="cs-CZ" altLang="cs-CZ" sz="1600" i="1">
                <a:solidFill>
                  <a:schemeClr val="tx1"/>
                </a:solidFill>
                <a:latin typeface="Palatino Linotype" panose="02040502050505030304" pitchFamily="18" charset="0"/>
              </a:rPr>
              <a:t>substantia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</a:p>
          <a:p>
            <a:pPr lvl="2" eaLnBrk="1" hangingPunct="1"/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!X 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pokud </a:t>
            </a:r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ti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předchází </a:t>
            </a:r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s, t, x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nebo se jedná o slovo původem řecké, pak čteme [ty]	(</a:t>
            </a:r>
            <a:r>
              <a:rPr lang="cs-CZ" altLang="cs-CZ" sz="1600" i="1">
                <a:solidFill>
                  <a:schemeClr val="tx1"/>
                </a:solidFill>
                <a:latin typeface="Palatino Linotype" panose="02040502050505030304" pitchFamily="18" charset="0"/>
              </a:rPr>
              <a:t>ostium)</a:t>
            </a:r>
            <a:endParaRPr lang="cs-CZ" altLang="cs-CZ" sz="16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ex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+ vokál [egz]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exitus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700">
                <a:solidFill>
                  <a:schemeClr val="tx1"/>
                </a:solidFill>
                <a:latin typeface="Palatino Linotype" panose="02040502050505030304" pitchFamily="18" charset="0"/>
              </a:rPr>
              <a:t>i/y </a:t>
            </a:r>
            <a:r>
              <a:rPr lang="cs-CZ" altLang="ru-RU" sz="1800">
                <a:solidFill>
                  <a:schemeClr val="tx1"/>
                </a:solidFill>
                <a:latin typeface="Palatino Linotype" panose="02040502050505030304" pitchFamily="18" charset="0"/>
              </a:rPr>
              <a:t>+ samohláska </a:t>
            </a: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[ij]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arteria, myometrium </a:t>
            </a:r>
            <a:endParaRPr lang="cs-CZ" altLang="ru-RU" sz="15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ph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[f]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rhaphē, phalanx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rh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[r]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haemorrhagia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th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[t]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thorax</a:t>
            </a:r>
          </a:p>
          <a:p>
            <a:pPr eaLnBrk="1" hangingPunct="1">
              <a:lnSpc>
                <a:spcPct val="80000"/>
              </a:lnSpc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ru-RU" sz="2200">
                <a:latin typeface="Palatino Linotype" panose="02040502050505030304" pitchFamily="18" charset="0"/>
              </a:rPr>
              <a:t>Písmena </a:t>
            </a:r>
            <a:r>
              <a:rPr lang="cs-CZ" altLang="ru-RU" sz="2200" i="1">
                <a:latin typeface="Palatino Linotype" panose="02040502050505030304" pitchFamily="18" charset="0"/>
              </a:rPr>
              <a:t>ch, k, ph, rh, th, y, z </a:t>
            </a:r>
            <a:r>
              <a:rPr lang="cs-CZ" altLang="ru-RU" sz="2200">
                <a:latin typeface="Palatino Linotype" panose="02040502050505030304" pitchFamily="18" charset="0"/>
              </a:rPr>
              <a:t>svědčí o řeckém původu slova: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800" i="1">
                <a:latin typeface="Palatino Linotype" panose="02040502050505030304" pitchFamily="18" charset="0"/>
              </a:rPr>
              <a:t>chole, skeleton, raphe, rhinitis, therapia, cystis, eczema</a:t>
            </a:r>
            <a:endParaRPr lang="cs-CZ" altLang="cs-CZ" sz="17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2">
            <a:extLst>
              <a:ext uri="{FF2B5EF4-FFF2-40B4-BE49-F238E27FC236}">
                <a16:creationId xmlns:a16="http://schemas.microsoft.com/office/drawing/2014/main" id="{8F0E31FE-6F67-47A6-AA50-68864EC0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Délka slabik a přízvuk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27E4ECB-A2BC-4434-9B88-B21AD36802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70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>
                <a:latin typeface="Palatino Linotype" panose="02040502050505030304" pitchFamily="18" charset="0"/>
              </a:rPr>
              <a:t>Délka slabik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600">
                <a:solidFill>
                  <a:schemeClr val="tx1"/>
                </a:solidFill>
                <a:latin typeface="Palatino Linotype" panose="02040502050505030304" pitchFamily="18" charset="0"/>
              </a:rPr>
              <a:t>vyznačuje se vodorovnou čárkou nad příslušnou samohláskou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600">
                <a:solidFill>
                  <a:schemeClr val="tx1"/>
                </a:solidFill>
                <a:latin typeface="Palatino Linotype" panose="02040502050505030304" pitchFamily="18" charset="0"/>
              </a:rPr>
              <a:t>přirozená délka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ru-RU" sz="1500">
                <a:solidFill>
                  <a:schemeClr val="tx1"/>
                </a:solidFill>
                <a:latin typeface="Palatino Linotype" panose="02040502050505030304" pitchFamily="18" charset="0"/>
              </a:rPr>
              <a:t>slabika je dlouhá, pokud obsahuje dlouhou samohlásku nebo dvojhlásku 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v</a:t>
            </a:r>
            <a:r>
              <a:rPr lang="cs-CZ" altLang="ru-RU" sz="1500" i="1">
                <a:solidFill>
                  <a:srgbClr val="C00000"/>
                </a:solidFill>
                <a:latin typeface="Palatino Linotype" panose="02040502050505030304" pitchFamily="18" charset="0"/>
              </a:rPr>
              <a:t>ē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na, </a:t>
            </a:r>
            <a:r>
              <a:rPr lang="cs-CZ" altLang="ru-RU" sz="1500" i="1">
                <a:solidFill>
                  <a:srgbClr val="C00000"/>
                </a:solidFill>
                <a:latin typeface="Palatino Linotype" panose="02040502050505030304" pitchFamily="18" charset="0"/>
              </a:rPr>
              <a:t>oe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d</a:t>
            </a:r>
            <a:r>
              <a:rPr lang="cs-CZ" altLang="ru-RU" sz="1500" i="1">
                <a:solidFill>
                  <a:srgbClr val="C00000"/>
                </a:solidFill>
                <a:latin typeface="Palatino Linotype" panose="02040502050505030304" pitchFamily="18" charset="0"/>
              </a:rPr>
              <a:t>ē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ma </a:t>
            </a:r>
            <a:endParaRPr lang="cs-CZ" altLang="ru-RU" sz="15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ru-RU" sz="1600">
                <a:solidFill>
                  <a:schemeClr val="tx1"/>
                </a:solidFill>
                <a:latin typeface="Palatino Linotype" panose="02040502050505030304" pitchFamily="18" charset="0"/>
              </a:rPr>
              <a:t>poziční délka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ru-RU" sz="1500">
                <a:solidFill>
                  <a:schemeClr val="tx1"/>
                </a:solidFill>
                <a:latin typeface="Palatino Linotype" panose="02040502050505030304" pitchFamily="18" charset="0"/>
              </a:rPr>
              <a:t>slabika může být dlouhá i tehdy, pokud za krátkou samohláskou následuje skupina souhlásek 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ru-RU" sz="1500" i="1">
                <a:solidFill>
                  <a:schemeClr val="accent1"/>
                </a:solidFill>
                <a:latin typeface="Palatino Linotype" panose="02040502050505030304" pitchFamily="18" charset="0"/>
              </a:rPr>
              <a:t>maxi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lla, dēcubitus pro</a:t>
            </a:r>
            <a:r>
              <a:rPr lang="cs-CZ" altLang="ru-RU" sz="1500" i="1">
                <a:solidFill>
                  <a:schemeClr val="accent1"/>
                </a:solidFill>
                <a:latin typeface="Palatino Linotype" panose="02040502050505030304" pitchFamily="18" charset="0"/>
              </a:rPr>
              <a:t>fun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dus </a:t>
            </a:r>
            <a:endParaRPr lang="cs-CZ" altLang="ru-RU" sz="15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! Je-li v dané skupině souhlásek  b, p, d, t, g, c, q + r / l, slabika se dlouze nečte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vertebra</a:t>
            </a:r>
          </a:p>
          <a:p>
            <a:pPr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altLang="cs-CZ" sz="20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latin typeface="Palatino Linotype" panose="02040502050505030304" pitchFamily="18" charset="0"/>
              </a:rPr>
              <a:t>Přízvuk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u dvojslabičných slov je na druhé slabice od konce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latin typeface="Palatino Linotype" panose="02040502050505030304" pitchFamily="18" charset="0"/>
              </a:rPr>
              <a:t> </a:t>
            </a:r>
            <a:r>
              <a:rPr lang="cs-CZ" altLang="cs-CZ" sz="1500">
                <a:solidFill>
                  <a:schemeClr val="accent1"/>
                </a:solidFill>
                <a:latin typeface="Palatino Linotype" panose="02040502050505030304" pitchFamily="18" charset="0"/>
              </a:rPr>
              <a:t>pul</a:t>
            </a: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mo</a:t>
            </a:r>
            <a:r>
              <a:rPr lang="cs-CZ" altLang="cs-CZ" sz="1500">
                <a:latin typeface="Palatino Linotype" panose="02040502050505030304" pitchFamily="18" charset="0"/>
              </a:rPr>
              <a:t>, </a:t>
            </a:r>
            <a:r>
              <a:rPr lang="cs-CZ" altLang="cs-CZ" sz="1500">
                <a:solidFill>
                  <a:schemeClr val="accent1"/>
                </a:solidFill>
                <a:latin typeface="Palatino Linotype" panose="02040502050505030304" pitchFamily="18" charset="0"/>
              </a:rPr>
              <a:t>cer</a:t>
            </a: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vix</a:t>
            </a:r>
            <a:r>
              <a:rPr lang="cs-CZ" altLang="cs-CZ" sz="1500">
                <a:latin typeface="Palatino Linotype" panose="02040502050505030304" pitchFamily="18" charset="0"/>
              </a:rPr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u tří- a víceslabičných slov se přízvuk řídí délkou předposlední slabiky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je-li dlouhá, je přízvuk na ní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medi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</a:rPr>
              <a:t>c</a:t>
            </a:r>
            <a:r>
              <a:rPr lang="en-US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ī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na, pa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pi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lla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je-li krátká, je přízvuk na třetí slabice od konce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cor</a:t>
            </a:r>
            <a:r>
              <a:rPr lang="en-US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ō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</a:t>
            </a:r>
            <a:r>
              <a:rPr lang="en-US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ā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rius,</a:t>
            </a:r>
            <a:r>
              <a:rPr lang="cs-CZ" altLang="cs-CZ" sz="1500" i="1"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hu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merus, 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ce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rebrum	</a:t>
            </a:r>
            <a:r>
              <a:rPr lang="cs-CZ" altLang="cs-CZ" sz="1500" i="1">
                <a:latin typeface="Palatino Linotype" panose="02040502050505030304" pitchFamily="18" charset="0"/>
                <a:cs typeface="Arial" panose="020B0604020202020204" pitchFamily="34" charset="0"/>
              </a:rPr>
              <a:t>			</a:t>
            </a:r>
            <a:endParaRPr lang="en-US" altLang="cs-CZ" sz="1500" i="1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19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B1535953-2D88-4CBA-A4EB-3F17B23C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Přečtěte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C5F6067A-A621-46BF-8D61-D6615616D2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785225" cy="53292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lingua, unguis, diameter obliqua, liquor cerebrospinalis, lobus quadratus hepatis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altLang="cs-CZ" sz="1800">
                <a:latin typeface="Palatino Linotype" panose="02040502050505030304" pitchFamily="18" charset="0"/>
              </a:rPr>
              <a:t>os nasale, medulla ossium, dorsum, ossa cranii</a:t>
            </a:r>
            <a:r>
              <a:rPr lang="cs-CZ" altLang="cs-CZ" sz="1800">
                <a:latin typeface="Palatino Linotype" panose="02040502050505030304" pitchFamily="18" charset="0"/>
              </a:rPr>
              <a:t>, intestinum crassum, junctura fibrosa, membrana interossea antebrachii, musculus masseter, musculus risorius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 aorta descendens, arteria comitans nervi ischiadici, articulatio sacrococcygea, intestinum caecum, tunica mucosa vesicae urinariae, fossa sacci lacrimalis, pectus, occiput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phalanx media, diaphragma, diaphysis, encephalon, os sphenoidale, hemispherium, kyphosis, sphincter, nephros, symphysis pubica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antebrachium, facies, atrium cordis dextrum, brachium sinistrum, endometrium, frenulum labii inferioris, impressio cardiaca, os hyoideum, promontorium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tonsillae palatinae, areae gastricae, arteria nutricia ulnae, cartilago tubae auditivae, meatus nasopharyngeus,  membrana vitrea, musculus tensor fasciae latae, plicae palatinae transversae, sulcus glutealis, tunica mucosa tracheae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18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pt-BR" altLang="cs-CZ" sz="18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18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AA9D586F-518E-4EE3-A1D8-6519548D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morfologie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1BCAEC9-EC83-4B53-9946-0BC67EEB8BA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2228850"/>
        </p:xfrm>
        <a:graphic>
          <a:graphicData uri="http://schemas.openxmlformats.org/drawingml/2006/table">
            <a:tbl>
              <a:tblPr/>
              <a:tblGrid>
                <a:gridCol w="2835275">
                  <a:extLst>
                    <a:ext uri="{9D8B030D-6E8A-4147-A177-3AD203B41FA5}">
                      <a16:colId xmlns:a16="http://schemas.microsoft.com/office/drawing/2014/main" val="3610973652"/>
                    </a:ext>
                  </a:extLst>
                </a:gridCol>
                <a:gridCol w="2833688">
                  <a:extLst>
                    <a:ext uri="{9D8B030D-6E8A-4147-A177-3AD203B41FA5}">
                      <a16:colId xmlns:a16="http://schemas.microsoft.com/office/drawing/2014/main" val="273142808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3064326968"/>
                    </a:ext>
                  </a:extLst>
                </a:gridCol>
              </a:tblGrid>
              <a:tr h="371475">
                <a:tc rowSpan="6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Slovní druhy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(se kterými se v lékařské terminologii setkáte)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Podstatná jména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Substantiva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47499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Přídavná jména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Adjektiva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57662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Číslovky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Numeralia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8675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Slovesa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Verba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8096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Příslovce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Adverbia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7082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Přeložky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Prepozice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9758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498EF61D-0CFA-4303-B545-6C1EA1BEC8C5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933825"/>
          <a:ext cx="8504238" cy="1105434"/>
        </p:xfrm>
        <a:graphic>
          <a:graphicData uri="http://schemas.openxmlformats.org/drawingml/2006/table">
            <a:tbl>
              <a:tblPr/>
              <a:tblGrid>
                <a:gridCol w="2835275">
                  <a:extLst>
                    <a:ext uri="{9D8B030D-6E8A-4147-A177-3AD203B41FA5}">
                      <a16:colId xmlns:a16="http://schemas.microsoft.com/office/drawing/2014/main" val="2500750161"/>
                    </a:ext>
                  </a:extLst>
                </a:gridCol>
                <a:gridCol w="2833688">
                  <a:extLst>
                    <a:ext uri="{9D8B030D-6E8A-4147-A177-3AD203B41FA5}">
                      <a16:colId xmlns:a16="http://schemas.microsoft.com/office/drawing/2014/main" val="1065359202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3705877743"/>
                    </a:ext>
                  </a:extLst>
                </a:gridCol>
              </a:tblGrid>
              <a:tr h="365125">
                <a:tc rowSpan="3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Gramatický rod podstatných jmen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mužský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maskulinum (m.)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422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ženský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femininum (f.)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7960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střední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neutrum (n.)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0920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054C79CD-FD38-46CF-81DE-9D64CF272833}"/>
              </a:ext>
            </a:extLst>
          </p:cNvPr>
          <p:cNvGraphicFramePr>
            <a:graphicFrameLocks/>
          </p:cNvGraphicFramePr>
          <p:nvPr/>
        </p:nvGraphicFramePr>
        <p:xfrm>
          <a:off x="323850" y="5229225"/>
          <a:ext cx="850423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088">
                <a:tc rowSpan="2">
                  <a:txBody>
                    <a:bodyPr/>
                    <a:lstStyle/>
                    <a:p>
                      <a:r>
                        <a:rPr lang="cs-CZ" dirty="0">
                          <a:latin typeface="Palatino Linotype" panose="02040502050505030304" pitchFamily="18" charset="0"/>
                        </a:rPr>
                        <a:t>Gramatické číslo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latin typeface="Palatino Linotype" panose="02040502050505030304" pitchFamily="18" charset="0"/>
                        </a:rPr>
                        <a:t>jednotné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singulár (</a:t>
                      </a:r>
                      <a:r>
                        <a:rPr lang="cs-CZ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latin typeface="Palatino Linotype" panose="02040502050505030304" pitchFamily="18" charset="0"/>
                        </a:rPr>
                        <a:t>množné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plurál (</a:t>
                      </a:r>
                      <a:r>
                        <a:rPr lang="cs-CZ" b="1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pl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801" name="TextovéPole 7">
            <a:extLst>
              <a:ext uri="{FF2B5EF4-FFF2-40B4-BE49-F238E27FC236}">
                <a16:creationId xmlns:a16="http://schemas.microsoft.com/office/drawing/2014/main" id="{30ED7A92-941E-451B-BD06-2B0398238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81750"/>
            <a:ext cx="849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>
                <a:latin typeface="Gill Sans MT" panose="020B0502020104020203" pitchFamily="34" charset="0"/>
              </a:rPr>
              <a:t>Výrazy vyznačené tučně budeme v hodinách běžně používat, takže se je naučte.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37B7DA71-7200-43B1-97C5-938A6816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substantiva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CC3CCA01-A1CA-4241-B96F-8631F515A3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494213"/>
          </a:xfrm>
        </p:spPr>
        <p:txBody>
          <a:bodyPr/>
          <a:lstStyle/>
          <a:p>
            <a:pPr eaLnBrk="1" hangingPunct="1"/>
            <a:r>
              <a:rPr lang="cs-CZ" altLang="cs-CZ" sz="2200">
                <a:latin typeface="Palatino Linotype" panose="02040502050505030304" pitchFamily="18" charset="0"/>
              </a:rPr>
              <a:t>Latinská substantiva jsou slova ohebná a tedy je skloňujeme</a:t>
            </a: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r>
              <a:rPr lang="cs-CZ" altLang="cs-CZ" sz="2200">
                <a:latin typeface="Palatino Linotype" panose="02040502050505030304" pitchFamily="18" charset="0"/>
              </a:rPr>
              <a:t>V lékařské terminologii se setkáme pouze s 1., 2., 4. a 6. pádem</a:t>
            </a: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 sz="240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29A16BFF-A791-4C6D-9D83-84485ECABE26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133600"/>
          <a:ext cx="6913563" cy="221932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3135601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671787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1229680045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1632482247"/>
                    </a:ext>
                  </a:extLst>
                </a:gridCol>
              </a:tblGrid>
              <a:tr h="369888">
                <a:tc rowSpan="6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Pády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1.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nominativ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75709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2.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genitiv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neshodný přívlastek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7007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3.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dativ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86584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4.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akuzativ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předložkový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36492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5.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vokativ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91334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6.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ablativ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předložkový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637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C23429D8-913C-41E0-A433-8844452D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substantiva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B1419E-1DC6-4816-81AB-AC1F604E20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626475" cy="35575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ru-RU" sz="2200" dirty="0">
                <a:latin typeface="Palatino Linotype"/>
              </a:rPr>
              <a:t>Rozdělujeme je do 5 deklinací (způsobů skloňování)</a:t>
            </a:r>
          </a:p>
          <a:p>
            <a:pPr eaLnBrk="1" hangingPunct="1"/>
            <a:r>
              <a:rPr lang="cs-CZ" altLang="ru-RU" sz="2200" dirty="0">
                <a:latin typeface="Palatino Linotype"/>
              </a:rPr>
              <a:t>Pro správné přiřazení substantiva do jedné z deklinací je třeba znát slovníkový tvar a význam i funkci jednotlivých údajů, např.  </a:t>
            </a:r>
          </a:p>
          <a:p>
            <a:pPr eaLnBrk="1" hangingPunct="1">
              <a:buNone/>
            </a:pPr>
            <a:r>
              <a:rPr lang="cs-CZ" altLang="ru-RU" sz="2400" dirty="0">
                <a:latin typeface="Palatino Linotype"/>
              </a:rPr>
              <a:t>               	</a:t>
            </a:r>
            <a:r>
              <a:rPr lang="cs-CZ" altLang="ru-RU" sz="2600" dirty="0" err="1">
                <a:latin typeface="Palatino Linotype"/>
              </a:rPr>
              <a:t>arteria</a:t>
            </a:r>
            <a:r>
              <a:rPr lang="cs-CZ" altLang="ru-RU" sz="2600" dirty="0">
                <a:latin typeface="Palatino Linotype"/>
              </a:rPr>
              <a:t>,      	</a:t>
            </a:r>
            <a:r>
              <a:rPr lang="cs-CZ" altLang="ru-RU" sz="2600" dirty="0" err="1">
                <a:latin typeface="Palatino Linotype"/>
              </a:rPr>
              <a:t>ae</a:t>
            </a:r>
            <a:r>
              <a:rPr lang="cs-CZ" altLang="ru-RU" sz="2600" dirty="0">
                <a:latin typeface="Palatino Linotype"/>
              </a:rPr>
              <a:t>,      	f.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>
              <a:buNone/>
            </a:pPr>
            <a:r>
              <a:rPr lang="cs-CZ" altLang="ru-RU" sz="1600" dirty="0">
                <a:latin typeface="Palatino Linotype"/>
              </a:rPr>
              <a:t>Tvar nominativu </a:t>
            </a:r>
            <a:r>
              <a:rPr lang="cs-CZ" altLang="ru-RU" sz="1600" dirty="0" err="1">
                <a:latin typeface="Palatino Linotype"/>
              </a:rPr>
              <a:t>sg</a:t>
            </a:r>
            <a:r>
              <a:rPr lang="cs-CZ" altLang="ru-RU" sz="1600" dirty="0">
                <a:latin typeface="Palatino Linotype"/>
              </a:rPr>
              <a:t>.  koncovka genitivu </a:t>
            </a:r>
            <a:r>
              <a:rPr lang="cs-CZ" altLang="ru-RU" sz="1600" dirty="0" err="1">
                <a:latin typeface="Palatino Linotype"/>
              </a:rPr>
              <a:t>sg</a:t>
            </a:r>
            <a:r>
              <a:rPr lang="cs-CZ" altLang="ru-RU" sz="1600" dirty="0">
                <a:latin typeface="Palatino Linotype"/>
              </a:rPr>
              <a:t>.    gramatický rod</a:t>
            </a:r>
          </a:p>
          <a:p>
            <a:pPr eaLnBrk="1" hangingPunct="1"/>
            <a:r>
              <a:rPr lang="cs-CZ" altLang="ru-RU" sz="2200" dirty="0">
                <a:latin typeface="Palatino Linotype"/>
              </a:rPr>
              <a:t>JEN podle koncovky genitivu singuláru je možné určit, do které z deklinací substantivum patří.</a:t>
            </a:r>
          </a:p>
          <a:p>
            <a:pPr eaLnBrk="1" hangingPunct="1">
              <a:spcBef>
                <a:spcPct val="0"/>
              </a:spcBef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cs-CZ" altLang="ru-RU" sz="2200" dirty="0">
                <a:latin typeface="Palatino Linotype"/>
              </a:rPr>
              <a:t>Na základě gramatického rodu je možné k substantivu přiřadit správný tvar adjektiva.</a:t>
            </a:r>
          </a:p>
          <a:p>
            <a:pPr eaLnBrk="1" hangingPunct="1"/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0505523-8F17-47FC-8DD3-5BFC783A903B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4610100"/>
          <a:ext cx="864235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1.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2.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3.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4.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5. deklinace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Palatino Linotype" panose="02040502050505030304" pitchFamily="18" charset="0"/>
                        </a:rPr>
                        <a:t>Koncovka gen. </a:t>
                      </a:r>
                      <a:r>
                        <a:rPr lang="cs-CZ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dirty="0">
                          <a:latin typeface="Palatino Linotype" panose="02040502050505030304" pitchFamily="18" charset="0"/>
                        </a:rPr>
                        <a:t>. 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-ī </a:t>
                      </a: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is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ūs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91455" marR="914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6A3280C-539D-44F2-90A1-B2B47D9983DE}"/>
              </a:ext>
            </a:extLst>
          </p:cNvPr>
          <p:cNvCxnSpPr/>
          <p:nvPr/>
        </p:nvCxnSpPr>
        <p:spPr>
          <a:xfrm flipV="1">
            <a:off x="2068513" y="3116263"/>
            <a:ext cx="28257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93F2C07-C9ED-4A30-AE42-63091619CC8F}"/>
              </a:ext>
            </a:extLst>
          </p:cNvPr>
          <p:cNvCxnSpPr/>
          <p:nvPr/>
        </p:nvCxnSpPr>
        <p:spPr>
          <a:xfrm flipV="1">
            <a:off x="3707904" y="3129576"/>
            <a:ext cx="2889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B39668C-12F5-4597-8BE0-A393768FBB14}"/>
              </a:ext>
            </a:extLst>
          </p:cNvPr>
          <p:cNvCxnSpPr/>
          <p:nvPr/>
        </p:nvCxnSpPr>
        <p:spPr>
          <a:xfrm flipH="1" flipV="1">
            <a:off x="4999535" y="3129576"/>
            <a:ext cx="295275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AB0E7651-0AAD-4C4F-80DA-485AD111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Cvičení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3A0318E1-11CC-417E-8BA7-FFC6BE218D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2924175"/>
            <a:ext cx="8504238" cy="3457575"/>
          </a:xfrm>
        </p:spPr>
        <p:txBody>
          <a:bodyPr/>
          <a:lstStyle/>
          <a:p>
            <a:pPr eaLnBrk="1" hangingPunct="1"/>
            <a:r>
              <a:rPr lang="cs-CZ" altLang="cs-CZ" sz="2400">
                <a:latin typeface="Palatino Linotype" panose="02040502050505030304" pitchFamily="18" charset="0"/>
              </a:rPr>
              <a:t>Určete deklinaci následujících substantiv:</a:t>
            </a: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ductus, ūs, m.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nervus, ī, m.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faciēs, ēī, f.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melanōma, tis, n.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mamma, ae, f.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cerebrum</a:t>
            </a:r>
            <a:r>
              <a:rPr lang="cs-CZ" altLang="cs-CZ" sz="20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ī, n.</a:t>
            </a: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manus, ūs, f.</a:t>
            </a: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diabētēs, ae, m.</a:t>
            </a:r>
          </a:p>
          <a:p>
            <a:pPr lvl="1" eaLnBrk="1" hangingPunct="1"/>
            <a:endParaRPr lang="cs-CZ" altLang="cs-CZ" sz="2000" i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endParaRPr lang="cs-CZ" altLang="cs-CZ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7E96578-C62C-452A-97B3-427ACAEAE479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628775"/>
          <a:ext cx="8640763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1.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2.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3.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4.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5. deklinace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Palatino Linotype" panose="02040502050505030304" pitchFamily="18" charset="0"/>
                        </a:rPr>
                        <a:t>Koncovka gen. </a:t>
                      </a:r>
                      <a:r>
                        <a:rPr lang="cs-CZ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dirty="0">
                          <a:latin typeface="Palatino Linotype" panose="02040502050505030304" pitchFamily="18" charset="0"/>
                        </a:rPr>
                        <a:t>. 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-ī 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is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ūs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91438" marR="914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6A4FEDD-CDB0-4F81-A062-8A231439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substantiva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46AE7E-06FC-4F43-B699-BF49255622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ru-RU">
                <a:latin typeface="Palatino Linotype" panose="02040502050505030304" pitchFamily="18" charset="0"/>
              </a:rPr>
              <a:t>Rod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ru-RU" sz="2300">
                <a:solidFill>
                  <a:schemeClr val="tx1"/>
                </a:solidFill>
                <a:latin typeface="Palatino Linotype" panose="02040502050505030304" pitchFamily="18" charset="0"/>
              </a:rPr>
              <a:t>ovlivňuje tvar a způsob skloňování adjektiva, se kterým dané substantivum vytváří spojení (shodný přívlastek), např.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i="1">
                <a:solidFill>
                  <a:schemeClr val="tx1"/>
                </a:solidFill>
                <a:latin typeface="Palatino Linotype" panose="02040502050505030304" pitchFamily="18" charset="0"/>
              </a:rPr>
              <a:t>dexter, dextra, dextrum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(pravý, pravá, pravé = ležící na pravé straně)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ductus (m.) lymphaticus dext</a:t>
            </a:r>
            <a:r>
              <a:rPr lang="cs-CZ" altLang="ru-RU" sz="2100" i="1">
                <a:solidFill>
                  <a:srgbClr val="FF0000"/>
                </a:solidFill>
                <a:latin typeface="Palatino Linotype" panose="02040502050505030304" pitchFamily="18" charset="0"/>
              </a:rPr>
              <a:t>er</a:t>
            </a: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</a:t>
            </a:r>
            <a:r>
              <a:rPr lang="cs-CZ" altLang="ru-RU" sz="2100">
                <a:solidFill>
                  <a:srgbClr val="FF0000"/>
                </a:solidFill>
                <a:latin typeface="Palatino Linotype" panose="02040502050505030304" pitchFamily="18" charset="0"/>
              </a:rPr>
              <a:t>ý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 mízovod)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a</a:t>
            </a:r>
            <a:r>
              <a:rPr lang="pt-BR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rteria (f.) coronaria dextr</a:t>
            </a:r>
            <a:r>
              <a:rPr lang="pt-BR" altLang="ru-RU" sz="2100" i="1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  <a:r>
              <a:rPr lang="pt-BR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</a:t>
            </a:r>
            <a:r>
              <a:rPr lang="pt-BR" altLang="ru-RU" sz="2100">
                <a:solidFill>
                  <a:srgbClr val="FF0000"/>
                </a:solidFill>
                <a:latin typeface="Palatino Linotype" panose="02040502050505030304" pitchFamily="18" charset="0"/>
              </a:rPr>
              <a:t>á</a:t>
            </a:r>
            <a:r>
              <a:rPr lang="pt-BR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 věnčitá tepna)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genu (n.) dextr</a:t>
            </a:r>
            <a:r>
              <a:rPr lang="cs-CZ" altLang="ru-RU" sz="2100" i="1">
                <a:solidFill>
                  <a:srgbClr val="FF0000"/>
                </a:solidFill>
                <a:latin typeface="Palatino Linotype" panose="02040502050505030304" pitchFamily="18" charset="0"/>
              </a:rPr>
              <a:t>um</a:t>
            </a: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</a:t>
            </a:r>
            <a:r>
              <a:rPr lang="cs-CZ" altLang="ru-RU" sz="2100">
                <a:solidFill>
                  <a:srgbClr val="FF0000"/>
                </a:solidFill>
                <a:latin typeface="Palatino Linotype" panose="02040502050505030304" pitchFamily="18" charset="0"/>
              </a:rPr>
              <a:t>é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 koleno)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ru-RU" sz="2300">
                <a:solidFill>
                  <a:schemeClr val="tx1"/>
                </a:solidFill>
                <a:latin typeface="Palatino Linotype" panose="02040502050505030304" pitchFamily="18" charset="0"/>
              </a:rPr>
              <a:t>rod latinského substantiva nemusí odpovídat rodu jeho českého ekvivalentu, např.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os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(n.) = kost (f.)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cerebrum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(n.) = mozek (m.) </a:t>
            </a:r>
          </a:p>
          <a:p>
            <a:pPr lvl="1" eaLnBrk="1" hangingPunct="1">
              <a:lnSpc>
                <a:spcPct val="90000"/>
              </a:lnSpc>
            </a:pPr>
            <a:endParaRPr lang="cs-CZ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EAFD3070-9FAD-49A3-8AE1-95019AD1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Cíle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CA53C-383B-4DBA-8E35-521FB98834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57338"/>
            <a:ext cx="8504238" cy="4824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základní orientace v lékařské terminologii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porozumění zákonitostem z oblasti morfologie a syntaxe latinských a latinizovaných lékařských termínů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pochopení významu termínů na základě: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140000"/>
              </a:lnSpc>
            </a:pPr>
            <a:r>
              <a:rPr lang="cs-CZ" altLang="ru-RU" sz="1600" dirty="0">
                <a:solidFill>
                  <a:schemeClr val="tx1"/>
                </a:solidFill>
                <a:latin typeface="Palatino Linotype"/>
              </a:rPr>
              <a:t>A) analýzy slovotvorné struktury </a:t>
            </a:r>
            <a:endParaRPr lang="cs-CZ" altLang="ru-RU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140000"/>
              </a:lnSpc>
            </a:pPr>
            <a:r>
              <a:rPr lang="cs-CZ" altLang="ru-RU" sz="1600" dirty="0">
                <a:solidFill>
                  <a:schemeClr val="tx1"/>
                </a:solidFill>
                <a:latin typeface="Palatino Linotype"/>
              </a:rPr>
              <a:t>B) rozpoznání syntaktické struktury u víceslovných termínů </a:t>
            </a:r>
            <a:endParaRPr lang="cs-CZ" altLang="ru-RU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vytváření jazykově korektních spojení při překladu do latiny (zejména u anatomických termínů)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znalost synonymních způsobů vyjádření (zejména v klinické terminologii)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náležité užití termínů v kontextu studovaného oboru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19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5FA7787C-B76D-42C8-B1D2-F6FAF3D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5E0E83AC-598A-412F-A4D2-F6804CBC2B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Palatino Linotype" panose="02040502050505030304" pitchFamily="18" charset="0"/>
              </a:rPr>
              <a:t>Charakteristické rysy: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koncovka </a:t>
            </a:r>
            <a:r>
              <a:rPr lang="cs-CZ" altLang="cs-CZ" b="1">
                <a:solidFill>
                  <a:schemeClr val="tx1"/>
                </a:solidFill>
                <a:latin typeface="Palatino Linotype" panose="02040502050505030304" pitchFamily="18" charset="0"/>
              </a:rPr>
              <a:t>-ae 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v genitivu singuláru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substantiva převážně ženského rodu </a:t>
            </a:r>
          </a:p>
          <a:p>
            <a:pPr lvl="2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Př.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aorta, ae, f. 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(srdečnice),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āreola, ae, f. 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(dvorec),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bursa, ae, f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. (váček)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maskulina výjimečně (př.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dentista, ae, m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.), neutrum žádné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do 1. deklinace patří i adjektiva, a to tvar adjektiv 1. a 2. deklinace určený pro feminina </a:t>
            </a:r>
          </a:p>
          <a:p>
            <a:pPr lvl="2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palatinus, </a:t>
            </a:r>
            <a:r>
              <a:rPr lang="cs-CZ" altLang="cs-CZ" i="1">
                <a:solidFill>
                  <a:srgbClr val="C00000"/>
                </a:solidFill>
                <a:latin typeface="Palatino Linotype" panose="02040502050505030304" pitchFamily="18" charset="0"/>
              </a:rPr>
              <a:t>palatina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, palatinum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dexter, </a:t>
            </a:r>
            <a:r>
              <a:rPr lang="cs-CZ" altLang="cs-CZ" i="1">
                <a:solidFill>
                  <a:srgbClr val="C00000"/>
                </a:solidFill>
                <a:latin typeface="Palatino Linotype" panose="02040502050505030304" pitchFamily="18" charset="0"/>
              </a:rPr>
              <a:t>dextra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, dextrum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DC664FDF-D57F-4139-855D-A53B7E9F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8465E6-6D2E-4340-8CDD-2243968EA1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260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>
                <a:latin typeface="Palatino Linotype" panose="02040502050505030304" pitchFamily="18" charset="0"/>
              </a:rPr>
              <a:t>Skloňování podle vzoru </a:t>
            </a:r>
            <a:r>
              <a:rPr lang="cs-CZ" sz="2400" dirty="0" err="1">
                <a:latin typeface="Palatino Linotype" panose="02040502050505030304" pitchFamily="18" charset="0"/>
              </a:rPr>
              <a:t>vēna</a:t>
            </a:r>
            <a:r>
              <a:rPr lang="cs-CZ" sz="2400" dirty="0">
                <a:latin typeface="Palatino Linotype" panose="02040502050505030304" pitchFamily="18" charset="0"/>
              </a:rPr>
              <a:t>, </a:t>
            </a:r>
            <a:r>
              <a:rPr lang="cs-CZ" sz="2400" dirty="0" err="1">
                <a:latin typeface="Palatino Linotype" panose="02040502050505030304" pitchFamily="18" charset="0"/>
              </a:rPr>
              <a:t>ae</a:t>
            </a:r>
            <a:r>
              <a:rPr lang="cs-CZ" sz="2400" dirty="0">
                <a:latin typeface="Palatino Linotype" panose="02040502050505030304" pitchFamily="18" charset="0"/>
              </a:rPr>
              <a:t>, f.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>
                <a:latin typeface="Palatino Linotype" panose="02040502050505030304" pitchFamily="18" charset="0"/>
              </a:rPr>
              <a:t>Podle vzoru </a:t>
            </a:r>
            <a:r>
              <a:rPr lang="cs-CZ" sz="2400" dirty="0" err="1">
                <a:latin typeface="Palatino Linotype" panose="02040502050505030304" pitchFamily="18" charset="0"/>
              </a:rPr>
              <a:t>vēna</a:t>
            </a:r>
            <a:r>
              <a:rPr lang="cs-CZ" sz="2400" dirty="0">
                <a:latin typeface="Palatino Linotype" panose="02040502050505030304" pitchFamily="18" charset="0"/>
              </a:rPr>
              <a:t> se skloňují tvary ženského rodu adjektiv 1. a 2. deklinace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aperta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gen.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fracturae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apertae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ak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fracturam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apertam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abl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</a:t>
            </a:r>
            <a:r>
              <a:rPr lang="en-US" altLang="cs-CZ" sz="2000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ā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</a:t>
            </a:r>
            <a:r>
              <a:rPr lang="en-US" altLang="cs-CZ" sz="2000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ā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55E3409-2FCE-407A-82C7-859DF1C1F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75612"/>
              </p:ext>
            </p:extLst>
          </p:nvPr>
        </p:nvGraphicFramePr>
        <p:xfrm>
          <a:off x="1187450" y="2133600"/>
          <a:ext cx="388937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pád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singulár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plurál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2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>
                          <a:latin typeface="Palatino Linotype" panose="02040502050505030304" pitchFamily="18" charset="0"/>
                        </a:rPr>
                        <a:t>gen.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rum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am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i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ī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03E8894B-BC13-4D34-B1B4-FDB2B9A1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A6EB78A0-2E23-4A4A-882A-8BBE892918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Palatino Linotype" panose="02040502050505030304" pitchFamily="18" charset="0"/>
              </a:rPr>
              <a:t>S</a:t>
            </a:r>
            <a:r>
              <a:rPr lang="pt-BR" altLang="cs-CZ">
                <a:latin typeface="Palatino Linotype" panose="02040502050505030304" pitchFamily="18" charset="0"/>
              </a:rPr>
              <a:t>ubstantiva 1. deklinace řeckého původu: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latin typeface="Palatino Linotype" panose="02040502050505030304" pitchFamily="18" charset="0"/>
              </a:rPr>
              <a:t>nom. sg. zakončený na </a:t>
            </a:r>
            <a:r>
              <a:rPr lang="cs-CZ" altLang="cs-CZ" b="1">
                <a:latin typeface="Palatino Linotype" panose="02040502050505030304" pitchFamily="18" charset="0"/>
              </a:rPr>
              <a:t>-a</a:t>
            </a:r>
            <a:r>
              <a:rPr lang="cs-CZ" altLang="cs-CZ">
                <a:latin typeface="Palatino Linotype" panose="02040502050505030304" pitchFamily="18" charset="0"/>
              </a:rPr>
              <a:t>, gen. sg. </a:t>
            </a:r>
            <a:r>
              <a:rPr lang="cs-CZ" altLang="cs-CZ" b="1">
                <a:latin typeface="Palatino Linotype" panose="02040502050505030304" pitchFamily="18" charset="0"/>
              </a:rPr>
              <a:t>-ae</a:t>
            </a:r>
            <a:r>
              <a:rPr lang="cs-CZ" altLang="cs-CZ">
                <a:latin typeface="Palatino Linotype" panose="02040502050505030304" pitchFamily="18" charset="0"/>
              </a:rPr>
              <a:t>, např. </a:t>
            </a:r>
            <a:r>
              <a:rPr lang="cs-CZ" altLang="cs-CZ" i="1">
                <a:latin typeface="Palatino Linotype" panose="02040502050505030304" pitchFamily="18" charset="0"/>
              </a:rPr>
              <a:t>art</a:t>
            </a:r>
            <a:r>
              <a:rPr lang="cs-CZ" altLang="cs-CZ">
                <a:latin typeface="Palatino Linotype" panose="02040502050505030304" pitchFamily="18" charset="0"/>
              </a:rPr>
              <a:t>ē</a:t>
            </a:r>
            <a:r>
              <a:rPr lang="cs-CZ" altLang="cs-CZ" i="1">
                <a:latin typeface="Palatino Linotype" panose="02040502050505030304" pitchFamily="18" charset="0"/>
              </a:rPr>
              <a:t>ria, ae, f.</a:t>
            </a:r>
            <a:r>
              <a:rPr lang="cs-CZ" altLang="cs-CZ">
                <a:latin typeface="Palatino Linotype" panose="02040502050505030304" pitchFamily="18" charset="0"/>
              </a:rPr>
              <a:t>; skloňují se podle vzoru </a:t>
            </a:r>
            <a:r>
              <a:rPr lang="cs-CZ" altLang="cs-CZ" i="1">
                <a:latin typeface="Palatino Linotype" panose="02040502050505030304" pitchFamily="18" charset="0"/>
              </a:rPr>
              <a:t>vēna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cs-CZ" altLang="cs-CZ">
              <a:latin typeface="Palatino Linotype" panose="0204050205050503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latin typeface="Palatino Linotype" panose="02040502050505030304" pitchFamily="18" charset="0"/>
              </a:rPr>
              <a:t>nom. sg. zakončený na </a:t>
            </a:r>
            <a:r>
              <a:rPr lang="cs-CZ" altLang="cs-CZ" b="1">
                <a:latin typeface="Palatino Linotype" panose="02040502050505030304" pitchFamily="18" charset="0"/>
              </a:rPr>
              <a:t>-ē</a:t>
            </a:r>
            <a:r>
              <a:rPr lang="cs-CZ" altLang="cs-CZ">
                <a:latin typeface="Palatino Linotype" panose="02040502050505030304" pitchFamily="18" charset="0"/>
              </a:rPr>
              <a:t>, gen. sg. -</a:t>
            </a:r>
            <a:r>
              <a:rPr lang="cs-CZ" altLang="cs-CZ" b="1">
                <a:latin typeface="Palatino Linotype" panose="02040502050505030304" pitchFamily="18" charset="0"/>
              </a:rPr>
              <a:t>ēs</a:t>
            </a:r>
            <a:r>
              <a:rPr lang="cs-CZ" altLang="cs-CZ">
                <a:latin typeface="Palatino Linotype" panose="02040502050505030304" pitchFamily="18" charset="0"/>
              </a:rPr>
              <a:t>, např. </a:t>
            </a:r>
            <a:r>
              <a:rPr lang="cs-CZ" altLang="cs-CZ" i="1">
                <a:latin typeface="Palatino Linotype" panose="02040502050505030304" pitchFamily="18" charset="0"/>
              </a:rPr>
              <a:t>systolē, ēs, f.</a:t>
            </a:r>
            <a:r>
              <a:rPr lang="cs-CZ" altLang="cs-CZ">
                <a:latin typeface="Palatino Linotype" panose="02040502050505030304" pitchFamily="18" charset="0"/>
              </a:rPr>
              <a:t>; v singuláru si uchovávají původní řecké koncovky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cs-CZ" altLang="cs-CZ">
              <a:latin typeface="Palatino Linotype" panose="0204050205050503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latin typeface="Palatino Linotype" panose="02040502050505030304" pitchFamily="18" charset="0"/>
              </a:rPr>
              <a:t>nom. sg. zakončený na -</a:t>
            </a:r>
            <a:r>
              <a:rPr lang="cs-CZ" altLang="cs-CZ" b="1">
                <a:latin typeface="Palatino Linotype" panose="02040502050505030304" pitchFamily="18" charset="0"/>
              </a:rPr>
              <a:t>ēs</a:t>
            </a:r>
            <a:r>
              <a:rPr lang="cs-CZ" altLang="cs-CZ">
                <a:latin typeface="Palatino Linotype" panose="02040502050505030304" pitchFamily="18" charset="0"/>
              </a:rPr>
              <a:t>, gen. sg. na -</a:t>
            </a:r>
            <a:r>
              <a:rPr lang="cs-CZ" altLang="cs-CZ" b="1">
                <a:latin typeface="Palatino Linotype" panose="02040502050505030304" pitchFamily="18" charset="0"/>
              </a:rPr>
              <a:t>ae</a:t>
            </a:r>
            <a:r>
              <a:rPr lang="cs-CZ" altLang="cs-CZ">
                <a:latin typeface="Palatino Linotype" panose="02040502050505030304" pitchFamily="18" charset="0"/>
              </a:rPr>
              <a:t>, např. </a:t>
            </a:r>
            <a:r>
              <a:rPr lang="cs-CZ" altLang="cs-CZ" i="1">
                <a:latin typeface="Palatino Linotype" panose="02040502050505030304" pitchFamily="18" charset="0"/>
              </a:rPr>
              <a:t>diabētēs, ae, m.</a:t>
            </a:r>
            <a:r>
              <a:rPr lang="cs-CZ" altLang="cs-CZ">
                <a:latin typeface="Palatino Linotype" panose="02040502050505030304" pitchFamily="18" charset="0"/>
              </a:rPr>
              <a:t>; skloňují se podle vzoru </a:t>
            </a:r>
            <a:r>
              <a:rPr lang="cs-CZ" altLang="cs-CZ" i="1">
                <a:latin typeface="Palatino Linotype" panose="02040502050505030304" pitchFamily="18" charset="0"/>
              </a:rPr>
              <a:t>vēna</a:t>
            </a:r>
            <a:r>
              <a:rPr lang="cs-CZ" altLang="cs-CZ">
                <a:latin typeface="Palatino Linotype" panose="02040502050505030304" pitchFamily="18" charset="0"/>
              </a:rPr>
              <a:t>, v některých pádech v singuláru mohou mít i původní řecké koncovky </a:t>
            </a:r>
          </a:p>
          <a:p>
            <a:pPr eaLnBrk="1" hangingPunct="1"/>
            <a:endParaRPr lang="cs-CZ" altLang="cs-CZ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AB593524-100B-4B59-BD1D-3E08FFF5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pPr eaLnBrk="1" hangingPunct="1"/>
            <a:r>
              <a:rPr lang="cs-CZ" altLang="cs-CZ" sz="3000">
                <a:solidFill>
                  <a:srgbClr val="A03F20"/>
                </a:solidFill>
                <a:latin typeface="Palatino Linotype" panose="02040502050505030304" pitchFamily="18" charset="0"/>
              </a:rPr>
              <a:t>1. deklinace – substantiva řeckého původu</a:t>
            </a:r>
            <a:endParaRPr lang="cs-CZ" altLang="cs-CZ" sz="3000">
              <a:solidFill>
                <a:srgbClr val="A03F20"/>
              </a:solidFill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99003CD-8A0B-46D1-B590-118B9CE02AE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3461914"/>
              </p:ext>
            </p:extLst>
          </p:nvPr>
        </p:nvGraphicFramePr>
        <p:xfrm>
          <a:off x="301625" y="1527175"/>
          <a:ext cx="85042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artēria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systolē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m. 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gen.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r>
                        <a:rPr kumimoji="0" lang="cs-CZ" sz="2000" b="0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lang="en-US" altLang="cs-CZ" sz="2000" b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kumimoji="0" lang="cs-CZ" sz="2000" b="0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lang="en-US" altLang="cs-CZ" sz="2000" b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47" name="TextovéPole 4">
            <a:extLst>
              <a:ext uri="{FF2B5EF4-FFF2-40B4-BE49-F238E27FC236}">
                <a16:creationId xmlns:a16="http://schemas.microsoft.com/office/drawing/2014/main" id="{57D401C7-F67D-466C-B49C-9351EBD5E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19525"/>
            <a:ext cx="85693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altLang="cs-CZ">
                <a:latin typeface="Palatino Linotype" panose="02040502050505030304" pitchFamily="18" charset="0"/>
              </a:rPr>
              <a:t>Všechna substantiva skloňovaná podle vzoru </a:t>
            </a:r>
            <a:r>
              <a:rPr lang="cs-CZ" altLang="cs-CZ" i="1">
                <a:latin typeface="Palatino Linotype" panose="02040502050505030304" pitchFamily="18" charset="0"/>
              </a:rPr>
              <a:t>systolē </a:t>
            </a:r>
            <a:r>
              <a:rPr lang="cs-CZ" altLang="cs-CZ">
                <a:latin typeface="Palatino Linotype" panose="02040502050505030304" pitchFamily="18" charset="0"/>
              </a:rPr>
              <a:t>jsou rodu ženského</a:t>
            </a:r>
          </a:p>
          <a:p>
            <a:pPr eaLnBrk="1" hangingPunct="1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altLang="cs-CZ">
                <a:latin typeface="Palatino Linotype" panose="02040502050505030304" pitchFamily="18" charset="0"/>
              </a:rPr>
              <a:t>Všechna substantiva skloňovaná podle vzoru </a:t>
            </a:r>
            <a:r>
              <a:rPr lang="cs-CZ" altLang="cs-CZ" i="1">
                <a:latin typeface="Palatino Linotype" panose="02040502050505030304" pitchFamily="18" charset="0"/>
              </a:rPr>
              <a:t>diabētēs </a:t>
            </a:r>
            <a:r>
              <a:rPr lang="cs-CZ" altLang="cs-CZ">
                <a:latin typeface="Palatino Linotype" panose="02040502050505030304" pitchFamily="18" charset="0"/>
              </a:rPr>
              <a:t>jsou rodu mužského</a:t>
            </a:r>
            <a:endParaRPr lang="cs-CZ" altLang="cs-CZ" i="1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altLang="cs-CZ">
                <a:latin typeface="Palatino Linotype" panose="02040502050505030304" pitchFamily="18" charset="0"/>
              </a:rPr>
              <a:t>V plurálu se všechny vzory skloňují podle vzoru </a:t>
            </a:r>
            <a:r>
              <a:rPr lang="cs-CZ" altLang="cs-CZ" i="1">
                <a:latin typeface="Palatino Linotype" panose="02040502050505030304" pitchFamily="18" charset="0"/>
              </a:rPr>
              <a:t>vēna </a:t>
            </a:r>
            <a:endParaRPr lang="cs-CZ" altLang="cs-CZ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C65B0725-E7E0-43F9-BB94-FC78D9A3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28600"/>
            <a:ext cx="8928100" cy="758825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A03F20"/>
                </a:solidFill>
                <a:latin typeface="Palatino Linotype" panose="02040502050505030304" pitchFamily="18" charset="0"/>
              </a:rPr>
              <a:t>Syntaktická struktura lékařských termínů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83E39852-EE9B-4101-9957-CE66976E18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785225" cy="4854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Palatino Linotype" panose="02040502050505030304" pitchFamily="18" charset="0"/>
              </a:rPr>
              <a:t>Termíny jednoslovné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>
                <a:latin typeface="Palatino Linotype" panose="02040502050505030304" pitchFamily="18" charset="0"/>
              </a:rPr>
              <a:t>Mandibula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Palatino Linotype" panose="02040502050505030304" pitchFamily="18" charset="0"/>
              </a:rPr>
              <a:t>Dvouslovné termíny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substantivum + adjektivum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costa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vera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(pravé žebro); 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fibula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(zlomená lýtková kost)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gen.	(druhé substantivum má funkci neshodného přívlastku)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spina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scapulae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(trn lopatky);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fibulae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(zlomenina lýtkové kosti)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předložkovém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akuz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nebo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abl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AK: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medicamentum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contra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dolorem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(lék proti bolesti)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ABL: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suppositoria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pro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adultis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(čípky pro dospělé)</a:t>
            </a:r>
            <a:endParaRPr lang="cs-CZ" alt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Palatino Linotype" panose="02040502050505030304" pitchFamily="18" charset="0"/>
              </a:rPr>
              <a:t>Víceslovné termíny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ru-RU" sz="1900" i="1" dirty="0">
                <a:latin typeface="Palatino Linotype" panose="02040502050505030304" pitchFamily="18" charset="0"/>
              </a:rPr>
              <a:t>tunica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mucosa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vesicae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urinariae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dirty="0">
                <a:latin typeface="Palatino Linotype" panose="02040502050505030304" pitchFamily="18" charset="0"/>
              </a:rPr>
              <a:t>(sliznice močového měchýře)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i="1" dirty="0">
                <a:latin typeface="Palatino Linotype" panose="02040502050505030304" pitchFamily="18" charset="0"/>
              </a:rPr>
              <a:t>status gravis post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infarctum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parietis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anterioris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ventriculi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cordis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sinistri</a:t>
            </a:r>
            <a:endParaRPr lang="cs-CZ" altLang="cs-CZ" sz="1900" dirty="0"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dirty="0">
                <a:latin typeface="Palatino Linotype" panose="02040502050505030304" pitchFamily="18" charset="0"/>
              </a:rPr>
              <a:t>(těžký stav po infarktu přední stěny levé srdeční komory)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C3139-E4D1-471E-91E5-8F4AD059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ru-RU">
                <a:solidFill>
                  <a:srgbClr val="A03F20"/>
                </a:solidFill>
                <a:latin typeface="Cambria" panose="02040503050406030204" pitchFamily="18" charset="0"/>
              </a:rPr>
              <a:t>Shodný a neshodný přívlastek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F4CA3C-7CF1-404D-96DB-4D6810D64A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ru-RU" sz="2300" b="1" dirty="0">
                <a:solidFill>
                  <a:srgbClr val="A36900"/>
                </a:solidFill>
                <a:latin typeface="Palatino Linotype" panose="02040502050505030304" pitchFamily="18" charset="0"/>
              </a:rPr>
              <a:t>Shodný přívlastek</a:t>
            </a:r>
          </a:p>
          <a:p>
            <a:pPr lvl="1">
              <a:lnSpc>
                <a:spcPct val="80000"/>
              </a:lnSpc>
            </a:pPr>
            <a:r>
              <a:rPr lang="cs-CZ" altLang="ru-RU" sz="1900" dirty="0">
                <a:latin typeface="Palatino Linotype" panose="02040502050505030304" pitchFamily="18" charset="0"/>
              </a:rPr>
              <a:t>vyjadřuje se adjektivem</a:t>
            </a:r>
          </a:p>
          <a:p>
            <a:pPr lvl="2">
              <a:lnSpc>
                <a:spcPct val="80000"/>
              </a:lnSpc>
            </a:pPr>
            <a:r>
              <a:rPr lang="cs-CZ" altLang="ru-RU" sz="1700" i="1" dirty="0" err="1">
                <a:latin typeface="Palatino Linotype" panose="02040502050505030304" pitchFamily="18" charset="0"/>
              </a:rPr>
              <a:t>Arteria</a:t>
            </a:r>
            <a:r>
              <a:rPr lang="cs-CZ" altLang="ru-RU" sz="1700" i="1" dirty="0">
                <a:latin typeface="Palatino Linotype" panose="02040502050505030304" pitchFamily="18" charset="0"/>
              </a:rPr>
              <a:t> </a:t>
            </a:r>
            <a:r>
              <a:rPr lang="cs-CZ" altLang="ru-RU" sz="1700" i="1" dirty="0" err="1">
                <a:latin typeface="Palatino Linotype" panose="02040502050505030304" pitchFamily="18" charset="0"/>
              </a:rPr>
              <a:t>coronaria</a:t>
            </a:r>
            <a:endParaRPr lang="cs-CZ" altLang="ru-RU" sz="1700" i="1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ru-RU" sz="1900" dirty="0">
                <a:latin typeface="Palatino Linotype" panose="02040502050505030304" pitchFamily="18" charset="0"/>
              </a:rPr>
              <a:t>shodný = adjektivum je vždy ve stejném pádě, čísle a rodě jako substantivum, s nímž tvoří spojení (S + A)</a:t>
            </a: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ru-RU" sz="1900" dirty="0">
                <a:latin typeface="Palatino Linotype" panose="02040502050505030304" pitchFamily="18" charset="0"/>
              </a:rPr>
              <a:t>! Pozor na pozici adjektiva v latinských termínech!</a:t>
            </a:r>
          </a:p>
          <a:p>
            <a:pPr lvl="2">
              <a:lnSpc>
                <a:spcPct val="80000"/>
              </a:lnSpc>
            </a:pPr>
            <a:r>
              <a:rPr lang="cs-CZ" altLang="ru-RU" sz="1700" dirty="0">
                <a:latin typeface="Palatino Linotype" panose="02040502050505030304" pitchFamily="18" charset="0"/>
              </a:rPr>
              <a:t>adjektivum se obvykle postponuje, tzn. klade až za substantivum, se kterým tvoří spojení</a:t>
            </a:r>
          </a:p>
          <a:p>
            <a:pPr lvl="2">
              <a:lnSpc>
                <a:spcPct val="80000"/>
              </a:lnSpc>
            </a:pPr>
            <a:r>
              <a:rPr lang="cs-CZ" altLang="ru-RU" sz="1700" dirty="0">
                <a:latin typeface="Palatino Linotype" panose="02040502050505030304" pitchFamily="18" charset="0"/>
              </a:rPr>
              <a:t>při překladu do češtiny se často postupuje zprava doleva, např.</a:t>
            </a:r>
          </a:p>
          <a:p>
            <a:pPr lvl="3">
              <a:lnSpc>
                <a:spcPct val="150000"/>
              </a:lnSpc>
            </a:pPr>
            <a:r>
              <a:rPr lang="cs-CZ" altLang="ru-RU" sz="1900" i="1" dirty="0" err="1">
                <a:latin typeface="Palatino Linotype" panose="02040502050505030304" pitchFamily="18" charset="0"/>
              </a:rPr>
              <a:t>Arteria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coronaria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dextra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dirty="0">
                <a:latin typeface="Palatino Linotype" panose="02040502050505030304" pitchFamily="18" charset="0"/>
              </a:rPr>
              <a:t>= </a:t>
            </a:r>
            <a:r>
              <a:rPr lang="cs-CZ" altLang="ru-RU" sz="1900" u="sng" dirty="0">
                <a:latin typeface="Palatino Linotype" panose="02040502050505030304" pitchFamily="18" charset="0"/>
              </a:rPr>
              <a:t>pravá věnčitá tepna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ru-RU" sz="2600" u="sng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86E139-CB5B-49E1-9F0B-142EB364A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09569"/>
              </p:ext>
            </p:extLst>
          </p:nvPr>
        </p:nvGraphicFramePr>
        <p:xfrm>
          <a:off x="1116013" y="3068638"/>
          <a:ext cx="6096000" cy="110871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3164323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339413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nom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sg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nom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494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Arteria</a:t>
                      </a:r>
                      <a:r>
                        <a:rPr kumimoji="0" lang="cs-CZ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coronaria</a:t>
                      </a:r>
                      <a:endParaRPr kumimoji="0" lang="cs-CZ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F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Arteriae</a:t>
                      </a:r>
                      <a:r>
                        <a:rPr kumimoji="0" lang="cs-CZ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coronariae</a:t>
                      </a:r>
                      <a:endParaRPr kumimoji="0" lang="cs-CZ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24033"/>
                  </a:ext>
                </a:extLst>
              </a:tr>
              <a:tr h="12146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věnčitá tepna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věnčité tepny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304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42B36-9606-423C-B895-355A42AA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ru-RU">
                <a:solidFill>
                  <a:srgbClr val="A03F20"/>
                </a:solidFill>
                <a:latin typeface="Cambria" panose="02040503050406030204" pitchFamily="18" charset="0"/>
              </a:rPr>
              <a:t>Shodný a neshodný přívlastek</a:t>
            </a:r>
            <a:endParaRPr lang="cs-CZ" altLang="ru-RU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D3B5C6-4EEA-4B33-9A8A-04CC50DFCB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rgbClr val="FFC000"/>
              </a:buClr>
            </a:pPr>
            <a:r>
              <a:rPr lang="cs-CZ" altLang="ru-RU" dirty="0">
                <a:latin typeface="Palatino Linotype" panose="02040502050505030304" pitchFamily="18" charset="0"/>
              </a:rPr>
              <a:t>shodným přívlastkem se obvykle vyjadřuje</a:t>
            </a:r>
          </a:p>
          <a:p>
            <a:pPr marL="547688" lvl="2">
              <a:spcBef>
                <a:spcPts val="600"/>
              </a:spcBef>
              <a:buClr>
                <a:srgbClr val="FFC000"/>
              </a:buClr>
            </a:pPr>
            <a:r>
              <a:rPr lang="cs-CZ" altLang="ru-RU" dirty="0">
                <a:solidFill>
                  <a:srgbClr val="A36900"/>
                </a:solidFill>
                <a:latin typeface="Palatino Linotype" panose="02040502050505030304" pitchFamily="18" charset="0"/>
              </a:rPr>
              <a:t>příslušnost, vztah</a:t>
            </a:r>
          </a:p>
          <a:p>
            <a:pPr marL="822325" lvl="3">
              <a:spcBef>
                <a:spcPts val="600"/>
              </a:spcBef>
              <a:buClr>
                <a:srgbClr val="FFC000"/>
              </a:buClr>
            </a:pPr>
            <a:r>
              <a:rPr lang="cs-CZ" altLang="ru-RU" i="1" dirty="0" err="1">
                <a:latin typeface="Palatino Linotype" panose="02040502050505030304" pitchFamily="18" charset="0"/>
              </a:rPr>
              <a:t>Vertebra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thoracica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cs-CZ" altLang="ru-RU" i="1" dirty="0">
              <a:latin typeface="Palatino Linotype" panose="02040502050505030304" pitchFamily="18" charset="0"/>
            </a:endParaRPr>
          </a:p>
          <a:p>
            <a:pPr marL="547688" lvl="2">
              <a:spcBef>
                <a:spcPts val="600"/>
              </a:spcBef>
              <a:buClr>
                <a:srgbClr val="FFC000"/>
              </a:buClr>
            </a:pPr>
            <a:r>
              <a:rPr lang="cs-CZ" altLang="ru-RU" dirty="0">
                <a:solidFill>
                  <a:srgbClr val="A36900"/>
                </a:solidFill>
                <a:latin typeface="Palatino Linotype" panose="02040502050505030304" pitchFamily="18" charset="0"/>
              </a:rPr>
              <a:t>lokalizace </a:t>
            </a:r>
            <a:r>
              <a:rPr lang="cs-CZ" altLang="ru-RU" dirty="0">
                <a:latin typeface="Palatino Linotype" panose="02040502050505030304" pitchFamily="18" charset="0"/>
              </a:rPr>
              <a:t>(</a:t>
            </a:r>
            <a:r>
              <a:rPr lang="cs-CZ" altLang="ru-RU" i="1" dirty="0" err="1">
                <a:latin typeface="Palatino Linotype" panose="02040502050505030304" pitchFamily="18" charset="0"/>
              </a:rPr>
              <a:t>dexter</a:t>
            </a:r>
            <a:r>
              <a:rPr lang="cs-CZ" altLang="ru-RU" i="1" dirty="0">
                <a:latin typeface="Palatino Linotype" panose="02040502050505030304" pitchFamily="18" charset="0"/>
              </a:rPr>
              <a:t>, </a:t>
            </a:r>
            <a:r>
              <a:rPr lang="cs-CZ" altLang="ru-RU" i="1" dirty="0" err="1">
                <a:latin typeface="Palatino Linotype" panose="02040502050505030304" pitchFamily="18" charset="0"/>
              </a:rPr>
              <a:t>sinister</a:t>
            </a:r>
            <a:r>
              <a:rPr lang="cs-CZ" altLang="ru-RU" i="1" dirty="0">
                <a:latin typeface="Palatino Linotype" panose="02040502050505030304" pitchFamily="18" charset="0"/>
              </a:rPr>
              <a:t>, superior, </a:t>
            </a:r>
            <a:r>
              <a:rPr lang="cs-CZ" altLang="ru-RU" i="1" dirty="0" err="1">
                <a:latin typeface="Palatino Linotype" panose="02040502050505030304" pitchFamily="18" charset="0"/>
              </a:rPr>
              <a:t>inferior</a:t>
            </a:r>
            <a:r>
              <a:rPr lang="cs-CZ" altLang="ru-RU" i="1" dirty="0">
                <a:latin typeface="Palatino Linotype" panose="02040502050505030304" pitchFamily="18" charset="0"/>
              </a:rPr>
              <a:t>, </a:t>
            </a:r>
            <a:r>
              <a:rPr lang="cs-CZ" altLang="ru-RU" i="1" dirty="0" err="1">
                <a:latin typeface="Palatino Linotype" panose="02040502050505030304" pitchFamily="18" charset="0"/>
              </a:rPr>
              <a:t>posterior</a:t>
            </a:r>
            <a:r>
              <a:rPr lang="cs-CZ" altLang="ru-RU" i="1" dirty="0">
                <a:latin typeface="Palatino Linotype" panose="02040502050505030304" pitchFamily="18" charset="0"/>
              </a:rPr>
              <a:t>, </a:t>
            </a:r>
            <a:r>
              <a:rPr lang="cs-CZ" altLang="ru-RU" i="1" dirty="0" err="1">
                <a:latin typeface="Palatino Linotype" panose="02040502050505030304" pitchFamily="18" charset="0"/>
              </a:rPr>
              <a:t>anterior</a:t>
            </a:r>
            <a:r>
              <a:rPr lang="cs-CZ" altLang="ru-RU" dirty="0">
                <a:latin typeface="Palatino Linotype" panose="02040502050505030304" pitchFamily="18" charset="0"/>
              </a:rPr>
              <a:t>)</a:t>
            </a:r>
          </a:p>
          <a:p>
            <a:pPr marL="822325" lvl="3">
              <a:spcBef>
                <a:spcPts val="600"/>
              </a:spcBef>
              <a:buClr>
                <a:srgbClr val="FFC000"/>
              </a:buClr>
            </a:pPr>
            <a:r>
              <a:rPr lang="cs-CZ" altLang="ru-RU" i="1" dirty="0" err="1">
                <a:latin typeface="Palatino Linotype" panose="02040502050505030304" pitchFamily="18" charset="0"/>
              </a:rPr>
              <a:t>Clavicula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dextra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cs-CZ" altLang="ru-RU" i="1" dirty="0">
              <a:latin typeface="Palatino Linotype" panose="02040502050505030304" pitchFamily="18" charset="0"/>
            </a:endParaRPr>
          </a:p>
          <a:p>
            <a:pPr marL="547688" lvl="2"/>
            <a:r>
              <a:rPr lang="cs-CZ" altLang="ru-RU" dirty="0">
                <a:solidFill>
                  <a:srgbClr val="A36900"/>
                </a:solidFill>
                <a:latin typeface="Palatino Linotype" panose="02040502050505030304" pitchFamily="18" charset="0"/>
              </a:rPr>
              <a:t>charakteristický rys, kvalita</a:t>
            </a:r>
          </a:p>
          <a:p>
            <a:pPr marL="822325" lvl="3"/>
            <a:r>
              <a:rPr lang="cs-CZ" altLang="ru-RU" i="1" dirty="0" err="1">
                <a:latin typeface="Palatino Linotype" panose="02040502050505030304" pitchFamily="18" charset="0"/>
              </a:rPr>
              <a:t>Vena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cordis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magna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/>
            <a:r>
              <a:rPr lang="cs-CZ" altLang="ru-RU" i="1" dirty="0">
                <a:latin typeface="Palatino Linotype" panose="02040502050505030304" pitchFamily="18" charset="0"/>
              </a:rPr>
              <a:t>Musculus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latissimus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dorsi</a:t>
            </a:r>
            <a:endParaRPr lang="cs-CZ" altLang="ru-RU" i="1" dirty="0">
              <a:latin typeface="Palatino Linotype" panose="02040502050505030304" pitchFamily="18" charset="0"/>
            </a:endParaRPr>
          </a:p>
          <a:p>
            <a:pPr marL="822325" lvl="3"/>
            <a:r>
              <a:rPr lang="cs-CZ" altLang="ru-RU" i="1" dirty="0">
                <a:latin typeface="Palatino Linotype" panose="02040502050505030304" pitchFamily="18" charset="0"/>
              </a:rPr>
              <a:t>Sutura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lambdoidea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584F1-94CF-4ED5-807A-B46E84DD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ru-RU">
                <a:solidFill>
                  <a:srgbClr val="A03F20"/>
                </a:solidFill>
                <a:latin typeface="Cambria" panose="02040503050406030204" pitchFamily="18" charset="0"/>
              </a:rPr>
              <a:t>Shodný a neshodný přívlastek</a:t>
            </a:r>
            <a:endParaRPr lang="cs-CZ" altLang="ru-RU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3FB016-9DC6-4C57-83B7-13B860F137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ru-RU" sz="2000" b="1" dirty="0">
                <a:solidFill>
                  <a:srgbClr val="A36900"/>
                </a:solidFill>
                <a:latin typeface="Palatino Linotype" panose="02040502050505030304" pitchFamily="18" charset="0"/>
              </a:rPr>
              <a:t>Neshodný přívlastek</a:t>
            </a:r>
          </a:p>
          <a:p>
            <a:pPr lvl="1"/>
            <a:r>
              <a:rPr lang="cs-CZ" altLang="ru-RU" sz="2000" dirty="0">
                <a:latin typeface="Palatino Linotype" panose="02040502050505030304" pitchFamily="18" charset="0"/>
              </a:rPr>
              <a:t>vyjadřuje se substantivem v genitivním tvaru:</a:t>
            </a:r>
          </a:p>
          <a:p>
            <a:pPr lvl="3"/>
            <a:r>
              <a:rPr lang="cs-CZ" altLang="ru-RU" i="1" dirty="0">
                <a:latin typeface="Palatino Linotype" panose="02040502050505030304" pitchFamily="18" charset="0"/>
              </a:rPr>
              <a:t>Areola </a:t>
            </a:r>
            <a:r>
              <a:rPr lang="cs-CZ" altLang="ru-RU" i="1" dirty="0" err="1">
                <a:latin typeface="Palatino Linotype" panose="02040502050505030304" pitchFamily="18" charset="0"/>
              </a:rPr>
              <a:t>mammae</a:t>
            </a:r>
            <a:endParaRPr lang="cs-CZ" altLang="ru-RU" i="1" dirty="0">
              <a:latin typeface="Palatino Linotype" panose="02040502050505030304" pitchFamily="18" charset="0"/>
            </a:endParaRPr>
          </a:p>
          <a:p>
            <a:pPr lvl="1"/>
            <a:endParaRPr lang="cs-CZ" altLang="ru-RU" sz="2000" dirty="0">
              <a:latin typeface="Palatino Linotype" panose="02040502050505030304" pitchFamily="18" charset="0"/>
            </a:endParaRPr>
          </a:p>
          <a:p>
            <a:pPr lvl="1"/>
            <a:r>
              <a:rPr lang="cs-CZ" altLang="ru-RU" sz="2000" dirty="0">
                <a:latin typeface="Palatino Linotype" panose="02040502050505030304" pitchFamily="18" charset="0"/>
              </a:rPr>
              <a:t>„neshodný“ - substantivum zůstává vždy v genitivním tvaru</a:t>
            </a:r>
          </a:p>
          <a:p>
            <a:pPr lvl="2"/>
            <a:r>
              <a:rPr lang="cs-CZ" altLang="ru-RU" i="1" dirty="0" err="1">
                <a:latin typeface="Palatino Linotype" panose="02040502050505030304" pitchFamily="18" charset="0"/>
              </a:rPr>
              <a:t>Ven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profund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lingu</a:t>
            </a:r>
            <a:r>
              <a:rPr lang="cs-CZ" altLang="ru-RU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dirty="0">
                <a:latin typeface="Palatino Linotype" panose="02040502050505030304" pitchFamily="18" charset="0"/>
              </a:rPr>
              <a:t>= hlubok</a:t>
            </a:r>
            <a:r>
              <a:rPr lang="cs-CZ" altLang="ru-RU" dirty="0">
                <a:solidFill>
                  <a:srgbClr val="00B050"/>
                </a:solidFill>
                <a:latin typeface="Palatino Linotype" panose="02040502050505030304" pitchFamily="18" charset="0"/>
              </a:rPr>
              <a:t>é</a:t>
            </a:r>
            <a:r>
              <a:rPr lang="cs-CZ" altLang="ru-RU" dirty="0">
                <a:latin typeface="Palatino Linotype" panose="02040502050505030304" pitchFamily="18" charset="0"/>
              </a:rPr>
              <a:t> žíl</a:t>
            </a:r>
            <a:r>
              <a:rPr lang="cs-CZ" altLang="ru-RU" dirty="0">
                <a:solidFill>
                  <a:srgbClr val="00B050"/>
                </a:solidFill>
                <a:latin typeface="Palatino Linotype" panose="02040502050505030304" pitchFamily="18" charset="0"/>
              </a:rPr>
              <a:t>y</a:t>
            </a:r>
            <a:r>
              <a:rPr lang="cs-CZ" altLang="ru-RU" dirty="0">
                <a:latin typeface="Palatino Linotype" panose="02040502050505030304" pitchFamily="18" charset="0"/>
              </a:rPr>
              <a:t> jazyk</a:t>
            </a:r>
            <a:r>
              <a:rPr lang="cs-CZ" altLang="ru-RU" dirty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</a:p>
          <a:p>
            <a:pPr lvl="3"/>
            <a:r>
              <a:rPr lang="cs-CZ" altLang="ru-RU" dirty="0">
                <a:latin typeface="Palatino Linotype" panose="02040502050505030304" pitchFamily="18" charset="0"/>
              </a:rPr>
              <a:t>gen.pl. </a:t>
            </a:r>
            <a:r>
              <a:rPr lang="cs-CZ" altLang="ru-RU" i="1" dirty="0" err="1">
                <a:latin typeface="Palatino Linotype" panose="02040502050505030304" pitchFamily="18" charset="0"/>
              </a:rPr>
              <a:t>ven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arum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profund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arum</a:t>
            </a:r>
            <a:r>
              <a:rPr lang="cs-CZ" altLang="ru-RU" i="1" dirty="0">
                <a:latin typeface="Palatino Linotype" panose="02040502050505030304" pitchFamily="18" charset="0"/>
              </a:rPr>
              <a:t> lingu</a:t>
            </a:r>
            <a:r>
              <a:rPr lang="cs-CZ" altLang="ru-RU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dirty="0">
                <a:latin typeface="Palatino Linotype" panose="02040502050505030304" pitchFamily="18" charset="0"/>
              </a:rPr>
              <a:t>= hlubok</a:t>
            </a:r>
            <a:r>
              <a:rPr lang="cs-CZ" altLang="ru-RU" dirty="0">
                <a:solidFill>
                  <a:srgbClr val="00B050"/>
                </a:solidFill>
                <a:latin typeface="Palatino Linotype" panose="02040502050505030304" pitchFamily="18" charset="0"/>
              </a:rPr>
              <a:t>ých</a:t>
            </a:r>
            <a:r>
              <a:rPr lang="cs-CZ" altLang="ru-RU" dirty="0">
                <a:latin typeface="Palatino Linotype" panose="02040502050505030304" pitchFamily="18" charset="0"/>
              </a:rPr>
              <a:t> žil jazyk</a:t>
            </a:r>
            <a:r>
              <a:rPr lang="cs-CZ" altLang="ru-RU" dirty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</a:p>
          <a:p>
            <a:pPr lvl="1"/>
            <a:endParaRPr lang="cs-CZ" altLang="ru-RU" sz="2000" dirty="0">
              <a:latin typeface="Palatino Linotype" panose="02040502050505030304" pitchFamily="18" charset="0"/>
            </a:endParaRPr>
          </a:p>
          <a:p>
            <a:pPr lvl="1"/>
            <a:r>
              <a:rPr lang="cs-CZ" altLang="ru-RU" sz="2000" dirty="0">
                <a:latin typeface="Palatino Linotype" panose="02040502050505030304" pitchFamily="18" charset="0"/>
              </a:rPr>
              <a:t>neshodným přívlastkem se obvykle vyjadřuje </a:t>
            </a:r>
            <a:r>
              <a:rPr lang="cs-CZ" altLang="ru-RU" sz="2000" b="1" dirty="0">
                <a:latin typeface="Palatino Linotype" panose="02040502050505030304" pitchFamily="18" charset="0"/>
              </a:rPr>
              <a:t>vztah</a:t>
            </a:r>
            <a:r>
              <a:rPr lang="cs-CZ" altLang="ru-RU" sz="2000" dirty="0">
                <a:latin typeface="Palatino Linotype" panose="02040502050505030304" pitchFamily="18" charset="0"/>
              </a:rPr>
              <a:t>,</a:t>
            </a:r>
            <a:r>
              <a:rPr lang="cs-CZ" altLang="ru-RU" sz="2000" b="1" dirty="0">
                <a:latin typeface="Palatino Linotype" panose="02040502050505030304" pitchFamily="18" charset="0"/>
              </a:rPr>
              <a:t> příslušnost </a:t>
            </a:r>
            <a:r>
              <a:rPr lang="cs-CZ" altLang="ru-RU" sz="2000" dirty="0">
                <a:latin typeface="Palatino Linotype" panose="02040502050505030304" pitchFamily="18" charset="0"/>
              </a:rPr>
              <a:t>(viz příklady výše)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AAA4ABB-9237-43D4-8099-9DC60FB4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441827A6-085D-4951-8972-EE99F9812F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26013"/>
          </a:xfrm>
        </p:spPr>
        <p:txBody>
          <a:bodyPr/>
          <a:lstStyle/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6B92E2F-4FEA-482E-98AE-7B0D10687FF1}"/>
              </a:ext>
            </a:extLst>
          </p:cNvPr>
          <p:cNvGraphicFramePr>
            <a:graphicFrameLocks noGrp="1"/>
          </p:cNvGraphicFramePr>
          <p:nvPr/>
        </p:nvGraphicFramePr>
        <p:xfrm>
          <a:off x="2339975" y="1677988"/>
          <a:ext cx="388937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pád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singulár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plurál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2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>
                          <a:latin typeface="Palatino Linotype" panose="02040502050505030304" pitchFamily="18" charset="0"/>
                        </a:rPr>
                        <a:t>gen.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rum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am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i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ī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3F1780F2-5F21-4EE5-AF2C-4CE2DF7A132B}"/>
              </a:ext>
            </a:extLst>
          </p:cNvPr>
          <p:cNvGraphicFramePr>
            <a:graphicFrameLocks/>
          </p:cNvGraphicFramePr>
          <p:nvPr/>
        </p:nvGraphicFramePr>
        <p:xfrm>
          <a:off x="301625" y="4125913"/>
          <a:ext cx="85042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artēria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systolē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m. 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gen.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r>
                        <a:rPr kumimoji="0" lang="cs-CZ" sz="2000" b="0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lang="en-US" altLang="cs-CZ" sz="2000" b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kumimoji="0" lang="cs-CZ" sz="2000" b="0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lang="en-US" altLang="cs-CZ" sz="2000" b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5C19C-3A39-4EC8-843E-FA9EC2A6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Cambria" panose="02040503050406030204" pitchFamily="18" charset="0"/>
              </a:rPr>
              <a:t>Nominativ plurálu 1. deklinace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0A1C05-7A30-4924-9775-47B4030CD2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ru-RU" dirty="0">
                <a:latin typeface="Palatino Linotype" panose="02040502050505030304" pitchFamily="18" charset="0"/>
              </a:rPr>
              <a:t>formální znak nominativu plurálu substantiv a adjektiv 1. deklinace:</a:t>
            </a:r>
          </a:p>
          <a:p>
            <a:pPr lvl="1"/>
            <a:r>
              <a:rPr lang="cs-CZ" altLang="ru-RU" sz="2400" dirty="0">
                <a:latin typeface="Palatino Linotype" panose="02040502050505030304" pitchFamily="18" charset="0"/>
              </a:rPr>
              <a:t>koncovka </a:t>
            </a:r>
            <a:r>
              <a:rPr lang="cs-CZ" alt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-</a:t>
            </a:r>
            <a:r>
              <a:rPr lang="cs-CZ" altLang="ru-RU" sz="24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ae</a:t>
            </a:r>
            <a:endParaRPr lang="cs-CZ" altLang="ru-RU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lvl="3"/>
            <a:endParaRPr lang="cs-CZ" altLang="ru-RU" dirty="0">
              <a:latin typeface="Palatino Linotype" panose="02040502050505030304" pitchFamily="18" charset="0"/>
            </a:endParaRPr>
          </a:p>
          <a:p>
            <a:r>
              <a:rPr lang="cs-CZ" altLang="ru-RU" dirty="0">
                <a:latin typeface="Palatino Linotype" panose="02040502050505030304" pitchFamily="18" charset="0"/>
              </a:rPr>
              <a:t>uplatnění</a:t>
            </a:r>
          </a:p>
          <a:p>
            <a:pPr lvl="1"/>
            <a:r>
              <a:rPr lang="cs-CZ" altLang="ru-RU" dirty="0">
                <a:latin typeface="Palatino Linotype" panose="02040502050505030304" pitchFamily="18" charset="0"/>
              </a:rPr>
              <a:t> v anatomických termínech pro označení struktur, jež se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ru-RU" dirty="0">
                <a:latin typeface="Palatino Linotype" panose="02040502050505030304" pitchFamily="18" charset="0"/>
              </a:rPr>
              <a:t>v lidském organismu vyskytují i ve větším počtu než jeden</a:t>
            </a:r>
          </a:p>
          <a:p>
            <a:pPr lvl="3"/>
            <a:r>
              <a:rPr lang="cs-CZ" altLang="ru-RU" sz="2400" dirty="0" err="1">
                <a:latin typeface="Palatino Linotype" panose="02040502050505030304" pitchFamily="18" charset="0"/>
              </a:rPr>
              <a:t>maxilla</a:t>
            </a:r>
            <a:r>
              <a:rPr lang="cs-CZ" altLang="ru-RU" sz="2400" dirty="0">
                <a:latin typeface="Palatino Linotype" panose="02040502050505030304" pitchFamily="18" charset="0"/>
              </a:rPr>
              <a:t> 	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maxillae</a:t>
            </a:r>
            <a:endParaRPr lang="cs-CZ" altLang="ru-RU" sz="2400" dirty="0">
              <a:latin typeface="Palatino Linotype" panose="02040502050505030304" pitchFamily="18" charset="0"/>
            </a:endParaRPr>
          </a:p>
          <a:p>
            <a:pPr lvl="3"/>
            <a:r>
              <a:rPr lang="cs-CZ" altLang="ru-RU" sz="2400" dirty="0" err="1">
                <a:latin typeface="Palatino Linotype" panose="02040502050505030304" pitchFamily="18" charset="0"/>
              </a:rPr>
              <a:t>costa</a:t>
            </a:r>
            <a:r>
              <a:rPr lang="cs-CZ" altLang="ru-RU" sz="2400" dirty="0">
                <a:latin typeface="Palatino Linotype" panose="02040502050505030304" pitchFamily="18" charset="0"/>
              </a:rPr>
              <a:t> vera	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costae</a:t>
            </a:r>
            <a:r>
              <a:rPr lang="cs-CZ" altLang="ru-RU" sz="2400" dirty="0">
                <a:latin typeface="Palatino Linotype" panose="02040502050505030304" pitchFamily="18" charset="0"/>
              </a:rPr>
              <a:t>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verae</a:t>
            </a:r>
            <a:endParaRPr lang="cs-CZ" altLang="ru-RU" sz="2400" dirty="0">
              <a:latin typeface="Palatino Linotype" panose="02040502050505030304" pitchFamily="18" charset="0"/>
            </a:endParaRPr>
          </a:p>
          <a:p>
            <a:pPr lvl="3"/>
            <a:r>
              <a:rPr lang="cs-CZ" altLang="ru-RU" sz="2400" dirty="0" err="1">
                <a:latin typeface="Palatino Linotype" panose="02040502050505030304" pitchFamily="18" charset="0"/>
              </a:rPr>
              <a:t>vertebra</a:t>
            </a:r>
            <a:r>
              <a:rPr lang="cs-CZ" altLang="ru-RU" sz="2400" dirty="0">
                <a:latin typeface="Palatino Linotype" panose="02040502050505030304" pitchFamily="18" charset="0"/>
              </a:rPr>
              <a:t>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thoracica</a:t>
            </a:r>
            <a:r>
              <a:rPr lang="cs-CZ" altLang="ru-RU" sz="2400" dirty="0">
                <a:latin typeface="Palatino Linotype" panose="02040502050505030304" pitchFamily="18" charset="0"/>
              </a:rPr>
              <a:t> 	    vertebrae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thoracicae</a:t>
            </a:r>
            <a:endParaRPr lang="cs-CZ" altLang="ru-RU" sz="2400" dirty="0">
              <a:latin typeface="Palatino Linotype" panose="02040502050505030304" pitchFamily="18" charset="0"/>
            </a:endParaRPr>
          </a:p>
        </p:txBody>
      </p:sp>
      <p:sp>
        <p:nvSpPr>
          <p:cNvPr id="4" name="Šrafovaná šipka doprava 3">
            <a:extLst>
              <a:ext uri="{FF2B5EF4-FFF2-40B4-BE49-F238E27FC236}">
                <a16:creationId xmlns:a16="http://schemas.microsoft.com/office/drawing/2014/main" id="{86A9495B-912C-4ADF-B991-BE301D4D5159}"/>
              </a:ext>
            </a:extLst>
          </p:cNvPr>
          <p:cNvSpPr/>
          <p:nvPr/>
        </p:nvSpPr>
        <p:spPr>
          <a:xfrm>
            <a:off x="2748280" y="4648944"/>
            <a:ext cx="293688" cy="1460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/>
          </a:p>
        </p:txBody>
      </p:sp>
      <p:sp>
        <p:nvSpPr>
          <p:cNvPr id="5" name="Šrafovaná šipka doprava 4">
            <a:extLst>
              <a:ext uri="{FF2B5EF4-FFF2-40B4-BE49-F238E27FC236}">
                <a16:creationId xmlns:a16="http://schemas.microsoft.com/office/drawing/2014/main" id="{FB60EE0A-83C6-4BE9-BEFF-D01A98A85DAD}"/>
              </a:ext>
            </a:extLst>
          </p:cNvPr>
          <p:cNvSpPr/>
          <p:nvPr/>
        </p:nvSpPr>
        <p:spPr>
          <a:xfrm>
            <a:off x="2843808" y="5157192"/>
            <a:ext cx="293688" cy="1460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7" name="Šrafovaná šipka doprava 4">
            <a:extLst>
              <a:ext uri="{FF2B5EF4-FFF2-40B4-BE49-F238E27FC236}">
                <a16:creationId xmlns:a16="http://schemas.microsoft.com/office/drawing/2014/main" id="{B5535468-CB02-4011-9BDA-786431D8B1AE}"/>
              </a:ext>
            </a:extLst>
          </p:cNvPr>
          <p:cNvSpPr/>
          <p:nvPr/>
        </p:nvSpPr>
        <p:spPr>
          <a:xfrm>
            <a:off x="3995936" y="5589240"/>
            <a:ext cx="293687" cy="1444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3AB8D29B-9157-4FB5-B61E-32C08163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Uplatnění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1F08EF-E4F3-46DD-9FCF-6574756633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ru-RU" sz="2500" dirty="0">
                <a:latin typeface="Palatino Linotype"/>
              </a:rPr>
              <a:t>Anatomická nomenklatura: </a:t>
            </a:r>
            <a:endParaRPr lang="cs-CZ" altLang="ru-RU" sz="2500"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latinské názvosloví (TA = </a:t>
            </a:r>
            <a:r>
              <a:rPr lang="cs-CZ" altLang="ru-RU" sz="2000" dirty="0" err="1">
                <a:solidFill>
                  <a:schemeClr val="tx1"/>
                </a:solidFill>
                <a:latin typeface="Palatino Linotype"/>
              </a:rPr>
              <a:t>Terminologia</a:t>
            </a: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2000" dirty="0" err="1">
                <a:solidFill>
                  <a:schemeClr val="tx1"/>
                </a:solidFill>
                <a:latin typeface="Palatino Linotype"/>
              </a:rPr>
              <a:t>Anatomica</a:t>
            </a: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)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oficiální, mezinárodně uznávaná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revizi schvaluje a vydává FCAT (poslední vydání z r. 1998)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25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ru-RU" sz="2500" dirty="0">
                <a:latin typeface="Palatino Linotype"/>
              </a:rPr>
              <a:t>Klinická a patologická terminologie </a:t>
            </a:r>
            <a:endParaRPr lang="cs-CZ" altLang="ru-RU" sz="2500" dirty="0"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dosud nebyla kodifikována na mezinárodní úrovni, i když existují dokumenty, které ji částečně suplují (MKN 10, SNOMED apod.)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v této oblasti lékařské terminologie se užívají i termíny přejaté z různých dalších jazyků, resp. se latinské a řecké výrazy počešťují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latina se uplatňuje v názvech nemocí, úrazů a operačních zákroků, nejčastěji v hospitalizačních a operačních diagnózách: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morbus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hypertonicus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, diabetes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mellitus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,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arthrosis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 </a:t>
            </a:r>
            <a:endParaRPr lang="cs-CZ" altLang="ru-RU" sz="19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fractura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costarum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complicata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 </a:t>
            </a:r>
            <a:endParaRPr lang="cs-CZ" altLang="ru-RU" sz="19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extractio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chirurgica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 </a:t>
            </a:r>
            <a:endParaRPr lang="cs-CZ" altLang="ru-RU" sz="19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25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AD0F5-838E-42D5-916A-D5859F44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Cambria" panose="02040503050406030204" pitchFamily="18" charset="0"/>
              </a:rPr>
              <a:t>Genitiv singuláru a plurálu 1. deklinace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C0147B89-168E-4311-936C-AB44448A6B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ru-RU" sz="2400" dirty="0">
                <a:latin typeface="Cambria" panose="02040503050406030204" pitchFamily="18" charset="0"/>
              </a:rPr>
              <a:t>formální znak genitivu substantiv a adjektiv 1. deklinace:</a:t>
            </a: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r>
              <a:rPr lang="cs-CZ" altLang="ru-RU" sz="2400" dirty="0">
                <a:latin typeface="Cambria" panose="02040503050406030204" pitchFamily="18" charset="0"/>
              </a:rPr>
              <a:t>uplatnění</a:t>
            </a:r>
          </a:p>
          <a:p>
            <a:pPr lvl="1"/>
            <a:r>
              <a:rPr lang="cs-CZ" altLang="ru-RU" dirty="0">
                <a:latin typeface="Cambria" panose="02040503050406030204" pitchFamily="18" charset="0"/>
              </a:rPr>
              <a:t>pro vyjádření vztahu nebo příslušnosti</a:t>
            </a:r>
          </a:p>
          <a:p>
            <a:pPr lvl="3"/>
            <a:r>
              <a:rPr lang="cs-CZ" altLang="ru-RU" i="1" dirty="0">
                <a:latin typeface="Cambria" panose="02040503050406030204" pitchFamily="18" charset="0"/>
              </a:rPr>
              <a:t>Spina </a:t>
            </a:r>
            <a:r>
              <a:rPr lang="cs-CZ" altLang="ru-RU" i="1" dirty="0" err="1">
                <a:latin typeface="Cambria" panose="02040503050406030204" pitchFamily="18" charset="0"/>
              </a:rPr>
              <a:t>scapulae</a:t>
            </a:r>
          </a:p>
          <a:p>
            <a:pPr lvl="3"/>
            <a:r>
              <a:rPr lang="cs-CZ" altLang="ru-RU" i="1" dirty="0" err="1">
                <a:latin typeface="Cambria" panose="02040503050406030204" pitchFamily="18" charset="0"/>
              </a:rPr>
              <a:t>Areolae</a:t>
            </a:r>
            <a:r>
              <a:rPr lang="cs-CZ" altLang="ru-RU" i="1" dirty="0">
                <a:latin typeface="Cambria" panose="02040503050406030204" pitchFamily="18" charset="0"/>
              </a:rPr>
              <a:t> </a:t>
            </a:r>
            <a:r>
              <a:rPr lang="cs-CZ" altLang="ru-RU" i="1" dirty="0" err="1">
                <a:latin typeface="Cambria" panose="02040503050406030204" pitchFamily="18" charset="0"/>
              </a:rPr>
              <a:t>mammarum</a:t>
            </a:r>
          </a:p>
          <a:p>
            <a:pPr lvl="1"/>
            <a:r>
              <a:rPr lang="cs-CZ" altLang="ru-RU" dirty="0">
                <a:latin typeface="Cambria" panose="02040503050406030204" pitchFamily="18" charset="0"/>
              </a:rPr>
              <a:t>neshodný přívlastek</a:t>
            </a:r>
          </a:p>
          <a:p>
            <a:endParaRPr lang="cs-CZ" altLang="ru-RU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96F2797-A3BF-4F07-A4D6-182032C8F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86359"/>
              </p:ext>
            </p:extLst>
          </p:nvPr>
        </p:nvGraphicFramePr>
        <p:xfrm>
          <a:off x="1258888" y="2276475"/>
          <a:ext cx="6096000" cy="103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gen.sg.</a:t>
                      </a:r>
                      <a:endParaRPr lang="cs-CZ" sz="18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gen.pl.</a:t>
                      </a:r>
                      <a:endParaRPr lang="cs-CZ" sz="18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</a:rPr>
                        <a:t>ae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/-</a:t>
                      </a:r>
                      <a:r>
                        <a:rPr kumimoji="0" lang="cs-CZ" sz="2400" b="0" kern="1200" dirty="0" err="1">
                          <a:solidFill>
                            <a:schemeClr val="tx1"/>
                          </a:solidFill>
                          <a:effectLst/>
                        </a:rPr>
                        <a:t>ēs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kumimoji="0" lang="cs-CZ" sz="2400" b="0" kern="1200" dirty="0" err="1">
                          <a:solidFill>
                            <a:schemeClr val="tx1"/>
                          </a:solidFill>
                          <a:effectLst/>
                        </a:rPr>
                        <a:t>ārum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B80E6AC-4B64-47C3-BA8B-2B49C94C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Anatomické termíny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F1C5DEB-BBC4-4383-BC28-B2426320AE2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429625" cy="48529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99A9DC9-C855-4123-99D4-9BDB44D0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Klinické termíny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7F45BD83-0632-4417-AE6A-88E5D11C4A0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8" y="1527175"/>
            <a:ext cx="8574087" cy="47101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7012F9D4-A005-43DD-8113-1514E144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Uplatnění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9F66CF-EFF1-43B3-A581-50F8007106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ru-RU" sz="2500">
                <a:latin typeface="Palatino Linotype" panose="02040502050505030304" pitchFamily="18" charset="0"/>
              </a:rPr>
              <a:t>Farmakologické a recepturní názvosloví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kodifikovaná nomenklatura (Český lékopis 2009; vychází z mezinárodně uznávaného Evropského lékopisu)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zahrnuje názvosloví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léčivých a pomocných látek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acidum phosphoricum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lékových skupin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analgetica, antibiotica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drog a jejích částí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chamomillae romanae flos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forem farmaceutických přípravků a prostředků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tabulettae obductae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eaLnBrk="1" hangingPunct="1"/>
            <a:endParaRPr lang="cs-CZ" altLang="ru-RU" sz="2500">
              <a:latin typeface="Palatino Linotype" panose="02040502050505030304" pitchFamily="18" charset="0"/>
            </a:endParaRPr>
          </a:p>
          <a:p>
            <a:pPr eaLnBrk="1" hangingPunct="1"/>
            <a:r>
              <a:rPr lang="cs-CZ" altLang="ru-RU" sz="2500">
                <a:latin typeface="Palatino Linotype" panose="02040502050505030304" pitchFamily="18" charset="0"/>
              </a:rPr>
              <a:t>Receptura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ústřední část receptu se vypisuje v latinských frázích (často převedených do zkratek) </a:t>
            </a:r>
          </a:p>
          <a:p>
            <a:pPr eaLnBrk="1" hangingPunct="1"/>
            <a:endParaRPr lang="cs-CZ" altLang="ru-RU" sz="25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CE1DD406-B279-4CE7-A14D-1AEC0D55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Recept</a:t>
            </a:r>
          </a:p>
        </p:txBody>
      </p:sp>
      <p:sp>
        <p:nvSpPr>
          <p:cNvPr id="25603" name="AutoShape 2">
            <a:extLst>
              <a:ext uri="{FF2B5EF4-FFF2-40B4-BE49-F238E27FC236}">
                <a16:creationId xmlns:a16="http://schemas.microsoft.com/office/drawing/2014/main" id="{31B5444B-5ACD-426C-97E1-E067F14A9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419600"/>
            <a:ext cx="12477750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ill Sans MT" panose="020B0502020104020203" pitchFamily="34" charset="0"/>
            </a:endParaRP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5E76BD1A-E0DD-4169-97AC-18C68E52930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908050"/>
            <a:ext cx="7399337" cy="5473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BE5219D-5900-4145-86E6-67F36936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Organizační</a:t>
            </a:r>
            <a:r>
              <a:rPr lang="cs-CZ" altLang="cs-CZ">
                <a:solidFill>
                  <a:srgbClr val="A03F20"/>
                </a:solidFill>
              </a:rPr>
              <a:t> </a:t>
            </a:r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pokyny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C497243-E7DE-4F8C-AAB4-A200E3C3E9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268413"/>
            <a:ext cx="8504238" cy="4854575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Palatino Linotype"/>
              </a:rPr>
              <a:t>Průběžný test (L1-5)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v první polovině listopadu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požadovaná hranice úspěšnosti: 60%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úspěšné absolvování průběžného testu je podmínkou připuštění ke zkoušce (možnost 2 opravných termínů)</a:t>
            </a:r>
          </a:p>
          <a:p>
            <a:pPr eaLnBrk="1" hangingPunct="1"/>
            <a:r>
              <a:rPr lang="cs-CZ" altLang="cs-CZ" dirty="0">
                <a:latin typeface="Palatino Linotype"/>
              </a:rPr>
              <a:t>Zkouška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písemná a ústní část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požadovaná hranice úspěšnosti: 60%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ve zkouškovém období</a:t>
            </a:r>
          </a:p>
          <a:p>
            <a:pPr eaLnBrk="1" hangingPunct="1"/>
            <a:r>
              <a:rPr lang="cs-CZ" altLang="cs-CZ" dirty="0">
                <a:latin typeface="Palatino Linotype"/>
              </a:rPr>
              <a:t>Absence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tolerovány jsou </a:t>
            </a:r>
            <a:r>
              <a:rPr lang="cs-CZ" altLang="cs-CZ" b="1" dirty="0">
                <a:latin typeface="Palatino Linotype"/>
              </a:rPr>
              <a:t>DVĚ</a:t>
            </a:r>
            <a:r>
              <a:rPr lang="cs-CZ" altLang="cs-CZ" dirty="0">
                <a:latin typeface="Palatino Linotype"/>
              </a:rPr>
              <a:t> absence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ty musí být omluveny prostřednictvím Studijního oddělení LF</a:t>
            </a:r>
          </a:p>
          <a:p>
            <a:pPr marL="547370" lvl="1" eaLnBrk="1" hangingPunct="1"/>
            <a:endParaRPr lang="cs-CZ" altLang="cs-CZ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8BDDA0C-555E-4FA8-90CF-24F7D306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59A7-05F1-461C-9025-BF4556F36D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8785225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600">
                <a:latin typeface="Palatino Linotype" panose="02040502050505030304" pitchFamily="18" charset="0"/>
              </a:rPr>
              <a:t>Povinně</a:t>
            </a:r>
            <a:r>
              <a:rPr lang="cs-CZ" altLang="cs-CZ" sz="2900">
                <a:latin typeface="Palatino Linotype" panose="02040502050505030304" pitchFamily="18" charset="0"/>
              </a:rPr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2300">
                <a:solidFill>
                  <a:schemeClr val="tx1"/>
                </a:solidFill>
                <a:latin typeface="Palatino Linotype" panose="02040502050505030304" pitchFamily="18" charset="0"/>
              </a:rPr>
              <a:t>Švanda Libor, Kateřina Pořízková, Jozefa Artimová, Eva Dávidová: </a:t>
            </a:r>
            <a:r>
              <a:rPr lang="cs-CZ" altLang="cs-CZ" sz="2300" i="1">
                <a:solidFill>
                  <a:schemeClr val="tx1"/>
                </a:solidFill>
                <a:latin typeface="Palatino Linotype" panose="02040502050505030304" pitchFamily="18" charset="0"/>
              </a:rPr>
              <a:t>Terminologia graeco-latina medica pro studijní obory fyzioterapie a všeobecná sestra</a:t>
            </a:r>
            <a:r>
              <a:rPr lang="cs-CZ" altLang="cs-CZ" sz="2300">
                <a:solidFill>
                  <a:schemeClr val="tx1"/>
                </a:solidFill>
                <a:latin typeface="Palatino Linotype" panose="02040502050505030304" pitchFamily="18" charset="0"/>
              </a:rPr>
              <a:t>. 2016.</a:t>
            </a:r>
            <a:endParaRPr lang="cs-CZ" altLang="cs-CZ" sz="19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>
                <a:latin typeface="Palatino Linotype" panose="02040502050505030304" pitchFamily="18" charset="0"/>
              </a:rPr>
              <a:t>Doporučená literatura: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Kábrt, Jan – Kábrt, Jan jr.: </a:t>
            </a:r>
            <a:r>
              <a:rPr lang="cs-CZ" altLang="cs-CZ" sz="1900" b="1">
                <a:solidFill>
                  <a:schemeClr val="tx1"/>
                </a:solidFill>
                <a:latin typeface="Palatino Linotype" panose="02040502050505030304" pitchFamily="18" charset="0"/>
              </a:rPr>
              <a:t>Lexicon medicum.</a:t>
            </a: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 Praha: Galén, 2004. (2., dopl. a přeprac. vyd.)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ru-RU" sz="1900">
                <a:solidFill>
                  <a:schemeClr val="tx1"/>
                </a:solidFill>
                <a:latin typeface="Palatino Linotype" panose="02040502050505030304" pitchFamily="18" charset="0"/>
              </a:rPr>
              <a:t>Dauber Wolfgang: </a:t>
            </a:r>
            <a:r>
              <a:rPr lang="cs-CZ" altLang="ru-RU" sz="1900" b="1">
                <a:solidFill>
                  <a:schemeClr val="tx1"/>
                </a:solidFill>
                <a:latin typeface="Palatino Linotype" panose="02040502050505030304" pitchFamily="18" charset="0"/>
              </a:rPr>
              <a:t>Feneisův obrazový slovník anatomie.</a:t>
            </a:r>
            <a:r>
              <a:rPr lang="cs-CZ" altLang="ru-RU" sz="1900">
                <a:solidFill>
                  <a:schemeClr val="tx1"/>
                </a:solidFill>
                <a:latin typeface="Palatino Linotype" panose="02040502050505030304" pitchFamily="18" charset="0"/>
              </a:rPr>
              <a:t> Praha: Grada, 2007. (překlad 9., zcela přepracovaného vydání)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Martin Vejražka, Dana Svobodová: </a:t>
            </a:r>
            <a:r>
              <a:rPr lang="cs-CZ" altLang="cs-CZ" sz="1900" b="1">
                <a:solidFill>
                  <a:schemeClr val="tx1"/>
                </a:solidFill>
                <a:latin typeface="Palatino Linotype" panose="02040502050505030304" pitchFamily="18" charset="0"/>
              </a:rPr>
              <a:t>Terminologiae medicae Ianua.</a:t>
            </a: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 Úvod do problematiky řeckolatinské lékařské terminologie pro studenty magisterského studia lékařství. Praha: Academia, 2002 (1. vydání).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E1154B-2663-4545-B87A-A92003E97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informací o společnosti</Template>
  <TotalTime>0</TotalTime>
  <Words>2394</Words>
  <Application>Microsoft Office PowerPoint</Application>
  <PresentationFormat>Předvádění na obrazovce (4:3)</PresentationFormat>
  <Paragraphs>431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Courier New</vt:lpstr>
      <vt:lpstr>Gill Sans MT</vt:lpstr>
      <vt:lpstr>Palatino Linotype</vt:lpstr>
      <vt:lpstr>Wingdings</vt:lpstr>
      <vt:lpstr>Wingdings 2</vt:lpstr>
      <vt:lpstr>Administrativní</vt:lpstr>
      <vt:lpstr>Základy lékařské terminologie</vt:lpstr>
      <vt:lpstr>Cíle předmětu</vt:lpstr>
      <vt:lpstr>Uplatnění</vt:lpstr>
      <vt:lpstr>Anatomické termíny</vt:lpstr>
      <vt:lpstr>Klinické termíny</vt:lpstr>
      <vt:lpstr>Uplatnění</vt:lpstr>
      <vt:lpstr>Recept</vt:lpstr>
      <vt:lpstr>Organizační pokyny</vt:lpstr>
      <vt:lpstr>Literatura</vt:lpstr>
      <vt:lpstr>Výslovnost</vt:lpstr>
      <vt:lpstr>Výslovnost</vt:lpstr>
      <vt:lpstr>Výslovnost</vt:lpstr>
      <vt:lpstr>Délka slabik a přízvuk</vt:lpstr>
      <vt:lpstr>Přečtěte</vt:lpstr>
      <vt:lpstr>Latinská morfologie</vt:lpstr>
      <vt:lpstr>Latinská substantiva</vt:lpstr>
      <vt:lpstr>Latinská substantiva</vt:lpstr>
      <vt:lpstr>Cvičení</vt:lpstr>
      <vt:lpstr>Latinská substantiva</vt:lpstr>
      <vt:lpstr>1. deklinace</vt:lpstr>
      <vt:lpstr>1. deklinace</vt:lpstr>
      <vt:lpstr>1. deklinace</vt:lpstr>
      <vt:lpstr>1. deklinace – substantiva řeckého původu</vt:lpstr>
      <vt:lpstr>Syntaktická struktura lékařských termínů</vt:lpstr>
      <vt:lpstr>Shodný a neshodný přívlastek</vt:lpstr>
      <vt:lpstr>Shodný a neshodný přívlastek</vt:lpstr>
      <vt:lpstr>Shodný a neshodný přívlastek</vt:lpstr>
      <vt:lpstr>1. deklinace</vt:lpstr>
      <vt:lpstr>Nominativ plurálu 1. deklinace</vt:lpstr>
      <vt:lpstr>Genitiv singuláru a plurálu 1. deklinace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lékařské terminologie</dc:title>
  <dc:creator/>
  <cp:keywords/>
  <cp:lastModifiedBy/>
  <cp:revision>23</cp:revision>
  <dcterms:created xsi:type="dcterms:W3CDTF">2015-09-17T20:59:52Z</dcterms:created>
  <dcterms:modified xsi:type="dcterms:W3CDTF">2020-10-06T21:40:06Z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