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71" r:id="rId4"/>
    <p:sldId id="272" r:id="rId5"/>
    <p:sldId id="258" r:id="rId6"/>
    <p:sldId id="267" r:id="rId7"/>
    <p:sldId id="27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1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32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98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61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20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74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00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328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76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755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D2C9EE2-B3BB-4DA2-B16B-59AB5D25BF3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11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9EE2-B3BB-4DA2-B16B-59AB5D25BF3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8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2C9EE2-B3BB-4DA2-B16B-59AB5D25BF36}" type="datetimeFigureOut">
              <a:rPr lang="cs-CZ" smtClean="0"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677C43-07DD-4EAD-8DFE-24778D917648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06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1DAE2B-C240-488A-98F3-876FC05CB8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Klinická terminologie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D01991F-0DB6-40C5-A47C-D8538ACC92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+latinské předložky s ABLATIVEM</a:t>
            </a:r>
          </a:p>
          <a:p>
            <a:r>
              <a:rPr lang="cs-CZ" dirty="0"/>
              <a:t>+</a:t>
            </a:r>
            <a:r>
              <a:rPr lang="cs-CZ" dirty="0" err="1"/>
              <a:t>aBLATIV</a:t>
            </a:r>
            <a:r>
              <a:rPr lang="cs-CZ" dirty="0"/>
              <a:t> singuláru všech latinských deklinací</a:t>
            </a:r>
          </a:p>
        </p:txBody>
      </p:sp>
    </p:spTree>
    <p:extLst>
      <p:ext uri="{BB962C8B-B14F-4D97-AF65-F5344CB8AC3E}">
        <p14:creationId xmlns:p14="http://schemas.microsoft.com/office/powerpoint/2010/main" val="4061821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C004A-3406-419C-8BDE-CDFB1D97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372825" cy="1450757"/>
          </a:xfrm>
        </p:spPr>
        <p:txBody>
          <a:bodyPr>
            <a:normAutofit/>
          </a:bodyPr>
          <a:lstStyle/>
          <a:p>
            <a:r>
              <a:rPr lang="cs-CZ" sz="4400" dirty="0"/>
              <a:t>Ablativ a latinské předložky s ablativem 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4D886749-57E2-4499-8BCC-2CEEBA35FA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470784"/>
              </p:ext>
            </p:extLst>
          </p:nvPr>
        </p:nvGraphicFramePr>
        <p:xfrm>
          <a:off x="1811867" y="2290320"/>
          <a:ext cx="7952151" cy="1337988"/>
        </p:xfrm>
        <a:graphic>
          <a:graphicData uri="http://schemas.openxmlformats.org/drawingml/2006/table">
            <a:tbl>
              <a:tblPr firstCol="1" bandRow="1">
                <a:tableStyleId>{5DA37D80-6434-44D0-A028-1B22A696006F}</a:tableStyleId>
              </a:tblPr>
              <a:tblGrid>
                <a:gridCol w="1143647">
                  <a:extLst>
                    <a:ext uri="{9D8B030D-6E8A-4147-A177-3AD203B41FA5}">
                      <a16:colId xmlns:a16="http://schemas.microsoft.com/office/drawing/2014/main" val="78065033"/>
                    </a:ext>
                  </a:extLst>
                </a:gridCol>
                <a:gridCol w="2809323">
                  <a:extLst>
                    <a:ext uri="{9D8B030D-6E8A-4147-A177-3AD203B41FA5}">
                      <a16:colId xmlns:a16="http://schemas.microsoft.com/office/drawing/2014/main" val="4236458914"/>
                    </a:ext>
                  </a:extLst>
                </a:gridCol>
                <a:gridCol w="1504547">
                  <a:extLst>
                    <a:ext uri="{9D8B030D-6E8A-4147-A177-3AD203B41FA5}">
                      <a16:colId xmlns:a16="http://schemas.microsoft.com/office/drawing/2014/main" val="2441861272"/>
                    </a:ext>
                  </a:extLst>
                </a:gridCol>
                <a:gridCol w="2494634">
                  <a:extLst>
                    <a:ext uri="{9D8B030D-6E8A-4147-A177-3AD203B41FA5}">
                      <a16:colId xmlns:a16="http://schemas.microsoft.com/office/drawing/2014/main" val="1113638836"/>
                    </a:ext>
                  </a:extLst>
                </a:gridCol>
              </a:tblGrid>
              <a:tr h="439503">
                <a:tc>
                  <a:txBody>
                    <a:bodyPr/>
                    <a:lstStyle/>
                    <a:p>
                      <a:r>
                        <a:rPr lang="cs-CZ" sz="2000" dirty="0"/>
                        <a:t>ā/ab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ē/ex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z, ze; kvůli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0129291"/>
                  </a:ext>
                </a:extLst>
              </a:tr>
              <a:tr h="458982">
                <a:tc>
                  <a:txBody>
                    <a:bodyPr/>
                    <a:lstStyle/>
                    <a:p>
                      <a:r>
                        <a:rPr lang="cs-CZ" sz="2000" dirty="0" err="1"/>
                        <a:t>cum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se, se, spolu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b="1" dirty="0" err="1"/>
                        <a:t>prō</a:t>
                      </a:r>
                      <a:endParaRPr lang="cs-CZ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6869567"/>
                  </a:ext>
                </a:extLst>
              </a:tr>
              <a:tr h="439503">
                <a:tc>
                  <a:txBody>
                    <a:bodyPr/>
                    <a:lstStyle/>
                    <a:p>
                      <a:r>
                        <a:rPr lang="cs-CZ" sz="2000" dirty="0" err="1"/>
                        <a:t>d</a:t>
                      </a:r>
                      <a:r>
                        <a:rPr lang="cs-CZ" sz="2000" b="1" dirty="0" err="1"/>
                        <a:t>ē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z, ze; s, se (shora dolů); 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sine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bez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9116229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984EED19-62F7-4344-B568-1B33224B4D3E}"/>
              </a:ext>
            </a:extLst>
          </p:cNvPr>
          <p:cNvSpPr txBox="1"/>
          <p:nvPr/>
        </p:nvSpPr>
        <p:spPr>
          <a:xfrm>
            <a:off x="1856873" y="4181268"/>
            <a:ext cx="84782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Předložky </a:t>
            </a:r>
            <a:r>
              <a:rPr lang="cs-CZ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 </a:t>
            </a:r>
            <a:r>
              <a:rPr lang="cs-CZ" sz="2000" b="1" dirty="0"/>
              <a:t>(v, , na, při; do) </a:t>
            </a:r>
            <a:r>
              <a:rPr lang="cs-CZ" sz="2000" dirty="0"/>
              <a:t>a </a:t>
            </a:r>
            <a:r>
              <a:rPr lang="cs-CZ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SUB</a:t>
            </a:r>
            <a:r>
              <a:rPr lang="cs-CZ" sz="2000" b="1" dirty="0"/>
              <a:t> (pod) </a:t>
            </a:r>
            <a:r>
              <a:rPr lang="cs-CZ" sz="2000" dirty="0"/>
              <a:t>se pojí s akuzativem i ablativem:</a:t>
            </a:r>
          </a:p>
          <a:p>
            <a:r>
              <a:rPr lang="cs-CZ" sz="2000" dirty="0"/>
              <a:t>-&gt; </a:t>
            </a:r>
            <a:r>
              <a:rPr lang="cs-CZ" sz="2000" b="1" dirty="0"/>
              <a:t>KAM? </a:t>
            </a:r>
            <a:r>
              <a:rPr lang="cs-CZ" sz="2000" dirty="0"/>
              <a:t>= akuzativ</a:t>
            </a:r>
          </a:p>
          <a:p>
            <a:r>
              <a:rPr lang="cs-CZ" sz="2000" dirty="0"/>
              <a:t>-&gt; </a:t>
            </a:r>
            <a:r>
              <a:rPr lang="cs-CZ" sz="2000" b="1" dirty="0"/>
              <a:t>KDE? KDY? </a:t>
            </a:r>
            <a:r>
              <a:rPr lang="cs-CZ" sz="2000" dirty="0"/>
              <a:t>= ablativ</a:t>
            </a:r>
          </a:p>
        </p:txBody>
      </p:sp>
    </p:spTree>
    <p:extLst>
      <p:ext uri="{BB962C8B-B14F-4D97-AF65-F5344CB8AC3E}">
        <p14:creationId xmlns:p14="http://schemas.microsoft.com/office/powerpoint/2010/main" val="3843318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BF7CA68-28BF-4AF6-BAF4-582A87DD373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66725" y="276782"/>
            <a:ext cx="11258550" cy="6047260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91728D80-00B4-49E4-8CAE-2A98B57D918E}"/>
              </a:ext>
            </a:extLst>
          </p:cNvPr>
          <p:cNvSpPr/>
          <p:nvPr/>
        </p:nvSpPr>
        <p:spPr>
          <a:xfrm>
            <a:off x="1047750" y="3570817"/>
            <a:ext cx="10591800" cy="5429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AAA8453-88D9-4DA4-90AF-902B0FCD4602}"/>
              </a:ext>
            </a:extLst>
          </p:cNvPr>
          <p:cNvSpPr/>
          <p:nvPr/>
        </p:nvSpPr>
        <p:spPr>
          <a:xfrm>
            <a:off x="1047750" y="5654508"/>
            <a:ext cx="10591800" cy="5429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241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84E653AF-0FD1-4FD2-A3DA-CFE5C1A53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57149"/>
            <a:ext cx="11982450" cy="6448425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91728D80-00B4-49E4-8CAE-2A98B57D918E}"/>
              </a:ext>
            </a:extLst>
          </p:cNvPr>
          <p:cNvSpPr/>
          <p:nvPr/>
        </p:nvSpPr>
        <p:spPr>
          <a:xfrm>
            <a:off x="800098" y="3596216"/>
            <a:ext cx="11135226" cy="5429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AAA8453-88D9-4DA4-90AF-902B0FCD4602}"/>
              </a:ext>
            </a:extLst>
          </p:cNvPr>
          <p:cNvSpPr/>
          <p:nvPr/>
        </p:nvSpPr>
        <p:spPr>
          <a:xfrm>
            <a:off x="800098" y="5828297"/>
            <a:ext cx="11135225" cy="5429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56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E1F44F6-3F34-40AF-99CE-4CAB2A845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Vyjádření nejistoty lékaře			§9.10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7CEABB-CF8B-40FC-992F-9E76BCF7E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586720" cy="4571999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v klinických dokumentech se míra nejistoty vyjadřuje opisně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chemeClr val="accent1"/>
                </a:solidFill>
              </a:rPr>
              <a:t>podezření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1600" dirty="0" err="1"/>
              <a:t>suspicio</a:t>
            </a:r>
            <a:r>
              <a:rPr lang="cs-CZ" sz="1600" dirty="0"/>
              <a:t>, </a:t>
            </a:r>
            <a:r>
              <a:rPr lang="cs-CZ" sz="1600" dirty="0" err="1"/>
              <a:t>ionis</a:t>
            </a:r>
            <a:r>
              <a:rPr lang="cs-CZ" sz="1600" dirty="0"/>
              <a:t>, f. + gen. (nemoc, porucha, poranění,...)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1600" dirty="0" err="1"/>
              <a:t>suspicio</a:t>
            </a:r>
            <a:r>
              <a:rPr lang="cs-CZ" sz="1600" dirty="0"/>
              <a:t> </a:t>
            </a:r>
            <a:r>
              <a:rPr lang="cs-CZ" sz="1600" dirty="0" err="1"/>
              <a:t>commotionis</a:t>
            </a:r>
            <a:r>
              <a:rPr lang="cs-CZ" sz="1600" dirty="0"/>
              <a:t> </a:t>
            </a:r>
            <a:r>
              <a:rPr lang="cs-CZ" sz="1600" dirty="0" err="1"/>
              <a:t>cerebri</a:t>
            </a:r>
            <a:endParaRPr lang="cs-CZ" sz="1600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1600" dirty="0" err="1"/>
              <a:t>nom</a:t>
            </a:r>
            <a:r>
              <a:rPr lang="cs-CZ" sz="1600" dirty="0"/>
              <a:t>. (nemoc, porucha, poranění,...) + </a:t>
            </a:r>
            <a:r>
              <a:rPr lang="cs-CZ" sz="1600" dirty="0" err="1"/>
              <a:t>adj</a:t>
            </a:r>
            <a:r>
              <a:rPr lang="cs-CZ" sz="1600" dirty="0"/>
              <a:t>. </a:t>
            </a:r>
            <a:r>
              <a:rPr lang="cs-CZ" sz="1600" dirty="0" err="1"/>
              <a:t>suspectus</a:t>
            </a:r>
            <a:r>
              <a:rPr lang="cs-CZ" sz="1600" dirty="0"/>
              <a:t>, a, um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1600" dirty="0" err="1"/>
              <a:t>commotio</a:t>
            </a:r>
            <a:r>
              <a:rPr lang="cs-CZ" sz="1600" dirty="0"/>
              <a:t> </a:t>
            </a:r>
            <a:r>
              <a:rPr lang="cs-CZ" sz="1600" dirty="0" err="1"/>
              <a:t>cerebri</a:t>
            </a:r>
            <a:r>
              <a:rPr lang="cs-CZ" sz="1600" dirty="0"/>
              <a:t> </a:t>
            </a:r>
            <a:r>
              <a:rPr lang="cs-CZ" sz="1600" dirty="0" err="1"/>
              <a:t>suspecta</a:t>
            </a:r>
            <a:endParaRPr lang="cs-CZ" sz="1600" dirty="0"/>
          </a:p>
          <a:p>
            <a:pPr lvl="2">
              <a:buFont typeface="Wingdings" panose="05000000000000000000" pitchFamily="2" charset="2"/>
              <a:buChar char="Ø"/>
            </a:pPr>
            <a:endParaRPr lang="cs-CZ" sz="16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chemeClr val="accent1"/>
                </a:solidFill>
              </a:rPr>
              <a:t>pravděpodobnost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1600" i="1" dirty="0" err="1"/>
              <a:t>verisimiliter</a:t>
            </a:r>
            <a:r>
              <a:rPr lang="cs-CZ" sz="1600" dirty="0"/>
              <a:t> (zkratka vs.)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1600" dirty="0" err="1"/>
              <a:t>commotio</a:t>
            </a:r>
            <a:r>
              <a:rPr lang="cs-CZ" sz="1600" dirty="0"/>
              <a:t> </a:t>
            </a:r>
            <a:r>
              <a:rPr lang="cs-CZ" sz="1600" dirty="0" err="1"/>
              <a:t>cerebri</a:t>
            </a:r>
            <a:r>
              <a:rPr lang="cs-CZ" sz="1600" dirty="0"/>
              <a:t>, vs.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475704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E1F44F6-3F34-40AF-99CE-4CAB2A845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Klinická terminologie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7CEABB-CF8B-40FC-992F-9E76BCF7E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380846" cy="44748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endParaRPr lang="cs-CZ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b="1" dirty="0">
              <a:solidFill>
                <a:srgbClr val="C00000"/>
              </a:solidFill>
            </a:endParaRPr>
          </a:p>
          <a:p>
            <a:pPr marL="201168" lvl="1" indent="0">
              <a:buNone/>
            </a:pP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0C8A7C2-0E95-4915-B3F5-A4EE3320C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175" y="2398739"/>
            <a:ext cx="8569776" cy="3007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29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C781E-5482-4804-BE95-17CEDDC80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Slovotvorba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86A0F-EF29-4CC9-8FB8-0144CE278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Odvozování slov pomocí </a:t>
            </a:r>
            <a:r>
              <a:rPr lang="cs-CZ" b="1" dirty="0">
                <a:solidFill>
                  <a:schemeClr val="accent1"/>
                </a:solidFill>
              </a:rPr>
              <a:t>prefixů </a:t>
            </a:r>
            <a:r>
              <a:rPr lang="cs-CZ" dirty="0"/>
              <a:t>(předpon – připojují se před kořen slova) a </a:t>
            </a:r>
            <a:r>
              <a:rPr lang="cs-CZ" b="1" dirty="0">
                <a:solidFill>
                  <a:schemeClr val="accent1"/>
                </a:solidFill>
              </a:rPr>
              <a:t>sufixů </a:t>
            </a:r>
            <a:r>
              <a:rPr lang="cs-CZ" dirty="0"/>
              <a:t>(přípon-připojují se ke genitivnímu kmeni </a:t>
            </a:r>
            <a:r>
              <a:rPr lang="cs-CZ" dirty="0" err="1"/>
              <a:t>pův</a:t>
            </a:r>
            <a:r>
              <a:rPr lang="cs-CZ" dirty="0"/>
              <a:t>. slova) -&gt; úprava/změna významu slova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př: </a:t>
            </a:r>
            <a:r>
              <a:rPr lang="cs-CZ" b="1" dirty="0" err="1">
                <a:solidFill>
                  <a:schemeClr val="accent1"/>
                </a:solidFill>
              </a:rPr>
              <a:t>infraorbitalis</a:t>
            </a:r>
            <a:endParaRPr lang="cs-CZ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CA12701C-40C3-47EE-B4F9-F4BDBC0702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98696"/>
              </p:ext>
            </p:extLst>
          </p:nvPr>
        </p:nvGraphicFramePr>
        <p:xfrm>
          <a:off x="1524000" y="3115734"/>
          <a:ext cx="8127999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78732055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12885559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2311075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prefix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slovní základ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sufix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634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/>
                        <a:t>infra</a:t>
                      </a:r>
                      <a:r>
                        <a:rPr lang="cs-CZ" sz="20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-orbit-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-</a:t>
                      </a:r>
                      <a:r>
                        <a:rPr lang="cs-CZ" sz="2000" dirty="0" err="1"/>
                        <a:t>alis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635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„pod“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„očnice“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vztah, příslušnost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5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774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TM02900769[[fn=Retrospektiva]]</Template>
  <TotalTime>415</TotalTime>
  <Words>215</Words>
  <Application>Microsoft Office PowerPoint</Application>
  <PresentationFormat>Širokoúhlá obrazovka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Retrospektiva</vt:lpstr>
      <vt:lpstr>Klinická terminologie</vt:lpstr>
      <vt:lpstr>Ablativ a latinské předložky s ablativem </vt:lpstr>
      <vt:lpstr>Prezentace aplikace PowerPoint</vt:lpstr>
      <vt:lpstr>Prezentace aplikace PowerPoint</vt:lpstr>
      <vt:lpstr>Vyjádření nejistoty lékaře   §9.10</vt:lpstr>
      <vt:lpstr>Klinická terminologie</vt:lpstr>
      <vt:lpstr>Slovotvorba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klinické terminologie</dc:title>
  <dc:creator>Pavel Ševčík</dc:creator>
  <cp:lastModifiedBy>Pavel Ševčík</cp:lastModifiedBy>
  <cp:revision>20</cp:revision>
  <dcterms:created xsi:type="dcterms:W3CDTF">2019-11-14T14:07:41Z</dcterms:created>
  <dcterms:modified xsi:type="dcterms:W3CDTF">2019-11-21T21:42:08Z</dcterms:modified>
</cp:coreProperties>
</file>