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75" r:id="rId2"/>
    <p:sldId id="259" r:id="rId3"/>
    <p:sldId id="267" r:id="rId4"/>
    <p:sldId id="279" r:id="rId5"/>
    <p:sldId id="284" r:id="rId6"/>
    <p:sldId id="280" r:id="rId7"/>
    <p:sldId id="271" r:id="rId8"/>
    <p:sldId id="272" r:id="rId9"/>
    <p:sldId id="282" r:id="rId10"/>
    <p:sldId id="278" r:id="rId11"/>
    <p:sldId id="283" r:id="rId12"/>
    <p:sldId id="260" r:id="rId13"/>
    <p:sldId id="274" r:id="rId14"/>
    <p:sldId id="276" r:id="rId15"/>
  </p:sldIdLst>
  <p:sldSz cx="9144000" cy="6858000" type="screen4x3"/>
  <p:notesSz cx="6735763" cy="9869488"/>
  <p:custDataLst>
    <p:tags r:id="rId1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5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6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18830" cy="493475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8" y="0"/>
            <a:ext cx="2918830" cy="493475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200"/>
            </a:lvl1pPr>
          </a:lstStyle>
          <a:p>
            <a:fld id="{6EDEDA71-EB77-4DD9-B41D-AC352D841680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4" y="9374301"/>
            <a:ext cx="2918830" cy="493475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8" y="9374301"/>
            <a:ext cx="2918830" cy="493475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200"/>
            </a:lvl1pPr>
          </a:lstStyle>
          <a:p>
            <a:fld id="{655259A8-C174-4BAA-BBCC-FE707A88B5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188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18830" cy="493475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8" y="0"/>
            <a:ext cx="2918830" cy="493475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200"/>
            </a:lvl1pPr>
          </a:lstStyle>
          <a:p>
            <a:fld id="{F4585FE9-2F10-4DB1-9E73-72B195CC26EB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2" tIns="45386" rIns="90772" bIns="4538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0772" tIns="45386" rIns="90772" bIns="45386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4" y="9374301"/>
            <a:ext cx="2918830" cy="493475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8" y="9374301"/>
            <a:ext cx="2918830" cy="493475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200"/>
            </a:lvl1pPr>
          </a:lstStyle>
          <a:p>
            <a:fld id="{1A1CBC7C-C1C4-428F-B7C2-B27473434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729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A15A3D1-C191-41F0-B9AC-7BBB0A6E2182}" type="datetimeFigureOut">
              <a:rPr lang="cs-CZ" smtClean="0"/>
              <a:t>29.09.2020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1AA5F2F-E129-47DD-85A1-078D1619174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minarni-prace-vs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19140000">
            <a:off x="858104" y="1811437"/>
            <a:ext cx="6494963" cy="1204306"/>
          </a:xfrm>
        </p:spPr>
        <p:txBody>
          <a:bodyPr/>
          <a:lstStyle/>
          <a:p>
            <a:r>
              <a:rPr lang="cs-CZ" sz="3600" dirty="0">
                <a:solidFill>
                  <a:srgbClr val="0070C0"/>
                </a:solidFill>
              </a:rPr>
              <a:t>Odborná ošetřovatelská praxe III.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5528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008" y="0"/>
            <a:ext cx="8928992" cy="980728"/>
          </a:xfrm>
        </p:spPr>
        <p:txBody>
          <a:bodyPr/>
          <a:lstStyle/>
          <a:p>
            <a:r>
              <a:rPr lang="cs-CZ" sz="2300" dirty="0">
                <a:solidFill>
                  <a:srgbClr val="0070C0"/>
                </a:solidFill>
              </a:rPr>
              <a:t>Stáže - FN Brno Klinika interní geriatrie a praktického lékařství </a:t>
            </a:r>
          </a:p>
        </p:txBody>
      </p:sp>
      <p:sp>
        <p:nvSpPr>
          <p:cNvPr id="5" name="Obdélník 4"/>
          <p:cNvSpPr/>
          <p:nvPr/>
        </p:nvSpPr>
        <p:spPr>
          <a:xfrm>
            <a:off x="1907704" y="490364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STŘEDA	8:00- 9:40 hod.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E6BD78E-EC19-421B-BB49-E2C0B0F166F1}"/>
              </a:ext>
            </a:extLst>
          </p:cNvPr>
          <p:cNvSpPr txBox="1"/>
          <p:nvPr/>
        </p:nvSpPr>
        <p:spPr>
          <a:xfrm>
            <a:off x="755576" y="6435326"/>
            <a:ext cx="6884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Místo konání: KIGOPL, sebou přezůvky, býlí plášť, jmenovku, </a:t>
            </a:r>
            <a:r>
              <a:rPr lang="cs-CZ" dirty="0" err="1"/>
              <a:t>Logbook</a:t>
            </a: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9848388D-30AC-41DE-9EA9-1C2FF89F7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774408"/>
              </p:ext>
            </p:extLst>
          </p:nvPr>
        </p:nvGraphicFramePr>
        <p:xfrm>
          <a:off x="1" y="980728"/>
          <a:ext cx="9143999" cy="526993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4376318">
                  <a:extLst>
                    <a:ext uri="{9D8B030D-6E8A-4147-A177-3AD203B41FA5}">
                      <a16:colId xmlns:a16="http://schemas.microsoft.com/office/drawing/2014/main" val="3536991712"/>
                    </a:ext>
                  </a:extLst>
                </a:gridCol>
                <a:gridCol w="4767681">
                  <a:extLst>
                    <a:ext uri="{9D8B030D-6E8A-4147-A177-3AD203B41FA5}">
                      <a16:colId xmlns:a16="http://schemas.microsoft.com/office/drawing/2014/main" val="3495536197"/>
                    </a:ext>
                  </a:extLst>
                </a:gridCol>
              </a:tblGrid>
              <a:tr h="2677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Skupina/jméno studenta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Termíny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9462182"/>
                  </a:ext>
                </a:extLst>
              </a:tr>
              <a:tr h="23618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Beránková, Alžběta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Berčíková, Amálie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Dvořáková, Lucie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Hlobilková, Magda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Ipati, Maxim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Kokešová, Andrea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Kovaříková, Zuzana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Láníček, Josef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Mádlová, Marie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21. 10. 2020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11. 11. 2020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25. 11. 2020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9. 12. 2020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6. 1. 2021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20. 1. 2021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2883372"/>
                  </a:ext>
                </a:extLst>
              </a:tr>
              <a:tr h="23618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Marcinechová</a:t>
                      </a:r>
                      <a:r>
                        <a:rPr lang="cs-CZ" sz="1600" dirty="0">
                          <a:effectLst/>
                        </a:rPr>
                        <a:t>, Barbora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Marková, Adriana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Rýdlová, Ivana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Salátová, Vladislava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Šancová</a:t>
                      </a:r>
                      <a:r>
                        <a:rPr lang="cs-CZ" sz="1600" dirty="0">
                          <a:effectLst/>
                        </a:rPr>
                        <a:t>, Tereza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Škollová</a:t>
                      </a:r>
                      <a:r>
                        <a:rPr lang="cs-CZ" sz="1600" dirty="0">
                          <a:effectLst/>
                        </a:rPr>
                        <a:t>, Barbora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Tejkalová, Tereza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Uryčová</a:t>
                      </a:r>
                      <a:r>
                        <a:rPr lang="cs-CZ" sz="1600" dirty="0">
                          <a:effectLst/>
                        </a:rPr>
                        <a:t>, Zuzana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Vičarová</a:t>
                      </a:r>
                      <a:r>
                        <a:rPr lang="cs-CZ" sz="1600" dirty="0">
                          <a:effectLst/>
                        </a:rPr>
                        <a:t>, Hana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14.10. 2020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4. 11. 2020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18. 11. 2020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2. 12. 2020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16. 12. 2020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13. 1. 2021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9375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631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008" y="0"/>
            <a:ext cx="8928992" cy="980728"/>
          </a:xfrm>
        </p:spPr>
        <p:txBody>
          <a:bodyPr/>
          <a:lstStyle/>
          <a:p>
            <a:r>
              <a:rPr lang="cs-CZ" sz="2300" dirty="0">
                <a:solidFill>
                  <a:srgbClr val="0070C0"/>
                </a:solidFill>
              </a:rPr>
              <a:t>Cvičení z chirurgie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131840" y="305698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STŘEDA	8:00- 9:40 hod.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E6BD78E-EC19-421B-BB49-E2C0B0F166F1}"/>
              </a:ext>
            </a:extLst>
          </p:cNvPr>
          <p:cNvSpPr txBox="1"/>
          <p:nvPr/>
        </p:nvSpPr>
        <p:spPr>
          <a:xfrm>
            <a:off x="107504" y="6165304"/>
            <a:ext cx="8928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Místo konání: KOPA – Kamenice 3, 2. patro, sebou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dobrou náladu a aktivní a kreativní přístup</a:t>
            </a:r>
            <a:r>
              <a:rPr lang="cs-CZ" dirty="0"/>
              <a:t> :c) a </a:t>
            </a:r>
            <a:r>
              <a:rPr lang="cs-CZ" dirty="0" err="1"/>
              <a:t>Logbook</a:t>
            </a:r>
            <a:endParaRPr lang="cs-CZ" dirty="0"/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BD2D9F21-06EA-48E2-BB51-7CE19426F938}"/>
              </a:ext>
            </a:extLst>
          </p:cNvPr>
          <p:cNvSpPr/>
          <p:nvPr/>
        </p:nvSpPr>
        <p:spPr>
          <a:xfrm>
            <a:off x="5364088" y="675030"/>
            <a:ext cx="3672408" cy="549027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MŮŽETE SE TĚŠIT NA: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Reflexi praxe na klinických pracovištích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Převazový vozík, převazy, péče o drén, příprava sterilního vozíku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Ředění ATB, náležitosti žádanek, postup zavedení PŽK, transfuze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Vyšetření v digestivní chirurgii, nejčastější patologie, operace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/>
              <a:t>Péče o Centrální venózní katétry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Péče o nehojící se rány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dirty="0"/>
              <a:t>Výživa (výživné sondy, </a:t>
            </a:r>
            <a:r>
              <a:rPr lang="cs-CZ" dirty="0" err="1"/>
              <a:t>sipping</a:t>
            </a:r>
            <a:r>
              <a:rPr lang="cs-CZ" dirty="0"/>
              <a:t>)</a:t>
            </a:r>
          </a:p>
          <a:p>
            <a:pPr algn="ctr"/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8C5CE16A-A81D-4383-87EA-69D5CEE545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899226"/>
              </p:ext>
            </p:extLst>
          </p:nvPr>
        </p:nvGraphicFramePr>
        <p:xfrm>
          <a:off x="258551" y="866331"/>
          <a:ext cx="5275066" cy="525989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524647">
                  <a:extLst>
                    <a:ext uri="{9D8B030D-6E8A-4147-A177-3AD203B41FA5}">
                      <a16:colId xmlns:a16="http://schemas.microsoft.com/office/drawing/2014/main" val="2758769507"/>
                    </a:ext>
                  </a:extLst>
                </a:gridCol>
                <a:gridCol w="2750419">
                  <a:extLst>
                    <a:ext uri="{9D8B030D-6E8A-4147-A177-3AD203B41FA5}">
                      <a16:colId xmlns:a16="http://schemas.microsoft.com/office/drawing/2014/main" val="718493275"/>
                    </a:ext>
                  </a:extLst>
                </a:gridCol>
              </a:tblGrid>
              <a:tr h="1769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Skupina/jméno studenta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Termíny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0537515"/>
                  </a:ext>
                </a:extLst>
              </a:tr>
              <a:tr h="15608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Beránková, Alžběta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Berčíková, Amálie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Dvořáková, Lucie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Hlobilková, Magda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Ipati, Maxim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Kokešová, Andrea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Kovaříková, Zuzana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Láníček, Josef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Mádlová, Marie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7. 10. 2020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14. 10. 2020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4. 11. 2020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18. 11. 2020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2. 12. 2020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16. 12. 2020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13. 1. 2021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9577745"/>
                  </a:ext>
                </a:extLst>
              </a:tr>
              <a:tr h="15608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Marcinechová, Barbora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Marková, Adriana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Rýdlová, Ivana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Salátová, Vladislava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Šancová, Tereza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Škollová, Barbora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Tejkalová, Tereza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Uryčová, Zuzana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Vičarová, Hana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7. 10. 2020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21. 10. 2020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11. 11. 2020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25. 11. 2020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9. 12. 2020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6. 1. 2021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20. 1. 2021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0901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173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Způsob ukončení předmětu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755576" y="908720"/>
            <a:ext cx="7520940" cy="338437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dirty="0"/>
              <a:t>Praktická zkouška v klinickém prostředí s ověřením základních teoretických znalostí</a:t>
            </a:r>
          </a:p>
          <a:p>
            <a:pPr lvl="4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dirty="0"/>
              <a:t>Dílčí část zkoušky – proběhne po ukončení stáže na CHK A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dirty="0"/>
              <a:t>100 % docházka – možnost náhrady v rámci individuální ošetřovatelské praxe II.</a:t>
            </a:r>
          </a:p>
          <a:p>
            <a:pPr lvl="4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dirty="0"/>
              <a:t>Odevzdání evidence docházky (</a:t>
            </a:r>
            <a:r>
              <a:rPr lang="cs-CZ" dirty="0" err="1"/>
              <a:t>Logbook</a:t>
            </a:r>
            <a:r>
              <a:rPr lang="cs-CZ" dirty="0"/>
              <a:t>) v elektronické podobě do </a:t>
            </a:r>
            <a:r>
              <a:rPr lang="cs-CZ" dirty="0" err="1"/>
              <a:t>odevzdávárny</a:t>
            </a:r>
            <a:r>
              <a:rPr lang="cs-CZ" dirty="0"/>
              <a:t> předmětu (</a:t>
            </a:r>
            <a:r>
              <a:rPr lang="cs-CZ" dirty="0" err="1"/>
              <a:t>scan</a:t>
            </a:r>
            <a:r>
              <a:rPr lang="cs-CZ" dirty="0"/>
              <a:t>, fotografie)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dirty="0"/>
              <a:t>Hodnocení klinického pracoviště studentem a hodnocení studenta</a:t>
            </a:r>
          </a:p>
          <a:p>
            <a:pPr lvl="4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/>
              <a:t>Formuláře </a:t>
            </a:r>
            <a:r>
              <a:rPr lang="cs-CZ" dirty="0"/>
              <a:t>pro hodnocení naleznete ve studijních materiálech předmětu: Odborná ošetřovatelská praxe III </a:t>
            </a:r>
          </a:p>
          <a:p>
            <a:pPr lvl="4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dirty="0"/>
              <a:t>Oba vyplněné formuláře budou odevzdány prostřednictvím </a:t>
            </a:r>
            <a:r>
              <a:rPr lang="cs-CZ" dirty="0" err="1"/>
              <a:t>odevzdávárny</a:t>
            </a:r>
            <a:r>
              <a:rPr lang="cs-CZ" dirty="0"/>
              <a:t> předmětu: Odborná ošetřovatelská praxe III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dirty="0"/>
              <a:t>Vypracování kazuistiky dle modelu Royové </a:t>
            </a:r>
          </a:p>
          <a:p>
            <a:pPr lvl="4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dirty="0"/>
              <a:t>Odevzdání finální verze schválené vyučujícím prostřednictvím </a:t>
            </a:r>
            <a:r>
              <a:rPr lang="cs-CZ" dirty="0" err="1"/>
              <a:t>odevzdávárny</a:t>
            </a:r>
            <a:r>
              <a:rPr lang="cs-CZ" dirty="0"/>
              <a:t> předmětu: Odborná ošetřovatelská praxe III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5" name="Popisek se šipkou nahoru 4"/>
          <p:cNvSpPr/>
          <p:nvPr/>
        </p:nvSpPr>
        <p:spPr>
          <a:xfrm>
            <a:off x="0" y="4149080"/>
            <a:ext cx="9183472" cy="2708920"/>
          </a:xfrm>
          <a:prstGeom prst="upArrowCallout">
            <a:avLst>
              <a:gd name="adj1" fmla="val 20714"/>
              <a:gd name="adj2" fmla="val 25000"/>
              <a:gd name="adj3" fmla="val 25000"/>
              <a:gd name="adj4" fmla="val 64977"/>
            </a:avLst>
          </a:prstGeom>
          <a:solidFill>
            <a:srgbClr val="00B0F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orthographicFron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FC000"/>
              </a:buClr>
            </a:pPr>
            <a:r>
              <a:rPr lang="cs-CZ" sz="2000" b="1" dirty="0">
                <a:solidFill>
                  <a:srgbClr val="FFC000"/>
                </a:solidFill>
              </a:rPr>
              <a:t>Seminární práce budou vytvořeny v elektronické podobě: </a:t>
            </a:r>
            <a:r>
              <a:rPr lang="cs-CZ" sz="2000" b="1" dirty="0">
                <a:solidFill>
                  <a:srgbClr val="FFC000"/>
                </a:solidFill>
                <a:hlinkClick r:id="rId2"/>
              </a:rPr>
              <a:t>http://www.seminarni-prace-vs.cz</a:t>
            </a:r>
            <a:endParaRPr lang="cs-CZ" sz="2000" b="1" dirty="0">
              <a:solidFill>
                <a:srgbClr val="FFC000"/>
              </a:solidFill>
            </a:endParaRPr>
          </a:p>
          <a:p>
            <a:pPr algn="ctr">
              <a:buClr>
                <a:srgbClr val="FFC000"/>
              </a:buClr>
            </a:pPr>
            <a:r>
              <a:rPr lang="cs-CZ" sz="2000" b="1" dirty="0">
                <a:solidFill>
                  <a:srgbClr val="FFC000"/>
                </a:solidFill>
              </a:rPr>
              <a:t>Po kontrole vyučujícím budou seminární práce nahrány do odevzdávány předmětu.</a:t>
            </a:r>
          </a:p>
          <a:p>
            <a:pPr algn="ctr">
              <a:buClr>
                <a:srgbClr val="FFC000"/>
              </a:buClr>
            </a:pPr>
            <a:r>
              <a:rPr lang="cs-CZ" sz="2000" b="1" dirty="0">
                <a:solidFill>
                  <a:srgbClr val="FFC000"/>
                </a:solidFill>
              </a:rPr>
              <a:t>Studen si seminární práci založí vytištěnou do portfolia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3" name="Řečová bublina: obdélníkový bublinový popisek se zakulacenými rohy 2">
            <a:extLst>
              <a:ext uri="{FF2B5EF4-FFF2-40B4-BE49-F238E27FC236}">
                <a16:creationId xmlns:a16="http://schemas.microsoft.com/office/drawing/2014/main" id="{F9F3062A-C074-41BA-A3EF-AA9CAA13974E}"/>
              </a:ext>
            </a:extLst>
          </p:cNvPr>
          <p:cNvSpPr/>
          <p:nvPr/>
        </p:nvSpPr>
        <p:spPr>
          <a:xfrm>
            <a:off x="24521" y="4168778"/>
            <a:ext cx="4228522" cy="1080121"/>
          </a:xfrm>
          <a:prstGeom prst="wedgeRoundRectCallout">
            <a:avLst>
              <a:gd name="adj1" fmla="val -20726"/>
              <a:gd name="adj2" fmla="val -87998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Veškeré dokumenty student odevzdá do </a:t>
            </a:r>
            <a:r>
              <a:rPr lang="cs-CZ" sz="1600" dirty="0" err="1"/>
              <a:t>odevzdávárny</a:t>
            </a:r>
            <a:r>
              <a:rPr lang="cs-CZ" sz="1600" dirty="0"/>
              <a:t> předmětu: Odborná ošetřovatelská praxe III. </a:t>
            </a:r>
          </a:p>
          <a:p>
            <a:pPr algn="ctr"/>
            <a:r>
              <a:rPr lang="cs-CZ" sz="1600" dirty="0"/>
              <a:t>Tištěná podoba dokumentů není požadována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5532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7520940" cy="54864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SOUHRN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756" y="953304"/>
            <a:ext cx="8964488" cy="3984556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Zahájení odborné ošetřovatelské praxe III  7. 10. 2020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Průběh praxe na klinických pracovištích dle rozpisu 7. 10. 2020  - 22. 1. 2021</a:t>
            </a:r>
          </a:p>
          <a:p>
            <a:pPr lvl="3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 Přerušení praxe: </a:t>
            </a:r>
            <a:r>
              <a:rPr lang="cs-CZ" dirty="0"/>
              <a:t>17. 12. 2020 – 6. 1. 2021</a:t>
            </a:r>
            <a:endParaRPr lang="cs-CZ" b="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Ukončení odborné ošetřovatelské praxe III 22. 1. 2021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Nutnost 100 % docházky (možnost náhrad v rámci Individuální ošetřovatelské praxe II)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Odevzdání seminární práce vyhotovené dle modelu Royové (vyhotovení v elektronické opoře)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Odevzdání hodnocení studenta pracovištěm a hodnocení pracoviště studentem </a:t>
            </a:r>
          </a:p>
          <a:p>
            <a:pPr marL="0" indent="0">
              <a:buClr>
                <a:srgbClr val="0070C0"/>
              </a:buClr>
            </a:pPr>
            <a:r>
              <a:rPr lang="cs-CZ" sz="3200" b="0" cap="all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HLAVNÍ POŽADAVKY NA STUDENTA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Teoretická připravenost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Aktivní přístup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Dochvilnost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Upravenost</a:t>
            </a:r>
          </a:p>
        </p:txBody>
      </p:sp>
    </p:spTree>
    <p:extLst>
      <p:ext uri="{BB962C8B-B14F-4D97-AF65-F5344CB8AC3E}">
        <p14:creationId xmlns:p14="http://schemas.microsoft.com/office/powerpoint/2010/main" val="2212468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19140000">
            <a:off x="858104" y="1811437"/>
            <a:ext cx="6494963" cy="1204306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Přeji hodně úspěchu</a:t>
            </a:r>
          </a:p>
        </p:txBody>
      </p:sp>
    </p:spTree>
    <p:extLst>
      <p:ext uri="{BB962C8B-B14F-4D97-AF65-F5344CB8AC3E}">
        <p14:creationId xmlns:p14="http://schemas.microsoft.com/office/powerpoint/2010/main" val="248794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520940" cy="54864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Požadavky na studenta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14840" y="1124744"/>
            <a:ext cx="4829160" cy="3912548"/>
          </a:xfrm>
        </p:spPr>
        <p:txBody>
          <a:bodyPr/>
          <a:lstStyle/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Student řádně upraven a připraven na praxi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Předepsaná uniforma, obutí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Krátké nenalakované nehty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Bez šperků (vyjma náušnic)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Jmenovka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Psací potřeby (papír,  modrá, červená, zelená propiska)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 err="1"/>
              <a:t>Lokbook</a:t>
            </a:r>
            <a:r>
              <a:rPr lang="cs-CZ" b="0" dirty="0"/>
              <a:t> 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Hodinky  s vteřinovou ručičkou (v kapse či připnuté na oděvu)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1196752"/>
            <a:ext cx="4427984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>
                <a:solidFill>
                  <a:srgbClr val="C00000"/>
                </a:solidFill>
              </a:rPr>
              <a:t>DOCHVILNOST </a:t>
            </a:r>
            <a:r>
              <a:rPr lang="cs-CZ" b="0" dirty="0"/>
              <a:t>(na CHIR A příchod 5:50 v 6:00 již začíná předání služby)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Evidence docházky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Správné vedení </a:t>
            </a:r>
            <a:r>
              <a:rPr lang="cs-CZ" b="0" dirty="0" err="1"/>
              <a:t>Logbooku</a:t>
            </a:r>
            <a:endParaRPr lang="cs-CZ" b="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Včasné omluvení nepřítomnosti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b="0" dirty="0"/>
              <a:t>Teoretická připravenost</a:t>
            </a:r>
          </a:p>
          <a:p>
            <a:pPr marL="0" indent="0">
              <a:buClr>
                <a:srgbClr val="0070C0"/>
              </a:buClr>
            </a:pPr>
            <a:endParaRPr lang="cs-CZ" b="0" dirty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3830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Organizační pokyny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8532440" cy="4464496"/>
          </a:xfrm>
        </p:spPr>
        <p:txBody>
          <a:bodyPr>
            <a:noAutofit/>
          </a:bodyPr>
          <a:lstStyle/>
          <a:p>
            <a:pPr marL="0" indent="0"/>
            <a:r>
              <a:rPr lang="cs-CZ" sz="2000" b="0" dirty="0">
                <a:solidFill>
                  <a:srgbClr val="0070C0"/>
                </a:solidFill>
              </a:rPr>
              <a:t>PRAXE PROBÍHÁ : </a:t>
            </a:r>
            <a:r>
              <a:rPr lang="cs-CZ" sz="2000" b="0" dirty="0"/>
              <a:t>středa, čtvrtek a pátek (čas dle pracoviště)</a:t>
            </a:r>
          </a:p>
          <a:p>
            <a:pPr marL="0" indent="0"/>
            <a:r>
              <a:rPr lang="cs-CZ" sz="2000" b="0" dirty="0">
                <a:solidFill>
                  <a:srgbClr val="0070C0"/>
                </a:solidFill>
              </a:rPr>
              <a:t>ŠATNY :  </a:t>
            </a:r>
            <a:r>
              <a:rPr lang="cs-CZ" sz="2000" b="0" dirty="0"/>
              <a:t>pod ženskou klinikou (spojovací koridor s hlavní budovou)</a:t>
            </a:r>
          </a:p>
          <a:p>
            <a:pPr marL="0" indent="0"/>
            <a:r>
              <a:rPr lang="cs-CZ" sz="2000" b="0" dirty="0"/>
              <a:t>	čísla skříněk dle rozpisu v šatně		</a:t>
            </a:r>
          </a:p>
          <a:p>
            <a:pPr marL="0" indent="0" algn="ctr"/>
            <a:endParaRPr lang="cs-CZ" sz="2000" b="0" dirty="0">
              <a:solidFill>
                <a:srgbClr val="C00000"/>
              </a:solidFill>
            </a:endParaRPr>
          </a:p>
          <a:p>
            <a:pPr marL="0" indent="0" algn="ctr"/>
            <a:r>
              <a:rPr lang="cs-CZ" sz="2000" b="0" dirty="0">
                <a:solidFill>
                  <a:srgbClr val="C00000"/>
                </a:solidFill>
              </a:rPr>
              <a:t>SKŘÍŇKY VYKLIDIT PO UKONČENÍ INDIVIDUÁLNÍ OŠETŘOVATELSKÉ PRAXE II.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0" dirty="0">
              <a:solidFill>
                <a:srgbClr val="0070C0"/>
              </a:solidFill>
            </a:endParaRPr>
          </a:p>
          <a:p>
            <a:pPr marL="0" indent="0"/>
            <a:r>
              <a:rPr lang="cs-CZ" sz="2000" b="0" dirty="0">
                <a:solidFill>
                  <a:srgbClr val="0070C0"/>
                </a:solidFill>
              </a:rPr>
              <a:t>OMLUVA NEPŘÍTOMNOSTI:  </a:t>
            </a:r>
            <a:r>
              <a:rPr lang="cs-CZ" sz="2000" b="0" dirty="0">
                <a:solidFill>
                  <a:srgbClr val="C00000"/>
                </a:solidFill>
              </a:rPr>
              <a:t>VŽDY A POKUD MOŽNO PŘEDEM </a:t>
            </a:r>
            <a:endParaRPr lang="cs-CZ" sz="2000" b="0" dirty="0"/>
          </a:p>
          <a:p>
            <a:pPr marL="0" indent="0"/>
            <a:r>
              <a:rPr lang="cs-CZ" sz="2000" b="0" dirty="0"/>
              <a:t>omluva na pracovišti (telefon na spojovatelku FN BRNO  +420 532 23 1111)</a:t>
            </a:r>
          </a:p>
          <a:p>
            <a:pPr marL="0" indent="0"/>
            <a:r>
              <a:rPr lang="cs-CZ" sz="2000" b="0" dirty="0"/>
              <a:t>o nepřítomnosti informovat emailem i Mgr. Alenu Pospíšilovou, Ph.D. </a:t>
            </a:r>
            <a:r>
              <a:rPr lang="cs-CZ" sz="2000" b="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(alposp@med.muni.cz;  telefon: 549 49 4628)</a:t>
            </a:r>
            <a:r>
              <a:rPr lang="cs-CZ" sz="2000" dirty="0">
                <a:solidFill>
                  <a:srgbClr val="C00000"/>
                </a:solidFill>
              </a:rPr>
              <a:t>			   </a:t>
            </a:r>
            <a:endParaRPr lang="cs-CZ" sz="2000" dirty="0"/>
          </a:p>
          <a:p>
            <a:pPr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41590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83135"/>
            <a:ext cx="8964488" cy="54864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Rozpis praxe – Chirurgická klinika odd. 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8669" y="438218"/>
            <a:ext cx="8784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FN Brno 6. patro</a:t>
            </a:r>
          </a:p>
          <a:p>
            <a:r>
              <a:rPr lang="cs-CZ" sz="1600" u="sng" dirty="0"/>
              <a:t>Pracovní doba:</a:t>
            </a:r>
            <a:r>
              <a:rPr lang="cs-CZ" sz="1600" dirty="0"/>
              <a:t>	STŘEDA 	13.00 – 18.30  hod. Mgr. Pavel </a:t>
            </a:r>
            <a:r>
              <a:rPr lang="cs-CZ" sz="1600" dirty="0" err="1"/>
              <a:t>Kůřil</a:t>
            </a:r>
            <a:r>
              <a:rPr lang="cs-CZ" sz="1600" dirty="0"/>
              <a:t>, </a:t>
            </a:r>
            <a:r>
              <a:rPr lang="cs-CZ" sz="1600" dirty="0" err="1"/>
              <a:t>DiS</a:t>
            </a:r>
            <a:r>
              <a:rPr lang="cs-CZ" sz="1600" dirty="0"/>
              <a:t>.</a:t>
            </a:r>
          </a:p>
          <a:p>
            <a:r>
              <a:rPr lang="cs-CZ" sz="1600" dirty="0"/>
              <a:t>		ČTVRTEK   06.00 – </a:t>
            </a:r>
            <a:r>
              <a:rPr lang="cs-CZ" sz="1600" dirty="0">
                <a:solidFill>
                  <a:srgbClr val="FF0000"/>
                </a:solidFill>
              </a:rPr>
              <a:t>12.30</a:t>
            </a:r>
            <a:r>
              <a:rPr lang="cs-CZ" sz="1600" dirty="0"/>
              <a:t> hod. Mgr. Alena Pospíšilová, Ph.D.</a:t>
            </a:r>
          </a:p>
          <a:p>
            <a:r>
              <a:rPr lang="cs-CZ" sz="1600" dirty="0"/>
              <a:t>		PÁTEK 	06.00 – </a:t>
            </a:r>
            <a:r>
              <a:rPr lang="cs-CZ" sz="1600" dirty="0">
                <a:solidFill>
                  <a:srgbClr val="FF0000"/>
                </a:solidFill>
              </a:rPr>
              <a:t>14.30</a:t>
            </a:r>
            <a:r>
              <a:rPr lang="cs-CZ" sz="1600" dirty="0"/>
              <a:t>  hod. Mgr. Alena Pospíšilová, Ph.D.</a:t>
            </a:r>
          </a:p>
          <a:p>
            <a:endParaRPr lang="cs-CZ" sz="1600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B99D0EB-3BE0-4D4D-BBAF-8288D2E1E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984557"/>
              </p:ext>
            </p:extLst>
          </p:nvPr>
        </p:nvGraphicFramePr>
        <p:xfrm>
          <a:off x="0" y="1504957"/>
          <a:ext cx="9143999" cy="534229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785317">
                  <a:extLst>
                    <a:ext uri="{9D8B030D-6E8A-4147-A177-3AD203B41FA5}">
                      <a16:colId xmlns:a16="http://schemas.microsoft.com/office/drawing/2014/main" val="2217375639"/>
                    </a:ext>
                  </a:extLst>
                </a:gridCol>
                <a:gridCol w="3179341">
                  <a:extLst>
                    <a:ext uri="{9D8B030D-6E8A-4147-A177-3AD203B41FA5}">
                      <a16:colId xmlns:a16="http://schemas.microsoft.com/office/drawing/2014/main" val="2891025521"/>
                    </a:ext>
                  </a:extLst>
                </a:gridCol>
                <a:gridCol w="3179341">
                  <a:extLst>
                    <a:ext uri="{9D8B030D-6E8A-4147-A177-3AD203B41FA5}">
                      <a16:colId xmlns:a16="http://schemas.microsoft.com/office/drawing/2014/main" val="181530921"/>
                    </a:ext>
                  </a:extLst>
                </a:gridCol>
              </a:tblGrid>
              <a:tr h="51426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Chirurgická klinika, oddělení 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Pracovní doba: středa 13:00 – 18:30; čtvrtek 6:00 – 12:30; pátek 6:00 – 14:30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454906"/>
                  </a:ext>
                </a:extLst>
              </a:tr>
              <a:tr h="2137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Oddělení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Student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Datum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extLst>
                  <a:ext uri="{0D108BD9-81ED-4DB2-BD59-A6C34878D82A}">
                    <a16:rowId xmlns:a16="http://schemas.microsoft.com/office/drawing/2014/main" val="280453250"/>
                  </a:ext>
                </a:extLst>
              </a:tr>
              <a:tr h="207354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Oddělení 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Beránková, Alžběta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Berčíková</a:t>
                      </a:r>
                      <a:r>
                        <a:rPr lang="cs-CZ" sz="1400" dirty="0">
                          <a:effectLst/>
                        </a:rPr>
                        <a:t>, Amálie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Dvořáková, Lucie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Hlobilková</a:t>
                      </a:r>
                      <a:r>
                        <a:rPr lang="cs-CZ" sz="1400" dirty="0">
                          <a:effectLst/>
                        </a:rPr>
                        <a:t>, Magda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Ipati</a:t>
                      </a:r>
                      <a:r>
                        <a:rPr lang="cs-CZ" sz="1400" dirty="0">
                          <a:effectLst/>
                        </a:rPr>
                        <a:t>, Maxim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Kokešová</a:t>
                      </a:r>
                      <a:r>
                        <a:rPr lang="cs-CZ" sz="1400" dirty="0">
                          <a:effectLst/>
                        </a:rPr>
                        <a:t>, Andrea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Kovaříková, Zuzana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Láníček</a:t>
                      </a:r>
                      <a:r>
                        <a:rPr lang="cs-CZ" sz="1400" dirty="0">
                          <a:effectLst/>
                        </a:rPr>
                        <a:t>, Josef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Mádlová, Marie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7. 10. 2020 – 20. 11. 2020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extLst>
                  <a:ext uri="{0D108BD9-81ED-4DB2-BD59-A6C34878D82A}">
                    <a16:rowId xmlns:a16="http://schemas.microsoft.com/office/drawing/2014/main" val="720215327"/>
                  </a:ext>
                </a:extLst>
              </a:tr>
              <a:tr h="20735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Marcinechová, Barbora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Marková, Adriana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Rýdlová, Ivana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Salátová, Vladislava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Šancová, Tereza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Škollová, Barbora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Tejkalová, Tereza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Uryčová, Zuzana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Vičarová, Hana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25. 11. 2020 – 22. 1. 20201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extLst>
                  <a:ext uri="{0D108BD9-81ED-4DB2-BD59-A6C34878D82A}">
                    <a16:rowId xmlns:a16="http://schemas.microsoft.com/office/drawing/2014/main" val="3938448884"/>
                  </a:ext>
                </a:extLst>
              </a:tr>
              <a:tr h="21370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Poznámka: v termínu od 17. 12. 2020 – 6. 1. 2021 praxe neprobíhá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70" marR="5937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311594"/>
                  </a:ext>
                </a:extLst>
              </a:tr>
            </a:tbl>
          </a:graphicData>
        </a:graphic>
      </p:graphicFrame>
      <p:sp>
        <p:nvSpPr>
          <p:cNvPr id="6" name="Řečová bublina: obdélníkový bublinový popisek se zakulacenými rohy 5">
            <a:extLst>
              <a:ext uri="{FF2B5EF4-FFF2-40B4-BE49-F238E27FC236}">
                <a16:creationId xmlns:a16="http://schemas.microsoft.com/office/drawing/2014/main" id="{FFCD448F-4ACB-42E0-ABCA-CAE6D2FEAC81}"/>
              </a:ext>
            </a:extLst>
          </p:cNvPr>
          <p:cNvSpPr/>
          <p:nvPr/>
        </p:nvSpPr>
        <p:spPr>
          <a:xfrm>
            <a:off x="5148064" y="2960948"/>
            <a:ext cx="3691565" cy="936104"/>
          </a:xfrm>
          <a:prstGeom prst="wedgeRoundRectCallout">
            <a:avLst>
              <a:gd name="adj1" fmla="val -11225"/>
              <a:gd name="adj2" fmla="val -86348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 ukončení stáže na CHK A vykoná student dílčí část zkoušky z Odborné ošetřovatelské praxe III</a:t>
            </a:r>
          </a:p>
        </p:txBody>
      </p:sp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A0EF2D9F-63E2-47F3-99FD-FF07EA097828}"/>
              </a:ext>
            </a:extLst>
          </p:cNvPr>
          <p:cNvSpPr/>
          <p:nvPr/>
        </p:nvSpPr>
        <p:spPr>
          <a:xfrm>
            <a:off x="5148064" y="5096343"/>
            <a:ext cx="3691565" cy="936104"/>
          </a:xfrm>
          <a:prstGeom prst="wedgeRoundRectCallout">
            <a:avLst>
              <a:gd name="adj1" fmla="val -11225"/>
              <a:gd name="adj2" fmla="val -86348"/>
              <a:gd name="adj3" fmla="val 1666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 ukončení stáže na CHK A vykoná student dílčí část zkoušky z Odborné ošetřovatelské praxe III</a:t>
            </a:r>
          </a:p>
        </p:txBody>
      </p:sp>
    </p:spTree>
    <p:extLst>
      <p:ext uri="{BB962C8B-B14F-4D97-AF65-F5344CB8AC3E}">
        <p14:creationId xmlns:p14="http://schemas.microsoft.com/office/powerpoint/2010/main" val="12467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897" y="0"/>
            <a:ext cx="8964488" cy="54864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Rozpis praxe – Chirurgická klinika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1897" y="378572"/>
            <a:ext cx="8784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FN Brno 7. patro</a:t>
            </a:r>
          </a:p>
          <a:p>
            <a:r>
              <a:rPr lang="cs-CZ" sz="1400" dirty="0"/>
              <a:t>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BFE7E347-54B3-4F5B-BAB1-8357023C8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78731"/>
              </p:ext>
            </p:extLst>
          </p:nvPr>
        </p:nvGraphicFramePr>
        <p:xfrm>
          <a:off x="-12551" y="893334"/>
          <a:ext cx="9144000" cy="587445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800142">
                  <a:extLst>
                    <a:ext uri="{9D8B030D-6E8A-4147-A177-3AD203B41FA5}">
                      <a16:colId xmlns:a16="http://schemas.microsoft.com/office/drawing/2014/main" val="3601446029"/>
                    </a:ext>
                  </a:extLst>
                </a:gridCol>
                <a:gridCol w="2671929">
                  <a:extLst>
                    <a:ext uri="{9D8B030D-6E8A-4147-A177-3AD203B41FA5}">
                      <a16:colId xmlns:a16="http://schemas.microsoft.com/office/drawing/2014/main" val="59934739"/>
                    </a:ext>
                  </a:extLst>
                </a:gridCol>
                <a:gridCol w="2671929">
                  <a:extLst>
                    <a:ext uri="{9D8B030D-6E8A-4147-A177-3AD203B41FA5}">
                      <a16:colId xmlns:a16="http://schemas.microsoft.com/office/drawing/2014/main" val="2899836015"/>
                    </a:ext>
                  </a:extLst>
                </a:gridCol>
              </a:tblGrid>
              <a:tr h="51214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Chirurgická klinika, oddělení 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Pracovní doba: středa 13:00 – 18:30; čtvrtek 6:00 – 13:00; pátek 6:00 – 14:00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847286"/>
                  </a:ext>
                </a:extLst>
              </a:tr>
              <a:tr h="2288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Student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Datum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393932150"/>
                  </a:ext>
                </a:extLst>
              </a:tr>
              <a:tr h="477827">
                <a:tc row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 C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Beránková, Alžběta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Berčíková, Amálie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14. 10. 2020 – 16. 10. 2020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1586100411"/>
                  </a:ext>
                </a:extLst>
              </a:tr>
              <a:tr h="4778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Dvořáková, Lucie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Hlobilková, Magda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21. 10 – 23. 10.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153445110"/>
                  </a:ext>
                </a:extLst>
              </a:tr>
              <a:tr h="2490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Mádlová, Marie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29. 10. 2020 – 30. 10.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413034369"/>
                  </a:ext>
                </a:extLst>
              </a:tr>
              <a:tr h="4778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Ipati, Maxim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Kokešová, Andrea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4. 11. 2020 – 6.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1559783848"/>
                  </a:ext>
                </a:extLst>
              </a:tr>
              <a:tr h="4778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Kovaříková, Zuzana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Láníček, Josef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11. 11. 2020 – 13.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1961940157"/>
                  </a:ext>
                </a:extLst>
              </a:tr>
              <a:tr h="4778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Marcinechová, Barbora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Marková, Adriana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2. 12. 2020 – 4. 12.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2452672889"/>
                  </a:ext>
                </a:extLst>
              </a:tr>
              <a:tr h="4778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Rýdlová, Ivana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Salátová, Vladislava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9. 12. 2020 – 11. 12.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3649675550"/>
                  </a:ext>
                </a:extLst>
              </a:tr>
              <a:tr h="2490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Šancová, Tereza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16. 12 – 17. 12.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129324769"/>
                  </a:ext>
                </a:extLst>
              </a:tr>
              <a:tr h="4778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Škollová, Barbora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Tejkalová, Tereza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6. 1. 2021 – 8.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1477386796"/>
                  </a:ext>
                </a:extLst>
              </a:tr>
              <a:tr h="4778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Uryčová, Zuzana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Vičarová, Hana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11. 1. 2021 - 13.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extLst>
                  <a:ext uri="{0D108BD9-81ED-4DB2-BD59-A6C34878D82A}">
                    <a16:rowId xmlns:a16="http://schemas.microsoft.com/office/drawing/2014/main" val="353255717"/>
                  </a:ext>
                </a:extLst>
              </a:tr>
              <a:tr h="249018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Poznámka: v termínu od 17. 12. 2020 – 6. 1. 2021 praxe neprobíhá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32" marR="631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403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42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897" y="0"/>
            <a:ext cx="8964488" cy="54864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Rozpis praxe – Chirurgická klinika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1897" y="548640"/>
            <a:ext cx="87849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FN Brno 7. patro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D6B5C98-DAA7-4DF8-BF91-33A56E93F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205619"/>
              </p:ext>
            </p:extLst>
          </p:nvPr>
        </p:nvGraphicFramePr>
        <p:xfrm>
          <a:off x="4004" y="856417"/>
          <a:ext cx="9120761" cy="212524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790485">
                  <a:extLst>
                    <a:ext uri="{9D8B030D-6E8A-4147-A177-3AD203B41FA5}">
                      <a16:colId xmlns:a16="http://schemas.microsoft.com/office/drawing/2014/main" val="2096146188"/>
                    </a:ext>
                  </a:extLst>
                </a:gridCol>
                <a:gridCol w="2665138">
                  <a:extLst>
                    <a:ext uri="{9D8B030D-6E8A-4147-A177-3AD203B41FA5}">
                      <a16:colId xmlns:a16="http://schemas.microsoft.com/office/drawing/2014/main" val="1057435017"/>
                    </a:ext>
                  </a:extLst>
                </a:gridCol>
                <a:gridCol w="2665138">
                  <a:extLst>
                    <a:ext uri="{9D8B030D-6E8A-4147-A177-3AD203B41FA5}">
                      <a16:colId xmlns:a16="http://schemas.microsoft.com/office/drawing/2014/main" val="1047758952"/>
                    </a:ext>
                  </a:extLst>
                </a:gridCol>
              </a:tblGrid>
              <a:tr h="57876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Chirurgická klinika, oddělení JIP1, JIP 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Pracovní doba: středa 13:00 – 18:30; čtvrtek 6:00 – 13:00; pátek 6:00 – 14:00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883486"/>
                  </a:ext>
                </a:extLst>
              </a:tr>
              <a:tr h="1822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Student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Datum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052031"/>
                  </a:ext>
                </a:extLst>
              </a:tr>
              <a:tr h="18224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JIP 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Rýdlová, Ivana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 10. 2020 – 20.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3946701"/>
                  </a:ext>
                </a:extLst>
              </a:tr>
              <a:tr h="1982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Dvořáková, Lucie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25. 11. 2020 – 22.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2724267"/>
                  </a:ext>
                </a:extLst>
              </a:tr>
              <a:tr h="1982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JIP 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Salátová, Vladislava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 10.2020 – 20.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7266462"/>
                  </a:ext>
                </a:extLst>
              </a:tr>
              <a:tr h="1982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Hlobilková, Magda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25. 11. 2020 – 22.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5086028"/>
                  </a:ext>
                </a:extLst>
              </a:tr>
              <a:tr h="19826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Poznámka: v termínu od 17. 12. 2020 – 6. 1. 2021 praxe neprobíhá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584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630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08504" cy="54864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Rozpis praxe – Ortopedická klinika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692696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FN Brno 8. patro</a:t>
            </a:r>
            <a:r>
              <a:rPr lang="cs-CZ" sz="1600" dirty="0"/>
              <a:t> 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7AD7F787-E180-481F-8E95-0679CC4FC990}"/>
              </a:ext>
            </a:extLst>
          </p:cNvPr>
          <p:cNvSpPr txBox="1">
            <a:spLocks/>
          </p:cNvSpPr>
          <p:nvPr/>
        </p:nvSpPr>
        <p:spPr>
          <a:xfrm>
            <a:off x="-1" y="3315718"/>
            <a:ext cx="9108504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rgbClr val="0070C0"/>
                </a:solidFill>
              </a:rPr>
              <a:t>Rozpis praxe – Neurochirurgická klinika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392A0468-2715-4242-AA7F-8A3F3C652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799757"/>
              </p:ext>
            </p:extLst>
          </p:nvPr>
        </p:nvGraphicFramePr>
        <p:xfrm>
          <a:off x="46336" y="1041270"/>
          <a:ext cx="9107806" cy="210731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865454">
                  <a:extLst>
                    <a:ext uri="{9D8B030D-6E8A-4147-A177-3AD203B41FA5}">
                      <a16:colId xmlns:a16="http://schemas.microsoft.com/office/drawing/2014/main" val="402599896"/>
                    </a:ext>
                  </a:extLst>
                </a:gridCol>
                <a:gridCol w="2621176">
                  <a:extLst>
                    <a:ext uri="{9D8B030D-6E8A-4147-A177-3AD203B41FA5}">
                      <a16:colId xmlns:a16="http://schemas.microsoft.com/office/drawing/2014/main" val="2291647703"/>
                    </a:ext>
                  </a:extLst>
                </a:gridCol>
                <a:gridCol w="2621176">
                  <a:extLst>
                    <a:ext uri="{9D8B030D-6E8A-4147-A177-3AD203B41FA5}">
                      <a16:colId xmlns:a16="http://schemas.microsoft.com/office/drawing/2014/main" val="234940292"/>
                    </a:ext>
                  </a:extLst>
                </a:gridCol>
              </a:tblGrid>
              <a:tr h="51551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Ortopedická klinika, oddělení A, 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Pracovní doba: středa 13:00 – 18:30; čtvrtek 6:00 – 13:00; pátek 6:00 – 14:00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343408"/>
                  </a:ext>
                </a:extLst>
              </a:tr>
              <a:tr h="162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Student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Datum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4679824"/>
                  </a:ext>
                </a:extLst>
              </a:tr>
              <a:tr h="1623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 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Marková, Adriana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 10. 2020 – 20.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9354588"/>
                  </a:ext>
                </a:extLst>
              </a:tr>
              <a:tr h="1765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Ipati</a:t>
                      </a:r>
                      <a:r>
                        <a:rPr lang="cs-CZ" sz="1600" dirty="0">
                          <a:effectLst/>
                        </a:rPr>
                        <a:t>, Maxim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25. 11. 2020 – 22.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1444188"/>
                  </a:ext>
                </a:extLst>
              </a:tr>
              <a:tr h="17659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 B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Vičarová</a:t>
                      </a:r>
                      <a:r>
                        <a:rPr lang="cs-CZ" sz="1600" dirty="0">
                          <a:effectLst/>
                        </a:rPr>
                        <a:t>, Hana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 10. 2020 – 20.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3173599"/>
                  </a:ext>
                </a:extLst>
              </a:tr>
              <a:tr h="1765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Kovaříková, Zuzana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25. 11. 2020 – 22. 1. 2021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281873"/>
                  </a:ext>
                </a:extLst>
              </a:tr>
              <a:tr h="17659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Poznámka: v termínu od 17. 12. 2020 – 6. 1. 2021 praxe neprobíhá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643683"/>
                  </a:ext>
                </a:extLst>
              </a:tr>
            </a:tbl>
          </a:graphicData>
        </a:graphic>
      </p:graphicFrame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C58CC451-CE9F-4A58-BCDD-924E91B4C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427940"/>
              </p:ext>
            </p:extLst>
          </p:nvPr>
        </p:nvGraphicFramePr>
        <p:xfrm>
          <a:off x="13793" y="4268466"/>
          <a:ext cx="9108503" cy="200274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865751">
                  <a:extLst>
                    <a:ext uri="{9D8B030D-6E8A-4147-A177-3AD203B41FA5}">
                      <a16:colId xmlns:a16="http://schemas.microsoft.com/office/drawing/2014/main" val="4283397417"/>
                    </a:ext>
                  </a:extLst>
                </a:gridCol>
                <a:gridCol w="2621376">
                  <a:extLst>
                    <a:ext uri="{9D8B030D-6E8A-4147-A177-3AD203B41FA5}">
                      <a16:colId xmlns:a16="http://schemas.microsoft.com/office/drawing/2014/main" val="924832840"/>
                    </a:ext>
                  </a:extLst>
                </a:gridCol>
                <a:gridCol w="2621376">
                  <a:extLst>
                    <a:ext uri="{9D8B030D-6E8A-4147-A177-3AD203B41FA5}">
                      <a16:colId xmlns:a16="http://schemas.microsoft.com/office/drawing/2014/main" val="586922718"/>
                    </a:ext>
                  </a:extLst>
                </a:gridCol>
              </a:tblGrid>
              <a:tr h="50074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Neurochirurgická klinika, oddělení B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Pracovní doba: středa 13:00 – 18:30; čtvrtek 6:30 – 13:30; pátek 6:30– 14:30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771241"/>
                  </a:ext>
                </a:extLst>
              </a:tr>
              <a:tr h="350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Student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Datum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700342"/>
                  </a:ext>
                </a:extLst>
              </a:tr>
              <a:tr h="35073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 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Tejkalová, Tereza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 10. 2020 – 20.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7166821"/>
                  </a:ext>
                </a:extLst>
              </a:tr>
              <a:tr h="3815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Láníček</a:t>
                      </a:r>
                      <a:r>
                        <a:rPr lang="cs-CZ" sz="1600" dirty="0">
                          <a:effectLst/>
                        </a:rPr>
                        <a:t>, Josef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25. 11. 2020 – 22.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755353"/>
                  </a:ext>
                </a:extLst>
              </a:tr>
              <a:tr h="381560"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Poznámka: v termínu od 17. 12. 2020 – 6. 1. 2021 praxe neprobíhá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871170"/>
                  </a:ext>
                </a:extLst>
              </a:tr>
            </a:tbl>
          </a:graphicData>
        </a:graphic>
      </p:graphicFrame>
      <p:sp>
        <p:nvSpPr>
          <p:cNvPr id="10" name="Obdélník 9">
            <a:extLst>
              <a:ext uri="{FF2B5EF4-FFF2-40B4-BE49-F238E27FC236}">
                <a16:creationId xmlns:a16="http://schemas.microsoft.com/office/drawing/2014/main" id="{5909454F-2AE5-4272-ADE3-264267CE6A1E}"/>
              </a:ext>
            </a:extLst>
          </p:cNvPr>
          <p:cNvSpPr/>
          <p:nvPr/>
        </p:nvSpPr>
        <p:spPr>
          <a:xfrm>
            <a:off x="-12149" y="3846364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FN Brno 11. patro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2975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3523879"/>
            <a:ext cx="9180512" cy="62064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z="2300" dirty="0">
                <a:solidFill>
                  <a:srgbClr val="0070C0"/>
                </a:solidFill>
              </a:rPr>
              <a:t>Rozpis praxe – Klinika popálenin a PLASTICKÉ chirurgie</a:t>
            </a:r>
          </a:p>
        </p:txBody>
      </p:sp>
      <p:sp>
        <p:nvSpPr>
          <p:cNvPr id="4" name="Obdélník 3"/>
          <p:cNvSpPr/>
          <p:nvPr/>
        </p:nvSpPr>
        <p:spPr>
          <a:xfrm>
            <a:off x="-3674" y="4149080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FN Brno:  JIP I přízemí; standardní odd.  10 patro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5B4D0C2-A4DE-4635-9348-642A6BCF3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474350"/>
              </p:ext>
            </p:extLst>
          </p:nvPr>
        </p:nvGraphicFramePr>
        <p:xfrm>
          <a:off x="34528" y="4626950"/>
          <a:ext cx="9144000" cy="208464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959636">
                  <a:extLst>
                    <a:ext uri="{9D8B030D-6E8A-4147-A177-3AD203B41FA5}">
                      <a16:colId xmlns:a16="http://schemas.microsoft.com/office/drawing/2014/main" val="2505215737"/>
                    </a:ext>
                  </a:extLst>
                </a:gridCol>
                <a:gridCol w="2592182">
                  <a:extLst>
                    <a:ext uri="{9D8B030D-6E8A-4147-A177-3AD203B41FA5}">
                      <a16:colId xmlns:a16="http://schemas.microsoft.com/office/drawing/2014/main" val="3897994388"/>
                    </a:ext>
                  </a:extLst>
                </a:gridCol>
                <a:gridCol w="2592182">
                  <a:extLst>
                    <a:ext uri="{9D8B030D-6E8A-4147-A177-3AD203B41FA5}">
                      <a16:colId xmlns:a16="http://schemas.microsoft.com/office/drawing/2014/main" val="3335044167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Klinika popálenin a plastické chirurgie (KPPCH JIP 1, KPPCH ODD)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Pracovní doba: středa 13:00 – 18:30; čtvrtek 6:00 – 13:00; pátek 6:00 – 14:00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264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Student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Datum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0719423"/>
                  </a:ext>
                </a:extLst>
              </a:tr>
              <a:tr h="12763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JIP 1 (přízemí)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Uryčová, Zuzana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 10. 2020 – 20.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9424163"/>
                  </a:ext>
                </a:extLst>
              </a:tr>
              <a:tr h="12763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Mádlová, Marie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25. 11. 2020 – 22.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7259017"/>
                  </a:ext>
                </a:extLst>
              </a:tr>
              <a:tr h="12763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 (10. patro)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Šancová, Terza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 10. 2020 – 20.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6773444"/>
                  </a:ext>
                </a:extLst>
              </a:tr>
              <a:tr h="1752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Berčíková, Amálie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25. 11. 2020 – 22.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1396314"/>
                  </a:ext>
                </a:extLst>
              </a:tr>
              <a:tr h="17526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Poznámka: v termínu od 17. 12. 2020 – 6. 1. 2021 praxe neprobíhá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235731"/>
                  </a:ext>
                </a:extLst>
              </a:tr>
            </a:tbl>
          </a:graphicData>
        </a:graphic>
      </p:graphicFrame>
      <p:sp>
        <p:nvSpPr>
          <p:cNvPr id="6" name="Nadpis 1">
            <a:extLst>
              <a:ext uri="{FF2B5EF4-FFF2-40B4-BE49-F238E27FC236}">
                <a16:creationId xmlns:a16="http://schemas.microsoft.com/office/drawing/2014/main" id="{E36C004A-A6AD-4696-8AE6-F3A7B5A20ADB}"/>
              </a:ext>
            </a:extLst>
          </p:cNvPr>
          <p:cNvSpPr txBox="1">
            <a:spLocks/>
          </p:cNvSpPr>
          <p:nvPr/>
        </p:nvSpPr>
        <p:spPr>
          <a:xfrm>
            <a:off x="0" y="116632"/>
            <a:ext cx="9180512" cy="6206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300">
                <a:solidFill>
                  <a:srgbClr val="0070C0"/>
                </a:solidFill>
              </a:rPr>
              <a:t>Rozpis praxe – Klinika úrazové chirurgie, oddělení C </a:t>
            </a:r>
            <a:endParaRPr lang="cs-CZ" sz="2300" dirty="0">
              <a:solidFill>
                <a:srgbClr val="0070C0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771BCA4-183E-4094-9D76-A867E9E38659}"/>
              </a:ext>
            </a:extLst>
          </p:cNvPr>
          <p:cNvSpPr/>
          <p:nvPr/>
        </p:nvSpPr>
        <p:spPr>
          <a:xfrm>
            <a:off x="0" y="549449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FN Brno:  6. patro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8B3A0B35-58F4-48BF-9D15-C3545B4FF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090391"/>
              </p:ext>
            </p:extLst>
          </p:nvPr>
        </p:nvGraphicFramePr>
        <p:xfrm>
          <a:off x="34528" y="1219703"/>
          <a:ext cx="9073976" cy="192551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851096">
                  <a:extLst>
                    <a:ext uri="{9D8B030D-6E8A-4147-A177-3AD203B41FA5}">
                      <a16:colId xmlns:a16="http://schemas.microsoft.com/office/drawing/2014/main" val="1273694305"/>
                    </a:ext>
                  </a:extLst>
                </a:gridCol>
                <a:gridCol w="2611440">
                  <a:extLst>
                    <a:ext uri="{9D8B030D-6E8A-4147-A177-3AD203B41FA5}">
                      <a16:colId xmlns:a16="http://schemas.microsoft.com/office/drawing/2014/main" val="3105062349"/>
                    </a:ext>
                  </a:extLst>
                </a:gridCol>
                <a:gridCol w="2611440">
                  <a:extLst>
                    <a:ext uri="{9D8B030D-6E8A-4147-A177-3AD203B41FA5}">
                      <a16:colId xmlns:a16="http://schemas.microsoft.com/office/drawing/2014/main" val="481889216"/>
                    </a:ext>
                  </a:extLst>
                </a:gridCol>
              </a:tblGrid>
              <a:tr h="8318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br>
                        <a:rPr lang="cs-CZ" sz="1600">
                          <a:effectLst/>
                        </a:rPr>
                      </a:br>
                      <a:r>
                        <a:rPr lang="cs-CZ" sz="1600">
                          <a:effectLst/>
                        </a:rPr>
                        <a:t>Klinika úrazové chirurgie, oddělení 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Pracovní doba: středa 13:00 – 18:30; čtvrtek 6:00 – 13:00; pátek 6:00 – 14:00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968180"/>
                  </a:ext>
                </a:extLst>
              </a:tr>
              <a:tr h="261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Student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Datum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1497826"/>
                  </a:ext>
                </a:extLst>
              </a:tr>
              <a:tr h="2619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 C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Škollová, Barbora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 10. 2020 – 20.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8958818"/>
                  </a:ext>
                </a:extLst>
              </a:tr>
              <a:tr h="284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Kokešová, Andrea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25. 11. 2020 – 22.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5458264"/>
                  </a:ext>
                </a:extLst>
              </a:tr>
              <a:tr h="28494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Poznámka: v termínu od 17. 12. 2020 – 6. 1. 2021 praxe neprobíhá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798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836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08504" cy="54864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Rozpis praxe – Urologická klinika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692696"/>
            <a:ext cx="878497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FN Brno 9. patro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64FEE902-7B55-49C0-B19C-336E05142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5467"/>
              </p:ext>
            </p:extLst>
          </p:nvPr>
        </p:nvGraphicFramePr>
        <p:xfrm>
          <a:off x="0" y="1241336"/>
          <a:ext cx="9108505" cy="187498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865751">
                  <a:extLst>
                    <a:ext uri="{9D8B030D-6E8A-4147-A177-3AD203B41FA5}">
                      <a16:colId xmlns:a16="http://schemas.microsoft.com/office/drawing/2014/main" val="1965556667"/>
                    </a:ext>
                  </a:extLst>
                </a:gridCol>
                <a:gridCol w="2621377">
                  <a:extLst>
                    <a:ext uri="{9D8B030D-6E8A-4147-A177-3AD203B41FA5}">
                      <a16:colId xmlns:a16="http://schemas.microsoft.com/office/drawing/2014/main" val="2060626604"/>
                    </a:ext>
                  </a:extLst>
                </a:gridCol>
                <a:gridCol w="2621377">
                  <a:extLst>
                    <a:ext uri="{9D8B030D-6E8A-4147-A177-3AD203B41FA5}">
                      <a16:colId xmlns:a16="http://schemas.microsoft.com/office/drawing/2014/main" val="3613760321"/>
                    </a:ext>
                  </a:extLst>
                </a:gridCol>
              </a:tblGrid>
              <a:tr h="78951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br>
                        <a:rPr lang="cs-CZ" sz="1600">
                          <a:effectLst/>
                        </a:rPr>
                      </a:br>
                      <a:r>
                        <a:rPr lang="cs-CZ" sz="1600">
                          <a:effectLst/>
                        </a:rPr>
                        <a:t>Urologická klinika, oddělení 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Pracovní doba: středa 13:00 – 18:30; čtvrtek 6:00 – 13:00; pátek 6:00 – 14:00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610520"/>
                  </a:ext>
                </a:extLst>
              </a:tr>
              <a:tr h="2486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Student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Datum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2088539"/>
                  </a:ext>
                </a:extLst>
              </a:tr>
              <a:tr h="24860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Oddělení 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Marcinechová, Barbora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 10. 2020 – 20. 11. 2020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0302951"/>
                  </a:ext>
                </a:extLst>
              </a:tr>
              <a:tr h="2704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Beránková, Alžběta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25. 11. 2020 – 22. 1. 2021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9340624"/>
                  </a:ext>
                </a:extLst>
              </a:tr>
              <a:tr h="27045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Poznámka: v termínu od 17. 12. 2020 – 6. 1. 2021 praxe neprobíhá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213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1958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Zahájení  III. 2019pptx[20190918080401707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</TotalTime>
  <Words>1879</Words>
  <Application>Microsoft Office PowerPoint</Application>
  <PresentationFormat>Předvádění na obrazovce (4:3)</PresentationFormat>
  <Paragraphs>303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Calibri</vt:lpstr>
      <vt:lpstr>Franklin Gothic Book</vt:lpstr>
      <vt:lpstr>Franklin Gothic Medium</vt:lpstr>
      <vt:lpstr>Times New Roman</vt:lpstr>
      <vt:lpstr>Tunga</vt:lpstr>
      <vt:lpstr>Wingdings</vt:lpstr>
      <vt:lpstr>Úhly</vt:lpstr>
      <vt:lpstr>Odborná ošetřovatelská praxe III.</vt:lpstr>
      <vt:lpstr>Požadavky na studenta</vt:lpstr>
      <vt:lpstr>Organizační pokyny</vt:lpstr>
      <vt:lpstr>Rozpis praxe – Chirurgická klinika odd. A</vt:lpstr>
      <vt:lpstr>Rozpis praxe – Chirurgická klinika</vt:lpstr>
      <vt:lpstr>Rozpis praxe – Chirurgická klinika</vt:lpstr>
      <vt:lpstr>Rozpis praxe – Ortopedická klinika</vt:lpstr>
      <vt:lpstr>Rozpis praxe – Klinika popálenin a PLASTICKÉ chirurgie</vt:lpstr>
      <vt:lpstr>Rozpis praxe – Urologická klinika</vt:lpstr>
      <vt:lpstr>Stáže - FN Brno Klinika interní geriatrie a praktického lékařství </vt:lpstr>
      <vt:lpstr>Cvičení z chirurgie </vt:lpstr>
      <vt:lpstr>Způsob ukončení předmětu</vt:lpstr>
      <vt:lpstr>SOUHRN</vt:lpstr>
      <vt:lpstr>Přeji hodně úspěchu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Zahájení Odborné ošetřovatelské praxe iv.</dc:title>
  <dc:creator>Pospisilova</dc:creator>
  <cp:lastModifiedBy>Alena Pospíšilová</cp:lastModifiedBy>
  <cp:revision>106</cp:revision>
  <cp:lastPrinted>2019-09-10T12:08:11Z</cp:lastPrinted>
  <dcterms:created xsi:type="dcterms:W3CDTF">2015-02-10T10:00:31Z</dcterms:created>
  <dcterms:modified xsi:type="dcterms:W3CDTF">2020-09-29T09:57:13Z</dcterms:modified>
</cp:coreProperties>
</file>