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86" r:id="rId3"/>
    <p:sldId id="257" r:id="rId4"/>
    <p:sldId id="258" r:id="rId5"/>
    <p:sldId id="259" r:id="rId6"/>
    <p:sldId id="28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90" r:id="rId16"/>
    <p:sldId id="281" r:id="rId17"/>
    <p:sldId id="268" r:id="rId18"/>
    <p:sldId id="283" r:id="rId19"/>
    <p:sldId id="269" r:id="rId20"/>
    <p:sldId id="282" r:id="rId21"/>
    <p:sldId id="270" r:id="rId22"/>
    <p:sldId id="271" r:id="rId23"/>
    <p:sldId id="272" r:id="rId24"/>
    <p:sldId id="284" r:id="rId25"/>
    <p:sldId id="285" r:id="rId26"/>
    <p:sldId id="273" r:id="rId27"/>
    <p:sldId id="288" r:id="rId28"/>
    <p:sldId id="274" r:id="rId29"/>
    <p:sldId id="275" r:id="rId30"/>
    <p:sldId id="276" r:id="rId31"/>
    <p:sldId id="277" r:id="rId32"/>
    <p:sldId id="278" r:id="rId33"/>
    <p:sldId id="279" r:id="rId34"/>
    <p:sldId id="287" r:id="rId35"/>
    <p:sldId id="289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49708-6ADD-461A-A9DD-F0DA523DD12F}" type="datetimeFigureOut">
              <a:rPr lang="cs-CZ" smtClean="0"/>
              <a:t>12.2.2020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99BD7-25AF-40C2-A29B-C88B6F79ED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00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99BD7-25AF-40C2-A29B-C88B6F79EDB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95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D495-4F6F-4894-901D-1A3B1246E526}" type="datetimeFigureOut">
              <a:rPr lang="cs-CZ" smtClean="0"/>
              <a:t>12.2.2020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49EF-8B23-4756-87D0-19A88A954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57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D495-4F6F-4894-901D-1A3B1246E526}" type="datetimeFigureOut">
              <a:rPr lang="cs-CZ" smtClean="0"/>
              <a:t>12.2.2020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49EF-8B23-4756-87D0-19A88A954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13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D495-4F6F-4894-901D-1A3B1246E526}" type="datetimeFigureOut">
              <a:rPr lang="cs-CZ" smtClean="0"/>
              <a:t>12.2.2020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49EF-8B23-4756-87D0-19A88A954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80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D495-4F6F-4894-901D-1A3B1246E526}" type="datetimeFigureOut">
              <a:rPr lang="cs-CZ" smtClean="0"/>
              <a:t>12.2.2020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49EF-8B23-4756-87D0-19A88A954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57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D495-4F6F-4894-901D-1A3B1246E526}" type="datetimeFigureOut">
              <a:rPr lang="cs-CZ" smtClean="0"/>
              <a:t>12.2.2020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49EF-8B23-4756-87D0-19A88A954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23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D495-4F6F-4894-901D-1A3B1246E526}" type="datetimeFigureOut">
              <a:rPr lang="cs-CZ" smtClean="0"/>
              <a:t>12.2.2020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49EF-8B23-4756-87D0-19A88A954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8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D495-4F6F-4894-901D-1A3B1246E526}" type="datetimeFigureOut">
              <a:rPr lang="cs-CZ" smtClean="0"/>
              <a:t>12.2.2020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49EF-8B23-4756-87D0-19A88A954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4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D495-4F6F-4894-901D-1A3B1246E526}" type="datetimeFigureOut">
              <a:rPr lang="cs-CZ" smtClean="0"/>
              <a:t>12.2.2020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49EF-8B23-4756-87D0-19A88A954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92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D495-4F6F-4894-901D-1A3B1246E526}" type="datetimeFigureOut">
              <a:rPr lang="cs-CZ" smtClean="0"/>
              <a:t>12.2.2020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49EF-8B23-4756-87D0-19A88A954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80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D495-4F6F-4894-901D-1A3B1246E526}" type="datetimeFigureOut">
              <a:rPr lang="cs-CZ" smtClean="0"/>
              <a:t>12.2.2020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49EF-8B23-4756-87D0-19A88A954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91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D495-4F6F-4894-901D-1A3B1246E526}" type="datetimeFigureOut">
              <a:rPr lang="cs-CZ" smtClean="0"/>
              <a:t>12.2.2020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49EF-8B23-4756-87D0-19A88A954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582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AD495-4F6F-4894-901D-1A3B1246E526}" type="datetimeFigureOut">
              <a:rPr lang="cs-CZ" smtClean="0"/>
              <a:t>12.2.2020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649EF-8B23-4756-87D0-19A88A954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086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com/url?sa=i&amp;url=https%3A%2F%2Fwww.researchgate.net%2Ffigure%2FMechanism-of-action-of-fogarty-catheter-taken-with-kind-permission-from-Mastery-of_fig1_260897635&amp;psig=AOvVaw19hbVvEjEs1rKI4VstFIbn&amp;ust=1581577109779000&amp;source=images&amp;cd=vfe&amp;ved=0CAIQjRxqFwoTCKDH14C4y-cCFQAAAAAdAAAAABA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onlinejacc.org/content/65/17_Supplement/S3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www.bmj.com/content/345/bmj.e5208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/url?sa=i&amp;rct=j&amp;q=&amp;esrc=s&amp;source=images&amp;cd=&amp;cad=rja&amp;uact=8&amp;ved=2ahUKEwiM48uwnKLnAhVh6uAKHSq_BaoQjRx6BAgBEAQ&amp;url=https://www.saem.org/cdem/education/online-education/m4-curriculum/group-m4-cardiovascular/thoracic-aortic-dissection&amp;psig=AOvVaw1SMRjOkU-zgzuWJsDNyAJr&amp;ust=158016090665757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radiopaedia.org/articles/aortic-dissectio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/url?sa=i&amp;url=https://www.medgadget.com/2007/03/talent_thoracic.html&amp;psig=AOvVaw1lWr_7Vq4YAHI4ke1Rh5Oi&amp;ust=1580311291323000&amp;source=images&amp;cd=vfe&amp;ved=0CAIQjRxqFwoTCMj3nLvMpucCFQAAAAAdAAAAABAK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/url?sa=i&amp;url=https://www.wikiskripta.eu/w/Chirurgie_hrudn%C3%AD_aorty&amp;psig=AOvVaw0wvLYQl6-TxrujDIn0L1DP&amp;ust=1580312157260000&amp;source=images&amp;cd=vfe&amp;ved=0CAIQjRxqFwoTCLCan9jPpucCFQAAAAAdAAAAABA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www.google.com/url?sa=i&amp;url=http://acsneuro.com/surgeries/brain_detail/aneurysm_clipping_coiling.html&amp;psig=AOvVaw3Eu8Npdqdl6jRLg0EYq-5Q&amp;ust=1580313209907000&amp;source=images&amp;cd=vfe&amp;ved=0CAIQjRxqFwoTCMiPms7TpucCFQAAAAAdAAAAABAK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om/url?sa=i&amp;url=https://www.alamy.com/aneurysm-treatment-illustration-comparison-of-clipping-open-surgery-repair-stenting-and-coiling-image333577687.html&amp;psig=AOvVaw3Eu8Npdqdl6jRLg0EYq-5Q&amp;ust=1580313209907000&amp;source=images&amp;cd=vfe&amp;ved=0CAIQjRxqFwoTCMiPms7TpucCFQAAAAAdAAAAABAR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/url?sa=i&amp;url=https%3A%2F%2Fwww.angiochirurgie.cz%2Fonemocneni-zil%2Fkrecove-zily%2F&amp;psig=AOvVaw3UX3gVsAxsdWqVCgDh4w0r&amp;ust=1581575687135000&amp;source=images&amp;cd=vfe&amp;ved=0CAIQjRxqFwoTCJD-o9qyy-cCFQAAAAAdAAAAABAR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url?sa=i&amp;url=https://docplayer.cz/45105104-Vliv-podavani-atorvastatinu-na-expresi-endoglinu-v-aterosklerotickych-platech.html&amp;psig=AOvVaw1T1Bgh4djdFyH5sP5725wv&amp;ust=1579544893338000&amp;source=images&amp;cd=vfe&amp;ved=0CAIQjRxqFwoTCOiSprSlkOcCFQAAAAAdAAAAABAE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m/url?sa=i&amp;rct=j&amp;q=&amp;esrc=s&amp;source=images&amp;cd=&amp;ved=2ahUKEwjbsoie9K_nAhVC8uAKHSPLA_AQjRx6BAgBEAQ&amp;url=https://www.frivillig.dk/nyheder/nyheder-p3/mere-fokus-pa-lymfoedem/&amp;psig=AOvVaw3Pwjf1qORjkKdziK8oJiLT&amp;ust=158063119335939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s://www.google.com/url?sa=i&amp;rct=j&amp;q=&amp;esrc=s&amp;source=images&amp;cd=&amp;ved=2ahUKEwiNssPkorLnAhXa6eAKHRsxCZQQjRx6BAgBEAQ&amp;url=https://docplayer.cz/69230289-Masarykova-univerzita-lymfoscintigrafie-u-pacientu-s-otoky-dolnich-koncetin.html&amp;psig=AOvVaw2L-ef-DlZGIK9jWqc3Mbjl&amp;ust=1580712367382361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ebmedicine.net/content.php?action=showPage&amp;pid=47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www.healthdiseases.org/livedo-reticularis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000" b="1" dirty="0" err="1" smtClean="0"/>
              <a:t>Angiologie</a:t>
            </a:r>
            <a:endParaRPr lang="cs-CZ" sz="8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403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ICHDKK – </a:t>
            </a:r>
            <a:r>
              <a:rPr lang="cs-CZ" b="1" dirty="0" err="1" smtClean="0"/>
              <a:t>diff</a:t>
            </a:r>
            <a:r>
              <a:rPr lang="cs-CZ" b="1" dirty="0" smtClean="0"/>
              <a:t> dg.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/>
              <a:t>Venózní uzávěr </a:t>
            </a:r>
            <a:r>
              <a:rPr lang="cs-CZ" dirty="0" smtClean="0"/>
              <a:t>– bolest spíše tlaková, u ICHDKK křečovitá</a:t>
            </a:r>
          </a:p>
          <a:p>
            <a:pPr marL="0" indent="0">
              <a:buNone/>
            </a:pPr>
            <a:r>
              <a:rPr lang="cs-CZ" dirty="0" smtClean="0"/>
              <a:t>    - úleva od boleti při elevaci, u ICHDKK spíše         zhoršení</a:t>
            </a:r>
          </a:p>
          <a:p>
            <a:r>
              <a:rPr lang="cs-CZ" u="sng" dirty="0" smtClean="0"/>
              <a:t>Spinální etiologie </a:t>
            </a:r>
            <a:r>
              <a:rPr lang="cs-CZ" dirty="0" smtClean="0"/>
              <a:t>– slabost, mravenčení, bolesti zad, specifické dermatomy</a:t>
            </a:r>
          </a:p>
          <a:p>
            <a:r>
              <a:rPr lang="cs-CZ" u="sng" dirty="0" smtClean="0"/>
              <a:t>Artropatie</a:t>
            </a:r>
            <a:r>
              <a:rPr lang="cs-CZ" dirty="0" smtClean="0"/>
              <a:t> – bolesti v oblasti kloubů, typicky noční bolest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3551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ICHDKK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u="sng" dirty="0" smtClean="0"/>
              <a:t>Komplikace</a:t>
            </a:r>
            <a:r>
              <a:rPr lang="cs-CZ" dirty="0" smtClean="0"/>
              <a:t> – obtížné hojení ran, defekty, gangréna, akutní tepenný uzávěr, </a:t>
            </a:r>
          </a:p>
          <a:p>
            <a:r>
              <a:rPr lang="cs-CZ" u="sng" dirty="0" smtClean="0"/>
              <a:t>Terapie</a:t>
            </a:r>
            <a:r>
              <a:rPr lang="cs-CZ" dirty="0" smtClean="0"/>
              <a:t> – nutná kompenzace hypertenze, </a:t>
            </a:r>
            <a:r>
              <a:rPr lang="cs-CZ" dirty="0" err="1" smtClean="0"/>
              <a:t>hyperlipidémie</a:t>
            </a:r>
            <a:r>
              <a:rPr lang="cs-CZ" dirty="0" smtClean="0"/>
              <a:t> a diabetu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 err="1"/>
              <a:t>A</a:t>
            </a:r>
            <a:r>
              <a:rPr lang="cs-CZ" dirty="0" err="1" smtClean="0"/>
              <a:t>ntiagregace</a:t>
            </a:r>
            <a:r>
              <a:rPr lang="cs-CZ" dirty="0" smtClean="0"/>
              <a:t> – ASA/</a:t>
            </a:r>
            <a:r>
              <a:rPr lang="cs-CZ" dirty="0" err="1" smtClean="0"/>
              <a:t>clopidogrel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 err="1" smtClean="0"/>
              <a:t>Antikoagulace</a:t>
            </a:r>
            <a:r>
              <a:rPr lang="cs-CZ" dirty="0" smtClean="0"/>
              <a:t> – pouze </a:t>
            </a:r>
            <a:r>
              <a:rPr lang="cs-CZ" dirty="0" err="1" smtClean="0"/>
              <a:t>pokuď</a:t>
            </a:r>
            <a:r>
              <a:rPr lang="cs-CZ" dirty="0" smtClean="0"/>
              <a:t> </a:t>
            </a:r>
            <a:r>
              <a:rPr lang="cs-CZ" dirty="0" err="1" smtClean="0"/>
              <a:t>embolizační</a:t>
            </a:r>
            <a:r>
              <a:rPr lang="cs-CZ" dirty="0" smtClean="0"/>
              <a:t> geneze nebo u dilatační formy s </a:t>
            </a:r>
            <a:r>
              <a:rPr lang="cs-CZ" dirty="0" err="1" smtClean="0"/>
              <a:t>intraluminálním</a:t>
            </a:r>
            <a:r>
              <a:rPr lang="cs-CZ" dirty="0" smtClean="0"/>
              <a:t> trombem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léčba klaudikací – </a:t>
            </a:r>
            <a:r>
              <a:rPr lang="cs-CZ" dirty="0" err="1" smtClean="0"/>
              <a:t>cilostazol</a:t>
            </a:r>
            <a:r>
              <a:rPr lang="cs-CZ" dirty="0" smtClean="0"/>
              <a:t>, </a:t>
            </a:r>
            <a:r>
              <a:rPr lang="cs-CZ" dirty="0" err="1" smtClean="0"/>
              <a:t>naftidofuryl</a:t>
            </a:r>
            <a:r>
              <a:rPr lang="cs-CZ" dirty="0" smtClean="0"/>
              <a:t>, </a:t>
            </a:r>
            <a:r>
              <a:rPr lang="cs-CZ" dirty="0" err="1" smtClean="0"/>
              <a:t>pentoxyfilin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PTA, chirurgická terapie – bypass, </a:t>
            </a:r>
            <a:r>
              <a:rPr lang="cs-CZ" dirty="0" err="1" smtClean="0"/>
              <a:t>trombarterectomie</a:t>
            </a:r>
            <a:r>
              <a:rPr lang="cs-CZ" dirty="0" smtClean="0"/>
              <a:t>, amputace – poslední možnost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4956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Akutní končetinová ischemie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Náhle vzniklá porucha prokrvení končetiny</a:t>
            </a:r>
          </a:p>
          <a:p>
            <a:r>
              <a:rPr lang="cs-CZ" u="sng" dirty="0" smtClean="0"/>
              <a:t>Etiologie</a:t>
            </a:r>
            <a:r>
              <a:rPr lang="cs-CZ" dirty="0" smtClean="0"/>
              <a:t> – nejčastěji embolie – </a:t>
            </a:r>
            <a:r>
              <a:rPr lang="cs-CZ" dirty="0" err="1" smtClean="0"/>
              <a:t>Fisi</a:t>
            </a:r>
            <a:r>
              <a:rPr lang="cs-CZ" dirty="0" smtClean="0"/>
              <a:t>, IM, </a:t>
            </a:r>
            <a:r>
              <a:rPr lang="cs-CZ" dirty="0" err="1" smtClean="0"/>
              <a:t>endokarditída</a:t>
            </a:r>
            <a:r>
              <a:rPr lang="cs-CZ" dirty="0" smtClean="0"/>
              <a:t>, aneurysma LK, paradoxní embolizace při FOA</a:t>
            </a:r>
          </a:p>
          <a:p>
            <a:pPr marL="0" indent="0">
              <a:buNone/>
            </a:pPr>
            <a:r>
              <a:rPr lang="cs-CZ" dirty="0" smtClean="0"/>
              <a:t>    - trombóza, ruptura AS plátu, disekce aorty, poranění tepny – např. po punkci</a:t>
            </a:r>
          </a:p>
          <a:p>
            <a:r>
              <a:rPr lang="cs-CZ" u="sng" dirty="0" smtClean="0"/>
              <a:t>Klin. obraz </a:t>
            </a:r>
            <a:r>
              <a:rPr lang="cs-CZ" dirty="0" smtClean="0"/>
              <a:t>– chlad, bledost až </a:t>
            </a:r>
            <a:r>
              <a:rPr lang="cs-CZ" dirty="0" err="1" smtClean="0"/>
              <a:t>mramoráž</a:t>
            </a:r>
            <a:r>
              <a:rPr lang="cs-CZ" dirty="0" smtClean="0"/>
              <a:t> končetiny, krutá bolest, snížená </a:t>
            </a:r>
            <a:r>
              <a:rPr lang="cs-CZ" dirty="0" smtClean="0"/>
              <a:t>hybnost, chybění pulzací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0517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Akutní končetinová ischemie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/>
              <a:t>Diagnostika</a:t>
            </a:r>
            <a:r>
              <a:rPr lang="cs-CZ" dirty="0" smtClean="0"/>
              <a:t> – Klinický obraz, UZ </a:t>
            </a:r>
            <a:r>
              <a:rPr lang="cs-CZ" dirty="0" err="1" smtClean="0"/>
              <a:t>doppler</a:t>
            </a:r>
            <a:r>
              <a:rPr lang="cs-CZ" dirty="0" smtClean="0"/>
              <a:t>, CT angiografie</a:t>
            </a:r>
          </a:p>
          <a:p>
            <a:r>
              <a:rPr lang="cs-CZ" u="sng" dirty="0" err="1" smtClean="0"/>
              <a:t>Diff</a:t>
            </a:r>
            <a:r>
              <a:rPr lang="cs-CZ" u="sng" dirty="0" smtClean="0"/>
              <a:t>. dg</a:t>
            </a:r>
            <a:r>
              <a:rPr lang="cs-CZ" dirty="0" smtClean="0"/>
              <a:t>. – </a:t>
            </a:r>
            <a:r>
              <a:rPr lang="cs-CZ" dirty="0" err="1" smtClean="0"/>
              <a:t>phlegmasia</a:t>
            </a:r>
            <a:r>
              <a:rPr lang="cs-CZ" dirty="0" smtClean="0"/>
              <a:t> </a:t>
            </a:r>
            <a:r>
              <a:rPr lang="cs-CZ" dirty="0" err="1" smtClean="0"/>
              <a:t>coerulea</a:t>
            </a:r>
            <a:r>
              <a:rPr lang="cs-CZ" dirty="0" smtClean="0"/>
              <a:t> </a:t>
            </a:r>
            <a:r>
              <a:rPr lang="cs-CZ" dirty="0" err="1" smtClean="0"/>
              <a:t>dolens</a:t>
            </a:r>
            <a:r>
              <a:rPr lang="cs-CZ" dirty="0" smtClean="0"/>
              <a:t> – také chybí pulzace</a:t>
            </a:r>
          </a:p>
          <a:p>
            <a:r>
              <a:rPr lang="cs-CZ" u="sng" dirty="0" smtClean="0"/>
              <a:t>Komplikace </a:t>
            </a:r>
            <a:r>
              <a:rPr lang="cs-CZ" dirty="0" smtClean="0"/>
              <a:t>– šok, ischemická nekróza, uvolnění </a:t>
            </a:r>
            <a:r>
              <a:rPr lang="cs-CZ" dirty="0" smtClean="0"/>
              <a:t>myoglobinu &gt; akutní </a:t>
            </a:r>
            <a:r>
              <a:rPr lang="cs-CZ" dirty="0" smtClean="0"/>
              <a:t>renální selhání, </a:t>
            </a:r>
            <a:r>
              <a:rPr lang="cs-CZ" dirty="0" err="1" smtClean="0"/>
              <a:t>kompartment</a:t>
            </a:r>
            <a:r>
              <a:rPr lang="cs-CZ" dirty="0" smtClean="0"/>
              <a:t> syndrom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322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Akutní končetinová ischemie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cs-CZ" b="1" dirty="0" smtClean="0"/>
              <a:t>Terapie</a:t>
            </a:r>
            <a:r>
              <a:rPr lang="cs-CZ" dirty="0" smtClean="0"/>
              <a:t> – </a:t>
            </a:r>
            <a:r>
              <a:rPr lang="cs-CZ" dirty="0"/>
              <a:t>n</a:t>
            </a:r>
            <a:r>
              <a:rPr lang="cs-CZ" dirty="0" smtClean="0"/>
              <a:t>ejprve </a:t>
            </a:r>
            <a:r>
              <a:rPr lang="cs-CZ" dirty="0" smtClean="0"/>
              <a:t>aplikace heparinu – zabrání narůstání trombu, analgetika</a:t>
            </a:r>
          </a:p>
          <a:p>
            <a:pPr marL="0" indent="0">
              <a:buNone/>
            </a:pPr>
            <a:r>
              <a:rPr lang="cs-CZ" dirty="0" smtClean="0"/>
              <a:t>   - přednostně chirurgická  - </a:t>
            </a:r>
            <a:r>
              <a:rPr lang="cs-CZ" dirty="0" err="1" smtClean="0"/>
              <a:t>embolektomie</a:t>
            </a:r>
            <a:r>
              <a:rPr lang="cs-CZ" dirty="0" smtClean="0"/>
              <a:t>   </a:t>
            </a:r>
            <a:r>
              <a:rPr lang="cs-CZ" dirty="0" err="1" smtClean="0"/>
              <a:t>Fogartyho</a:t>
            </a:r>
            <a:r>
              <a:rPr lang="cs-CZ" dirty="0" smtClean="0"/>
              <a:t> katetrem, bypass, lokální </a:t>
            </a:r>
            <a:r>
              <a:rPr lang="cs-CZ" dirty="0" err="1" smtClean="0"/>
              <a:t>intraarteriální</a:t>
            </a:r>
            <a:r>
              <a:rPr lang="cs-CZ" dirty="0" smtClean="0"/>
              <a:t> trombolýza, aspirační </a:t>
            </a:r>
            <a:r>
              <a:rPr lang="cs-CZ" dirty="0" err="1" smtClean="0"/>
              <a:t>trombektomie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9744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 smtClean="0"/>
              <a:t>Embolektomie</a:t>
            </a:r>
            <a:r>
              <a:rPr lang="cs-CZ" b="1" dirty="0" smtClean="0"/>
              <a:t> </a:t>
            </a:r>
            <a:r>
              <a:rPr lang="cs-CZ" b="1" dirty="0" err="1" smtClean="0"/>
              <a:t>Fogartyho</a:t>
            </a:r>
            <a:r>
              <a:rPr lang="cs-CZ" b="1" dirty="0" smtClean="0"/>
              <a:t> katetrem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Image result for fogarty cathet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936979" cy="537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4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Výsledek obrázku pro ct angiography leg ischem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243408"/>
            <a:ext cx="3653383" cy="752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ouvisející obráze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-7494"/>
            <a:ext cx="4928995" cy="702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812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Disekce aorty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u="sng" dirty="0" smtClean="0"/>
              <a:t>Definice </a:t>
            </a:r>
            <a:r>
              <a:rPr lang="cs-CZ" dirty="0" smtClean="0"/>
              <a:t>– podélné rozštěpení její stěny, vytvoření falešného a pravého lumen</a:t>
            </a:r>
          </a:p>
          <a:p>
            <a:r>
              <a:rPr lang="cs-CZ" u="sng" dirty="0" smtClean="0"/>
              <a:t>Etiologie</a:t>
            </a:r>
            <a:r>
              <a:rPr lang="cs-CZ" dirty="0" smtClean="0"/>
              <a:t> – Aneurysma, zánětlivá onemocnění aorty, systémová onemocnění pojiva, </a:t>
            </a:r>
            <a:r>
              <a:rPr lang="cs-CZ" dirty="0" err="1" smtClean="0"/>
              <a:t>iatrogenní</a:t>
            </a:r>
            <a:r>
              <a:rPr lang="cs-CZ" dirty="0" smtClean="0"/>
              <a:t>, traumatická, </a:t>
            </a:r>
          </a:p>
          <a:p>
            <a:r>
              <a:rPr lang="cs-CZ" u="sng" dirty="0" smtClean="0"/>
              <a:t>Klasifikace</a:t>
            </a:r>
            <a:r>
              <a:rPr lang="cs-CZ" dirty="0" smtClean="0"/>
              <a:t> – </a:t>
            </a:r>
            <a:r>
              <a:rPr lang="cs-CZ" dirty="0" err="1" smtClean="0"/>
              <a:t>Standfordská</a:t>
            </a:r>
            <a:r>
              <a:rPr lang="cs-CZ" dirty="0" smtClean="0"/>
              <a:t> klasifikace – nejpoužívanější – typ A – </a:t>
            </a:r>
            <a:r>
              <a:rPr lang="cs-CZ" dirty="0" err="1" smtClean="0"/>
              <a:t>pokuď</a:t>
            </a:r>
            <a:r>
              <a:rPr lang="cs-CZ" dirty="0" smtClean="0"/>
              <a:t> postižena ascendentní aorta, typ B – </a:t>
            </a:r>
            <a:r>
              <a:rPr lang="cs-CZ" dirty="0" err="1" smtClean="0"/>
              <a:t>pokuď</a:t>
            </a:r>
            <a:r>
              <a:rPr lang="cs-CZ" dirty="0" smtClean="0"/>
              <a:t> postižena není, dále </a:t>
            </a:r>
            <a:r>
              <a:rPr lang="cs-CZ" dirty="0" err="1" smtClean="0"/>
              <a:t>Debakey</a:t>
            </a:r>
            <a:r>
              <a:rPr lang="cs-CZ" dirty="0" smtClean="0"/>
              <a:t> systém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528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Výsledek obrázku pro aortic dissec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202488" cy="606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874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Disekce aorty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u="sng" dirty="0" smtClean="0"/>
              <a:t>Klinický obraz</a:t>
            </a:r>
            <a:r>
              <a:rPr lang="cs-CZ" dirty="0" smtClean="0"/>
              <a:t>: náhle vzniklá ostrá palčivá bolest vystřelující do zad, CMP, IM, synkopa, jiné orgánová ischemie</a:t>
            </a:r>
          </a:p>
          <a:p>
            <a:r>
              <a:rPr lang="cs-CZ" u="sng" dirty="0" smtClean="0"/>
              <a:t>Diagnostika</a:t>
            </a:r>
            <a:r>
              <a:rPr lang="cs-CZ" dirty="0" smtClean="0"/>
              <a:t> – typická bolest, deficit pulzací na periferii, výrazný stranový rozdíl na končetinách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na RTG může být rozšíření mediastina, na EKG změny při postižení koronárních tepen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laboratorně – </a:t>
            </a:r>
            <a:r>
              <a:rPr lang="cs-CZ" dirty="0" err="1" smtClean="0"/>
              <a:t>elev</a:t>
            </a:r>
            <a:r>
              <a:rPr lang="cs-CZ" dirty="0" smtClean="0"/>
              <a:t>. DD, laboratorní projevy ischémie – </a:t>
            </a:r>
            <a:r>
              <a:rPr lang="cs-CZ" dirty="0" err="1" smtClean="0"/>
              <a:t>elev</a:t>
            </a:r>
            <a:r>
              <a:rPr lang="cs-CZ" dirty="0" smtClean="0"/>
              <a:t>. Laktátu, kreatininu, JT, </a:t>
            </a:r>
            <a:r>
              <a:rPr lang="cs-CZ" dirty="0" err="1" smtClean="0"/>
              <a:t>TnT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zobrazovací metody – CTAG, ECHO srdce</a:t>
            </a:r>
          </a:p>
        </p:txBody>
      </p:sp>
    </p:spTree>
    <p:extLst>
      <p:ext uri="{BB962C8B-B14F-4D97-AF65-F5344CB8AC3E}">
        <p14:creationId xmlns:p14="http://schemas.microsoft.com/office/powerpoint/2010/main" val="219772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/>
              <a:t>Definice</a:t>
            </a:r>
            <a:endParaRPr lang="cs-CZ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Podobor vnitřního lékařství specializující se na prevenci, diagnostiku  a terapii onemocnění cév – žíly, tepny, lymfatické cévy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0099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Výsledek obrázku pro aortic dissection c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7"/>
            <a:ext cx="6874346" cy="564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3563888" y="2276872"/>
            <a:ext cx="43204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19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cs-CZ" b="1" dirty="0" smtClean="0"/>
              <a:t>Disekce aorty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dirty="0" smtClean="0"/>
              <a:t>Terapie – u disekce typu A urgentní kardiochirurgický výkon</a:t>
            </a:r>
          </a:p>
          <a:p>
            <a:pPr marL="0" indent="0">
              <a:buNone/>
            </a:pPr>
            <a:r>
              <a:rPr lang="cs-CZ" dirty="0" smtClean="0"/>
              <a:t>    - disekce typu B – stabilizace pacienta – STK udržovat mezi 100 – 120 </a:t>
            </a:r>
            <a:r>
              <a:rPr lang="cs-CZ" dirty="0" err="1" smtClean="0"/>
              <a:t>mmHg</a:t>
            </a:r>
            <a:r>
              <a:rPr lang="cs-CZ" dirty="0" smtClean="0"/>
              <a:t>, poté zavedení </a:t>
            </a:r>
            <a:r>
              <a:rPr lang="cs-CZ" dirty="0" err="1" smtClean="0"/>
              <a:t>stentgraftu</a:t>
            </a:r>
            <a:r>
              <a:rPr lang="cs-CZ" dirty="0" smtClean="0"/>
              <a:t>, náhrada protézou</a:t>
            </a:r>
            <a:endParaRPr lang="cs-CZ" dirty="0"/>
          </a:p>
        </p:txBody>
      </p:sp>
      <p:pic>
        <p:nvPicPr>
          <p:cNvPr id="1026" name="Picture 2" descr="Image result for stentgraft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68960"/>
            <a:ext cx="28575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143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Aneurysmata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lokalizované rozšíření stěny ve všech jejich vrstvách</a:t>
            </a:r>
          </a:p>
          <a:p>
            <a:r>
              <a:rPr lang="cs-CZ" u="sng" dirty="0"/>
              <a:t>E</a:t>
            </a:r>
            <a:r>
              <a:rPr lang="cs-CZ" u="sng" dirty="0" smtClean="0"/>
              <a:t>tiologie </a:t>
            </a:r>
            <a:r>
              <a:rPr lang="cs-CZ" dirty="0" smtClean="0"/>
              <a:t>– úrazy, sklerotické změny, vrozená méněcennost stěny tepny, v minulosti Lues</a:t>
            </a:r>
          </a:p>
          <a:p>
            <a:r>
              <a:rPr lang="cs-CZ" u="sng" dirty="0" smtClean="0"/>
              <a:t>Predilekční místa </a:t>
            </a:r>
            <a:r>
              <a:rPr lang="cs-CZ" dirty="0" smtClean="0"/>
              <a:t>– aortální oblouk, abdominální aorta, mozkové tepny, podkolenní tepna</a:t>
            </a:r>
          </a:p>
          <a:p>
            <a:r>
              <a:rPr lang="cs-CZ" u="sng" dirty="0" smtClean="0"/>
              <a:t>Klin. </a:t>
            </a:r>
            <a:r>
              <a:rPr lang="cs-CZ" u="sng" dirty="0" smtClean="0"/>
              <a:t>obraz </a:t>
            </a:r>
            <a:r>
              <a:rPr lang="cs-CZ" dirty="0" smtClean="0"/>
              <a:t>– většinou náhodný nález, útlak okolních tkání, při mozkových aneurysmat neurolog. symptomatologie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2846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Aneurysmata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u="sng" dirty="0" smtClean="0"/>
              <a:t>Diagnostika</a:t>
            </a:r>
            <a:r>
              <a:rPr lang="cs-CZ" dirty="0" smtClean="0"/>
              <a:t> – UZ </a:t>
            </a:r>
            <a:r>
              <a:rPr lang="cs-CZ" dirty="0" err="1" smtClean="0"/>
              <a:t>doppler</a:t>
            </a:r>
            <a:r>
              <a:rPr lang="cs-CZ" dirty="0" smtClean="0"/>
              <a:t>, CTAG, při velkých rozměrech a astenickém habitu můžou být hmatné</a:t>
            </a:r>
          </a:p>
          <a:p>
            <a:r>
              <a:rPr lang="cs-CZ" u="sng" dirty="0" smtClean="0"/>
              <a:t>Komplikace</a:t>
            </a:r>
            <a:r>
              <a:rPr lang="cs-CZ" dirty="0" smtClean="0"/>
              <a:t> – ruptura, embolizace, trombotický uzávěr</a:t>
            </a:r>
          </a:p>
          <a:p>
            <a:r>
              <a:rPr lang="cs-CZ" u="sng" dirty="0" smtClean="0"/>
              <a:t>Léčba</a:t>
            </a:r>
            <a:r>
              <a:rPr lang="cs-CZ" dirty="0" smtClean="0"/>
              <a:t> – sledování, kompenzace hypertenze, dle velkosti a symptomů příp. operační výkon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- </a:t>
            </a:r>
            <a:r>
              <a:rPr lang="cs-CZ" dirty="0" err="1" smtClean="0"/>
              <a:t>endovaskulární</a:t>
            </a:r>
            <a:r>
              <a:rPr lang="cs-CZ" dirty="0" smtClean="0"/>
              <a:t>  - zavedení </a:t>
            </a:r>
            <a:r>
              <a:rPr lang="cs-CZ" dirty="0" err="1" smtClean="0"/>
              <a:t>stengraftu</a:t>
            </a:r>
            <a:r>
              <a:rPr lang="cs-CZ" dirty="0" smtClean="0"/>
              <a:t>, příp.  - implantace protézy, u mozkových aneurysmat </a:t>
            </a:r>
            <a:r>
              <a:rPr lang="cs-CZ" dirty="0" err="1" smtClean="0"/>
              <a:t>coiling</a:t>
            </a:r>
            <a:r>
              <a:rPr lang="cs-CZ" dirty="0" smtClean="0"/>
              <a:t>, </a:t>
            </a:r>
            <a:r>
              <a:rPr lang="cs-CZ" dirty="0" err="1" smtClean="0"/>
              <a:t>clipping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8446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cs-CZ" dirty="0" smtClean="0"/>
              <a:t>                                                                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</a:t>
            </a:r>
            <a:r>
              <a:rPr lang="cs-CZ" dirty="0" err="1" smtClean="0"/>
              <a:t>Stentgraft</a:t>
            </a:r>
            <a:r>
              <a:rPr lang="cs-CZ" dirty="0" smtClean="0"/>
              <a:t>                                  </a:t>
            </a:r>
            <a:r>
              <a:rPr lang="cs-CZ" dirty="0" err="1" smtClean="0"/>
              <a:t>Coiling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Image result for aneurysma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99" y="1"/>
            <a:ext cx="6127306" cy="573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oiling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16832"/>
            <a:ext cx="378142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974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Image result for coiling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09" y="1196752"/>
            <a:ext cx="9106644" cy="629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544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Onemocnění žil - varixy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Vakovité nebo válcovité rozšíření žilního kmene – povrchového nebo hlubokého</a:t>
            </a:r>
          </a:p>
          <a:p>
            <a:r>
              <a:rPr lang="cs-CZ" u="sng" dirty="0" smtClean="0"/>
              <a:t>Etiologie</a:t>
            </a:r>
            <a:r>
              <a:rPr lang="cs-CZ" dirty="0" smtClean="0"/>
              <a:t> – multifaktoriální – vrozená nedostatečnost vaziva, hormonální působení, dlouhé stání, těhotenství, obezita</a:t>
            </a:r>
          </a:p>
          <a:p>
            <a:r>
              <a:rPr lang="cs-CZ" u="sng" dirty="0" smtClean="0"/>
              <a:t>Příznaky</a:t>
            </a:r>
            <a:r>
              <a:rPr lang="cs-CZ" dirty="0" smtClean="0"/>
              <a:t> - viditelné a hmatné povrchové varixy, pocit přeplnění DKK a </a:t>
            </a:r>
            <a:r>
              <a:rPr lang="cs-CZ" dirty="0" err="1" smtClean="0"/>
              <a:t>perimal</a:t>
            </a:r>
            <a:r>
              <a:rPr lang="cs-CZ" dirty="0" smtClean="0"/>
              <a:t>. otoky zejména večer</a:t>
            </a:r>
          </a:p>
        </p:txBody>
      </p:sp>
    </p:spTree>
    <p:extLst>
      <p:ext uri="{BB962C8B-B14F-4D97-AF65-F5344CB8AC3E}">
        <p14:creationId xmlns:p14="http://schemas.microsoft.com/office/powerpoint/2010/main" val="2241404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Klasifikace varixů DKK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Image result for varixy d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700808"/>
            <a:ext cx="990188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345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Varixy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/>
              <a:t>Diagnostika</a:t>
            </a:r>
            <a:r>
              <a:rPr lang="cs-CZ" dirty="0" smtClean="0"/>
              <a:t> – klinický obraz, UZ </a:t>
            </a:r>
            <a:r>
              <a:rPr lang="cs-CZ" dirty="0" err="1" smtClean="0"/>
              <a:t>doppler</a:t>
            </a:r>
            <a:r>
              <a:rPr lang="cs-CZ" dirty="0" smtClean="0"/>
              <a:t> – zejména před operačním odstraněním, kde nutno vyšetřit průchodnost hlubokého systému</a:t>
            </a:r>
          </a:p>
          <a:p>
            <a:r>
              <a:rPr lang="cs-CZ" u="sng" dirty="0" smtClean="0"/>
              <a:t>Komplikace</a:t>
            </a:r>
            <a:r>
              <a:rPr lang="cs-CZ" dirty="0" smtClean="0"/>
              <a:t> – </a:t>
            </a:r>
            <a:r>
              <a:rPr lang="cs-CZ" dirty="0" err="1" smtClean="0"/>
              <a:t>flebitídy</a:t>
            </a:r>
            <a:r>
              <a:rPr lang="cs-CZ" dirty="0" smtClean="0"/>
              <a:t>, žilní </a:t>
            </a:r>
            <a:r>
              <a:rPr lang="cs-CZ" dirty="0" err="1" smtClean="0"/>
              <a:t>insuf</a:t>
            </a:r>
            <a:r>
              <a:rPr lang="cs-CZ" dirty="0" smtClean="0"/>
              <a:t>.</a:t>
            </a:r>
          </a:p>
          <a:p>
            <a:r>
              <a:rPr lang="cs-CZ" u="sng" dirty="0" smtClean="0"/>
              <a:t>Terapie</a:t>
            </a:r>
            <a:r>
              <a:rPr lang="cs-CZ" dirty="0" smtClean="0"/>
              <a:t> – elastické punčochy, více </a:t>
            </a:r>
            <a:r>
              <a:rPr lang="cs-CZ" dirty="0" smtClean="0"/>
              <a:t>pohybu, </a:t>
            </a:r>
            <a:r>
              <a:rPr lang="cs-CZ" dirty="0" err="1" smtClean="0"/>
              <a:t>venotonika</a:t>
            </a:r>
            <a:r>
              <a:rPr lang="cs-CZ" dirty="0" smtClean="0"/>
              <a:t>, </a:t>
            </a:r>
            <a:r>
              <a:rPr lang="cs-CZ" dirty="0" smtClean="0"/>
              <a:t>odstranění </a:t>
            </a:r>
            <a:r>
              <a:rPr lang="cs-CZ" dirty="0" smtClean="0"/>
              <a:t>chirurgicky, sklerotizace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1811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Povrchová </a:t>
            </a:r>
            <a:r>
              <a:rPr lang="cs-CZ" b="1" dirty="0" err="1" smtClean="0"/>
              <a:t>flebitída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Zánětlivé postižení varikózního uzlu nebo vény s trombotickým uzávěrem</a:t>
            </a:r>
          </a:p>
          <a:p>
            <a:r>
              <a:rPr lang="cs-CZ" u="sng" dirty="0" smtClean="0"/>
              <a:t>Etiologie</a:t>
            </a:r>
            <a:r>
              <a:rPr lang="cs-CZ" dirty="0" smtClean="0"/>
              <a:t> – mechanický útlak, na HKK často po venepunkcích, </a:t>
            </a:r>
            <a:r>
              <a:rPr lang="cs-CZ" dirty="0" err="1"/>
              <a:t>Bürgerova</a:t>
            </a:r>
            <a:r>
              <a:rPr lang="cs-CZ" dirty="0"/>
              <a:t> nemoc </a:t>
            </a:r>
            <a:r>
              <a:rPr lang="cs-CZ" dirty="0" smtClean="0"/>
              <a:t>, </a:t>
            </a:r>
            <a:r>
              <a:rPr lang="cs-CZ" dirty="0" smtClean="0"/>
              <a:t>malignita</a:t>
            </a:r>
          </a:p>
          <a:p>
            <a:r>
              <a:rPr lang="cs-CZ" u="sng" dirty="0" smtClean="0"/>
              <a:t>Klinický </a:t>
            </a:r>
            <a:r>
              <a:rPr lang="cs-CZ" u="sng" dirty="0" smtClean="0"/>
              <a:t>obraz </a:t>
            </a:r>
            <a:r>
              <a:rPr lang="cs-CZ" dirty="0" smtClean="0"/>
              <a:t>- známky </a:t>
            </a:r>
            <a:r>
              <a:rPr lang="cs-CZ" dirty="0" smtClean="0"/>
              <a:t>zánětu v oblasti postižené vény, zatvrdnutí  - známka trombózy</a:t>
            </a:r>
          </a:p>
          <a:p>
            <a:r>
              <a:rPr lang="cs-CZ" u="sng" dirty="0" smtClean="0"/>
              <a:t>Diagnostika</a:t>
            </a:r>
            <a:r>
              <a:rPr lang="cs-CZ" dirty="0" smtClean="0"/>
              <a:t>: klinický obraz, příp. UZ </a:t>
            </a:r>
            <a:r>
              <a:rPr lang="cs-CZ" dirty="0" err="1" smtClean="0"/>
              <a:t>doppler</a:t>
            </a:r>
            <a:endParaRPr lang="cs-CZ" dirty="0" smtClean="0"/>
          </a:p>
          <a:p>
            <a:r>
              <a:rPr lang="cs-CZ" u="sng" dirty="0" smtClean="0"/>
              <a:t>Terapie</a:t>
            </a:r>
            <a:r>
              <a:rPr lang="cs-CZ" dirty="0" smtClean="0"/>
              <a:t>– </a:t>
            </a:r>
            <a:r>
              <a:rPr lang="cs-CZ" dirty="0" err="1" smtClean="0"/>
              <a:t>hirudoid</a:t>
            </a:r>
            <a:r>
              <a:rPr lang="cs-CZ" dirty="0"/>
              <a:t> </a:t>
            </a:r>
            <a:r>
              <a:rPr lang="cs-CZ" dirty="0" smtClean="0"/>
              <a:t>a</a:t>
            </a:r>
            <a:r>
              <a:rPr lang="cs-CZ" dirty="0" smtClean="0"/>
              <a:t> antiflogistika lokálně, </a:t>
            </a:r>
            <a:r>
              <a:rPr lang="cs-CZ" dirty="0" smtClean="0"/>
              <a:t>bandáže, při větším rozsahu </a:t>
            </a:r>
            <a:r>
              <a:rPr lang="cs-CZ" dirty="0" smtClean="0"/>
              <a:t>nebo blízkosti </a:t>
            </a:r>
            <a:r>
              <a:rPr lang="cs-CZ" dirty="0" err="1" smtClean="0"/>
              <a:t>saféno</a:t>
            </a:r>
            <a:r>
              <a:rPr lang="cs-CZ" dirty="0" smtClean="0"/>
              <a:t>-femorální </a:t>
            </a:r>
            <a:r>
              <a:rPr lang="cs-CZ" dirty="0" err="1" smtClean="0"/>
              <a:t>junkce</a:t>
            </a:r>
            <a:r>
              <a:rPr lang="cs-CZ" dirty="0" smtClean="0"/>
              <a:t>, tj. při riziku přechodu do hlubokého systému </a:t>
            </a:r>
            <a:r>
              <a:rPr lang="cs-CZ" dirty="0" err="1" smtClean="0"/>
              <a:t>antikoagulace</a:t>
            </a:r>
            <a:r>
              <a:rPr lang="cs-CZ" dirty="0" smtClean="0"/>
              <a:t>, </a:t>
            </a:r>
            <a:r>
              <a:rPr lang="cs-CZ" dirty="0" smtClean="0"/>
              <a:t>ATB </a:t>
            </a:r>
            <a:r>
              <a:rPr lang="cs-CZ" dirty="0" smtClean="0"/>
              <a:t>při celkových známkách zánětu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7019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cs-CZ" b="1" dirty="0" smtClean="0"/>
              <a:t>Obecná stavba cévní stěny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cs-CZ" u="sng" dirty="0" smtClean="0"/>
              <a:t>Intima</a:t>
            </a:r>
            <a:r>
              <a:rPr lang="cs-CZ" dirty="0" smtClean="0"/>
              <a:t> – vnitřní </a:t>
            </a:r>
            <a:r>
              <a:rPr lang="cs-CZ" dirty="0" err="1" smtClean="0"/>
              <a:t>nesmáčivá</a:t>
            </a:r>
            <a:r>
              <a:rPr lang="cs-CZ" dirty="0" smtClean="0"/>
              <a:t> výstelka kryta endotelem</a:t>
            </a:r>
          </a:p>
          <a:p>
            <a:r>
              <a:rPr lang="cs-CZ" u="sng" dirty="0" smtClean="0"/>
              <a:t>Media </a:t>
            </a:r>
            <a:r>
              <a:rPr lang="cs-CZ" dirty="0" smtClean="0"/>
              <a:t>– střední vrstva tvořena elastickým vazivem – větší tepny, hladkou svalovinou – menší tepny</a:t>
            </a:r>
          </a:p>
          <a:p>
            <a:r>
              <a:rPr lang="cs-CZ" u="sng" dirty="0" err="1" smtClean="0"/>
              <a:t>Adventicie</a:t>
            </a:r>
            <a:r>
              <a:rPr lang="cs-CZ" u="sng" dirty="0" smtClean="0"/>
              <a:t> </a:t>
            </a:r>
            <a:r>
              <a:rPr lang="cs-CZ" dirty="0" smtClean="0"/>
              <a:t>– vnější vazivová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vrstva</a:t>
            </a:r>
            <a:endParaRPr lang="cs-CZ" dirty="0"/>
          </a:p>
        </p:txBody>
      </p:sp>
      <p:pic>
        <p:nvPicPr>
          <p:cNvPr id="1026" name="Picture 2" descr="Image result for cévní stěna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24944"/>
            <a:ext cx="3473065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3790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Hluboká </a:t>
            </a:r>
            <a:r>
              <a:rPr lang="cs-CZ" b="1" dirty="0" err="1" smtClean="0"/>
              <a:t>flebotrombóza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Intravaskulární trombóza v hlubokých žílách zejména DKK</a:t>
            </a:r>
          </a:p>
          <a:p>
            <a:r>
              <a:rPr lang="cs-CZ" u="sng" dirty="0" smtClean="0"/>
              <a:t>Etiologie</a:t>
            </a:r>
            <a:r>
              <a:rPr lang="cs-CZ" dirty="0" smtClean="0"/>
              <a:t>  - </a:t>
            </a:r>
            <a:r>
              <a:rPr lang="cs-CZ" dirty="0" err="1" smtClean="0"/>
              <a:t>Wirchovovo</a:t>
            </a:r>
            <a:r>
              <a:rPr lang="cs-CZ" dirty="0" smtClean="0"/>
              <a:t> trias</a:t>
            </a:r>
          </a:p>
          <a:p>
            <a:r>
              <a:rPr lang="cs-CZ" u="sng" dirty="0" smtClean="0"/>
              <a:t>Predisponující faktory </a:t>
            </a:r>
            <a:r>
              <a:rPr lang="cs-CZ" dirty="0" smtClean="0"/>
              <a:t>– operace, úrazy, imobilita, dlouhé sezení – cestování, </a:t>
            </a:r>
            <a:r>
              <a:rPr lang="cs-CZ" dirty="0" smtClean="0"/>
              <a:t>sepse, obezita</a:t>
            </a:r>
            <a:r>
              <a:rPr lang="cs-CZ" dirty="0" smtClean="0"/>
              <a:t>, malignity, </a:t>
            </a:r>
            <a:r>
              <a:rPr lang="cs-CZ" dirty="0" err="1" smtClean="0"/>
              <a:t>trombofilní</a:t>
            </a:r>
            <a:r>
              <a:rPr lang="cs-CZ" dirty="0" smtClean="0"/>
              <a:t> stavy</a:t>
            </a:r>
          </a:p>
          <a:p>
            <a:r>
              <a:rPr lang="cs-CZ" u="sng" dirty="0" smtClean="0"/>
              <a:t>Příznaky</a:t>
            </a:r>
            <a:r>
              <a:rPr lang="cs-CZ" dirty="0" smtClean="0"/>
              <a:t> – otok, zteplání, </a:t>
            </a:r>
            <a:r>
              <a:rPr lang="cs-CZ" dirty="0" smtClean="0"/>
              <a:t>palpační bolestivost v </a:t>
            </a:r>
            <a:r>
              <a:rPr lang="cs-CZ" dirty="0" smtClean="0"/>
              <a:t>průběhu žil, může být i klidová, zvýraznění povrchové systému, </a:t>
            </a:r>
            <a:r>
              <a:rPr lang="cs-CZ" dirty="0" err="1" smtClean="0"/>
              <a:t>pozit</a:t>
            </a:r>
            <a:r>
              <a:rPr lang="cs-CZ" dirty="0" smtClean="0"/>
              <a:t>. </a:t>
            </a:r>
            <a:r>
              <a:rPr lang="cs-CZ" dirty="0" err="1" smtClean="0"/>
              <a:t>Homans</a:t>
            </a:r>
            <a:r>
              <a:rPr lang="cs-CZ" dirty="0" smtClean="0"/>
              <a:t> a plantární znamení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4795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Hluboká </a:t>
            </a:r>
            <a:r>
              <a:rPr lang="cs-CZ" b="1" dirty="0" err="1" smtClean="0"/>
              <a:t>flebotrobóza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u="sng" dirty="0" smtClean="0"/>
              <a:t>Diagnostika</a:t>
            </a:r>
            <a:r>
              <a:rPr lang="cs-CZ" dirty="0" smtClean="0"/>
              <a:t> – klinický obraz, UZ </a:t>
            </a:r>
            <a:r>
              <a:rPr lang="cs-CZ" dirty="0" err="1" smtClean="0"/>
              <a:t>doppler</a:t>
            </a:r>
            <a:r>
              <a:rPr lang="cs-CZ" dirty="0" smtClean="0"/>
              <a:t>, scintigrafie, </a:t>
            </a:r>
            <a:r>
              <a:rPr lang="cs-CZ" dirty="0" err="1" smtClean="0"/>
              <a:t>elev</a:t>
            </a:r>
            <a:r>
              <a:rPr lang="cs-CZ" dirty="0" smtClean="0"/>
              <a:t>. DD</a:t>
            </a:r>
          </a:p>
          <a:p>
            <a:r>
              <a:rPr lang="cs-CZ" u="sng" dirty="0" err="1" smtClean="0"/>
              <a:t>Diff</a:t>
            </a:r>
            <a:r>
              <a:rPr lang="cs-CZ" u="sng" dirty="0" smtClean="0"/>
              <a:t> dg</a:t>
            </a:r>
            <a:r>
              <a:rPr lang="cs-CZ" dirty="0" smtClean="0"/>
              <a:t>.: </a:t>
            </a:r>
            <a:r>
              <a:rPr lang="cs-CZ" dirty="0" err="1" smtClean="0"/>
              <a:t>postrombotický</a:t>
            </a:r>
            <a:r>
              <a:rPr lang="cs-CZ" dirty="0" smtClean="0"/>
              <a:t> syndrom, lymfedém, LIS, tepenný uzávěr – </a:t>
            </a:r>
            <a:r>
              <a:rPr lang="cs-CZ" dirty="0" err="1" smtClean="0"/>
              <a:t>phlegmasia</a:t>
            </a:r>
            <a:r>
              <a:rPr lang="cs-CZ" dirty="0" smtClean="0"/>
              <a:t> </a:t>
            </a:r>
            <a:r>
              <a:rPr lang="cs-CZ" dirty="0" err="1" smtClean="0"/>
              <a:t>coerulea</a:t>
            </a:r>
            <a:r>
              <a:rPr lang="cs-CZ" dirty="0" smtClean="0"/>
              <a:t> </a:t>
            </a:r>
            <a:r>
              <a:rPr lang="cs-CZ" dirty="0" err="1" smtClean="0"/>
              <a:t>dolens</a:t>
            </a:r>
            <a:r>
              <a:rPr lang="cs-CZ" dirty="0" smtClean="0"/>
              <a:t> – také chybí pulzace</a:t>
            </a:r>
            <a:endParaRPr lang="cs-CZ" dirty="0" smtClean="0"/>
          </a:p>
          <a:p>
            <a:r>
              <a:rPr lang="cs-CZ" u="sng" dirty="0" smtClean="0"/>
              <a:t>Komplikace</a:t>
            </a:r>
            <a:r>
              <a:rPr lang="cs-CZ" dirty="0" smtClean="0"/>
              <a:t> – PE, </a:t>
            </a:r>
            <a:r>
              <a:rPr lang="cs-CZ" dirty="0" err="1" smtClean="0"/>
              <a:t>postrombotický</a:t>
            </a:r>
            <a:r>
              <a:rPr lang="cs-CZ" dirty="0" smtClean="0"/>
              <a:t> syndrom</a:t>
            </a:r>
          </a:p>
          <a:p>
            <a:r>
              <a:rPr lang="cs-CZ" u="sng" dirty="0" smtClean="0"/>
              <a:t>Terapie</a:t>
            </a:r>
            <a:r>
              <a:rPr lang="cs-CZ" dirty="0" smtClean="0"/>
              <a:t> – Bandáž, klidový režim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 err="1" smtClean="0"/>
              <a:t>antikoagulace</a:t>
            </a:r>
            <a:r>
              <a:rPr lang="cs-CZ" dirty="0" smtClean="0"/>
              <a:t> – LMWH, </a:t>
            </a:r>
            <a:r>
              <a:rPr lang="cs-CZ" dirty="0" err="1" smtClean="0"/>
              <a:t>warfarin</a:t>
            </a:r>
            <a:r>
              <a:rPr lang="cs-CZ" dirty="0" smtClean="0"/>
              <a:t>, NOAC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trombolýza, vč. lokální trombolýzy – větší rozsah </a:t>
            </a:r>
            <a:r>
              <a:rPr lang="cs-CZ" dirty="0" err="1" smtClean="0"/>
              <a:t>phlegmasia</a:t>
            </a:r>
            <a:r>
              <a:rPr lang="cs-CZ" dirty="0" smtClean="0"/>
              <a:t> </a:t>
            </a:r>
            <a:r>
              <a:rPr lang="cs-CZ" dirty="0" err="1" smtClean="0"/>
              <a:t>ceorulea</a:t>
            </a:r>
            <a:r>
              <a:rPr lang="cs-CZ" dirty="0" smtClean="0"/>
              <a:t> </a:t>
            </a:r>
            <a:r>
              <a:rPr lang="cs-CZ" dirty="0" err="1" smtClean="0"/>
              <a:t>dolens</a:t>
            </a:r>
            <a:r>
              <a:rPr lang="cs-CZ" dirty="0" smtClean="0"/>
              <a:t>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6490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Chronická žilní insuficience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u="sng" dirty="0" smtClean="0"/>
              <a:t>Definice</a:t>
            </a:r>
            <a:r>
              <a:rPr lang="cs-CZ" dirty="0" smtClean="0"/>
              <a:t> – </a:t>
            </a:r>
            <a:r>
              <a:rPr lang="cs-CZ" dirty="0" err="1" smtClean="0"/>
              <a:t>stáza</a:t>
            </a:r>
            <a:r>
              <a:rPr lang="cs-CZ" dirty="0" smtClean="0"/>
              <a:t> krve v DKK se zvýšením žilního tlaku a se sekundárními změnami žil a kůže</a:t>
            </a:r>
          </a:p>
          <a:p>
            <a:r>
              <a:rPr lang="cs-CZ" u="sng" dirty="0" smtClean="0"/>
              <a:t>Etiologie</a:t>
            </a:r>
            <a:r>
              <a:rPr lang="cs-CZ" dirty="0" smtClean="0"/>
              <a:t> – porucha funkce žilních chlopní s následnou poruchou mikrocirkulace</a:t>
            </a:r>
          </a:p>
          <a:p>
            <a:r>
              <a:rPr lang="cs-CZ" u="sng" dirty="0" smtClean="0"/>
              <a:t>Příznaky </a:t>
            </a:r>
            <a:r>
              <a:rPr lang="cs-CZ" dirty="0" smtClean="0"/>
              <a:t>– přechodné </a:t>
            </a:r>
            <a:r>
              <a:rPr lang="cs-CZ" dirty="0" err="1" smtClean="0"/>
              <a:t>perimaleolární</a:t>
            </a:r>
            <a:r>
              <a:rPr lang="cs-CZ" dirty="0" smtClean="0"/>
              <a:t> otoky, varixy, v </a:t>
            </a:r>
            <a:r>
              <a:rPr lang="cs-CZ" dirty="0" smtClean="0"/>
              <a:t>pozdějších </a:t>
            </a:r>
            <a:r>
              <a:rPr lang="cs-CZ" dirty="0" smtClean="0"/>
              <a:t>fázích i trvalé otoky s </a:t>
            </a:r>
            <a:r>
              <a:rPr lang="cs-CZ" dirty="0" smtClean="0"/>
              <a:t>uvolněním </a:t>
            </a:r>
            <a:r>
              <a:rPr lang="cs-CZ" dirty="0" err="1" smtClean="0"/>
              <a:t>hemosiderinu</a:t>
            </a:r>
            <a:r>
              <a:rPr lang="cs-CZ" dirty="0" smtClean="0"/>
              <a:t> </a:t>
            </a:r>
            <a:r>
              <a:rPr lang="cs-CZ" dirty="0" smtClean="0"/>
              <a:t>do kůže, vznik bércové ulcerace</a:t>
            </a:r>
          </a:p>
          <a:p>
            <a:r>
              <a:rPr lang="cs-CZ" u="sng" dirty="0" smtClean="0"/>
              <a:t>Diagnostika</a:t>
            </a:r>
            <a:r>
              <a:rPr lang="cs-CZ" dirty="0" smtClean="0"/>
              <a:t> – klinický obraz, UZ </a:t>
            </a:r>
            <a:r>
              <a:rPr lang="cs-CZ" dirty="0" err="1" smtClean="0"/>
              <a:t>doppler</a:t>
            </a:r>
            <a:endParaRPr lang="cs-CZ" dirty="0" smtClean="0"/>
          </a:p>
          <a:p>
            <a:r>
              <a:rPr lang="cs-CZ" u="sng" dirty="0" smtClean="0"/>
              <a:t>Terapie</a:t>
            </a:r>
            <a:r>
              <a:rPr lang="cs-CZ" dirty="0" smtClean="0"/>
              <a:t> – kompresní léčba, </a:t>
            </a:r>
            <a:r>
              <a:rPr lang="cs-CZ" dirty="0" err="1" smtClean="0"/>
              <a:t>venotonika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70271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cs-CZ" b="1" dirty="0" smtClean="0"/>
              <a:t>Lymfedém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Stáza v lymfatickém oběhu způsobující </a:t>
            </a:r>
            <a:r>
              <a:rPr lang="cs-CZ" dirty="0" err="1" smtClean="0"/>
              <a:t>stázu</a:t>
            </a:r>
            <a:r>
              <a:rPr lang="cs-CZ" dirty="0" smtClean="0"/>
              <a:t> lymfy v podkoží</a:t>
            </a:r>
          </a:p>
          <a:p>
            <a:r>
              <a:rPr lang="cs-CZ" u="sng" dirty="0" smtClean="0"/>
              <a:t>Etiologie</a:t>
            </a:r>
            <a:r>
              <a:rPr lang="cs-CZ" dirty="0" smtClean="0"/>
              <a:t> – častěji sekundární – porucha průchodnosti při tumorózním procesu, po operaci, zánětu, ozáření</a:t>
            </a:r>
          </a:p>
          <a:p>
            <a:r>
              <a:rPr lang="cs-CZ" u="sng" dirty="0" smtClean="0"/>
              <a:t>Klinický obraz </a:t>
            </a:r>
            <a:r>
              <a:rPr lang="cs-CZ" dirty="0" smtClean="0"/>
              <a:t>– postupně se zhoršující otok končetiny  indurací podkoží</a:t>
            </a:r>
          </a:p>
          <a:p>
            <a:r>
              <a:rPr lang="cs-CZ" u="sng" dirty="0" err="1" smtClean="0"/>
              <a:t>Dignostika</a:t>
            </a:r>
            <a:r>
              <a:rPr lang="cs-CZ" dirty="0" smtClean="0"/>
              <a:t> – klinický obraz, lymfografie - </a:t>
            </a:r>
            <a:r>
              <a:rPr lang="cs-CZ" dirty="0" err="1" smtClean="0"/>
              <a:t>lymfoscintigrafie</a:t>
            </a:r>
            <a:endParaRPr lang="cs-CZ" dirty="0" smtClean="0"/>
          </a:p>
          <a:p>
            <a:r>
              <a:rPr lang="cs-CZ" u="sng" dirty="0" smtClean="0"/>
              <a:t>Komplikace</a:t>
            </a:r>
            <a:r>
              <a:rPr lang="cs-CZ" dirty="0" smtClean="0"/>
              <a:t> – Erysipel, defekty, vzácně i maligní transformace - </a:t>
            </a:r>
            <a:r>
              <a:rPr lang="cs-CZ" dirty="0" err="1" smtClean="0"/>
              <a:t>lymfangiosarkom</a:t>
            </a:r>
            <a:endParaRPr lang="cs-CZ" dirty="0" smtClean="0"/>
          </a:p>
          <a:p>
            <a:r>
              <a:rPr lang="cs-CZ" u="sng" dirty="0" smtClean="0"/>
              <a:t>Terapie</a:t>
            </a:r>
            <a:r>
              <a:rPr lang="cs-CZ" dirty="0" smtClean="0"/>
              <a:t> – lymfatická drenáž, kompresivní terapie, odstranění vyvolávající příčiny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2930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Lymfedém LDK	               </a:t>
            </a:r>
            <a:r>
              <a:rPr lang="cs-CZ" dirty="0" err="1" smtClean="0"/>
              <a:t>Lymfoscintigrafie</a:t>
            </a:r>
            <a:r>
              <a:rPr lang="cs-CZ" dirty="0" smtClean="0"/>
              <a:t> DKK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Súvisiaci obrázo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584"/>
            <a:ext cx="4143375" cy="597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ýsledok vyhľadávania obrázkov pre dopyt lymfoscintigrafi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399" y="764704"/>
            <a:ext cx="527652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55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457200" y="116632"/>
            <a:ext cx="8229600" cy="15800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6000" b="1" i="1" dirty="0" smtClean="0"/>
              <a:t>Děkuji za pozornost !</a:t>
            </a:r>
            <a:endParaRPr lang="cs-CZ" sz="6000" b="1" i="1" dirty="0"/>
          </a:p>
        </p:txBody>
      </p:sp>
    </p:spTree>
    <p:extLst>
      <p:ext uri="{BB962C8B-B14F-4D97-AF65-F5344CB8AC3E}">
        <p14:creationId xmlns:p14="http://schemas.microsoft.com/office/powerpoint/2010/main" val="275638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Vyšetřovací metody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/>
              <a:t>Anamnéza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- Rodinná i </a:t>
            </a:r>
            <a:r>
              <a:rPr lang="cs-CZ" dirty="0" smtClean="0"/>
              <a:t>osobní </a:t>
            </a:r>
            <a:r>
              <a:rPr lang="cs-CZ" dirty="0" smtClean="0"/>
              <a:t>anamnéza zaměřena na onemocnění spojené s aterosklerózou, TEN, anamnéza kouření</a:t>
            </a:r>
          </a:p>
          <a:p>
            <a:pPr marL="0" indent="0">
              <a:buNone/>
            </a:pPr>
            <a:r>
              <a:rPr lang="cs-CZ" dirty="0"/>
              <a:t>  </a:t>
            </a:r>
            <a:r>
              <a:rPr lang="cs-CZ" dirty="0" smtClean="0"/>
              <a:t>- u tepenného uzávěru důležité klaudikace, klaudikační interval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u žilního uzávěru anamnéza imobilizace – operační výkon, cestování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7162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Vyšetřovací metody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u="sng" dirty="0" smtClean="0"/>
              <a:t>Fyzikální vyšetření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i="1" dirty="0"/>
              <a:t>V</a:t>
            </a:r>
            <a:r>
              <a:rPr lang="cs-CZ" i="1" dirty="0" smtClean="0"/>
              <a:t>yšetření </a:t>
            </a:r>
            <a:r>
              <a:rPr lang="cs-CZ" i="1" dirty="0" smtClean="0"/>
              <a:t>tepen </a:t>
            </a:r>
            <a:r>
              <a:rPr lang="cs-CZ" dirty="0" smtClean="0"/>
              <a:t>– kvalita kůže, atrofie, vymizení podkožního tuku, ztráta ochlupení, </a:t>
            </a:r>
            <a:r>
              <a:rPr lang="cs-CZ" dirty="0" err="1" smtClean="0"/>
              <a:t>nechty</a:t>
            </a:r>
            <a:r>
              <a:rPr lang="cs-CZ" dirty="0" smtClean="0"/>
              <a:t> </a:t>
            </a:r>
            <a:r>
              <a:rPr lang="cs-CZ" dirty="0" smtClean="0"/>
              <a:t>nerostou, </a:t>
            </a:r>
            <a:r>
              <a:rPr lang="cs-CZ" dirty="0" smtClean="0"/>
              <a:t>deformují se, kůže je suchá, změna barvy až </a:t>
            </a:r>
            <a:r>
              <a:rPr lang="cs-CZ" dirty="0" err="1" smtClean="0"/>
              <a:t>mramoráž</a:t>
            </a:r>
            <a:r>
              <a:rPr lang="cs-CZ" dirty="0" smtClean="0"/>
              <a:t>, změna teploty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- hmatání pulzací tepen, slyšitelný šelest nad zúžením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i="1" dirty="0"/>
              <a:t>V</a:t>
            </a:r>
            <a:r>
              <a:rPr lang="cs-CZ" i="1" dirty="0" smtClean="0"/>
              <a:t>yšetření </a:t>
            </a:r>
            <a:r>
              <a:rPr lang="cs-CZ" i="1" dirty="0" smtClean="0"/>
              <a:t>žil </a:t>
            </a:r>
            <a:r>
              <a:rPr lang="cs-CZ" dirty="0" smtClean="0"/>
              <a:t>– otok- asymetrický u HŽT, zabarvení – </a:t>
            </a:r>
            <a:r>
              <a:rPr lang="cs-CZ" dirty="0" err="1" smtClean="0"/>
              <a:t>phlegmasia</a:t>
            </a:r>
            <a:r>
              <a:rPr lang="cs-CZ" dirty="0" smtClean="0"/>
              <a:t> alba et </a:t>
            </a:r>
            <a:r>
              <a:rPr lang="cs-CZ" dirty="0" err="1" smtClean="0"/>
              <a:t>coerulea</a:t>
            </a:r>
            <a:r>
              <a:rPr lang="cs-CZ" dirty="0" smtClean="0"/>
              <a:t> </a:t>
            </a:r>
            <a:r>
              <a:rPr lang="cs-CZ" dirty="0" err="1" smtClean="0"/>
              <a:t>dolens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Bolest spontánní i palpační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 err="1" smtClean="0"/>
              <a:t>Homansovo</a:t>
            </a:r>
            <a:r>
              <a:rPr lang="cs-CZ" dirty="0" smtClean="0"/>
              <a:t> a plantární znamení</a:t>
            </a:r>
          </a:p>
        </p:txBody>
      </p:sp>
    </p:spTree>
    <p:extLst>
      <p:ext uri="{BB962C8B-B14F-4D97-AF65-F5344CB8AC3E}">
        <p14:creationId xmlns:p14="http://schemas.microsoft.com/office/powerpoint/2010/main" val="1186486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Phlegmasia</a:t>
            </a:r>
            <a:r>
              <a:rPr lang="cs-CZ" dirty="0" smtClean="0"/>
              <a:t> </a:t>
            </a:r>
            <a:r>
              <a:rPr lang="cs-CZ" dirty="0" err="1" smtClean="0"/>
              <a:t>coerulea</a:t>
            </a:r>
            <a:r>
              <a:rPr lang="cs-CZ" dirty="0" smtClean="0"/>
              <a:t> </a:t>
            </a:r>
            <a:r>
              <a:rPr lang="cs-CZ" dirty="0" err="1" smtClean="0"/>
              <a:t>dolens</a:t>
            </a:r>
            <a:r>
              <a:rPr lang="cs-CZ" dirty="0" smtClean="0"/>
              <a:t> a  </a:t>
            </a:r>
            <a:r>
              <a:rPr lang="cs-CZ" dirty="0" err="1" smtClean="0"/>
              <a:t>mramoráž</a:t>
            </a:r>
            <a:r>
              <a:rPr lang="cs-CZ" dirty="0" smtClean="0"/>
              <a:t> DKK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92" y="1412776"/>
            <a:ext cx="33843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livedo reticulari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44824"/>
            <a:ext cx="557634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827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Vyšetřovací metody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/>
              <a:t>Laboratorní</a:t>
            </a:r>
          </a:p>
          <a:p>
            <a:pPr marL="0" indent="0">
              <a:buNone/>
            </a:pPr>
            <a:r>
              <a:rPr lang="cs-CZ" dirty="0" smtClean="0"/>
              <a:t>  - KO, koagulace vč. DD, </a:t>
            </a:r>
            <a:r>
              <a:rPr lang="cs-CZ" dirty="0" err="1" smtClean="0"/>
              <a:t>trombofilní</a:t>
            </a:r>
            <a:r>
              <a:rPr lang="cs-CZ" dirty="0" smtClean="0"/>
              <a:t> stavy, biochemie vč. </a:t>
            </a:r>
            <a:r>
              <a:rPr lang="cs-CZ" dirty="0" err="1" smtClean="0"/>
              <a:t>lipidogramu</a:t>
            </a:r>
            <a:r>
              <a:rPr lang="cs-CZ" dirty="0" smtClean="0"/>
              <a:t>, KM a glykémie</a:t>
            </a:r>
          </a:p>
          <a:p>
            <a:pPr marL="0" indent="0">
              <a:buNone/>
            </a:pPr>
            <a:r>
              <a:rPr lang="cs-CZ" dirty="0" smtClean="0"/>
              <a:t>Přístrojové – UZ </a:t>
            </a:r>
            <a:r>
              <a:rPr lang="cs-CZ" dirty="0" err="1" smtClean="0"/>
              <a:t>doppler</a:t>
            </a:r>
            <a:r>
              <a:rPr lang="cs-CZ" dirty="0" smtClean="0"/>
              <a:t> – zlatý standard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dále CT nebo MR angiografie, DSA, flebografie, scintigrafie, Biopsie cévní stěny</a:t>
            </a:r>
          </a:p>
          <a:p>
            <a:pPr marL="0" indent="0">
              <a:buNone/>
            </a:pPr>
            <a:r>
              <a:rPr lang="cs-CZ" dirty="0" smtClean="0"/>
              <a:t>- Zátěžové vyšetření na běhátku, </a:t>
            </a:r>
            <a:r>
              <a:rPr lang="cs-CZ" dirty="0" err="1" smtClean="0"/>
              <a:t>Ratschowův</a:t>
            </a:r>
            <a:r>
              <a:rPr lang="cs-CZ" dirty="0" smtClean="0"/>
              <a:t> test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4731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Ischemická choroba dolních končetin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Tkáně DKK trpí nedostatkem živin a kyslíku v důsledku špatného prokrvení</a:t>
            </a:r>
          </a:p>
          <a:p>
            <a:r>
              <a:rPr lang="cs-CZ" u="sng" dirty="0" smtClean="0"/>
              <a:t>Etiologie</a:t>
            </a:r>
            <a:r>
              <a:rPr lang="cs-CZ" dirty="0" smtClean="0"/>
              <a:t> – nejčastěji AS</a:t>
            </a:r>
          </a:p>
          <a:p>
            <a:pPr marL="0" indent="0">
              <a:buNone/>
            </a:pPr>
            <a:r>
              <a:rPr lang="cs-CZ" dirty="0" smtClean="0"/>
              <a:t>    - další příčina: koarktace aorty, vaskulitidy, periferní embolizace, útlak okolí, </a:t>
            </a:r>
            <a:r>
              <a:rPr lang="cs-CZ" dirty="0" err="1" smtClean="0"/>
              <a:t>iatrogenní</a:t>
            </a:r>
            <a:r>
              <a:rPr lang="cs-CZ" dirty="0" smtClean="0"/>
              <a:t> poškození, </a:t>
            </a:r>
            <a:r>
              <a:rPr lang="cs-CZ" dirty="0" err="1"/>
              <a:t>Bürgerova</a:t>
            </a:r>
            <a:r>
              <a:rPr lang="cs-CZ" dirty="0"/>
              <a:t> nemoc </a:t>
            </a:r>
            <a:r>
              <a:rPr lang="cs-CZ" dirty="0" smtClean="0"/>
              <a:t>– u mladých kuřáků</a:t>
            </a:r>
            <a:endParaRPr lang="cs-CZ" dirty="0" smtClean="0"/>
          </a:p>
          <a:p>
            <a:r>
              <a:rPr lang="cs-CZ" u="sng" dirty="0" smtClean="0"/>
              <a:t>Rozsah poškození </a:t>
            </a:r>
            <a:r>
              <a:rPr lang="cs-CZ" dirty="0" smtClean="0"/>
              <a:t>– u </a:t>
            </a:r>
            <a:r>
              <a:rPr lang="cs-CZ" dirty="0" err="1" smtClean="0"/>
              <a:t>dabetiků</a:t>
            </a:r>
            <a:r>
              <a:rPr lang="cs-CZ" dirty="0" smtClean="0"/>
              <a:t> spíše bércové tepny, u kuřáků  a pac. s </a:t>
            </a:r>
            <a:r>
              <a:rPr lang="cs-CZ" dirty="0" err="1" smtClean="0"/>
              <a:t>hyperlipidémií</a:t>
            </a:r>
            <a:r>
              <a:rPr lang="cs-CZ" dirty="0" smtClean="0"/>
              <a:t> pánevní a stehenní řečiště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 err="1" smtClean="0"/>
              <a:t>Lerishův</a:t>
            </a:r>
            <a:r>
              <a:rPr lang="cs-CZ" dirty="0" smtClean="0"/>
              <a:t> syndrom – izolované postižení bifurkace aorty a </a:t>
            </a:r>
            <a:r>
              <a:rPr lang="cs-CZ" dirty="0" err="1" smtClean="0"/>
              <a:t>prox</a:t>
            </a:r>
            <a:r>
              <a:rPr lang="cs-CZ" dirty="0" smtClean="0"/>
              <a:t>. úsek </a:t>
            </a:r>
            <a:r>
              <a:rPr lang="cs-CZ" dirty="0" err="1" smtClean="0"/>
              <a:t>ilických</a:t>
            </a:r>
            <a:r>
              <a:rPr lang="cs-CZ" dirty="0" smtClean="0"/>
              <a:t> tepen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0798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ICHDKK – </a:t>
            </a:r>
            <a:r>
              <a:rPr lang="cs-CZ" b="1" dirty="0" err="1" smtClean="0"/>
              <a:t>Fontainova</a:t>
            </a:r>
            <a:r>
              <a:rPr lang="cs-CZ" b="1" dirty="0" smtClean="0"/>
              <a:t> klasifikace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Stadium I - asymptomatické</a:t>
            </a:r>
          </a:p>
          <a:p>
            <a:pPr marL="0" indent="0">
              <a:buNone/>
            </a:pPr>
            <a:r>
              <a:rPr lang="cs-CZ" dirty="0" smtClean="0"/>
              <a:t>Stadium </a:t>
            </a:r>
            <a:r>
              <a:rPr lang="cs-CZ" dirty="0" err="1" smtClean="0"/>
              <a:t>IIa</a:t>
            </a:r>
            <a:r>
              <a:rPr lang="cs-CZ" dirty="0" smtClean="0"/>
              <a:t> – klaudikace &gt; 200m</a:t>
            </a:r>
          </a:p>
          <a:p>
            <a:pPr marL="0" indent="0">
              <a:buNone/>
            </a:pPr>
            <a:r>
              <a:rPr lang="cs-CZ" dirty="0" smtClean="0"/>
              <a:t>Stadium </a:t>
            </a:r>
            <a:r>
              <a:rPr lang="cs-CZ" dirty="0" err="1" smtClean="0"/>
              <a:t>IIb</a:t>
            </a:r>
            <a:r>
              <a:rPr lang="cs-CZ" dirty="0" smtClean="0"/>
              <a:t> – klaudikace &lt; 200m</a:t>
            </a:r>
          </a:p>
          <a:p>
            <a:pPr marL="0" indent="0">
              <a:buNone/>
            </a:pPr>
            <a:r>
              <a:rPr lang="cs-CZ" dirty="0" smtClean="0"/>
              <a:t>Stadium III – Klidové bolesti</a:t>
            </a:r>
          </a:p>
          <a:p>
            <a:pPr marL="0" indent="0">
              <a:buNone/>
            </a:pPr>
            <a:r>
              <a:rPr lang="cs-CZ" dirty="0" smtClean="0"/>
              <a:t>Stadium IV – trofické defekty</a:t>
            </a:r>
          </a:p>
        </p:txBody>
      </p:sp>
    </p:spTree>
    <p:extLst>
      <p:ext uri="{BB962C8B-B14F-4D97-AF65-F5344CB8AC3E}">
        <p14:creationId xmlns:p14="http://schemas.microsoft.com/office/powerpoint/2010/main" val="15539414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1335</Words>
  <Application>Microsoft Office PowerPoint</Application>
  <PresentationFormat>Předvádění na obrazovce (4:3)</PresentationFormat>
  <Paragraphs>151</Paragraphs>
  <Slides>35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Motiv systému Office</vt:lpstr>
      <vt:lpstr>Angiologie</vt:lpstr>
      <vt:lpstr>Definice</vt:lpstr>
      <vt:lpstr>Obecná stavba cévní stěny</vt:lpstr>
      <vt:lpstr>Vyšetřovací metody</vt:lpstr>
      <vt:lpstr>Vyšetřovací metody</vt:lpstr>
      <vt:lpstr>Phlegmasia coerulea dolens a  mramoráž DKK</vt:lpstr>
      <vt:lpstr>Vyšetřovací metody</vt:lpstr>
      <vt:lpstr>Ischemická choroba dolních končetin</vt:lpstr>
      <vt:lpstr>ICHDKK – Fontainova klasifikace</vt:lpstr>
      <vt:lpstr>ICHDKK – diff dg.</vt:lpstr>
      <vt:lpstr>ICHDKK</vt:lpstr>
      <vt:lpstr>Akutní končetinová ischemie</vt:lpstr>
      <vt:lpstr>Akutní končetinová ischemie</vt:lpstr>
      <vt:lpstr>Akutní končetinová ischemie</vt:lpstr>
      <vt:lpstr>Embolektomie Fogartyho katetrem</vt:lpstr>
      <vt:lpstr>Prezentace aplikace PowerPoint</vt:lpstr>
      <vt:lpstr>Disekce aorty</vt:lpstr>
      <vt:lpstr>Prezentace aplikace PowerPoint</vt:lpstr>
      <vt:lpstr>Disekce aorty</vt:lpstr>
      <vt:lpstr>Prezentace aplikace PowerPoint</vt:lpstr>
      <vt:lpstr>Disekce aorty</vt:lpstr>
      <vt:lpstr>Aneurysmata</vt:lpstr>
      <vt:lpstr>Aneurysmata</vt:lpstr>
      <vt:lpstr>Prezentace aplikace PowerPoint</vt:lpstr>
      <vt:lpstr>Prezentace aplikace PowerPoint</vt:lpstr>
      <vt:lpstr>Onemocnění žil - varixy</vt:lpstr>
      <vt:lpstr>Klasifikace varixů DKK</vt:lpstr>
      <vt:lpstr>Varixy</vt:lpstr>
      <vt:lpstr>Povrchová flebitída</vt:lpstr>
      <vt:lpstr>Hluboká flebotrombóza</vt:lpstr>
      <vt:lpstr>Hluboká flebotrobóza</vt:lpstr>
      <vt:lpstr>Chronická žilní insuficience</vt:lpstr>
      <vt:lpstr>Lymfedém</vt:lpstr>
      <vt:lpstr>Prezentace aplikace PowerPoint</vt:lpstr>
      <vt:lpstr>Prezentace aplikace PowerPoint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Lekeš Denis</dc:creator>
  <cp:lastModifiedBy>Lekeš Denis</cp:lastModifiedBy>
  <cp:revision>51</cp:revision>
  <dcterms:created xsi:type="dcterms:W3CDTF">2020-01-19T18:21:52Z</dcterms:created>
  <dcterms:modified xsi:type="dcterms:W3CDTF">2020-02-12T07:05:42Z</dcterms:modified>
</cp:coreProperties>
</file>