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18"/>
  </p:handout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59" r:id="rId11"/>
    <p:sldId id="262" r:id="rId12"/>
    <p:sldId id="260" r:id="rId13"/>
    <p:sldId id="261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E140DB5-593D-48FF-A3D6-BA1C56B78F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220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7013DD8-49D5-45F6-807C-59FC2795FD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507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4788F-A6B4-4C6C-849F-F6F6E5A87C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028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A5090-68BF-4A42-B8E3-311CB01A19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174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74785-B3F6-4A42-BD76-80466F91F2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056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F4322-2332-421E-9DFC-C331A5BC5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471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3DF8C-7259-4EDD-8B96-A0A734480C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906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8F189-391B-4F35-A19D-84F6ED4E3A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660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BBC52-966E-4B40-87B4-206E062226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6638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5930-0615-457C-8E06-4CD540C214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4420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00E8F-1DFC-4BAD-8BE9-3EEE530415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883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DEA73-518B-45FF-92E6-86F7D20349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3880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A813F6-DA29-40CD-BFFE-660D3B5CB9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Alimentární </a:t>
            </a:r>
            <a:r>
              <a:rPr lang="cs-CZ" altLang="cs-CZ" b="1" dirty="0" err="1" smtClean="0"/>
              <a:t>enterotoxikózy</a:t>
            </a:r>
            <a:endParaRPr lang="cs-CZ" altLang="cs-CZ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       MUDr. Miroslava Zavřelová</a:t>
            </a:r>
          </a:p>
          <a:p>
            <a:pPr eaLnBrk="1" hangingPunct="1"/>
            <a:r>
              <a:rPr lang="cs-CZ" altLang="cs-CZ" smtClean="0"/>
              <a:t>      ÚOPZ LF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989138"/>
            <a:ext cx="7772400" cy="4114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Původce: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i="1" smtClean="0"/>
              <a:t>  Clostridium botulinum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i="1" smtClean="0"/>
              <a:t>   </a:t>
            </a:r>
            <a:r>
              <a:rPr lang="cs-CZ" altLang="cs-CZ" b="1" smtClean="0"/>
              <a:t>typ A – G (v Evropě typ B)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G+ tyčka, anaerobní, sporulující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spóry odolné (120</a:t>
            </a:r>
            <a:r>
              <a:rPr lang="en-US" altLang="cs-CZ" b="1" smtClean="0">
                <a:cs typeface="Tahoma" pitchFamily="34" charset="0"/>
              </a:rPr>
              <a:t>°</a:t>
            </a:r>
            <a:r>
              <a:rPr lang="cs-CZ" altLang="cs-CZ" b="1" smtClean="0">
                <a:cs typeface="Tahoma" pitchFamily="34" charset="0"/>
              </a:rPr>
              <a:t> exp. 30 min.)</a:t>
            </a:r>
          </a:p>
          <a:p>
            <a:pPr eaLnBrk="1" hangingPunct="1"/>
            <a:r>
              <a:rPr lang="cs-CZ" altLang="cs-CZ" b="1" smtClean="0"/>
              <a:t>vegetativní forma produkuje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</a:t>
            </a:r>
            <a:r>
              <a:rPr lang="cs-CZ" altLang="cs-CZ" b="1" smtClean="0">
                <a:solidFill>
                  <a:schemeClr val="hlink"/>
                </a:solidFill>
              </a:rPr>
              <a:t>termolabilní neurotoxin</a:t>
            </a:r>
            <a:r>
              <a:rPr lang="cs-CZ" altLang="cs-CZ" b="1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i="1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altLang="cs-CZ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Výskyt </a:t>
            </a:r>
            <a:r>
              <a:rPr lang="cs-CZ" altLang="cs-CZ" b="1" i="1" smtClean="0">
                <a:solidFill>
                  <a:schemeClr val="folHlink"/>
                </a:solidFill>
              </a:rPr>
              <a:t>Cl. botulinum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i="1" smtClean="0">
              <a:solidFill>
                <a:schemeClr val="folHlink"/>
              </a:solidFill>
            </a:endParaRPr>
          </a:p>
          <a:p>
            <a:pPr eaLnBrk="1" hangingPunct="1"/>
            <a:r>
              <a:rPr lang="cs-CZ" altLang="cs-CZ" b="1" smtClean="0"/>
              <a:t>ve střevě lidí a zvířat (prase, ryby)</a:t>
            </a:r>
          </a:p>
          <a:p>
            <a:pPr eaLnBrk="1" hangingPunct="1"/>
            <a:r>
              <a:rPr lang="cs-CZ" altLang="cs-CZ" b="1" smtClean="0"/>
              <a:t>v půdě</a:t>
            </a:r>
          </a:p>
          <a:p>
            <a:pPr eaLnBrk="1" hangingPunct="1"/>
            <a:r>
              <a:rPr lang="cs-CZ" altLang="cs-CZ" b="1" smtClean="0"/>
              <a:t>ve vodě</a:t>
            </a:r>
          </a:p>
          <a:p>
            <a:pPr eaLnBrk="1" hangingPunct="1"/>
            <a:endParaRPr lang="cs-CZ" altLang="cs-CZ" b="1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7772400" cy="4114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klinický obraz: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obrny periferních nervů, dvojité vidění, polykací obtíže, zástava peristaltiky a močení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hrozí obrna dýchacích svalů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diagnostika: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průkaz botulotoxinu ve vzorcích stravy, ve zvratcích, v krvi, ve stolici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Přenos:</a:t>
            </a:r>
            <a:r>
              <a:rPr lang="cs-CZ" altLang="cs-CZ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         </a:t>
            </a:r>
            <a:r>
              <a:rPr lang="cs-CZ" altLang="cs-CZ" b="1" smtClean="0"/>
              <a:t>alimentární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Rizikové potraviny: </a:t>
            </a:r>
          </a:p>
          <a:p>
            <a:pPr lvl="1" eaLnBrk="1" hangingPunct="1"/>
            <a:r>
              <a:rPr lang="cs-CZ" altLang="cs-CZ" smtClean="0"/>
              <a:t>   </a:t>
            </a:r>
            <a:r>
              <a:rPr lang="cs-CZ" altLang="cs-CZ" sz="3200" b="1" smtClean="0"/>
              <a:t>produkty domácích zabijaček</a:t>
            </a:r>
          </a:p>
          <a:p>
            <a:pPr lvl="1" eaLnBrk="1" hangingPunct="1"/>
            <a:r>
              <a:rPr lang="cs-CZ" altLang="cs-CZ" sz="3200" b="1" smtClean="0"/>
              <a:t>   doma nakládaná zelenina</a:t>
            </a:r>
          </a:p>
          <a:p>
            <a:pPr lvl="1" eaLnBrk="1" hangingPunct="1"/>
            <a:r>
              <a:rPr lang="cs-CZ" altLang="cs-CZ" sz="3200" b="1" smtClean="0"/>
              <a:t>   doma zavařované kompoty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Inkubační doba: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     </a:t>
            </a:r>
            <a:r>
              <a:rPr lang="cs-CZ" altLang="cs-CZ" b="1" smtClean="0"/>
              <a:t>12 – 36 hodin (vzácně delší)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Terapie: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</a:t>
            </a:r>
            <a:r>
              <a:rPr lang="cs-CZ" altLang="cs-CZ" b="1" smtClean="0"/>
              <a:t>     hospitalizace na ARO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polyvalentní antitoxické sérum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(antitoxiny A, B, E)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997200"/>
            <a:ext cx="7772400" cy="4114800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Preventivní opatření:</a:t>
            </a:r>
          </a:p>
          <a:p>
            <a:pPr lvl="1" eaLnBrk="1" hangingPunct="1"/>
            <a:r>
              <a:rPr lang="cs-CZ" altLang="cs-CZ" sz="3200" b="1" smtClean="0"/>
              <a:t>technologické postupy v komerční výrobě potravin</a:t>
            </a:r>
          </a:p>
          <a:p>
            <a:pPr lvl="1" eaLnBrk="1" hangingPunct="1"/>
            <a:r>
              <a:rPr lang="cs-CZ" altLang="cs-CZ" sz="3200" b="1" smtClean="0"/>
              <a:t>zdravotní výchova</a:t>
            </a:r>
            <a:r>
              <a:rPr lang="cs-CZ" altLang="cs-CZ" sz="3200" b="1" smtClean="0">
                <a:solidFill>
                  <a:schemeClr val="folHlink"/>
                </a:solidFill>
              </a:rPr>
              <a:t> </a:t>
            </a:r>
            <a:r>
              <a:rPr lang="cs-CZ" altLang="cs-CZ" sz="3200" b="1" smtClean="0"/>
              <a:t>veřejnosti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/>
            <a:r>
              <a:rPr lang="cs-CZ" altLang="cs-CZ" b="1" smtClean="0"/>
              <a:t>Botulismus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600" b="1" smtClean="0">
                <a:solidFill>
                  <a:schemeClr val="folHlink"/>
                </a:solidFill>
              </a:rPr>
              <a:t>Opatření v ohnisku nákazy:</a:t>
            </a:r>
          </a:p>
          <a:p>
            <a:pPr lvl="1" eaLnBrk="1" hangingPunct="1">
              <a:lnSpc>
                <a:spcPct val="70000"/>
              </a:lnSpc>
            </a:pPr>
            <a:r>
              <a:rPr lang="cs-CZ" altLang="cs-CZ" sz="3200" b="1" smtClean="0"/>
              <a:t>hlášení onemocnění</a:t>
            </a:r>
          </a:p>
          <a:p>
            <a:pPr lvl="1" eaLnBrk="1" hangingPunct="1">
              <a:lnSpc>
                <a:spcPct val="70000"/>
              </a:lnSpc>
            </a:pPr>
            <a:r>
              <a:rPr lang="cs-CZ" altLang="cs-CZ" sz="3200" b="1" smtClean="0"/>
              <a:t>povinná hospitalizace</a:t>
            </a:r>
          </a:p>
          <a:p>
            <a:pPr lvl="1" eaLnBrk="1" hangingPunct="1">
              <a:lnSpc>
                <a:spcPct val="70000"/>
              </a:lnSpc>
            </a:pPr>
            <a:r>
              <a:rPr lang="cs-CZ" altLang="cs-CZ" sz="3200" b="1" smtClean="0"/>
              <a:t>laboratorní vyšetření biol. materiálu pacienta a vzorků stravy</a:t>
            </a:r>
          </a:p>
          <a:p>
            <a:pPr lvl="1" eaLnBrk="1" hangingPunct="1">
              <a:lnSpc>
                <a:spcPct val="70000"/>
              </a:lnSpc>
            </a:pPr>
            <a:r>
              <a:rPr lang="cs-CZ" altLang="cs-CZ" sz="3200" b="1" smtClean="0"/>
              <a:t>zajištění všech kontaktů</a:t>
            </a:r>
          </a:p>
          <a:p>
            <a:pPr lvl="1" eaLnBrk="1" hangingPunct="1">
              <a:lnSpc>
                <a:spcPct val="70000"/>
              </a:lnSpc>
            </a:pPr>
            <a:r>
              <a:rPr lang="cs-CZ" altLang="cs-CZ" sz="3200" b="1" smtClean="0"/>
              <a:t>podání polyvalentního antitoxického séra všem kontaktům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smtClean="0"/>
              <a:t>Epidemiologická                         charakteristika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zásadně odlišná od alimentárních infekcí – otravy z potravin</a:t>
            </a:r>
          </a:p>
          <a:p>
            <a:pPr eaLnBrk="1" hangingPunct="1"/>
            <a:r>
              <a:rPr lang="cs-CZ" altLang="cs-CZ" b="1" smtClean="0"/>
              <a:t>odlišný klinický obraz –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                       chybí horečka</a:t>
            </a:r>
          </a:p>
          <a:p>
            <a:pPr eaLnBrk="1" hangingPunct="1"/>
            <a:r>
              <a:rPr lang="cs-CZ" altLang="cs-CZ" b="1" smtClean="0"/>
              <a:t>odlišná etiopatogeneze –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                       bakteriální toxiny</a:t>
            </a:r>
          </a:p>
          <a:p>
            <a:pPr eaLnBrk="1" hangingPunct="1"/>
            <a:r>
              <a:rPr lang="cs-CZ" altLang="cs-CZ" b="1" smtClean="0"/>
              <a:t>není interhumánní přenos</a:t>
            </a:r>
          </a:p>
          <a:p>
            <a:pPr eaLnBrk="1" hangingPunct="1"/>
            <a:endParaRPr lang="cs-CZ" altLang="cs-CZ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76475"/>
            <a:ext cx="7772400" cy="38560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chemeClr val="folHlink"/>
                </a:solidFill>
              </a:rPr>
              <a:t>Původce: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</a:t>
            </a:r>
            <a:r>
              <a:rPr lang="cs-CZ" altLang="cs-CZ" b="1" i="1" smtClean="0"/>
              <a:t>Staphylococcus aureus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i="1" smtClean="0"/>
              <a:t>    </a:t>
            </a:r>
            <a:r>
              <a:rPr lang="cs-CZ" altLang="cs-CZ" b="1" smtClean="0"/>
              <a:t>patří mezi  G+ koky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/>
              <a:t>    velmi odolný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b="1" i="1" smtClean="0"/>
          </a:p>
          <a:p>
            <a:pPr eaLnBrk="1" hangingPunct="1">
              <a:lnSpc>
                <a:spcPct val="90000"/>
              </a:lnSpc>
            </a:pPr>
            <a:r>
              <a:rPr lang="cs-CZ" altLang="cs-CZ" b="1" smtClean="0">
                <a:solidFill>
                  <a:schemeClr val="hlink"/>
                </a:solidFill>
              </a:rPr>
              <a:t>termostabilní enterotoxin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smtClean="0">
                <a:solidFill>
                  <a:schemeClr val="hlink"/>
                </a:solidFill>
              </a:rPr>
              <a:t>    </a:t>
            </a:r>
            <a:endParaRPr lang="cs-CZ" altLang="cs-CZ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Zdroj nákazy: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smtClean="0">
              <a:solidFill>
                <a:schemeClr val="folHlink"/>
              </a:solidFill>
            </a:endParaRPr>
          </a:p>
          <a:p>
            <a:pPr eaLnBrk="1" hangingPunct="1"/>
            <a:r>
              <a:rPr lang="cs-CZ" altLang="cs-CZ" b="1" smtClean="0"/>
              <a:t>asymptomatický nosič</a:t>
            </a:r>
          </a:p>
          <a:p>
            <a:pPr lvl="1" eaLnBrk="1" hangingPunct="1"/>
            <a:r>
              <a:rPr lang="cs-CZ" altLang="cs-CZ" sz="3200" b="1" smtClean="0"/>
              <a:t>v nosohltanu</a:t>
            </a:r>
          </a:p>
          <a:p>
            <a:pPr lvl="1" eaLnBrk="1" hangingPunct="1"/>
            <a:r>
              <a:rPr lang="cs-CZ" altLang="cs-CZ" sz="3200" b="1" smtClean="0"/>
              <a:t>na kůži</a:t>
            </a:r>
          </a:p>
          <a:p>
            <a:pPr eaLnBrk="1" hangingPunct="1"/>
            <a:r>
              <a:rPr lang="cs-CZ" altLang="cs-CZ" b="1" smtClean="0"/>
              <a:t>člověk s hnisavým ložiskem na rukou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Klinický obraz: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   </a:t>
            </a:r>
            <a:r>
              <a:rPr lang="cs-CZ" altLang="cs-CZ" b="1" smtClean="0"/>
              <a:t>náhlý začátek, nausea, křeče v břiše, zvracení, průjmy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Diagnostika:</a:t>
            </a:r>
          </a:p>
          <a:p>
            <a:pPr lvl="1" eaLnBrk="1" hangingPunct="1"/>
            <a:r>
              <a:rPr lang="cs-CZ" altLang="cs-CZ" b="1" smtClean="0"/>
              <a:t>epidemiologická anamnéza –            při hromadném výskytu</a:t>
            </a:r>
          </a:p>
          <a:p>
            <a:pPr lvl="1" eaLnBrk="1" hangingPunct="1"/>
            <a:r>
              <a:rPr lang="cs-CZ" altLang="cs-CZ" b="1" smtClean="0"/>
              <a:t>toxikologické vyšetření pokrmu nebo zvratků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Přenos: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 </a:t>
            </a:r>
            <a:r>
              <a:rPr lang="cs-CZ" altLang="cs-CZ" b="1" smtClean="0"/>
              <a:t>alimentární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Rizikové potraviny: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</a:t>
            </a:r>
            <a:r>
              <a:rPr lang="cs-CZ" altLang="cs-CZ" b="1" smtClean="0"/>
              <a:t> s vysokým podílem bílkovin </a:t>
            </a:r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Výskyt: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 </a:t>
            </a:r>
            <a:r>
              <a:rPr lang="cs-CZ" altLang="cs-CZ" b="1" smtClean="0"/>
              <a:t>sporadický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/>
              <a:t>        epidemický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Inkubační doba: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smtClean="0">
                <a:solidFill>
                  <a:schemeClr val="folHlink"/>
                </a:solidFill>
              </a:rPr>
              <a:t>           </a:t>
            </a:r>
            <a:r>
              <a:rPr lang="cs-CZ" altLang="cs-CZ" b="1" smtClean="0"/>
              <a:t>1 – 6 hodin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b="1" smtClean="0"/>
          </a:p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Terapie: </a:t>
            </a:r>
          </a:p>
          <a:p>
            <a:pPr lvl="1" eaLnBrk="1" hangingPunct="1"/>
            <a:r>
              <a:rPr lang="cs-CZ" altLang="cs-CZ" b="1" smtClean="0">
                <a:solidFill>
                  <a:schemeClr val="folHlink"/>
                </a:solidFill>
              </a:rPr>
              <a:t>  </a:t>
            </a:r>
            <a:r>
              <a:rPr lang="cs-CZ" altLang="cs-CZ" sz="3200" b="1" smtClean="0"/>
              <a:t>perorální rehydratace</a:t>
            </a:r>
          </a:p>
          <a:p>
            <a:pPr lvl="1" eaLnBrk="1" hangingPunct="1"/>
            <a:r>
              <a:rPr lang="cs-CZ" altLang="cs-CZ" sz="3200" b="1" smtClean="0"/>
              <a:t>  hospitalizace výjimečně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Preventivní opatření:</a:t>
            </a:r>
          </a:p>
          <a:p>
            <a:pPr lvl="1" eaLnBrk="1" hangingPunct="1"/>
            <a:r>
              <a:rPr lang="cs-CZ" altLang="cs-CZ" sz="3200" b="1" smtClean="0"/>
              <a:t>edukace potravinářů a veřejnosti</a:t>
            </a:r>
          </a:p>
          <a:p>
            <a:pPr lvl="1" eaLnBrk="1" hangingPunct="1"/>
            <a:r>
              <a:rPr lang="cs-CZ" altLang="cs-CZ" sz="3200" b="1" smtClean="0"/>
              <a:t>hygienické zásady manipulace se stravou</a:t>
            </a:r>
          </a:p>
          <a:p>
            <a:pPr lvl="1" eaLnBrk="1" hangingPunct="1"/>
            <a:r>
              <a:rPr lang="cs-CZ" altLang="cs-CZ" sz="3200" b="1" smtClean="0"/>
              <a:t>vařená jídla uchovávat buď při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3200" b="1" smtClean="0"/>
              <a:t>  T 60</a:t>
            </a:r>
            <a:r>
              <a:rPr lang="en-US" altLang="cs-CZ" sz="3200" b="1" smtClean="0">
                <a:cs typeface="Tahoma" pitchFamily="34" charset="0"/>
              </a:rPr>
              <a:t>°</a:t>
            </a:r>
            <a:r>
              <a:rPr lang="cs-CZ" altLang="cs-CZ" sz="3200" b="1" smtClean="0">
                <a:cs typeface="Tahoma" pitchFamily="34" charset="0"/>
              </a:rPr>
              <a:t>C  nebo 4</a:t>
            </a:r>
            <a:r>
              <a:rPr lang="en-US" altLang="cs-CZ" sz="3200" b="1" smtClean="0">
                <a:cs typeface="Tahoma" pitchFamily="34" charset="0"/>
              </a:rPr>
              <a:t>°</a:t>
            </a:r>
            <a:r>
              <a:rPr lang="cs-CZ" altLang="cs-CZ" sz="3200" b="1" smtClean="0">
                <a:cs typeface="Tahoma" pitchFamily="34" charset="0"/>
              </a:rPr>
              <a:t>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smtClean="0"/>
              <a:t>Stafylokoková enterotoxikóza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64037"/>
          </a:xfrm>
        </p:spPr>
        <p:txBody>
          <a:bodyPr/>
          <a:lstStyle/>
          <a:p>
            <a:pPr eaLnBrk="1" hangingPunct="1"/>
            <a:r>
              <a:rPr lang="cs-CZ" altLang="cs-CZ" b="1" smtClean="0">
                <a:solidFill>
                  <a:schemeClr val="folHlink"/>
                </a:solidFill>
              </a:rPr>
              <a:t>Represivní opatření:</a:t>
            </a:r>
          </a:p>
          <a:p>
            <a:pPr lvl="1" eaLnBrk="1" hangingPunct="1"/>
            <a:r>
              <a:rPr lang="cs-CZ" altLang="cs-CZ" b="1" smtClean="0"/>
              <a:t>hlášení </a:t>
            </a:r>
          </a:p>
          <a:p>
            <a:pPr lvl="1" eaLnBrk="1" hangingPunct="1"/>
            <a:r>
              <a:rPr lang="cs-CZ" altLang="cs-CZ" b="1" smtClean="0"/>
              <a:t>domácí izolace </a:t>
            </a:r>
          </a:p>
          <a:p>
            <a:pPr lvl="1" eaLnBrk="1" hangingPunct="1"/>
            <a:r>
              <a:rPr lang="cs-CZ" altLang="cs-CZ" b="1" smtClean="0"/>
              <a:t>výjimečně toxikologické vyšetření zvratků a vzorků stravy</a:t>
            </a:r>
          </a:p>
          <a:p>
            <a:pPr lvl="1" eaLnBrk="1" hangingPunct="1"/>
            <a:r>
              <a:rPr lang="cs-CZ" altLang="cs-CZ" b="1" smtClean="0"/>
              <a:t>sanitární den ve strav. provozu, bakteriol. vyšetření personálu</a:t>
            </a:r>
          </a:p>
          <a:p>
            <a:pPr lvl="1" eaLnBrk="1" hangingPunct="1"/>
            <a:r>
              <a:rPr lang="cs-CZ" altLang="cs-CZ" b="1" smtClean="0">
                <a:cs typeface="Tahoma" pitchFamily="34" charset="0"/>
              </a:rPr>
              <a:t>dočasné vyloučení nosičů</a:t>
            </a:r>
            <a:endParaRPr lang="en-US" altLang="cs-CZ" b="1" smtClean="0">
              <a:cs typeface="Tahoma" pitchFamily="34" charset="0"/>
            </a:endParaRPr>
          </a:p>
          <a:p>
            <a:pPr lvl="1" eaLnBrk="1" hangingPunct="1"/>
            <a:endParaRPr lang="cs-CZ" altLang="cs-CZ" sz="3200" b="1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978</TotalTime>
  <Words>396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Směsice</vt:lpstr>
      <vt:lpstr>Alimentární enterotoxikózy</vt:lpstr>
      <vt:lpstr>Epidemiologická                         charakteristika</vt:lpstr>
      <vt:lpstr>Stafylokoková enterotoxikóza</vt:lpstr>
      <vt:lpstr>Stafylokoková enterotoxikóza</vt:lpstr>
      <vt:lpstr>Stafylokoková enterotoxikóza</vt:lpstr>
      <vt:lpstr>Stafylokoková enterotoxikóza</vt:lpstr>
      <vt:lpstr>Stafylokoková enterotoxikóza</vt:lpstr>
      <vt:lpstr>Stafylokoková enterotoxikóza</vt:lpstr>
      <vt:lpstr>Stafylokoková enterotoxikóza</vt:lpstr>
      <vt:lpstr>Botulismus</vt:lpstr>
      <vt:lpstr>Botulismus</vt:lpstr>
      <vt:lpstr>Botulismus</vt:lpstr>
      <vt:lpstr>Botulismus</vt:lpstr>
      <vt:lpstr>Botulismus</vt:lpstr>
      <vt:lpstr>Botulismus</vt:lpstr>
      <vt:lpstr>Botulismus</vt:lpstr>
    </vt:vector>
  </TitlesOfParts>
  <Company>..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Alimentární intoxikace</dc:title>
  <dc:creator>..</dc:creator>
  <cp:lastModifiedBy>Mirka</cp:lastModifiedBy>
  <cp:revision>30</cp:revision>
  <dcterms:created xsi:type="dcterms:W3CDTF">2008-10-24T10:26:29Z</dcterms:created>
  <dcterms:modified xsi:type="dcterms:W3CDTF">2020-10-17T12:08:22Z</dcterms:modified>
</cp:coreProperties>
</file>