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0"/>
  </p:notesMasterIdLst>
  <p:sldIdLst>
    <p:sldId id="256" r:id="rId2"/>
    <p:sldId id="280" r:id="rId3"/>
    <p:sldId id="295" r:id="rId4"/>
    <p:sldId id="298" r:id="rId5"/>
    <p:sldId id="291" r:id="rId6"/>
    <p:sldId id="276" r:id="rId7"/>
    <p:sldId id="260" r:id="rId8"/>
    <p:sldId id="292" r:id="rId9"/>
    <p:sldId id="286" r:id="rId10"/>
    <p:sldId id="287" r:id="rId11"/>
    <p:sldId id="288" r:id="rId12"/>
    <p:sldId id="274" r:id="rId13"/>
    <p:sldId id="267" r:id="rId14"/>
    <p:sldId id="275" r:id="rId15"/>
    <p:sldId id="293" r:id="rId16"/>
    <p:sldId id="283" r:id="rId17"/>
    <p:sldId id="294" r:id="rId18"/>
    <p:sldId id="297" r:id="rId1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4524" y="-18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A3CF2EF-13DF-4869-AD69-D41ADF352C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6051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9D82991-4961-484F-9A08-224DA2FC631E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7EF8AE5-C3C0-498D-9AFC-5D07932F346D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890B11B-8541-46AD-9EC3-9A9ECC5BB9C2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>
              <a:latin typeface="Arial" charset="0"/>
              <a:cs typeface="Arial" charset="0"/>
            </a:endParaRP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21250CE-4845-4D01-A532-29296AC34464}" type="slidenum">
              <a:rPr lang="cs-CZ" altLang="cs-CZ" smtClean="0"/>
              <a:pPr/>
              <a:t>10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9ABF4B0-3E1D-489F-B1F5-F6763DF527EF}" type="slidenum">
              <a:rPr lang="cs-CZ" altLang="cs-CZ" smtClean="0"/>
              <a:pPr/>
              <a:t>11</a:t>
            </a:fld>
            <a:endParaRPr lang="cs-CZ" alt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B93DB77-163E-44FE-B20A-A1DE63EFA38B}" type="slidenum">
              <a:rPr lang="cs-CZ" altLang="cs-CZ" smtClean="0"/>
              <a:pPr/>
              <a:t>13</a:t>
            </a:fld>
            <a:endParaRPr lang="cs-CZ" alt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cs-CZ" altLang="en-US" noProof="0" smtClean="0"/>
              <a:t>Klepnutím lze upravit styl předlohy nadpisů.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cs-CZ" altLang="en-US" noProof="0" smtClean="0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8A123-066F-449C-98D8-55CD8CF5777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2378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84896-9E85-42B9-BF77-20A001DA514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8615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6C30C-2B2A-407A-97D4-1C4D00BED01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3314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F478C-04BE-4B8B-87F0-42768312384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1982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94004-B7AA-43FB-9355-FBF3C0F0599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854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61407-C6D1-48FC-B524-97E2B0CC2D5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1082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EDFCE-7857-4914-AF7A-0B96E465622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1924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40619-6F01-4C6F-9545-870C7C99041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1087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DE4AA-9ECC-4F7E-A8AE-4D34206EEED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81216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CC7DC-0D83-431D-9656-D66C2FEA163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3912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0A795-A76A-4CB2-85CB-9EB71AADB06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503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D61818CE-159F-43FC-8F52-05C41A8CADA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484313"/>
            <a:ext cx="7772400" cy="1470025"/>
          </a:xfrm>
        </p:spPr>
        <p:txBody>
          <a:bodyPr/>
          <a:lstStyle/>
          <a:p>
            <a:pPr algn="l" eaLnBrk="1" hangingPunct="1"/>
            <a:r>
              <a:rPr lang="cs-CZ" altLang="cs-CZ" smtClean="0">
                <a:solidFill>
                  <a:schemeClr val="accent2"/>
                </a:solidFill>
                <a:latin typeface="Arial Black" pitchFamily="34" charset="0"/>
              </a:rPr>
              <a:t>Virové hepatitidy</a:t>
            </a:r>
            <a:br>
              <a:rPr lang="cs-CZ" altLang="cs-CZ" smtClean="0">
                <a:solidFill>
                  <a:schemeClr val="accent2"/>
                </a:solidFill>
                <a:latin typeface="Arial Black" pitchFamily="34" charset="0"/>
              </a:rPr>
            </a:br>
            <a:endParaRPr lang="cs-CZ" altLang="cs-CZ" sz="44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MUDr. Miroslava Zavřelová</a:t>
            </a:r>
          </a:p>
          <a:p>
            <a:pPr eaLnBrk="1" hangingPunct="1"/>
            <a:r>
              <a:rPr lang="cs-CZ" altLang="cs-CZ" b="1" smtClean="0"/>
              <a:t>ÚOPZ  LF 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944688" y="785813"/>
            <a:ext cx="6589712" cy="1206500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accent6"/>
                </a:solidFill>
              </a:rPr>
              <a:t>Podíl VHC na jaterních onemocněních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3100" y="2322513"/>
            <a:ext cx="6592888" cy="2560637"/>
          </a:xfrm>
        </p:spPr>
        <p:txBody>
          <a:bodyPr rtlCol="0">
            <a:normAutofit fontScale="92500" lnSpcReduction="1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sz="2586" b="1" dirty="0"/>
              <a:t>20% akutních hepatitid</a:t>
            </a:r>
          </a:p>
          <a:p>
            <a:pPr eaLnBrk="1" hangingPunct="1">
              <a:defRPr/>
            </a:pPr>
            <a:r>
              <a:rPr lang="cs-CZ" sz="2586" b="1" dirty="0"/>
              <a:t>70% chronických hepatitid</a:t>
            </a:r>
          </a:p>
          <a:p>
            <a:pPr eaLnBrk="1" hangingPunct="1">
              <a:defRPr/>
            </a:pPr>
            <a:r>
              <a:rPr lang="cs-CZ" sz="2586" b="1" dirty="0"/>
              <a:t>40% cirhóz</a:t>
            </a:r>
          </a:p>
          <a:p>
            <a:pPr eaLnBrk="1" hangingPunct="1">
              <a:defRPr/>
            </a:pPr>
            <a:r>
              <a:rPr lang="cs-CZ" sz="2586" b="1" dirty="0"/>
              <a:t>60% HCC</a:t>
            </a:r>
          </a:p>
          <a:p>
            <a:pPr eaLnBrk="1" hangingPunct="1">
              <a:defRPr/>
            </a:pPr>
            <a:r>
              <a:rPr lang="cs-CZ" sz="2586" b="1" dirty="0"/>
              <a:t>40-50% indikací k transplantaci jater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941513" y="5013325"/>
            <a:ext cx="5716587" cy="936625"/>
          </a:xfrm>
        </p:spPr>
        <p:txBody>
          <a:bodyPr/>
          <a:lstStyle/>
          <a:p>
            <a:pPr>
              <a:defRPr/>
            </a:pPr>
            <a:r>
              <a:rPr lang="cs-CZ" altLang="cs-CZ" sz="1616" dirty="0"/>
              <a:t>(Husa et al.: Infekční lékařství, 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-458788"/>
            <a:ext cx="6589713" cy="1658938"/>
          </a:xfrm>
        </p:spPr>
        <p:txBody>
          <a:bodyPr rtlCol="0">
            <a:normAutofit/>
          </a:bodyPr>
          <a:lstStyle/>
          <a:p>
            <a:pPr defTabSz="862105" eaLnBrk="1" fontAlgn="auto" hangingPunct="1">
              <a:spcAft>
                <a:spcPts val="0"/>
              </a:spcAft>
              <a:defRPr/>
            </a:pPr>
            <a:r>
              <a:rPr lang="cs-CZ" altLang="cs-CZ" sz="4148" dirty="0">
                <a:solidFill>
                  <a:schemeClr val="accent6"/>
                </a:solidFill>
              </a:rPr>
              <a:t>Virová hepatitida 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31963"/>
            <a:ext cx="8229600" cy="4267200"/>
          </a:xfrm>
        </p:spPr>
        <p:txBody>
          <a:bodyPr rtlCol="0">
            <a:normAutofit/>
          </a:bodyPr>
          <a:lstStyle/>
          <a:p>
            <a:pPr defTabSz="862105" eaLnBrk="1" fontAlgn="auto" hangingPunct="1">
              <a:spcBef>
                <a:spcPts val="943"/>
              </a:spcBef>
              <a:spcAft>
                <a:spcPts val="0"/>
              </a:spcAft>
              <a:defRPr/>
            </a:pPr>
            <a:r>
              <a:rPr lang="cs-CZ" altLang="cs-CZ" sz="264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nejčastější infekce </a:t>
            </a:r>
            <a:r>
              <a:rPr lang="cs-CZ" altLang="cs-CZ" sz="264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i.v</a:t>
            </a:r>
            <a:r>
              <a:rPr lang="cs-CZ" altLang="cs-CZ" sz="264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uživatelů drog</a:t>
            </a:r>
          </a:p>
          <a:p>
            <a:pPr defTabSz="862105" eaLnBrk="1" fontAlgn="auto" hangingPunct="1">
              <a:spcBef>
                <a:spcPts val="943"/>
              </a:spcBef>
              <a:spcAft>
                <a:spcPts val="0"/>
              </a:spcAft>
              <a:defRPr/>
            </a:pPr>
            <a:r>
              <a:rPr lang="cs-CZ" altLang="cs-CZ" sz="264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riziko nákazy stoupá úměrně délce                     </a:t>
            </a:r>
          </a:p>
          <a:p>
            <a:pPr marL="0" indent="0" defTabSz="862105" eaLnBrk="1" fontAlgn="auto" hangingPunct="1">
              <a:spcBef>
                <a:spcPts val="943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64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</a:t>
            </a:r>
            <a:r>
              <a:rPr lang="cs-CZ" altLang="cs-CZ" sz="264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i.v</a:t>
            </a:r>
            <a:r>
              <a:rPr lang="cs-CZ" altLang="cs-CZ" sz="264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aplikace </a:t>
            </a:r>
          </a:p>
          <a:p>
            <a:pPr marL="0" indent="0" defTabSz="862105" eaLnBrk="1" fontAlgn="auto" hangingPunct="1">
              <a:spcBef>
                <a:spcPts val="943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cs-CZ" altLang="cs-CZ" sz="264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15527" indent="-215527" defTabSz="862105" eaLnBrk="1" fontAlgn="auto" hangingPunct="1">
              <a:spcBef>
                <a:spcPts val="943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64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do 6 měsíců                    8%  </a:t>
            </a:r>
          </a:p>
          <a:p>
            <a:pPr marL="215527" indent="-215527" defTabSz="862105" eaLnBrk="1" fontAlgn="auto" hangingPunct="1">
              <a:spcBef>
                <a:spcPts val="943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64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do 12 měsíců                14%</a:t>
            </a:r>
          </a:p>
          <a:p>
            <a:pPr marL="215527" indent="-215527" defTabSz="862105" eaLnBrk="1" fontAlgn="auto" hangingPunct="1">
              <a:spcBef>
                <a:spcPts val="943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64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do 24 měsíců                21%</a:t>
            </a:r>
          </a:p>
          <a:p>
            <a:pPr marL="215527" indent="-215527" defTabSz="862105" eaLnBrk="1" fontAlgn="auto" hangingPunct="1">
              <a:spcBef>
                <a:spcPts val="943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129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</a:p>
          <a:p>
            <a:pPr marL="215527" indent="-215527" defTabSz="862105" eaLnBrk="1" fontAlgn="auto" hangingPunct="1">
              <a:spcBef>
                <a:spcPts val="943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129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(</a:t>
            </a:r>
            <a:r>
              <a:rPr lang="cs-CZ" altLang="cs-CZ" sz="1293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Mravčík</a:t>
            </a:r>
            <a:r>
              <a:rPr lang="cs-CZ" altLang="cs-CZ" sz="129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 al.: </a:t>
            </a:r>
            <a:r>
              <a:rPr lang="cs-CZ" altLang="cs-CZ" sz="1293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Séroprevalence</a:t>
            </a:r>
            <a:r>
              <a:rPr lang="cs-CZ" altLang="cs-CZ" sz="129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VHC u injekčních uživatelů drog, 2004)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sz="4300" dirty="0" smtClean="0">
                <a:solidFill>
                  <a:schemeClr val="accent6"/>
                </a:solidFill>
              </a:rPr>
              <a:t>Virová hepatitida C</a:t>
            </a:r>
            <a:endParaRPr lang="cs-CZ" altLang="cs-CZ" dirty="0" smtClean="0">
              <a:solidFill>
                <a:schemeClr val="accent6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altLang="cs-CZ" b="1" dirty="0" smtClean="0"/>
              <a:t>Protilátky nejsou virus neutralizační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algn="ctr" eaLnBrk="1" hangingPunct="1">
              <a:buFont typeface="Wingdings" pitchFamily="2" charset="2"/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algn="ctr" eaLnBrk="1" hangingPunct="1"/>
            <a:endParaRPr lang="cs-CZ" altLang="cs-CZ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b="1" dirty="0" smtClean="0"/>
              <a:t>absence aktivní imunizace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4245832" y="2832594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sz="4300" dirty="0" smtClean="0">
                <a:solidFill>
                  <a:schemeClr val="accent6"/>
                </a:solidFill>
              </a:rPr>
              <a:t>Virová hepatitida C</a:t>
            </a:r>
            <a:endParaRPr lang="cs-CZ" altLang="cs-CZ" dirty="0" smtClean="0">
              <a:solidFill>
                <a:schemeClr val="accent6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/>
              <a:t>Terapie: </a:t>
            </a:r>
            <a:endParaRPr lang="cs-CZ" altLang="cs-CZ" b="1" dirty="0" smtClean="0"/>
          </a:p>
          <a:p>
            <a:pPr marL="0" indent="0" eaLnBrk="1" hangingPunct="1">
              <a:buNone/>
              <a:defRPr/>
            </a:pPr>
            <a:endParaRPr lang="cs-CZ" altLang="cs-CZ" b="1" dirty="0" smtClean="0"/>
          </a:p>
          <a:p>
            <a:pPr lvl="1" eaLnBrk="1" hangingPunct="1">
              <a:defRPr/>
            </a:pPr>
            <a:r>
              <a:rPr lang="cs-CZ" altLang="cs-CZ" b="1" dirty="0" smtClean="0"/>
              <a:t>v minulosti </a:t>
            </a:r>
            <a:r>
              <a:rPr lang="cs-CZ" altLang="cs-CZ" b="1" dirty="0" err="1" smtClean="0"/>
              <a:t>antivirotikum</a:t>
            </a:r>
            <a:r>
              <a:rPr lang="cs-CZ" altLang="cs-CZ" b="1" dirty="0" smtClean="0"/>
              <a:t> + interferon – </a:t>
            </a:r>
          </a:p>
          <a:p>
            <a:pPr marL="344487" lvl="1" indent="0" eaLnBrk="1" hangingPunct="1">
              <a:buNone/>
              <a:defRPr/>
            </a:pPr>
            <a:r>
              <a:rPr lang="cs-CZ" altLang="cs-CZ" b="1" dirty="0"/>
              <a:t> </a:t>
            </a:r>
            <a:r>
              <a:rPr lang="cs-CZ" altLang="cs-CZ" b="1" dirty="0" smtClean="0"/>
              <a:t>   nutná abstinence od drog – </a:t>
            </a:r>
            <a:r>
              <a:rPr lang="cs-CZ" altLang="cs-CZ" b="1" dirty="0" smtClean="0"/>
              <a:t>terapie 48 </a:t>
            </a:r>
            <a:r>
              <a:rPr lang="cs-CZ" altLang="cs-CZ" b="1" dirty="0" smtClean="0"/>
              <a:t>týdnů</a:t>
            </a:r>
          </a:p>
          <a:p>
            <a:pPr lvl="1" eaLnBrk="1" hangingPunct="1">
              <a:defRPr/>
            </a:pPr>
            <a:r>
              <a:rPr lang="cs-CZ" altLang="cs-CZ" b="1" dirty="0" smtClean="0"/>
              <a:t>nejnovější </a:t>
            </a:r>
            <a:r>
              <a:rPr lang="cs-CZ" altLang="cs-CZ" b="1" dirty="0" smtClean="0"/>
              <a:t>terapie </a:t>
            </a:r>
            <a:r>
              <a:rPr lang="cs-CZ" altLang="cs-CZ" b="1" dirty="0" smtClean="0"/>
              <a:t>– bez interferonu – </a:t>
            </a:r>
          </a:p>
          <a:p>
            <a:pPr marL="344487" lvl="1" indent="0" eaLnBrk="1" hangingPunct="1">
              <a:buFont typeface="Wingdings" pitchFamily="2" charset="2"/>
              <a:buNone/>
              <a:defRPr/>
            </a:pPr>
            <a:r>
              <a:rPr lang="cs-CZ" altLang="cs-CZ" b="1" dirty="0"/>
              <a:t> </a:t>
            </a:r>
            <a:r>
              <a:rPr lang="cs-CZ" altLang="cs-CZ" b="1" dirty="0" smtClean="0"/>
              <a:t>    DAA </a:t>
            </a:r>
            <a:r>
              <a:rPr lang="cs-CZ" altLang="cs-CZ" sz="2000" b="1" dirty="0" smtClean="0"/>
              <a:t>(Direct </a:t>
            </a:r>
            <a:r>
              <a:rPr lang="cs-CZ" altLang="cs-CZ" sz="2000" b="1" dirty="0" err="1" smtClean="0"/>
              <a:t>Acting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Antivirals</a:t>
            </a:r>
            <a:r>
              <a:rPr lang="cs-CZ" altLang="cs-CZ" sz="2000" b="1" dirty="0" smtClean="0"/>
              <a:t>)</a:t>
            </a:r>
            <a:r>
              <a:rPr lang="cs-CZ" altLang="cs-CZ" b="1" dirty="0" smtClean="0"/>
              <a:t>  </a:t>
            </a:r>
          </a:p>
          <a:p>
            <a:pPr lvl="1" eaLnBrk="1" hangingPunct="1">
              <a:defRPr/>
            </a:pPr>
            <a:r>
              <a:rPr lang="cs-CZ" altLang="cs-CZ" b="1" dirty="0"/>
              <a:t> </a:t>
            </a:r>
            <a:r>
              <a:rPr lang="cs-CZ" altLang="cs-CZ" b="1" dirty="0" smtClean="0"/>
              <a:t>volba DAA dle subtypu HCV                               </a:t>
            </a:r>
          </a:p>
          <a:p>
            <a:pPr lvl="1" eaLnBrk="1" hangingPunct="1">
              <a:defRPr/>
            </a:pPr>
            <a:r>
              <a:rPr lang="cs-CZ" altLang="cs-CZ" b="1" dirty="0" smtClean="0"/>
              <a:t> 12 týdnů, finančně velmi náročná, efektivní</a:t>
            </a:r>
          </a:p>
          <a:p>
            <a:pPr eaLnBrk="1" hangingPunct="1">
              <a:defRPr/>
            </a:pPr>
            <a:endParaRPr lang="cs-CZ" altLang="cs-CZ" b="1" dirty="0" smtClean="0"/>
          </a:p>
          <a:p>
            <a:pPr lvl="1" eaLnBrk="1" hangingPunct="1">
              <a:defRPr/>
            </a:pPr>
            <a:endParaRPr lang="cs-CZ" alt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sz="4300" dirty="0" smtClean="0">
                <a:solidFill>
                  <a:schemeClr val="accent6"/>
                </a:solidFill>
              </a:rPr>
              <a:t>Virová hepatitida D</a:t>
            </a:r>
            <a:endParaRPr lang="cs-CZ" altLang="cs-CZ" dirty="0" smtClean="0">
              <a:solidFill>
                <a:schemeClr val="accent6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původce je inkompletní virus</a:t>
            </a:r>
          </a:p>
          <a:p>
            <a:pPr eaLnBrk="1" hangingPunct="1"/>
            <a:r>
              <a:rPr lang="cs-CZ" altLang="cs-CZ" b="1" dirty="0" smtClean="0"/>
              <a:t>k replikaci využívá </a:t>
            </a:r>
            <a:r>
              <a:rPr lang="cs-CZ" altLang="cs-CZ" b="1" dirty="0" err="1" smtClean="0"/>
              <a:t>HBsAg</a:t>
            </a:r>
            <a:r>
              <a:rPr lang="cs-CZ" altLang="cs-CZ" b="1" dirty="0" smtClean="0"/>
              <a:t> </a:t>
            </a:r>
            <a:r>
              <a:rPr lang="cs-CZ" altLang="cs-CZ" sz="2800" b="1" dirty="0" smtClean="0"/>
              <a:t>viru hepatitidy B</a:t>
            </a:r>
          </a:p>
          <a:p>
            <a:pPr eaLnBrk="1" hangingPunct="1"/>
            <a:r>
              <a:rPr lang="cs-CZ" altLang="cs-CZ" b="1" dirty="0" smtClean="0"/>
              <a:t>3 genotypy</a:t>
            </a:r>
          </a:p>
          <a:p>
            <a:pPr eaLnBrk="1" hangingPunct="1"/>
            <a:r>
              <a:rPr lang="cs-CZ" altLang="cs-CZ" b="1" dirty="0" smtClean="0"/>
              <a:t>uplatňuje se výhradně ve formě duální infekce s virem hepatitidy B</a:t>
            </a:r>
          </a:p>
          <a:p>
            <a:pPr lvl="2" eaLnBrk="1" hangingPunct="1"/>
            <a:r>
              <a:rPr lang="cs-CZ" altLang="cs-CZ" sz="3200" b="1" dirty="0" err="1" smtClean="0"/>
              <a:t>koinfekce</a:t>
            </a:r>
            <a:endParaRPr lang="cs-CZ" altLang="cs-CZ" sz="3200" b="1" dirty="0" smtClean="0"/>
          </a:p>
          <a:p>
            <a:pPr lvl="2" eaLnBrk="1" hangingPunct="1"/>
            <a:r>
              <a:rPr lang="cs-CZ" altLang="cs-CZ" sz="3200" b="1" dirty="0" smtClean="0"/>
              <a:t>superinfekce</a:t>
            </a:r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 smtClean="0"/>
              <a:t>Výskyt hepatitidy D ve světě</a:t>
            </a:r>
            <a:endParaRPr lang="sk-SK" altLang="sk-SK" smtClean="0"/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2098675"/>
            <a:ext cx="5126037" cy="3201988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19460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en-US" smtClean="0"/>
              <a:t>https://www.ncbi.nlm.nih.gov/pmc/articles/PMC6232563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sz="4300" dirty="0" smtClean="0">
                <a:solidFill>
                  <a:schemeClr val="accent6"/>
                </a:solidFill>
              </a:rPr>
              <a:t>Virová hepatitida 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b="1" dirty="0" smtClean="0"/>
              <a:t>Obdobná jako virová hepatitida 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dirty="0" smtClean="0"/>
              <a:t>Akutní zánět jater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 dirty="0" smtClean="0"/>
              <a:t>Genotyp 3 a 4 i u prasat – zoonóza v Evropě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dirty="0" smtClean="0"/>
              <a:t>Přenos fekálně-orální a alimentární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dirty="0" smtClean="0"/>
              <a:t>Vysoký výskyt a snadné šíření v oblastech se špatnou hygienou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dirty="0" smtClean="0"/>
              <a:t>V ČR sporadické nákazy (importované) –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 dirty="0"/>
              <a:t> </a:t>
            </a:r>
            <a:r>
              <a:rPr lang="cs-CZ" altLang="cs-CZ" b="1" dirty="0" smtClean="0"/>
              <a:t>   v roce 2019 incidence 268 případů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dirty="0" smtClean="0"/>
              <a:t>Povinná izolace na infekčním odd.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 smtClean="0"/>
              <a:t>Výskyt hepatitidy E ve světě</a:t>
            </a:r>
            <a:endParaRPr lang="sk-SK" altLang="sk-SK" smtClean="0"/>
          </a:p>
        </p:txBody>
      </p:sp>
      <p:sp>
        <p:nvSpPr>
          <p:cNvPr id="21507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en-US" smtClean="0"/>
              <a:t>https://www.ncbi.nlm.nih.gov/pmc/articles/PMC6232563</a:t>
            </a: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349500"/>
            <a:ext cx="583247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1268413"/>
          </a:xfrm>
        </p:spPr>
        <p:txBody>
          <a:bodyPr/>
          <a:lstStyle/>
          <a:p>
            <a:r>
              <a:rPr lang="cs-CZ" altLang="sk-SK" sz="3600" dirty="0" smtClean="0">
                <a:solidFill>
                  <a:schemeClr val="accent6"/>
                </a:solidFill>
              </a:rPr>
              <a:t>Epidemie VHA v Brně 2016-2017</a:t>
            </a:r>
            <a:br>
              <a:rPr lang="cs-CZ" altLang="sk-SK" sz="3600" dirty="0" smtClean="0">
                <a:solidFill>
                  <a:schemeClr val="accent6"/>
                </a:solidFill>
              </a:rPr>
            </a:br>
            <a:r>
              <a:rPr lang="cs-CZ" altLang="sk-SK" sz="3600" dirty="0" smtClean="0">
                <a:solidFill>
                  <a:schemeClr val="accent6"/>
                </a:solidFill>
              </a:rPr>
              <a:t>             epidemie DROGY</a:t>
            </a:r>
            <a:endParaRPr lang="sk-SK" altLang="sk-SK" sz="3600" dirty="0" smtClean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8149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400" b="1" dirty="0" smtClean="0"/>
              <a:t>        Vývoj epidemie v jednotlivých měsících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err="1" smtClean="0"/>
              <a:t>genotypizace</a:t>
            </a:r>
            <a:r>
              <a:rPr lang="cs-CZ" sz="2000" dirty="0" smtClean="0"/>
              <a:t> viru – HAV genotyp IA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maximální šíření ve věkové skupině 25-34 let, ikterické formy</a:t>
            </a:r>
          </a:p>
          <a:p>
            <a:pPr>
              <a:defRPr/>
            </a:pPr>
            <a:r>
              <a:rPr lang="cs-CZ" sz="2000" dirty="0" smtClean="0"/>
              <a:t>od začátku epidemie do konce roku 2016 – 449 případů</a:t>
            </a:r>
          </a:p>
          <a:p>
            <a:pPr>
              <a:defRPr/>
            </a:pPr>
            <a:r>
              <a:rPr lang="cs-CZ" sz="2000" dirty="0" smtClean="0"/>
              <a:t>do konce roku 2017 – 81 </a:t>
            </a:r>
            <a:r>
              <a:rPr lang="cs-CZ" sz="2000" dirty="0" smtClean="0"/>
              <a:t>případů</a:t>
            </a:r>
          </a:p>
          <a:p>
            <a:pPr>
              <a:defRPr/>
            </a:pPr>
            <a:r>
              <a:rPr lang="cs-CZ" sz="2000" b="1" dirty="0" smtClean="0">
                <a:solidFill>
                  <a:schemeClr val="accent6"/>
                </a:solidFill>
              </a:rPr>
              <a:t>celkem </a:t>
            </a:r>
            <a:r>
              <a:rPr lang="cs-CZ" sz="2000" b="1" dirty="0" smtClean="0">
                <a:solidFill>
                  <a:schemeClr val="accent6"/>
                </a:solidFill>
              </a:rPr>
              <a:t>530 případů</a:t>
            </a:r>
          </a:p>
          <a:p>
            <a:pPr>
              <a:defRPr/>
            </a:pPr>
            <a:r>
              <a:rPr lang="cs-CZ" sz="2000" dirty="0" smtClean="0"/>
              <a:t>3 úmrtí pacientů s predispozicí (</a:t>
            </a:r>
            <a:r>
              <a:rPr lang="cs-CZ" sz="2000" dirty="0" err="1" smtClean="0"/>
              <a:t>toxonutritivní</a:t>
            </a:r>
            <a:r>
              <a:rPr lang="cs-CZ" sz="2000" dirty="0" smtClean="0"/>
              <a:t> cirhózou)</a:t>
            </a:r>
          </a:p>
          <a:p>
            <a:pPr>
              <a:defRPr/>
            </a:pPr>
            <a:endParaRPr lang="sk-SK" sz="2400" dirty="0"/>
          </a:p>
        </p:txBody>
      </p:sp>
      <p:pic>
        <p:nvPicPr>
          <p:cNvPr id="22532" name="Obrázek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6" t="34010" r="28645" b="25294"/>
          <a:stretch>
            <a:fillRect/>
          </a:stretch>
        </p:blipFill>
        <p:spPr bwMode="auto">
          <a:xfrm>
            <a:off x="888195" y="1988840"/>
            <a:ext cx="6119812" cy="1800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sz="4300" dirty="0" smtClean="0">
                <a:solidFill>
                  <a:schemeClr val="accent6"/>
                </a:solidFill>
              </a:rPr>
              <a:t>Virová hepatitida  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Virus HAV vysoce nakažlivý</a:t>
            </a:r>
          </a:p>
          <a:p>
            <a:pPr eaLnBrk="1" hangingPunct="1"/>
            <a:r>
              <a:rPr lang="cs-CZ" altLang="cs-CZ" b="1" smtClean="0"/>
              <a:t>Akutní zánět jater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anikterické a asymptomatické formy</a:t>
            </a:r>
          </a:p>
          <a:p>
            <a:pPr eaLnBrk="1" hangingPunct="1"/>
            <a:r>
              <a:rPr lang="cs-CZ" altLang="cs-CZ" b="1" smtClean="0"/>
              <a:t>Snadná diagnostika nákazy</a:t>
            </a:r>
          </a:p>
          <a:p>
            <a:pPr eaLnBrk="1" hangingPunct="1"/>
            <a:r>
              <a:rPr lang="cs-CZ" altLang="cs-CZ" b="1" smtClean="0"/>
              <a:t>Přenos fekálně-orální a alimentární</a:t>
            </a:r>
          </a:p>
          <a:p>
            <a:pPr eaLnBrk="1" hangingPunct="1"/>
            <a:r>
              <a:rPr lang="cs-CZ" altLang="cs-CZ" b="1" smtClean="0"/>
              <a:t>Léčba - jaterní dieta, hepatoprotektiva</a:t>
            </a:r>
          </a:p>
          <a:p>
            <a:pPr eaLnBrk="1" hangingPunct="1"/>
            <a:r>
              <a:rPr lang="cs-CZ" altLang="cs-CZ" b="1" smtClean="0"/>
              <a:t>Povinná izolace na infekčním odd.</a:t>
            </a: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 smtClean="0"/>
              <a:t>Výskyt hepatitidy A ve světě</a:t>
            </a:r>
            <a:endParaRPr lang="sk-SK" altLang="sk-SK" smtClean="0"/>
          </a:p>
        </p:txBody>
      </p:sp>
      <p:sp>
        <p:nvSpPr>
          <p:cNvPr id="5123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en-US" smtClean="0"/>
              <a:t>https://www.ncbi.nlm.nih.gov/pmc/articles/PMC6232563/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133600"/>
            <a:ext cx="4895850" cy="334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sz="4300" dirty="0" smtClean="0">
                <a:solidFill>
                  <a:schemeClr val="accent6"/>
                </a:solidFill>
              </a:rPr>
              <a:t>Virová hepatitida B</a:t>
            </a:r>
            <a:endParaRPr lang="cs-CZ" altLang="cs-CZ" dirty="0" smtClean="0">
              <a:solidFill>
                <a:schemeClr val="accent6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8839"/>
            <a:ext cx="8229600" cy="4142085"/>
          </a:xfrm>
        </p:spPr>
        <p:txBody>
          <a:bodyPr/>
          <a:lstStyle/>
          <a:p>
            <a:pPr eaLnBrk="1" hangingPunct="1"/>
            <a:r>
              <a:rPr lang="cs-CZ" altLang="cs-CZ" sz="2800" b="1" dirty="0" smtClean="0"/>
              <a:t>Virus vysoce nakažlivý</a:t>
            </a:r>
          </a:p>
          <a:p>
            <a:pPr eaLnBrk="1" hangingPunct="1"/>
            <a:r>
              <a:rPr lang="cs-CZ" altLang="cs-CZ" sz="2800" b="1" dirty="0" smtClean="0"/>
              <a:t>Akutní zánět jater s klinickými příznaky a patologickými laboratorními nálezy</a:t>
            </a:r>
          </a:p>
          <a:p>
            <a:pPr eaLnBrk="1" hangingPunct="1"/>
            <a:r>
              <a:rPr lang="cs-CZ" altLang="cs-CZ" sz="2800" b="1" dirty="0" smtClean="0"/>
              <a:t>Chronický průběh onemocnění výjimečný - cirhóza, </a:t>
            </a:r>
            <a:r>
              <a:rPr lang="cs-CZ" altLang="cs-CZ" sz="2800" b="1" dirty="0" smtClean="0"/>
              <a:t>HCC </a:t>
            </a:r>
            <a:r>
              <a:rPr lang="cs-CZ" altLang="cs-CZ" sz="2800" dirty="0" smtClean="0"/>
              <a:t>(hepatocelulární karcinom)</a:t>
            </a:r>
            <a:endParaRPr lang="cs-CZ" altLang="cs-CZ" sz="2800" dirty="0" smtClean="0"/>
          </a:p>
          <a:p>
            <a:pPr eaLnBrk="1" hangingPunct="1"/>
            <a:r>
              <a:rPr lang="cs-CZ" altLang="cs-CZ" sz="2800" b="1" dirty="0" smtClean="0"/>
              <a:t>Snadná diagnostika nákazy</a:t>
            </a:r>
          </a:p>
          <a:p>
            <a:pPr eaLnBrk="1" hangingPunct="1"/>
            <a:r>
              <a:rPr lang="cs-CZ" altLang="cs-CZ" sz="2800" b="1" dirty="0" smtClean="0"/>
              <a:t>Přenos krví a sexuálním stykem</a:t>
            </a:r>
          </a:p>
          <a:p>
            <a:pPr eaLnBrk="1" hangingPunct="1"/>
            <a:r>
              <a:rPr lang="cs-CZ" altLang="cs-CZ" sz="2800" b="1" dirty="0" smtClean="0"/>
              <a:t>Dostupná a efektivní léčba</a:t>
            </a:r>
          </a:p>
        </p:txBody>
      </p:sp>
    </p:spTree>
    <p:extLst>
      <p:ext uri="{BB962C8B-B14F-4D97-AF65-F5344CB8AC3E}">
        <p14:creationId xmlns:p14="http://schemas.microsoft.com/office/powerpoint/2010/main" val="255254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 smtClean="0"/>
              <a:t>Výskyt hepatitidy B ve světě</a:t>
            </a:r>
            <a:endParaRPr lang="sk-SK" altLang="sk-SK" smtClean="0"/>
          </a:p>
        </p:txBody>
      </p:sp>
      <p:pic>
        <p:nvPicPr>
          <p:cNvPr id="71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2057400"/>
            <a:ext cx="5616575" cy="33877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7172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en-US" smtClean="0"/>
              <a:t>https://www.ncbi.nlm.nih.gov/pmc/articles/PMC6232563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sz="4300" dirty="0" smtClean="0">
                <a:solidFill>
                  <a:schemeClr val="accent6"/>
                </a:solidFill>
              </a:rPr>
              <a:t>Virová hepatitida B</a:t>
            </a:r>
            <a:endParaRPr lang="cs-CZ" altLang="cs-CZ" dirty="0" smtClean="0">
              <a:solidFill>
                <a:schemeClr val="accent6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Aktivní imunizace: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        rekombinantní vakcína </a:t>
            </a:r>
            <a:r>
              <a:rPr lang="cs-CZ" altLang="cs-CZ" b="1" dirty="0" err="1" smtClean="0"/>
              <a:t>Engerix</a:t>
            </a:r>
            <a:endParaRPr lang="cs-CZ" altLang="cs-CZ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        3 dávky ve schématu:  0 - 1 - 6 (měsíců)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Povinné očkování v ČR zahájeno v r. 2001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      v roce 2019 diagnostikováno pouze 40 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      nových případů (incidence)</a:t>
            </a:r>
          </a:p>
        </p:txBody>
      </p:sp>
      <p:sp>
        <p:nvSpPr>
          <p:cNvPr id="6" name="Šipka dolů 5"/>
          <p:cNvSpPr/>
          <p:nvPr/>
        </p:nvSpPr>
        <p:spPr>
          <a:xfrm>
            <a:off x="3976643" y="4005263"/>
            <a:ext cx="468313" cy="863600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300" dirty="0" smtClean="0">
                <a:solidFill>
                  <a:schemeClr val="accent6"/>
                </a:solidFill>
              </a:rPr>
              <a:t>Virová</a:t>
            </a:r>
            <a:r>
              <a:rPr lang="cs-CZ" altLang="cs-CZ" sz="4300" dirty="0" smtClean="0"/>
              <a:t> </a:t>
            </a:r>
            <a:r>
              <a:rPr lang="cs-CZ" altLang="cs-CZ" sz="4300" dirty="0" smtClean="0">
                <a:solidFill>
                  <a:schemeClr val="accent6"/>
                </a:solidFill>
              </a:rPr>
              <a:t>hepatitida C</a:t>
            </a:r>
            <a:endParaRPr lang="cs-CZ" altLang="cs-CZ" dirty="0" smtClean="0">
              <a:solidFill>
                <a:schemeClr val="accent6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z="2800" b="1" dirty="0" smtClean="0"/>
          </a:p>
          <a:p>
            <a:pPr eaLnBrk="1" hangingPunct="1"/>
            <a:r>
              <a:rPr lang="cs-CZ" altLang="cs-CZ" sz="2800" b="1" dirty="0" smtClean="0"/>
              <a:t>Virus 10x méně nakažlivý než HBV</a:t>
            </a:r>
          </a:p>
          <a:p>
            <a:pPr eaLnBrk="1" hangingPunct="1"/>
            <a:r>
              <a:rPr lang="cs-CZ" altLang="cs-CZ" sz="2800" b="1" dirty="0" smtClean="0"/>
              <a:t>Virus má značný počet subtypů</a:t>
            </a:r>
          </a:p>
          <a:p>
            <a:pPr eaLnBrk="1" hangingPunct="1"/>
            <a:r>
              <a:rPr lang="cs-CZ" altLang="cs-CZ" sz="2800" b="1" dirty="0" smtClean="0"/>
              <a:t>Většina nákaz bez příznaků</a:t>
            </a:r>
          </a:p>
          <a:p>
            <a:pPr eaLnBrk="1" hangingPunct="1"/>
            <a:r>
              <a:rPr lang="cs-CZ" altLang="cs-CZ" sz="2800" b="1" dirty="0" smtClean="0"/>
              <a:t>Často chronický průběh, postupné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 dirty="0" smtClean="0"/>
              <a:t>   poškození jater - cirhóza, HCC</a:t>
            </a:r>
          </a:p>
          <a:p>
            <a:pPr eaLnBrk="1" hangingPunct="1"/>
            <a:r>
              <a:rPr lang="cs-CZ" altLang="cs-CZ" sz="2800" b="1" dirty="0" smtClean="0"/>
              <a:t>Možnost opakované nákazy</a:t>
            </a:r>
          </a:p>
          <a:p>
            <a:pPr eaLnBrk="1" hangingPunct="1"/>
            <a:r>
              <a:rPr lang="cs-CZ" altLang="cs-CZ" sz="2800" b="1" dirty="0" smtClean="0"/>
              <a:t>Přenos krví - nitrožilní užívání drog</a:t>
            </a:r>
          </a:p>
          <a:p>
            <a:pPr eaLnBrk="1" hangingPunct="1"/>
            <a:endParaRPr lang="cs-CZ" alt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684213" y="122238"/>
            <a:ext cx="7559675" cy="1295400"/>
          </a:xfrm>
        </p:spPr>
        <p:txBody>
          <a:bodyPr/>
          <a:lstStyle/>
          <a:p>
            <a:pPr algn="ctr"/>
            <a:r>
              <a:rPr lang="cs-CZ" altLang="sk-SK" smtClean="0"/>
              <a:t>Výskyt hepatitidy C ve světě</a:t>
            </a:r>
            <a:endParaRPr lang="sk-SK" altLang="sk-SK" smtClean="0"/>
          </a:p>
        </p:txBody>
      </p:sp>
      <p:pic>
        <p:nvPicPr>
          <p:cNvPr id="102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5163" y="2060575"/>
            <a:ext cx="5054600" cy="36004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10244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en-US" smtClean="0"/>
              <a:t>https://www.ncbi.nlm.nih.gov/pmc/articles/PMC6232563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2"/>
          <p:cNvSpPr>
            <a:spLocks noGrp="1"/>
          </p:cNvSpPr>
          <p:nvPr>
            <p:ph type="title"/>
          </p:nvPr>
        </p:nvSpPr>
        <p:spPr>
          <a:xfrm>
            <a:off x="1476375" y="188913"/>
            <a:ext cx="7058025" cy="1079500"/>
          </a:xfrm>
        </p:spPr>
        <p:txBody>
          <a:bodyPr/>
          <a:lstStyle/>
          <a:p>
            <a:pPr eaLnBrk="1" hangingPunct="1"/>
            <a:r>
              <a:rPr lang="cs-CZ" altLang="cs-CZ" smtClean="0"/>
              <a:t>Distribuce subtypů VHC</a:t>
            </a:r>
          </a:p>
        </p:txBody>
      </p:sp>
      <p:graphicFrame>
        <p:nvGraphicFramePr>
          <p:cNvPr id="22323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406525" y="1677988"/>
          <a:ext cx="6330950" cy="421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Photo Editor Photo" r:id="rId3" imgW="3619048" imgH="2409524" progId="">
                  <p:embed/>
                </p:oleObj>
              </mc:Choice>
              <mc:Fallback>
                <p:oleObj name="Photo Editor Photo" r:id="rId3" imgW="3619048" imgH="2409524" progId="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1677988"/>
                        <a:ext cx="6330950" cy="421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F9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1430</TotalTime>
  <Words>509</Words>
  <Application>Microsoft Office PowerPoint</Application>
  <PresentationFormat>Předvádění na obrazovce (4:3)</PresentationFormat>
  <Paragraphs>116</Paragraphs>
  <Slides>18</Slides>
  <Notes>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Síť</vt:lpstr>
      <vt:lpstr>Photo Editor Photo</vt:lpstr>
      <vt:lpstr>Virové hepatitidy </vt:lpstr>
      <vt:lpstr>Virová hepatitida  A</vt:lpstr>
      <vt:lpstr>Výskyt hepatitidy A ve světě</vt:lpstr>
      <vt:lpstr>Virová hepatitida B</vt:lpstr>
      <vt:lpstr>Výskyt hepatitidy B ve světě</vt:lpstr>
      <vt:lpstr>Virová hepatitida B</vt:lpstr>
      <vt:lpstr>Virová hepatitida C</vt:lpstr>
      <vt:lpstr>Výskyt hepatitidy C ve světě</vt:lpstr>
      <vt:lpstr>Distribuce subtypů VHC</vt:lpstr>
      <vt:lpstr>Podíl VHC na jaterních onemocněních</vt:lpstr>
      <vt:lpstr>Virová hepatitida C</vt:lpstr>
      <vt:lpstr>Virová hepatitida C</vt:lpstr>
      <vt:lpstr>Virová hepatitida C</vt:lpstr>
      <vt:lpstr>Virová hepatitida D</vt:lpstr>
      <vt:lpstr>Výskyt hepatitidy D ve světě</vt:lpstr>
      <vt:lpstr>Virová hepatitida E</vt:lpstr>
      <vt:lpstr>Výskyt hepatitidy E ve světě</vt:lpstr>
      <vt:lpstr>Epidemie VHA v Brně 2016-2017              epidemie DROGY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Virové hepatitidy u uživatelů drog</dc:title>
  <dc:creator>..</dc:creator>
  <cp:lastModifiedBy>Mirka</cp:lastModifiedBy>
  <cp:revision>70</cp:revision>
  <dcterms:created xsi:type="dcterms:W3CDTF">2005-04-02T14:54:36Z</dcterms:created>
  <dcterms:modified xsi:type="dcterms:W3CDTF">2020-10-21T16:59:15Z</dcterms:modified>
</cp:coreProperties>
</file>