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71" r:id="rId12"/>
    <p:sldId id="269" r:id="rId13"/>
    <p:sldId id="272" r:id="rId14"/>
    <p:sldId id="275" r:id="rId15"/>
    <p:sldId id="273" r:id="rId16"/>
    <p:sldId id="276" r:id="rId17"/>
    <p:sldId id="282" r:id="rId18"/>
    <p:sldId id="281" r:id="rId19"/>
    <p:sldId id="280" r:id="rId20"/>
    <p:sldId id="279" r:id="rId21"/>
    <p:sldId id="278" r:id="rId22"/>
    <p:sldId id="277" r:id="rId23"/>
    <p:sldId id="285" r:id="rId24"/>
    <p:sldId id="314" r:id="rId25"/>
    <p:sldId id="290" r:id="rId26"/>
    <p:sldId id="293" r:id="rId27"/>
    <p:sldId id="296" r:id="rId28"/>
    <p:sldId id="291" r:id="rId29"/>
    <p:sldId id="295" r:id="rId30"/>
    <p:sldId id="301" r:id="rId31"/>
    <p:sldId id="300" r:id="rId32"/>
    <p:sldId id="303" r:id="rId33"/>
    <p:sldId id="304" r:id="rId34"/>
    <p:sldId id="302" r:id="rId35"/>
    <p:sldId id="299" r:id="rId36"/>
    <p:sldId id="315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34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81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1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21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83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71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20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62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30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4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75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3E5E-5A6E-46B2-8574-2B9D7935EE5B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78FB-7B85-4873-82F3-CB946FFDA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22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  <a:br>
              <a:rPr lang="cs-CZ" dirty="0"/>
            </a:br>
            <a:r>
              <a:rPr lang="cs-CZ" sz="2400" dirty="0"/>
              <a:t>Hana Fraitová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Bez výslovného souhlasu autora a MU je v rozporu se zákonem jakékoliv další šíření prezentace</a:t>
            </a:r>
          </a:p>
          <a:p>
            <a:r>
              <a:rPr lang="cs-CZ" sz="2400" dirty="0"/>
              <a:t>(kopírování, modifikace nebo využívání v jiných tištěných, elektronických publikacích)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FFD9BEE-EB0F-49E3-B5C5-D1EC08FD5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4"/>
    </mc:Choice>
    <mc:Fallback xmlns="">
      <p:transition spd="slow" advTm="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</a:t>
            </a:r>
            <a:r>
              <a:rPr lang="cs-CZ" dirty="0" err="1"/>
              <a:t>konkomitující</a:t>
            </a:r>
            <a:r>
              <a:rPr lang="cs-CZ" dirty="0"/>
              <a:t>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Léčba:</a:t>
            </a:r>
          </a:p>
          <a:p>
            <a:r>
              <a:rPr lang="cs-CZ" dirty="0"/>
              <a:t>Konzervativní léčba se nedoporučuje</a:t>
            </a:r>
          </a:p>
          <a:p>
            <a:r>
              <a:rPr lang="cs-CZ" dirty="0"/>
              <a:t>Pouze prizmata, polopropustný </a:t>
            </a:r>
            <a:r>
              <a:rPr lang="cs-CZ" dirty="0" err="1"/>
              <a:t>okluzor</a:t>
            </a:r>
            <a:r>
              <a:rPr lang="cs-CZ" dirty="0"/>
              <a:t> a čas!</a:t>
            </a:r>
          </a:p>
          <a:p>
            <a:r>
              <a:rPr lang="cs-CZ" dirty="0"/>
              <a:t>Pokud se stav nelepší, má se do 6 měsíců od vzniku strabismu operovat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55789B3-4E15-4670-AC7F-3B195F82B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5"/>
    </mc:Choice>
    <mc:Fallback xmlns="">
      <p:transition spd="slow" advTm="3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16" x="12700" y="2965450"/>
          <p14:tracePt t="16021" x="61913" y="2978150"/>
          <p14:tracePt t="16026" x="125413" y="2978150"/>
          <p14:tracePt t="16030" x="200025" y="3003550"/>
          <p14:tracePt t="16035" x="274638" y="3003550"/>
          <p14:tracePt t="16041" x="338138" y="3003550"/>
          <p14:tracePt t="16046" x="387350" y="3016250"/>
          <p14:tracePt t="16050" x="450850" y="3016250"/>
          <p14:tracePt t="16055" x="500063" y="3041650"/>
          <p14:tracePt t="16060" x="574675" y="3041650"/>
          <p14:tracePt t="16066" x="625475" y="3054350"/>
          <p14:tracePt t="16071" x="687388" y="3054350"/>
          <p14:tracePt t="16076" x="738188" y="3054350"/>
          <p14:tracePt t="16081" x="800100" y="3090863"/>
          <p14:tracePt t="16088" x="850900" y="3090863"/>
          <p14:tracePt t="16091" x="912813" y="3103563"/>
          <p14:tracePt t="16096" x="963613" y="3103563"/>
          <p14:tracePt t="16101" x="1025525" y="3103563"/>
          <p14:tracePt t="16106" x="1076325" y="3128963"/>
          <p14:tracePt t="16111" x="1125538" y="3128963"/>
          <p14:tracePt t="16116" x="1176338" y="3141663"/>
          <p14:tracePt t="16121" x="1225550" y="3141663"/>
          <p14:tracePt t="16127" x="1263650" y="3141663"/>
          <p14:tracePt t="16131" x="1338263" y="3165475"/>
          <p14:tracePt t="16138" x="1376363" y="3165475"/>
          <p14:tracePt t="16141" x="1438275" y="3178175"/>
          <p14:tracePt t="16148" x="1489075" y="3178175"/>
          <p14:tracePt t="16151" x="1550988" y="3178175"/>
          <p14:tracePt t="16157" x="1601788" y="3203575"/>
          <p14:tracePt t="16162" x="1638300" y="3203575"/>
          <p14:tracePt t="16167" x="1701800" y="3216275"/>
          <p14:tracePt t="16171" x="1751013" y="3216275"/>
          <p14:tracePt t="16177" x="1825625" y="3241675"/>
          <p14:tracePt t="16182" x="1876425" y="3241675"/>
          <p14:tracePt t="16188" x="1914525" y="3254375"/>
          <p14:tracePt t="16192" x="1989138" y="3254375"/>
          <p14:tracePt t="16197" x="2014538" y="3254375"/>
          <p14:tracePt t="16202" x="2101850" y="3290888"/>
          <p14:tracePt t="16207" x="2127250" y="3290888"/>
          <p14:tracePt t="16212" x="2176463" y="3290888"/>
          <p14:tracePt t="16217" x="2201863" y="3290888"/>
          <p14:tracePt t="16222" x="2276475" y="3290888"/>
          <p14:tracePt t="16228" x="2314575" y="3290888"/>
          <p14:tracePt t="16232" x="2363788" y="3290888"/>
          <p14:tracePt t="16238" x="2451100" y="3290888"/>
          <p14:tracePt t="16243" x="2514600" y="3316288"/>
          <p14:tracePt t="16249" x="2589213" y="3328988"/>
          <p14:tracePt t="16252" x="2640013" y="3328988"/>
          <p14:tracePt t="16258" x="2701925" y="3328988"/>
          <p14:tracePt t="16262" x="2752725" y="3328988"/>
          <p14:tracePt t="16269" x="2814638" y="3341688"/>
          <p14:tracePt t="16273" x="2901950" y="3341688"/>
          <p14:tracePt t="16277" x="2952750" y="3341688"/>
          <p14:tracePt t="16283" x="3014663" y="3341688"/>
          <p14:tracePt t="16288" x="3065463" y="3341688"/>
          <p14:tracePt t="16292" x="3127375" y="3341688"/>
          <p14:tracePt t="16299" x="3165475" y="3341688"/>
          <p14:tracePt t="16304" x="3201988" y="3341688"/>
          <p14:tracePt t="16309" x="3265488" y="3341688"/>
          <p14:tracePt t="16313" x="3289300" y="3354388"/>
          <p14:tracePt t="16319" x="3340100" y="3367088"/>
          <p14:tracePt t="16323" x="3352800" y="3367088"/>
          <p14:tracePt t="16328" x="3376613" y="3367088"/>
          <p14:tracePt t="16333" x="3414713" y="3367088"/>
          <p14:tracePt t="16339" x="3452813" y="3367088"/>
          <p14:tracePt t="16343" x="3478213" y="3367088"/>
          <p14:tracePt t="16349" x="3527425" y="3367088"/>
          <p14:tracePt t="16355" x="3589338" y="3367088"/>
          <p14:tracePt t="16358" x="3627438" y="3367088"/>
          <p14:tracePt t="16364" x="3665538" y="3367088"/>
          <p14:tracePt t="16369" x="3727450" y="3367088"/>
          <p14:tracePt t="16374" x="3778250" y="3367088"/>
          <p14:tracePt t="16378" x="3840163" y="3378200"/>
          <p14:tracePt t="16383" x="3878263" y="3378200"/>
          <p14:tracePt t="16389" x="3927475" y="3378200"/>
          <p14:tracePt t="16394" x="3965575" y="3378200"/>
          <p14:tracePt t="16398" x="4014788" y="3378200"/>
          <p14:tracePt t="16404" x="4065588" y="3390900"/>
          <p14:tracePt t="16408" x="4103688" y="3403600"/>
          <p14:tracePt t="16414" x="4127500" y="3403600"/>
          <p14:tracePt t="16419" x="4152900" y="3416300"/>
          <p14:tracePt t="16424" x="4191000" y="3416300"/>
          <p14:tracePt t="16429" x="4227513" y="3416300"/>
          <p14:tracePt t="16434" x="4265613" y="3416300"/>
          <p14:tracePt t="16444" x="4327525" y="3429000"/>
          <p14:tracePt t="16450" x="4340225" y="3429000"/>
          <p14:tracePt t="16454" x="4365625" y="3429000"/>
          <p14:tracePt t="16459" x="4391025" y="3441700"/>
          <p14:tracePt t="16464" x="4440238" y="3454400"/>
          <p14:tracePt t="16469" x="4465638" y="3467100"/>
          <p14:tracePt t="16474" x="4491038" y="3467100"/>
          <p14:tracePt t="16480" x="4527550" y="3467100"/>
          <p14:tracePt t="16485" x="4565650" y="3479800"/>
          <p14:tracePt t="16489" x="4627563" y="3503613"/>
          <p14:tracePt t="16494" x="4652963" y="3503613"/>
          <p14:tracePt t="16499" x="4691063" y="3516313"/>
          <p14:tracePt t="16505" x="4727575" y="3516313"/>
          <p14:tracePt t="16511" x="4791075" y="3516313"/>
          <p14:tracePt t="16514" x="4816475" y="3541713"/>
          <p14:tracePt t="16519" x="4852988" y="3541713"/>
          <p14:tracePt t="16524" x="4903788" y="3541713"/>
          <p14:tracePt t="16530" x="4940300" y="3554413"/>
          <p14:tracePt t="16536" x="4978400" y="3554413"/>
          <p14:tracePt t="16540" x="5053013" y="3579813"/>
          <p14:tracePt t="16546" x="5091113" y="3579813"/>
          <p14:tracePt t="16550" x="5153025" y="3579813"/>
          <p14:tracePt t="16555" x="5191125" y="3590925"/>
          <p14:tracePt t="16560" x="5241925" y="3590925"/>
          <p14:tracePt t="16565" x="5278438" y="3616325"/>
          <p14:tracePt t="16572" x="5341938" y="3629025"/>
          <p14:tracePt t="16575" x="5378450" y="3629025"/>
          <p14:tracePt t="16580" x="5429250" y="3629025"/>
          <p14:tracePt t="16585" x="5454650" y="3654425"/>
          <p14:tracePt t="16590" x="5491163" y="3654425"/>
          <p14:tracePt t="16597" x="5578475" y="3679825"/>
          <p14:tracePt t="16601" x="5603875" y="3692525"/>
          <p14:tracePt t="16605" x="5629275" y="3692525"/>
          <p14:tracePt t="16611" x="5678488" y="3692525"/>
          <p14:tracePt t="16615" x="5716588" y="3703638"/>
          <p14:tracePt t="16621" x="5741988" y="3703638"/>
          <p14:tracePt t="16626" x="5767388" y="3703638"/>
          <p14:tracePt t="16630" x="5803900" y="3703638"/>
          <p14:tracePt t="16635" x="5816600" y="3703638"/>
          <p14:tracePt t="16641" x="5854700" y="3729038"/>
          <p14:tracePt t="16646" x="5867400" y="3729038"/>
          <p14:tracePt t="16651" x="5878513" y="3729038"/>
          <p14:tracePt t="16656" x="5891213" y="3729038"/>
          <p14:tracePt t="16661" x="5903913" y="3729038"/>
          <p14:tracePt t="16666" x="5929313" y="3729038"/>
          <p14:tracePt t="16676" x="5954713" y="3729038"/>
          <p14:tracePt t="16681" x="5967413" y="3729038"/>
          <p14:tracePt t="16688" x="5991225" y="3729038"/>
          <p14:tracePt t="16691" x="6016625" y="3729038"/>
          <p14:tracePt t="16701" x="6054725" y="3729038"/>
          <p14:tracePt t="16706" x="6067425" y="3729038"/>
          <p14:tracePt t="16712" x="6078538" y="3729038"/>
          <p14:tracePt t="16717" x="6103938" y="3729038"/>
          <p14:tracePt t="16722" x="6116638" y="3729038"/>
          <p14:tracePt t="16727" x="6129338" y="3729038"/>
          <p14:tracePt t="16731" x="6142038" y="3729038"/>
          <p14:tracePt t="16738" x="6167438" y="3729038"/>
          <p14:tracePt t="16742" x="6203950" y="3729038"/>
          <p14:tracePt t="16747" x="6229350" y="3729038"/>
          <p14:tracePt t="16751" x="6254750" y="3729038"/>
          <p14:tracePt t="16757" x="6267450" y="3729038"/>
          <p14:tracePt t="16762" x="6303963" y="3729038"/>
          <p14:tracePt t="16767" x="6329363" y="3729038"/>
          <p14:tracePt t="16772" x="6367463" y="3729038"/>
          <p14:tracePt t="16777" x="6403975" y="3729038"/>
          <p14:tracePt t="16782" x="6416675" y="3729038"/>
          <p14:tracePt t="16788" x="6454775" y="3729038"/>
          <p14:tracePt t="16792" x="6492875" y="3729038"/>
          <p14:tracePt t="16797" x="6503988" y="3729038"/>
          <p14:tracePt t="16802" x="6554788" y="3729038"/>
          <p14:tracePt t="16807" x="6567488" y="3729038"/>
          <p14:tracePt t="16812" x="6604000" y="3729038"/>
          <p14:tracePt t="16818" x="6642100" y="3729038"/>
          <p14:tracePt t="16822" x="6667500" y="3729038"/>
          <p14:tracePt t="16829" x="6692900" y="3729038"/>
          <p14:tracePt t="16832" x="6716713" y="3729038"/>
          <p14:tracePt t="16838" x="6754813" y="3729038"/>
          <p14:tracePt t="16842" x="6780213" y="3703638"/>
          <p14:tracePt t="16847" x="6792913" y="3703638"/>
          <p14:tracePt t="16855" x="6816725" y="3692525"/>
          <p14:tracePt t="16858" x="6854825" y="3692525"/>
          <p14:tracePt t="16863" x="6880225" y="3679825"/>
          <p14:tracePt t="16867" x="6892925" y="3679825"/>
          <p14:tracePt t="16873" x="6929438" y="3679825"/>
          <p14:tracePt t="16878" x="6967538" y="3667125"/>
          <p14:tracePt t="16883" x="6980238" y="3667125"/>
          <p14:tracePt t="16888" x="7016750" y="3667125"/>
          <p14:tracePt t="16893" x="7029450" y="3667125"/>
          <p14:tracePt t="16898" x="7054850" y="3641725"/>
          <p14:tracePt t="16905" x="7092950" y="3641725"/>
          <p14:tracePt t="16908" x="7118350" y="3641725"/>
          <p14:tracePt t="16913" x="7142163" y="3641725"/>
          <p14:tracePt t="16923" x="7218363" y="3641725"/>
          <p14:tracePt t="16928" x="7229475" y="3629025"/>
          <p14:tracePt t="16933" x="7242175" y="3629025"/>
          <p14:tracePt t="16939" x="7254875" y="3629025"/>
          <p14:tracePt t="16944" x="7280275" y="3629025"/>
          <p14:tracePt t="16949" x="7305675" y="3629025"/>
          <p14:tracePt t="16955" x="7318375" y="3629025"/>
          <p14:tracePt t="16958" x="7329488" y="3629025"/>
          <p14:tracePt t="16963" x="7354888" y="3616325"/>
          <p14:tracePt t="16972" x="7367588" y="3616325"/>
          <p14:tracePt t="16980" x="7380288" y="3616325"/>
          <p14:tracePt t="16983" x="7392988" y="3616325"/>
          <p14:tracePt t="16989" x="7405688" y="3603625"/>
          <p14:tracePt t="17000" x="7418388" y="3590925"/>
          <p14:tracePt t="17005" x="7418388" y="3579813"/>
          <p14:tracePt t="17010" x="7429500" y="3579813"/>
          <p14:tracePt t="17014" x="7454900" y="3579813"/>
          <p14:tracePt t="17031" x="7467600" y="3567113"/>
          <p14:tracePt t="17034" x="7480300" y="3554413"/>
          <p14:tracePt t="17039" x="7493000" y="3554413"/>
          <p14:tracePt t="17044" x="7518400" y="3541713"/>
          <p14:tracePt t="17051" x="7531100" y="3541713"/>
          <p14:tracePt t="17055" x="7531100" y="3529013"/>
          <p14:tracePt t="17064" x="7542213" y="3529013"/>
          <p14:tracePt t="17069" x="7567613" y="3516313"/>
          <p14:tracePt t="17079" x="7580313" y="3516313"/>
          <p14:tracePt t="17085" x="7580313" y="3503613"/>
          <p14:tracePt t="17091" x="7593013" y="3503613"/>
          <p14:tracePt t="17095" x="7618413" y="3490913"/>
          <p14:tracePt t="17111" x="7631113" y="3490913"/>
          <p14:tracePt t="17122" x="7642225" y="3479800"/>
          <p14:tracePt t="17125" x="7654925" y="3467100"/>
          <p14:tracePt t="17135" x="7680325" y="3467100"/>
          <p14:tracePt t="17146" x="7693025" y="3467100"/>
          <p14:tracePt t="17160" x="7718425" y="3454400"/>
          <p14:tracePt t="17175" x="7742238" y="3454400"/>
          <p14:tracePt t="17196" x="7754938" y="3454400"/>
          <p14:tracePt t="17200" x="7780338" y="3454400"/>
          <p14:tracePt t="17205" x="7780338" y="3441700"/>
          <p14:tracePt t="17216" x="7793038" y="3441700"/>
          <p14:tracePt t="17221" x="7805738" y="3441700"/>
          <p14:tracePt t="17241" x="7818438" y="3441700"/>
          <p14:tracePt t="17251" x="7831138" y="3429000"/>
          <p14:tracePt t="17267" x="7843838" y="3429000"/>
          <p14:tracePt t="17272" x="7854950" y="3429000"/>
          <p14:tracePt t="17291" x="7867650" y="3416300"/>
          <p14:tracePt t="17296" x="7880350" y="3416300"/>
          <p14:tracePt t="17306" x="7893050" y="3416300"/>
          <p14:tracePt t="17312" x="7893050" y="3403600"/>
          <p14:tracePt t="17316" x="7905750" y="3403600"/>
          <p14:tracePt t="17326" x="7918450" y="3403600"/>
          <p14:tracePt t="17339" x="7931150" y="3403600"/>
          <p14:tracePt t="17349" x="7943850" y="3390900"/>
          <p14:tracePt t="17363" x="7954963" y="3390900"/>
          <p14:tracePt t="17377" x="7967663" y="3390900"/>
          <p14:tracePt t="17403" x="7993063" y="3378200"/>
          <p14:tracePt t="17418" x="8005763" y="3378200"/>
          <p14:tracePt t="17432" x="8018463" y="3378200"/>
          <p14:tracePt t="17499" x="8031163" y="3378200"/>
          <p14:tracePt t="17505" x="8043863" y="3378200"/>
          <p14:tracePt t="17514" x="8054975" y="3378200"/>
          <p14:tracePt t="17519" x="8067675" y="3367088"/>
          <p14:tracePt t="17539" x="8080375" y="3354388"/>
          <p14:tracePt t="17560" x="8093075" y="3354388"/>
          <p14:tracePt t="17563" x="8105775" y="3354388"/>
          <p14:tracePt t="17599" x="8118475" y="3354388"/>
          <p14:tracePt t="17605" x="8131175" y="3354388"/>
          <p14:tracePt t="17609" x="8156575" y="3354388"/>
          <p14:tracePt t="17621" x="8180388" y="3341688"/>
          <p14:tracePt t="17624" x="8193088" y="3328988"/>
          <p14:tracePt t="17630" x="8193088" y="3316288"/>
          <p14:tracePt t="17639" x="8218488" y="3316288"/>
          <p14:tracePt t="17644" x="8231188" y="3316288"/>
          <p14:tracePt t="17650" x="8231188" y="3303588"/>
          <p14:tracePt t="17655" x="8243888" y="3267075"/>
          <p14:tracePt t="17660" x="8256588" y="3267075"/>
          <p14:tracePt t="17664" x="8280400" y="3254375"/>
          <p14:tracePt t="17671" x="8318500" y="3241675"/>
          <p14:tracePt t="17685" x="8331200" y="3241675"/>
          <p14:tracePt t="17756" x="8343900" y="3228975"/>
          <p14:tracePt t="17771" x="8356600" y="3203575"/>
          <p14:tracePt t="17796" x="8380413" y="3190875"/>
          <p14:tracePt t="17806" x="8393113" y="3178175"/>
          <p14:tracePt t="17812" x="8393113" y="3165475"/>
          <p14:tracePt t="17816" x="8418513" y="3141663"/>
          <p14:tracePt t="17822" x="8418513" y="3128963"/>
          <p14:tracePt t="17831" x="8443913" y="3103563"/>
          <p14:tracePt t="17836" x="8456613" y="3078163"/>
          <p14:tracePt t="17847" x="8480425" y="3065463"/>
          <p14:tracePt t="17851" x="8480425" y="3054350"/>
          <p14:tracePt t="17856" x="8480425" y="3028950"/>
          <p14:tracePt t="17861" x="8493125" y="3003550"/>
          <p14:tracePt t="17866" x="8505825" y="3003550"/>
          <p14:tracePt t="17873" x="8505825" y="2990850"/>
          <p14:tracePt t="17877" x="8518525" y="2952750"/>
          <p14:tracePt t="17886" x="8543925" y="2928938"/>
          <p14:tracePt t="17897" x="8543925" y="2903538"/>
          <p14:tracePt t="17906" x="8543925" y="2890838"/>
          <p14:tracePt t="17908" x="8543925" y="2878138"/>
          <p14:tracePt t="17912" x="8543925" y="2865438"/>
          <p14:tracePt t="17918" x="8543925" y="2840038"/>
          <p14:tracePt t="17927" x="8543925" y="2828925"/>
          <p14:tracePt t="17932" x="8543925" y="2816225"/>
          <p14:tracePt t="17942" x="8543925" y="2790825"/>
          <p14:tracePt t="17947" x="8543925" y="2778125"/>
          <p14:tracePt t="17952" x="8543925" y="2765425"/>
          <p14:tracePt t="17957" x="8543925" y="2752725"/>
          <p14:tracePt t="17963" x="8543925" y="2728913"/>
          <p14:tracePt t="17973" x="8543925" y="2703513"/>
          <p14:tracePt t="17977" x="8543925" y="2690813"/>
          <p14:tracePt t="17982" x="8543925" y="2678113"/>
          <p14:tracePt t="17988" x="8543925" y="2665413"/>
          <p14:tracePt t="17993" x="8543925" y="2652713"/>
          <p14:tracePt t="17999" x="8543925" y="2640013"/>
          <p14:tracePt t="18003" x="8543925" y="2616200"/>
          <p14:tracePt t="18012" x="8543925" y="2603500"/>
          <p14:tracePt t="18017" x="8531225" y="2603500"/>
          <p14:tracePt t="18023" x="8531225" y="2590800"/>
          <p14:tracePt t="18028" x="8531225" y="2578100"/>
          <p14:tracePt t="18033" x="8518525" y="2565400"/>
          <p14:tracePt t="18038" x="8518525" y="2552700"/>
          <p14:tracePt t="18043" x="8505825" y="2516188"/>
          <p14:tracePt t="18049" x="8493125" y="2516188"/>
          <p14:tracePt t="18053" x="8480425" y="2503488"/>
          <p14:tracePt t="18058" x="8469313" y="2478088"/>
          <p14:tracePt t="18063" x="8456613" y="2478088"/>
          <p14:tracePt t="18069" x="8443913" y="2465388"/>
          <p14:tracePt t="18073" x="8443913" y="2452688"/>
          <p14:tracePt t="18078" x="8431213" y="2439988"/>
          <p14:tracePt t="18084" x="8405813" y="2427288"/>
          <p14:tracePt t="18088" x="8380413" y="2403475"/>
          <p14:tracePt t="18099" x="8367713" y="2390775"/>
          <p14:tracePt t="18103" x="8343900" y="2390775"/>
          <p14:tracePt t="18115" x="8331200" y="2378075"/>
          <p14:tracePt t="18118" x="8305800" y="2365375"/>
          <p14:tracePt t="18133" x="8293100" y="2365375"/>
          <p14:tracePt t="18138" x="8256588" y="2365375"/>
          <p14:tracePt t="18144" x="8256588" y="2352675"/>
          <p14:tracePt t="18150" x="8243888" y="2352675"/>
          <p14:tracePt t="18155" x="8231188" y="2352675"/>
          <p14:tracePt t="18159" x="8205788" y="2352675"/>
          <p14:tracePt t="18164" x="8167688" y="2339975"/>
          <p14:tracePt t="18169" x="8156575" y="2339975"/>
          <p14:tracePt t="18179" x="8118475" y="2339975"/>
          <p14:tracePt t="18184" x="8080375" y="2339975"/>
          <p14:tracePt t="18195" x="8054975" y="2339975"/>
          <p14:tracePt t="18200" x="8043863" y="2339975"/>
          <p14:tracePt t="18205" x="8018463" y="2339975"/>
          <p14:tracePt t="18211" x="7993063" y="2339975"/>
          <p14:tracePt t="18214" x="7980363" y="2339975"/>
          <p14:tracePt t="18222" x="7954963" y="2339975"/>
          <p14:tracePt t="18224" x="7931150" y="2339975"/>
          <p14:tracePt t="18235" x="7893050" y="2339975"/>
          <p14:tracePt t="18240" x="7880350" y="2339975"/>
          <p14:tracePt t="18244" x="7867650" y="2339975"/>
          <p14:tracePt t="18249" x="7843838" y="2339975"/>
          <p14:tracePt t="18261" x="7818438" y="2339975"/>
          <p14:tracePt t="18265" x="7780338" y="2339975"/>
          <p14:tracePt t="18274" x="7754938" y="2339975"/>
          <p14:tracePt t="18281" x="7742238" y="2339975"/>
          <p14:tracePt t="18285" x="7731125" y="2339975"/>
          <p14:tracePt t="18290" x="7705725" y="2339975"/>
          <p14:tracePt t="18295" x="7680325" y="2339975"/>
          <p14:tracePt t="18301" x="7667625" y="2339975"/>
          <p14:tracePt t="18305" x="7654925" y="2339975"/>
          <p14:tracePt t="18310" x="7631113" y="2339975"/>
          <p14:tracePt t="18322" x="7605713" y="2339975"/>
          <p14:tracePt t="18326" x="7580313" y="2339975"/>
          <p14:tracePt t="18335" x="7567613" y="2339975"/>
          <p14:tracePt t="18340" x="7542213" y="2339975"/>
          <p14:tracePt t="18350" x="7542213" y="2352675"/>
          <p14:tracePt t="18356" x="7531100" y="2365375"/>
          <p14:tracePt t="18362" x="7518400" y="2365375"/>
          <p14:tracePt t="18375" x="7493000" y="2390775"/>
          <p14:tracePt t="18381" x="7480300" y="2403475"/>
          <p14:tracePt t="18391" x="7467600" y="2403475"/>
          <p14:tracePt t="18401" x="7454900" y="2427288"/>
          <p14:tracePt t="18406" x="7442200" y="2439988"/>
          <p14:tracePt t="18412" x="7429500" y="2452688"/>
          <p14:tracePt t="18422" x="7429500" y="2465388"/>
          <p14:tracePt t="18426" x="7429500" y="2478088"/>
          <p14:tracePt t="18436" x="7429500" y="2490788"/>
          <p14:tracePt t="18447" x="7429500" y="2503488"/>
          <p14:tracePt t="18452" x="7418388" y="2516188"/>
          <p14:tracePt t="18456" x="7418388" y="2527300"/>
          <p14:tracePt t="18472" x="7418388" y="2552700"/>
          <p14:tracePt t="18483" x="7418388" y="2565400"/>
          <p14:tracePt t="18488" x="7405688" y="2590800"/>
          <p14:tracePt t="18494" x="7392988" y="2603500"/>
          <p14:tracePt t="18502" x="7392988" y="2616200"/>
          <p14:tracePt t="18507" x="7392988" y="2627313"/>
          <p14:tracePt t="18512" x="7392988" y="2640013"/>
          <p14:tracePt t="18517" x="7392988" y="2665413"/>
          <p14:tracePt t="18522" x="7392988" y="2678113"/>
          <p14:tracePt t="18527" x="7392988" y="2690813"/>
          <p14:tracePt t="18532" x="7392988" y="2703513"/>
          <p14:tracePt t="18542" x="7392988" y="2716213"/>
          <p14:tracePt t="18547" x="7392988" y="2728913"/>
          <p14:tracePt t="18557" x="7392988" y="2752725"/>
          <p14:tracePt t="18562" x="7392988" y="2765425"/>
          <p14:tracePt t="18567" x="7392988" y="2778125"/>
          <p14:tracePt t="18572" x="7392988" y="2790825"/>
          <p14:tracePt t="18579" x="7392988" y="2803525"/>
          <p14:tracePt t="18583" x="7392988" y="2816225"/>
          <p14:tracePt t="18594" x="7392988" y="2840038"/>
          <p14:tracePt t="18603" x="7392988" y="2865438"/>
          <p14:tracePt t="18613" x="7392988" y="2878138"/>
          <p14:tracePt t="18623" x="7392988" y="2890838"/>
          <p14:tracePt t="18628" x="7392988" y="2903538"/>
          <p14:tracePt t="18633" x="7392988" y="2916238"/>
          <p14:tracePt t="18639" x="7392988" y="2928938"/>
          <p14:tracePt t="18644" x="7392988" y="2952750"/>
          <p14:tracePt t="18658" x="7392988" y="2978150"/>
          <p14:tracePt t="18664" x="7392988" y="2990850"/>
          <p14:tracePt t="18673" x="7392988" y="3003550"/>
          <p14:tracePt t="18679" x="7392988" y="3016250"/>
          <p14:tracePt t="18689" x="7392988" y="3028950"/>
          <p14:tracePt t="18693" x="7392988" y="3041650"/>
          <p14:tracePt t="18699" x="7392988" y="3065463"/>
          <p14:tracePt t="18708" x="7392988" y="3078163"/>
          <p14:tracePt t="18714" x="7392988" y="3090863"/>
          <p14:tracePt t="18724" x="7392988" y="3103563"/>
          <p14:tracePt t="18729" x="7392988" y="3116263"/>
          <p14:tracePt t="18739" x="7392988" y="3128963"/>
          <p14:tracePt t="18744" x="7392988" y="3154363"/>
          <p14:tracePt t="18755" x="7392988" y="3178175"/>
          <p14:tracePt t="18759" x="7392988" y="3190875"/>
          <p14:tracePt t="18772" x="7392988" y="3203575"/>
          <p14:tracePt t="18773" x="7392988" y="3216275"/>
          <p14:tracePt t="18779" x="7392988" y="3228975"/>
          <p14:tracePt t="18795" x="7392988" y="3241675"/>
          <p14:tracePt t="18805" x="7392988" y="3254375"/>
          <p14:tracePt t="18810" x="7392988" y="3267075"/>
          <p14:tracePt t="18826" x="7392988" y="3290888"/>
          <p14:tracePt t="18829" x="7405688" y="3303588"/>
          <p14:tracePt t="18835" x="7418388" y="3303588"/>
          <p14:tracePt t="18840" x="7429500" y="3303588"/>
          <p14:tracePt t="18846" x="7442200" y="3303588"/>
          <p14:tracePt t="18850" x="7454900" y="3316288"/>
          <p14:tracePt t="18856" x="7454900" y="3328988"/>
          <p14:tracePt t="18860" x="7467600" y="3328988"/>
          <p14:tracePt t="18866" x="7493000" y="3341688"/>
          <p14:tracePt t="18880" x="7518400" y="3341688"/>
          <p14:tracePt t="18890" x="7531100" y="3341688"/>
          <p14:tracePt t="18896" x="7542213" y="3354388"/>
          <p14:tracePt t="18900" x="7554913" y="3354388"/>
          <p14:tracePt t="18907" x="7580313" y="3354388"/>
          <p14:tracePt t="18910" x="7605713" y="3354388"/>
          <p14:tracePt t="18916" x="7618413" y="3354388"/>
          <p14:tracePt t="18923" x="7642225" y="3354388"/>
          <p14:tracePt t="18925" x="7680325" y="3367088"/>
          <p14:tracePt t="18931" x="7718425" y="3367088"/>
          <p14:tracePt t="18936" x="7754938" y="3378200"/>
          <p14:tracePt t="18941" x="7767638" y="3390900"/>
          <p14:tracePt t="18946" x="7793038" y="3390900"/>
          <p14:tracePt t="18952" x="7818438" y="3390900"/>
          <p14:tracePt t="18956" x="7831138" y="3390900"/>
          <p14:tracePt t="18962" x="7867650" y="3390900"/>
          <p14:tracePt t="18966" x="7880350" y="3390900"/>
          <p14:tracePt t="18973" x="7893050" y="3390900"/>
          <p14:tracePt t="18977" x="7905750" y="3390900"/>
          <p14:tracePt t="18991" x="7931150" y="3390900"/>
          <p14:tracePt t="19021" x="7943850" y="3390900"/>
          <p14:tracePt t="19027" x="7954963" y="3390900"/>
          <p14:tracePt t="19039" x="7980363" y="3390900"/>
          <p14:tracePt t="19043" x="7993063" y="3390900"/>
          <p14:tracePt t="19046" x="8005763" y="3390900"/>
          <p14:tracePt t="19056" x="8018463" y="3390900"/>
          <p14:tracePt t="19068" x="8043863" y="3378200"/>
          <p14:tracePt t="19083" x="8067675" y="3378200"/>
          <p14:tracePt t="19092" x="8080375" y="3378200"/>
          <p14:tracePt t="19098" x="8093075" y="3367088"/>
          <p14:tracePt t="19107" x="8105775" y="3367088"/>
          <p14:tracePt t="19113" x="8131175" y="3367088"/>
          <p14:tracePt t="19117" x="8131175" y="3354388"/>
          <p14:tracePt t="19122" x="8143875" y="3341688"/>
          <p14:tracePt t="19128" x="8156575" y="3341688"/>
          <p14:tracePt t="19143" x="8180388" y="3341688"/>
          <p14:tracePt t="19147" x="8193088" y="3341688"/>
          <p14:tracePt t="19152" x="8205788" y="3341688"/>
          <p14:tracePt t="19158" x="8231188" y="3328988"/>
          <p14:tracePt t="19162" x="8243888" y="3328988"/>
          <p14:tracePt t="19172" x="8256588" y="3328988"/>
          <p14:tracePt t="19177" x="8267700" y="3328988"/>
          <p14:tracePt t="19183" x="8293100" y="3316288"/>
          <p14:tracePt t="19194" x="8305800" y="3316288"/>
          <p14:tracePt t="19204" x="8331200" y="3303588"/>
          <p14:tracePt t="19213" x="8343900" y="3303588"/>
          <p14:tracePt t="19219" x="8356600" y="3303588"/>
          <p14:tracePt t="19223" x="8367713" y="3290888"/>
          <p14:tracePt t="19228" x="8380413" y="3278188"/>
          <p14:tracePt t="19240" x="8393113" y="3278188"/>
          <p14:tracePt t="19243" x="8418513" y="3278188"/>
          <p14:tracePt t="19248" x="8418513" y="3267075"/>
          <p14:tracePt t="19253" x="8431213" y="3254375"/>
          <p14:tracePt t="19263" x="8443913" y="3254375"/>
          <p14:tracePt t="19269" x="8456613" y="3241675"/>
          <p14:tracePt t="19288" x="8456613" y="3228975"/>
          <p14:tracePt t="19293" x="8469313" y="3216275"/>
          <p14:tracePt t="19299" x="8480425" y="3216275"/>
          <p14:tracePt t="19306" x="8493125" y="3203575"/>
          <p14:tracePt t="19314" x="8493125" y="3190875"/>
          <p14:tracePt t="19319" x="8518525" y="3178175"/>
          <p14:tracePt t="19339" x="8531225" y="3154363"/>
          <p14:tracePt t="19344" x="8531225" y="3141663"/>
          <p14:tracePt t="19356" x="8531225" y="3128963"/>
          <p14:tracePt t="19364" x="8543925" y="3116263"/>
          <p14:tracePt t="19370" x="8543925" y="3090863"/>
          <p14:tracePt t="19384" x="8543925" y="3078163"/>
          <p14:tracePt t="19389" x="8543925" y="3065463"/>
          <p14:tracePt t="19396" x="8543925" y="3054350"/>
          <p14:tracePt t="19400" x="8543925" y="3041650"/>
          <p14:tracePt t="19406" x="8543925" y="3028950"/>
          <p14:tracePt t="19414" x="8543925" y="3016250"/>
          <p14:tracePt t="19420" x="8543925" y="3003550"/>
          <p14:tracePt t="19426" x="8543925" y="2978150"/>
          <p14:tracePt t="19435" x="8543925" y="2952750"/>
          <p14:tracePt t="19440" x="8543925" y="2941638"/>
          <p14:tracePt t="19450" x="8543925" y="2928938"/>
          <p14:tracePt t="19456" x="8543925" y="2916238"/>
          <p14:tracePt t="19461" x="8543925" y="2903538"/>
          <p14:tracePt t="19465" x="8543925" y="2890838"/>
          <p14:tracePt t="19472" x="8543925" y="2865438"/>
          <p14:tracePt t="19475" x="8543925" y="2840038"/>
          <p14:tracePt t="19485" x="8543925" y="2828925"/>
          <p14:tracePt t="19491" x="8531225" y="2816225"/>
          <p14:tracePt t="19496" x="8505825" y="2803525"/>
          <p14:tracePt t="19500" x="8505825" y="2790825"/>
          <p14:tracePt t="19506" x="8480425" y="2765425"/>
          <p14:tracePt t="19510" x="8456613" y="2752725"/>
          <p14:tracePt t="19522" x="8431213" y="2728913"/>
          <p14:tracePt t="19526" x="8431213" y="2716213"/>
          <p14:tracePt t="19531" x="8418513" y="2716213"/>
          <p14:tracePt t="19535" x="8393113" y="2716213"/>
          <p14:tracePt t="19541" x="8393113" y="2703513"/>
          <p14:tracePt t="19547" x="8343900" y="2703513"/>
          <p14:tracePt t="19551" x="8318500" y="2690813"/>
          <p14:tracePt t="19556" x="8318500" y="2678113"/>
          <p14:tracePt t="19561" x="8305800" y="2678113"/>
          <p14:tracePt t="19566" x="8280400" y="2678113"/>
          <p14:tracePt t="19573" x="8267700" y="2665413"/>
          <p14:tracePt t="19576" x="8256588" y="2665413"/>
          <p14:tracePt t="19581" x="8243888" y="2665413"/>
          <p14:tracePt t="19586" x="8231188" y="2665413"/>
          <p14:tracePt t="19591" x="8218488" y="2665413"/>
          <p14:tracePt t="19596" x="8193088" y="2665413"/>
          <p14:tracePt t="19607" x="8180388" y="2665413"/>
          <p14:tracePt t="19613" x="8167688" y="2665413"/>
          <p14:tracePt t="19623" x="8143875" y="2665413"/>
          <p14:tracePt t="19632" x="8131175" y="2665413"/>
          <p14:tracePt t="19642" x="8118475" y="2665413"/>
          <p14:tracePt t="19654" x="8105775" y="2665413"/>
          <p14:tracePt t="19657" x="8080375" y="2665413"/>
          <p14:tracePt t="19673" x="8054975" y="2665413"/>
          <p14:tracePt t="19677" x="8043863" y="2665413"/>
          <p14:tracePt t="19683" x="8031163" y="2665413"/>
          <p14:tracePt t="19687" x="8005763" y="2665413"/>
          <p14:tracePt t="19697" x="7993063" y="2665413"/>
          <p14:tracePt t="19702" x="7954963" y="2665413"/>
          <p14:tracePt t="19707" x="7943850" y="2665413"/>
          <p14:tracePt t="19712" x="7905750" y="2665413"/>
          <p14:tracePt t="19718" x="7880350" y="2665413"/>
          <p14:tracePt t="19723" x="7843838" y="2665413"/>
          <p14:tracePt t="19728" x="7831138" y="2665413"/>
          <p14:tracePt t="19733" x="7793038" y="2665413"/>
          <p14:tracePt t="19738" x="7754938" y="2678113"/>
          <p14:tracePt t="19743" x="7742238" y="2678113"/>
          <p14:tracePt t="19747" x="7705725" y="2678113"/>
          <p14:tracePt t="19754" x="7693025" y="2678113"/>
          <p14:tracePt t="19757" x="7680325" y="2678113"/>
          <p14:tracePt t="19763" x="7667625" y="2678113"/>
          <p14:tracePt t="19768" x="7654925" y="2690813"/>
          <p14:tracePt t="19773" x="7642225" y="2703513"/>
          <p14:tracePt t="19794" x="7631113" y="2703513"/>
          <p14:tracePt t="19798" x="7618413" y="2703513"/>
          <p14:tracePt t="19813" x="7593013" y="2728913"/>
          <p14:tracePt t="19828" x="7580313" y="2740025"/>
          <p14:tracePt t="19834" x="7567613" y="2740025"/>
          <p14:tracePt t="19839" x="7554913" y="2765425"/>
          <p14:tracePt t="19849" x="7542213" y="2778125"/>
          <p14:tracePt t="19858" x="7531100" y="2790825"/>
          <p14:tracePt t="19863" x="7531100" y="2803525"/>
          <p14:tracePt t="19869" x="7531100" y="2816225"/>
          <p14:tracePt t="19874" x="7518400" y="2828925"/>
          <p14:tracePt t="19884" x="7518400" y="2840038"/>
          <p14:tracePt t="19890" x="7505700" y="2878138"/>
          <p14:tracePt t="19894" x="7493000" y="2878138"/>
          <p14:tracePt t="19899" x="7493000" y="2890838"/>
          <p14:tracePt t="19906" x="7493000" y="2903538"/>
          <p14:tracePt t="19909" x="7480300" y="2903538"/>
          <p14:tracePt t="19914" x="7467600" y="2916238"/>
          <p14:tracePt t="19919" x="7467600" y="2928938"/>
          <p14:tracePt t="19924" x="7467600" y="2941638"/>
          <p14:tracePt t="19929" x="7454900" y="2952750"/>
          <p14:tracePt t="19935" x="7454900" y="2978150"/>
          <p14:tracePt t="19945" x="7454900" y="3016250"/>
          <p14:tracePt t="19949" x="7442200" y="3028950"/>
          <p14:tracePt t="19960" x="7429500" y="3041650"/>
          <p14:tracePt t="19966" x="7405688" y="3065463"/>
          <p14:tracePt t="19970" x="7405688" y="3078163"/>
          <p14:tracePt t="19975" x="7405688" y="3090863"/>
          <p14:tracePt t="19979" x="7405688" y="3103563"/>
          <p14:tracePt t="19985" x="7405688" y="3116263"/>
          <p14:tracePt t="19990" x="7405688" y="3128963"/>
          <p14:tracePt t="19995" x="7405688" y="3154363"/>
          <p14:tracePt t="20006" x="7405688" y="3178175"/>
          <p14:tracePt t="20010" x="7405688" y="3190875"/>
          <p14:tracePt t="20015" x="7405688" y="3203575"/>
          <p14:tracePt t="20025" x="7405688" y="3216275"/>
          <p14:tracePt t="20035" x="7405688" y="3228975"/>
          <p14:tracePt t="20040" x="7405688" y="3241675"/>
          <p14:tracePt t="20045" x="7405688" y="3267075"/>
          <p14:tracePt t="20060" x="7405688" y="3290888"/>
          <p14:tracePt t="20066" x="7405688" y="3303588"/>
          <p14:tracePt t="20086" x="7405688" y="3328988"/>
          <p14:tracePt t="20100" x="7418388" y="3341688"/>
          <p14:tracePt t="20106" x="7429500" y="3354388"/>
          <p14:tracePt t="20123" x="7442200" y="3367088"/>
          <p14:tracePt t="20126" x="7454900" y="3378200"/>
          <p14:tracePt t="20136" x="7467600" y="3378200"/>
          <p14:tracePt t="20147" x="7467600" y="3390900"/>
          <p14:tracePt t="20151" x="7480300" y="3390900"/>
          <p14:tracePt t="20162" x="7505700" y="3390900"/>
          <p14:tracePt t="20166" x="7505700" y="3403600"/>
          <p14:tracePt t="20177" x="7518400" y="3416300"/>
          <p14:tracePt t="20198" x="7531100" y="3416300"/>
          <p14:tracePt t="20242" x="7542213" y="3416300"/>
          <p14:tracePt t="20247" x="7554913" y="3416300"/>
          <p14:tracePt t="21261" x="7542213" y="3416300"/>
          <p14:tracePt t="21267" x="7531100" y="3416300"/>
          <p14:tracePt t="21271" x="7518400" y="3416300"/>
          <p14:tracePt t="21276" x="7467600" y="3416300"/>
          <p14:tracePt t="21282" x="7442200" y="3416300"/>
          <p14:tracePt t="21287" x="7405688" y="3429000"/>
          <p14:tracePt t="21291" x="7392988" y="3429000"/>
          <p14:tracePt t="21298" x="7354888" y="3429000"/>
          <p14:tracePt t="21302" x="7305675" y="3441700"/>
          <p14:tracePt t="21307" x="7280275" y="3441700"/>
          <p14:tracePt t="21312" x="7254875" y="3441700"/>
          <p14:tracePt t="21317" x="7218363" y="3441700"/>
          <p14:tracePt t="21323" x="7180263" y="3454400"/>
          <p14:tracePt t="21326" x="7154863" y="3454400"/>
          <p14:tracePt t="21332" x="7142163" y="3454400"/>
          <p14:tracePt t="21336" x="7118350" y="3454400"/>
          <p14:tracePt t="21342" x="7080250" y="3454400"/>
          <p14:tracePt t="21347" x="7016750" y="3454400"/>
          <p14:tracePt t="21352" x="6992938" y="3454400"/>
          <p14:tracePt t="21357" x="6954838" y="3454400"/>
          <p14:tracePt t="21362" x="6916738" y="3454400"/>
          <p14:tracePt t="21368" x="6880225" y="3454400"/>
          <p14:tracePt t="21373" x="6854825" y="3454400"/>
          <p14:tracePt t="21378" x="6805613" y="3454400"/>
          <p14:tracePt t="21382" x="6767513" y="3454400"/>
          <p14:tracePt t="21388" x="6729413" y="3454400"/>
          <p14:tracePt t="21392" x="6667500" y="3454400"/>
          <p14:tracePt t="21397" x="6629400" y="3454400"/>
          <p14:tracePt t="21403" x="6592888" y="3454400"/>
          <p14:tracePt t="21407" x="6554788" y="3454400"/>
          <p14:tracePt t="21412" x="6516688" y="3454400"/>
          <p14:tracePt t="21417" x="6480175" y="3454400"/>
          <p14:tracePt t="21423" x="6403975" y="3441700"/>
          <p14:tracePt t="21427" x="6329363" y="3441700"/>
          <p14:tracePt t="21433" x="6280150" y="3416300"/>
          <p14:tracePt t="21437" x="6191250" y="3416300"/>
          <p14:tracePt t="21443" x="6129338" y="3403600"/>
          <p14:tracePt t="21448" x="6042025" y="3403600"/>
          <p14:tracePt t="21452" x="5967413" y="3378200"/>
          <p14:tracePt t="21458" x="5854700" y="3378200"/>
          <p14:tracePt t="21464" x="5767388" y="3367088"/>
          <p14:tracePt t="21467" x="5665788" y="3367088"/>
          <p14:tracePt t="21473" x="5578475" y="3367088"/>
          <p14:tracePt t="21477" x="5503863" y="3328988"/>
          <p14:tracePt t="21484" x="5391150" y="3328988"/>
          <p14:tracePt t="21490" x="5303838" y="3328988"/>
          <p14:tracePt t="21493" x="5241925" y="3328988"/>
          <p14:tracePt t="21497" x="5153025" y="3328988"/>
          <p14:tracePt t="21503" x="5103813" y="3328988"/>
          <p14:tracePt t="21508" x="5029200" y="3328988"/>
          <p14:tracePt t="21513" x="4953000" y="3328988"/>
          <p14:tracePt t="21518" x="4916488" y="3328988"/>
          <p14:tracePt t="21524" x="4852988" y="3328988"/>
          <p14:tracePt t="21528" x="4803775" y="3328988"/>
          <p14:tracePt t="21533" x="4716463" y="3328988"/>
          <p14:tracePt t="21540" x="4652963" y="3328988"/>
          <p14:tracePt t="21543" x="4603750" y="3328988"/>
          <p14:tracePt t="21548" x="4540250" y="3328988"/>
          <p14:tracePt t="21555" x="4491038" y="3328988"/>
          <p14:tracePt t="21558" x="4427538" y="3328988"/>
          <p14:tracePt t="21564" x="4365625" y="3328988"/>
          <p14:tracePt t="21569" x="4314825" y="3328988"/>
          <p14:tracePt t="21573" x="4265613" y="3328988"/>
          <p14:tracePt t="21579" x="4203700" y="3328988"/>
          <p14:tracePt t="21584" x="4152900" y="3328988"/>
          <p14:tracePt t="21588" x="4090988" y="3328988"/>
          <p14:tracePt t="21593" x="4052888" y="3328988"/>
          <p14:tracePt t="21599" x="4027488" y="3328988"/>
          <p14:tracePt t="21605" x="3978275" y="3328988"/>
          <p14:tracePt t="21609" x="3940175" y="3328988"/>
          <p14:tracePt t="21613" x="3902075" y="3328988"/>
          <p14:tracePt t="21619" x="3878263" y="3328988"/>
          <p14:tracePt t="21624" x="3852863" y="3328988"/>
          <p14:tracePt t="21629" x="3814763" y="3328988"/>
          <p14:tracePt t="21634" x="3790950" y="3328988"/>
          <p14:tracePt t="21640" x="3752850" y="3328988"/>
          <p14:tracePt t="21645" x="3714750" y="3328988"/>
          <p14:tracePt t="21650" x="3678238" y="3328988"/>
          <p14:tracePt t="21654" x="3652838" y="3328988"/>
          <p14:tracePt t="21659" x="3614738" y="3328988"/>
          <p14:tracePt t="21664" x="3578225" y="3328988"/>
          <p14:tracePt t="21670" x="3540125" y="3328988"/>
          <p14:tracePt t="21674" x="3502025" y="3328988"/>
          <p14:tracePt t="21679" x="3465513" y="3328988"/>
          <p14:tracePt t="21684" x="3427413" y="3328988"/>
          <p14:tracePt t="21690" x="3365500" y="3328988"/>
          <p14:tracePt t="21695" x="3327400" y="3328988"/>
          <p14:tracePt t="21699" x="3276600" y="3328988"/>
          <p14:tracePt t="21704" x="3252788" y="3328988"/>
          <p14:tracePt t="21709" x="3214688" y="3328988"/>
          <p14:tracePt t="21715" x="3152775" y="3328988"/>
          <p14:tracePt t="21720" x="3114675" y="3328988"/>
          <p14:tracePt t="21725" x="3065463" y="3328988"/>
          <p14:tracePt t="21729" x="3014663" y="3328988"/>
          <p14:tracePt t="21735" x="2989263" y="3328988"/>
          <p14:tracePt t="21740" x="2940050" y="3328988"/>
          <p14:tracePt t="21746" x="2889250" y="3328988"/>
          <p14:tracePt t="21750" x="2852738" y="3328988"/>
          <p14:tracePt t="21757" x="2789238" y="3328988"/>
          <p14:tracePt t="21760" x="2740025" y="3328988"/>
          <p14:tracePt t="21766" x="2676525" y="3328988"/>
          <p14:tracePt t="21770" x="2589213" y="3328988"/>
          <p14:tracePt t="21775" x="2551113" y="3328988"/>
          <p14:tracePt t="21781" x="2463800" y="3328988"/>
          <p14:tracePt t="21787" x="2414588" y="3328988"/>
          <p14:tracePt t="21790" x="2351088" y="3328988"/>
          <p14:tracePt t="21795" x="2289175" y="3328988"/>
          <p14:tracePt t="21800" x="2201863" y="3328988"/>
          <p14:tracePt t="21807" x="2151063" y="3328988"/>
          <p14:tracePt t="21811" x="2089150" y="3328988"/>
          <p14:tracePt t="21815" x="2038350" y="3328988"/>
          <p14:tracePt t="21820" x="1976438" y="3328988"/>
          <p14:tracePt t="21826" x="1925638" y="3328988"/>
          <p14:tracePt t="21831" x="1889125" y="3328988"/>
          <p14:tracePt t="21924" x="1863725" y="3328988"/>
          <p14:tracePt t="21936" x="1851025" y="3328988"/>
          <p14:tracePt t="21948" x="1825625" y="3328988"/>
          <p14:tracePt t="21951" x="1814513" y="3328988"/>
          <p14:tracePt t="22052" x="1801813" y="3328988"/>
          <p14:tracePt t="22058" x="1776413" y="3328988"/>
          <p14:tracePt t="22063" x="1776413" y="3354388"/>
          <p14:tracePt t="22239" x="1751013" y="3354388"/>
          <p14:tracePt t="22245" x="1738313" y="3354388"/>
          <p14:tracePt t="22249" x="1714500" y="3378200"/>
          <p14:tracePt t="22255" x="1689100" y="3378200"/>
          <p14:tracePt t="22259" x="1676400" y="3390900"/>
          <p14:tracePt t="22264" x="1663700" y="3390900"/>
          <p14:tracePt t="22270" x="1638300" y="3416300"/>
          <p14:tracePt t="22274" x="1625600" y="3416300"/>
          <p14:tracePt t="22280" x="1612900" y="3416300"/>
          <p14:tracePt t="22290" x="1601788" y="3416300"/>
          <p14:tracePt t="22295" x="1576388" y="3416300"/>
          <p14:tracePt t="22301" x="1576388" y="3429000"/>
          <p14:tracePt t="22305" x="1563688" y="3441700"/>
          <p14:tracePt t="22309" x="1538288" y="3454400"/>
          <p14:tracePt t="22325" x="1512888" y="3467100"/>
          <p14:tracePt t="22330" x="1489075" y="3479800"/>
          <p14:tracePt t="22341" x="1463675" y="3503613"/>
          <p14:tracePt t="22345" x="1438275" y="3516313"/>
          <p14:tracePt t="22350" x="1425575" y="3516313"/>
          <p14:tracePt t="22357" x="1412875" y="3529013"/>
          <p14:tracePt t="22366" x="1401763" y="3541713"/>
          <p14:tracePt t="22370" x="1376363" y="3567113"/>
          <p14:tracePt t="22380" x="1363663" y="3567113"/>
          <p14:tracePt t="22386" x="1350963" y="3567113"/>
          <p14:tracePt t="22390" x="1325563" y="3590925"/>
          <p14:tracePt t="22396" x="1312863" y="3590925"/>
          <p14:tracePt t="22401" x="1300163" y="3603625"/>
          <p14:tracePt t="22407" x="1276350" y="3616325"/>
          <p14:tracePt t="22410" x="1250950" y="3616325"/>
          <p14:tracePt t="22415" x="1238250" y="3629025"/>
          <p14:tracePt t="22421" x="1225550" y="3629025"/>
          <p14:tracePt t="22427" x="1200150" y="3654425"/>
          <p14:tracePt t="22431" x="1189038" y="3654425"/>
          <p14:tracePt t="22436" x="1176338" y="3667125"/>
          <p14:tracePt t="22441" x="1163638" y="3667125"/>
          <p14:tracePt t="22452" x="1150938" y="3667125"/>
          <p14:tracePt t="22457" x="1138238" y="3679825"/>
          <p14:tracePt t="22472" x="1125538" y="3692525"/>
          <p14:tracePt t="22487" x="1100138" y="3716338"/>
          <p14:tracePt t="22496" x="1089025" y="3716338"/>
          <p14:tracePt t="22502" x="1089025" y="3729038"/>
          <p14:tracePt t="22507" x="1063625" y="3754438"/>
          <p14:tracePt t="22511" x="1050925" y="3767138"/>
          <p14:tracePt t="22524" x="1050925" y="3779838"/>
          <p14:tracePt t="22527" x="1038225" y="3792538"/>
          <p14:tracePt t="22531" x="1025525" y="3792538"/>
          <p14:tracePt t="22536" x="1012825" y="3803650"/>
          <p14:tracePt t="22542" x="1012825" y="3816350"/>
          <p14:tracePt t="22547" x="1000125" y="3829050"/>
          <p14:tracePt t="22552" x="987425" y="3829050"/>
          <p14:tracePt t="22558" x="987425" y="3841750"/>
          <p14:tracePt t="22563" x="976313" y="3854450"/>
          <p14:tracePt t="22567" x="963613" y="3867150"/>
          <p14:tracePt t="22574" x="950913" y="3867150"/>
          <p14:tracePt t="22577" x="950913" y="3879850"/>
          <p14:tracePt t="22583" x="938213" y="3892550"/>
          <p14:tracePt t="22587" x="925513" y="3892550"/>
          <p14:tracePt t="22599" x="900113" y="3905250"/>
          <p14:tracePt t="22608" x="900113" y="3916363"/>
          <p14:tracePt t="22638" x="887413" y="3916363"/>
          <p14:tracePt t="22643" x="876300" y="3916363"/>
          <p14:tracePt t="22684" x="876300" y="3929063"/>
          <p14:tracePt t="22688" x="863600" y="3941763"/>
          <p14:tracePt t="22709" x="850900" y="3941763"/>
          <p14:tracePt t="22729" x="838200" y="3941763"/>
          <p14:tracePt t="22744" x="825500" y="3967163"/>
          <p14:tracePt t="22748" x="812800" y="3967163"/>
          <p14:tracePt t="22753" x="787400" y="3979863"/>
          <p14:tracePt t="22774" x="776288" y="3979863"/>
          <p14:tracePt t="22780" x="763588" y="3992563"/>
          <p14:tracePt t="22790" x="750888" y="3992563"/>
          <p14:tracePt t="22794" x="725488" y="4005263"/>
          <p14:tracePt t="22809" x="700088" y="4029075"/>
          <p14:tracePt t="22815" x="687388" y="4029075"/>
          <p14:tracePt t="22819" x="674688" y="4041775"/>
          <p14:tracePt t="22824" x="663575" y="4041775"/>
          <p14:tracePt t="22832" x="650875" y="4041775"/>
          <p14:tracePt t="22835" x="625475" y="4041775"/>
          <p14:tracePt t="22845" x="612775" y="4054475"/>
          <p14:tracePt t="22864" x="600075" y="4067175"/>
          <p14:tracePt t="22886" x="587375" y="4067175"/>
          <p14:tracePt t="22915" x="563563" y="4092575"/>
          <p14:tracePt t="22935" x="550863" y="4092575"/>
          <p14:tracePt t="22950" x="538163" y="4092575"/>
          <p14:tracePt t="22971" x="525463" y="4092575"/>
          <p14:tracePt t="22981" x="512763" y="4092575"/>
          <p14:tracePt t="22991" x="512763" y="4105275"/>
          <p14:tracePt t="22995" x="500063" y="4117975"/>
          <p14:tracePt t="23001" x="487363" y="4117975"/>
          <p14:tracePt t="23008" x="463550" y="4129088"/>
          <p14:tracePt t="23037" x="450850" y="4129088"/>
          <p14:tracePt t="23041" x="425450" y="4141788"/>
          <p14:tracePt t="23061" x="412750" y="4141788"/>
          <p14:tracePt t="23333" x="400050" y="4154488"/>
          <p14:tracePt t="23355" x="400050" y="4167188"/>
          <p14:tracePt t="23359" x="387350" y="4167188"/>
          <p14:tracePt t="23364" x="374650" y="4167188"/>
          <p14:tracePt t="23369" x="363538" y="4167188"/>
          <p14:tracePt t="23374" x="350838" y="4179888"/>
          <p14:tracePt t="23380" x="325438" y="4205288"/>
          <p14:tracePt t="23384" x="312738" y="4205288"/>
          <p14:tracePt t="23391" x="287338" y="4205288"/>
          <p14:tracePt t="23395" x="250825" y="4217988"/>
          <p14:tracePt t="23400" x="238125" y="4217988"/>
          <p14:tracePt t="23404" x="212725" y="4241800"/>
          <p14:tracePt t="23409" x="187325" y="4241800"/>
          <p14:tracePt t="23415" x="150813" y="4241800"/>
          <p14:tracePt t="23419" x="112713" y="4254500"/>
          <p14:tracePt t="23425" x="100013" y="4254500"/>
          <p14:tracePt t="23430" x="61913" y="4267200"/>
          <p14:tracePt t="23435" x="25400" y="4267200"/>
          <p14:tracePt t="23439" x="25400" y="4279900"/>
          <p14:tracePt t="23445" x="0" y="42799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Konsekutivní znamená doslova </a:t>
            </a:r>
            <a:r>
              <a:rPr lang="cs-CZ" b="1" dirty="0"/>
              <a:t>následný</a:t>
            </a:r>
          </a:p>
          <a:p>
            <a:r>
              <a:rPr lang="cs-CZ" b="1" dirty="0" err="1"/>
              <a:t>Esotropie</a:t>
            </a:r>
            <a:r>
              <a:rPr lang="cs-CZ" dirty="0"/>
              <a:t> vzniká následně po chirurgické operaci divergentního strabismu (příliš radikální operační zákrok) nebo po konzervativní léčbě („přecvičení“)</a:t>
            </a:r>
          </a:p>
          <a:p>
            <a:r>
              <a:rPr lang="cs-CZ" dirty="0"/>
              <a:t>Úchylka šilhání se změní z původní </a:t>
            </a:r>
            <a:r>
              <a:rPr lang="cs-CZ" dirty="0" err="1"/>
              <a:t>exotropie</a:t>
            </a:r>
            <a:r>
              <a:rPr lang="cs-CZ" dirty="0"/>
              <a:t> do </a:t>
            </a:r>
            <a:r>
              <a:rPr lang="cs-CZ" dirty="0" err="1"/>
              <a:t>esotropie</a:t>
            </a:r>
            <a:endParaRPr lang="cs-CZ" dirty="0"/>
          </a:p>
          <a:p>
            <a:r>
              <a:rPr lang="cs-CZ" dirty="0"/>
              <a:t>Pokud se operuje velká divergentní úchylka, bývá konsekutivní </a:t>
            </a:r>
            <a:r>
              <a:rPr lang="cs-CZ" dirty="0" err="1"/>
              <a:t>esotropie</a:t>
            </a:r>
            <a:r>
              <a:rPr lang="cs-CZ" dirty="0"/>
              <a:t> malého stupně (do +3°) dokonce požadována, aby se předešlo zpětné regresi </a:t>
            </a:r>
            <a:r>
              <a:rPr lang="cs-CZ" dirty="0" err="1"/>
              <a:t>uchýlky</a:t>
            </a:r>
            <a:r>
              <a:rPr lang="cs-CZ" dirty="0"/>
              <a:t> do </a:t>
            </a:r>
            <a:r>
              <a:rPr lang="cs-CZ" dirty="0" err="1"/>
              <a:t>exotropie</a:t>
            </a:r>
            <a:endParaRPr 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04B8B216-7A8E-45BB-869B-CB303DFA0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4"/>
    </mc:Choice>
    <mc:Fallback xmlns="">
      <p:transition spd="slow" advTm="5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19" x="38100" y="989013"/>
          <p14:tracePt t="4523" x="100013" y="950913"/>
          <p14:tracePt t="4529" x="138113" y="950913"/>
          <p14:tracePt t="4534" x="161925" y="938213"/>
          <p14:tracePt t="4540" x="212725" y="901700"/>
          <p14:tracePt t="4543" x="250825" y="876300"/>
          <p14:tracePt t="4548" x="287338" y="863600"/>
          <p14:tracePt t="4554" x="325438" y="838200"/>
          <p14:tracePt t="4558" x="350838" y="825500"/>
          <p14:tracePt t="4565" x="412750" y="788988"/>
          <p14:tracePt t="4570" x="425450" y="788988"/>
          <p14:tracePt t="4573" x="450850" y="763588"/>
          <p14:tracePt t="4579" x="474663" y="750888"/>
          <p14:tracePt t="4583" x="525463" y="712788"/>
          <p14:tracePt t="4590" x="563563" y="688975"/>
          <p14:tracePt t="4595" x="587375" y="676275"/>
          <p14:tracePt t="4609" x="612775" y="663575"/>
          <p14:tracePt t="4614" x="650875" y="650875"/>
          <p14:tracePt t="4619" x="663575" y="650875"/>
          <p14:tracePt t="4624" x="674688" y="625475"/>
          <p14:tracePt t="4630" x="700088" y="612775"/>
          <p14:tracePt t="4635" x="712788" y="612775"/>
          <p14:tracePt t="4640" x="725488" y="612775"/>
          <p14:tracePt t="4645" x="738188" y="612775"/>
          <p14:tracePt t="4649" x="750888" y="612775"/>
          <p14:tracePt t="4654" x="763588" y="612775"/>
          <p14:tracePt t="4660" x="776288" y="600075"/>
          <p14:tracePt t="4665" x="787400" y="600075"/>
          <p14:tracePt t="4674" x="812800" y="600075"/>
          <p14:tracePt t="4680" x="825500" y="600075"/>
          <p14:tracePt t="4685" x="850900" y="600075"/>
          <p14:tracePt t="4690" x="876300" y="625475"/>
          <p14:tracePt t="4695" x="912813" y="638175"/>
          <p14:tracePt t="4699" x="963613" y="676275"/>
          <p14:tracePt t="4704" x="1000125" y="700088"/>
          <p14:tracePt t="4710" x="1050925" y="712788"/>
          <p14:tracePt t="4716" x="1125538" y="738188"/>
          <p14:tracePt t="4720" x="1150938" y="750888"/>
          <p14:tracePt t="4725" x="1189038" y="776288"/>
          <p14:tracePt t="4730" x="1225550" y="788988"/>
          <p14:tracePt t="4736" x="1263650" y="801688"/>
          <p14:tracePt t="4741" x="1300163" y="825500"/>
          <p14:tracePt t="4750" x="1325563" y="838200"/>
          <p14:tracePt t="4757" x="1338263" y="850900"/>
          <p14:tracePt t="4761" x="1350963" y="863600"/>
          <p14:tracePt t="4786" x="1350963" y="889000"/>
          <p14:tracePt t="4791" x="1363663" y="901700"/>
          <p14:tracePt t="4807" x="1363663" y="912813"/>
          <p14:tracePt t="4816" x="1363663" y="925513"/>
          <p14:tracePt t="4826" x="1363663" y="938213"/>
          <p14:tracePt t="4841" x="1363663" y="950913"/>
          <p14:tracePt t="4851" x="1363663" y="963613"/>
          <p14:tracePt t="4857" x="1363663" y="976313"/>
          <p14:tracePt t="4882" x="1363663" y="1001713"/>
          <p14:tracePt t="4897" x="1363663" y="1014413"/>
          <p14:tracePt t="4922" x="1363663" y="1025525"/>
          <p14:tracePt t="4952" x="1363663" y="1038225"/>
          <p14:tracePt t="4957" x="1363663" y="1050925"/>
          <p14:tracePt t="4968" x="1376363" y="1050925"/>
          <p14:tracePt t="4973" x="1389063" y="1050925"/>
          <p14:tracePt t="4978" x="1389063" y="1063625"/>
          <p14:tracePt t="4983" x="1401763" y="1076325"/>
          <p14:tracePt t="4988" x="1412875" y="1076325"/>
          <p14:tracePt t="4993" x="1438275" y="1101725"/>
          <p14:tracePt t="4998" x="1476375" y="1101725"/>
          <p14:tracePt t="5007" x="1476375" y="1114425"/>
          <p14:tracePt t="5014" x="1489075" y="1125538"/>
          <p14:tracePt t="5018" x="1501775" y="1138238"/>
          <p14:tracePt t="5024" x="1512888" y="1138238"/>
          <p14:tracePt t="5027" x="1538288" y="1150938"/>
          <p14:tracePt t="5033" x="1550988" y="1150938"/>
          <p14:tracePt t="5042" x="1563688" y="1163638"/>
          <p14:tracePt t="5053" x="1576388" y="1163638"/>
          <p14:tracePt t="5057" x="1589088" y="1176338"/>
          <p14:tracePt t="5064" x="1601788" y="1189038"/>
          <p14:tracePt t="5068" x="1612900" y="1189038"/>
          <p14:tracePt t="5073" x="1625600" y="1189038"/>
          <p14:tracePt t="5082" x="1651000" y="1189038"/>
          <p14:tracePt t="5090" x="1663700" y="1189038"/>
          <p14:tracePt t="5094" x="1676400" y="1189038"/>
          <p14:tracePt t="5104" x="1701800" y="1189038"/>
          <p14:tracePt t="5108" x="1725613" y="1214438"/>
          <p14:tracePt t="5114" x="1738313" y="1214438"/>
          <p14:tracePt t="5118" x="1776413" y="1227138"/>
          <p14:tracePt t="5124" x="1801813" y="1227138"/>
          <p14:tracePt t="5129" x="1825625" y="1227138"/>
          <p14:tracePt t="5134" x="1838325" y="1227138"/>
          <p14:tracePt t="5140" x="1863725" y="1227138"/>
          <p14:tracePt t="5148" x="1889125" y="1227138"/>
          <p14:tracePt t="5154" x="1914525" y="1227138"/>
          <p14:tracePt t="5164" x="1925638" y="1227138"/>
          <p14:tracePt t="5169" x="1951038" y="1227138"/>
          <p14:tracePt t="5194" x="1976438" y="1227138"/>
          <p14:tracePt t="5205" x="2001838" y="1227138"/>
          <p14:tracePt t="5215" x="2014538" y="1227138"/>
          <p14:tracePt t="5230" x="2038350" y="1227138"/>
          <p14:tracePt t="5759" x="2025650" y="1227138"/>
          <p14:tracePt t="5774" x="2014538" y="1227138"/>
          <p14:tracePt t="5795" x="2001838" y="1227138"/>
          <p14:tracePt t="5805" x="1976438" y="1227138"/>
          <p14:tracePt t="5815" x="1963738" y="1227138"/>
          <p14:tracePt t="5824" x="1951038" y="1227138"/>
          <p14:tracePt t="5831" x="1938338" y="1227138"/>
          <p14:tracePt t="5840" x="1925638" y="1227138"/>
          <p14:tracePt t="5845" x="1914525" y="1227138"/>
          <p14:tracePt t="5850" x="1889125" y="1227138"/>
          <p14:tracePt t="5860" x="1876425" y="1227138"/>
          <p14:tracePt t="5865" x="1863725" y="1227138"/>
          <p14:tracePt t="5870" x="1851025" y="1227138"/>
          <p14:tracePt t="5874" x="1838325" y="1227138"/>
          <p14:tracePt t="5882" x="1825625" y="1227138"/>
          <p14:tracePt t="5885" x="1814513" y="1227138"/>
          <p14:tracePt t="5891" x="1801813" y="1227138"/>
          <p14:tracePt t="5896" x="1789113" y="1227138"/>
          <p14:tracePt t="5902" x="1776413" y="1227138"/>
          <p14:tracePt t="5910" x="1751013" y="1227138"/>
          <p14:tracePt t="5915" x="1738313" y="1227138"/>
          <p14:tracePt t="5920" x="1725613" y="1227138"/>
          <p14:tracePt t="5926" x="1714500" y="1227138"/>
          <p14:tracePt t="5930" x="1701800" y="1227138"/>
          <p14:tracePt t="5942" x="1651000" y="1227138"/>
          <p14:tracePt t="5946" x="1625600" y="1227138"/>
          <p14:tracePt t="5951" x="1601788" y="1227138"/>
          <p14:tracePt t="5957" x="1563688" y="1227138"/>
          <p14:tracePt t="5966" x="1525588" y="1227138"/>
          <p14:tracePt t="5972" x="1501775" y="1227138"/>
          <p14:tracePt t="5976" x="1476375" y="1227138"/>
          <p14:tracePt t="5981" x="1463675" y="1227138"/>
          <p14:tracePt t="5987" x="1438275" y="1250950"/>
          <p14:tracePt t="5997" x="1412875" y="1250950"/>
          <p14:tracePt t="6002" x="1401763" y="1250950"/>
          <p14:tracePt t="6008" x="1389063" y="1250950"/>
          <p14:tracePt t="6011" x="1363663" y="1263650"/>
          <p14:tracePt t="6016" x="1350963" y="1263650"/>
          <p14:tracePt t="6021" x="1338263" y="1263650"/>
          <p14:tracePt t="6027" x="1325563" y="1276350"/>
          <p14:tracePt t="6031" x="1312863" y="1276350"/>
          <p14:tracePt t="6036" x="1289050" y="1289050"/>
          <p14:tracePt t="6041" x="1276350" y="1301750"/>
          <p14:tracePt t="6047" x="1250950" y="1301750"/>
          <p14:tracePt t="6051" x="1225550" y="1314450"/>
          <p14:tracePt t="6068" x="1200150" y="1314450"/>
          <p14:tracePt t="6074" x="1176338" y="1327150"/>
          <p14:tracePt t="6077" x="1163638" y="1339850"/>
          <p14:tracePt t="6082" x="1125538" y="1350963"/>
          <p14:tracePt t="6087" x="1100138" y="1350963"/>
          <p14:tracePt t="6098" x="1050925" y="1376363"/>
          <p14:tracePt t="6102" x="1025525" y="1389063"/>
          <p14:tracePt t="6107" x="1012825" y="1389063"/>
          <p14:tracePt t="6111" x="976313" y="1389063"/>
          <p14:tracePt t="6117" x="950913" y="1389063"/>
          <p14:tracePt t="6124" x="912813" y="1401763"/>
          <p14:tracePt t="6132" x="876300" y="1414463"/>
          <p14:tracePt t="6142" x="838200" y="1427163"/>
          <p14:tracePt t="6147" x="812800" y="1439863"/>
          <p14:tracePt t="6157" x="787400" y="1450975"/>
          <p14:tracePt t="6163" x="776288" y="1450975"/>
          <p14:tracePt t="6167" x="763588" y="1450975"/>
          <p14:tracePt t="6175" x="738188" y="1476375"/>
          <p14:tracePt t="6178" x="725488" y="1476375"/>
          <p14:tracePt t="6183" x="712788" y="1476375"/>
          <p14:tracePt t="6189" x="700088" y="1476375"/>
          <p14:tracePt t="6194" x="674688" y="1489075"/>
          <p14:tracePt t="6198" x="663575" y="1501775"/>
          <p14:tracePt t="6207" x="638175" y="1514475"/>
          <p14:tracePt t="6214" x="625475" y="1527175"/>
          <p14:tracePt t="6224" x="600075" y="1539875"/>
          <p14:tracePt t="6234" x="587375" y="1552575"/>
          <p14:tracePt t="6238" x="574675" y="1563688"/>
          <p14:tracePt t="6249" x="538163" y="1563688"/>
          <p14:tracePt t="6259" x="538163" y="1576388"/>
          <p14:tracePt t="6269" x="525463" y="1589088"/>
          <p14:tracePt t="6274" x="512763" y="1601788"/>
          <p14:tracePt t="6284" x="500063" y="1601788"/>
          <p14:tracePt t="6289" x="500063" y="1614488"/>
          <p14:tracePt t="6293" x="487363" y="1627188"/>
          <p14:tracePt t="6309" x="487363" y="1639888"/>
          <p14:tracePt t="6314" x="487363" y="1663700"/>
          <p14:tracePt t="6318" x="474663" y="1663700"/>
          <p14:tracePt t="6329" x="474663" y="1689100"/>
          <p14:tracePt t="6334" x="474663" y="1701800"/>
          <p14:tracePt t="6341" x="474663" y="1714500"/>
          <p14:tracePt t="6345" x="463550" y="1727200"/>
          <p14:tracePt t="6349" x="463550" y="1739900"/>
          <p14:tracePt t="6360" x="463550" y="1752600"/>
          <p14:tracePt t="6365" x="463550" y="1776413"/>
          <p14:tracePt t="6374" x="463550" y="1789113"/>
          <p14:tracePt t="6380" x="463550" y="1801813"/>
          <p14:tracePt t="6384" x="463550" y="1814513"/>
          <p14:tracePt t="6391" x="463550" y="1827213"/>
          <p14:tracePt t="6394" x="463550" y="1839913"/>
          <p14:tracePt t="6400" x="463550" y="1852613"/>
          <p14:tracePt t="6405" x="463550" y="1865313"/>
          <p14:tracePt t="6409" x="463550" y="1889125"/>
          <p14:tracePt t="6435" x="463550" y="1914525"/>
          <p14:tracePt t="6451" x="463550" y="1927225"/>
          <p14:tracePt t="6466" x="474663" y="1939925"/>
          <p14:tracePt t="6471" x="487363" y="1952625"/>
          <p14:tracePt t="6486" x="500063" y="1952625"/>
          <p14:tracePt t="6491" x="525463" y="1952625"/>
          <p14:tracePt t="6496" x="525463" y="1965325"/>
          <p14:tracePt t="6502" x="550863" y="1965325"/>
          <p14:tracePt t="6506" x="574675" y="1978025"/>
          <p14:tracePt t="6516" x="587375" y="1978025"/>
          <p14:tracePt t="6522" x="625475" y="1978025"/>
          <p14:tracePt t="6526" x="638175" y="1978025"/>
          <p14:tracePt t="6531" x="650875" y="1978025"/>
          <p14:tracePt t="6535" x="674688" y="1978025"/>
          <p14:tracePt t="6541" x="700088" y="1978025"/>
          <p14:tracePt t="6547" x="712788" y="1978025"/>
          <p14:tracePt t="6552" x="725488" y="1978025"/>
          <p14:tracePt t="6556" x="763588" y="1978025"/>
          <p14:tracePt t="6560" x="776288" y="1978025"/>
          <p14:tracePt t="6567" x="787400" y="1978025"/>
          <p14:tracePt t="6572" x="800100" y="1978025"/>
          <p14:tracePt t="6582" x="825500" y="1978025"/>
          <p14:tracePt t="6591" x="838200" y="1978025"/>
          <p14:tracePt t="6597" x="863600" y="1978025"/>
          <p14:tracePt t="6601" x="876300" y="1978025"/>
          <p14:tracePt t="6608" x="887413" y="1978025"/>
          <p14:tracePt t="6611" x="912813" y="1978025"/>
          <p14:tracePt t="6617" x="938213" y="1989138"/>
          <p14:tracePt t="6622" x="976313" y="1989138"/>
          <p14:tracePt t="6627" x="1012825" y="2014538"/>
          <p14:tracePt t="6637" x="1050925" y="2014538"/>
          <p14:tracePt t="6642" x="1089025" y="2014538"/>
          <p14:tracePt t="6647" x="1138238" y="2027238"/>
          <p14:tracePt t="6651" x="1150938" y="2027238"/>
          <p14:tracePt t="6658" x="1176338" y="2027238"/>
          <p14:tracePt t="6661" x="1212850" y="2027238"/>
          <p14:tracePt t="6674" x="1238250" y="2027238"/>
          <p14:tracePt t="6677" x="1250950" y="2027238"/>
          <p14:tracePt t="6683" x="1263650" y="2027238"/>
          <p14:tracePt t="6687" x="1276350" y="2027238"/>
          <p14:tracePt t="6692" x="1289050" y="2027238"/>
          <p14:tracePt t="6697" x="1300163" y="2027238"/>
          <p14:tracePt t="6703" x="1325563" y="2027238"/>
          <p14:tracePt t="6717" x="1350963" y="2027238"/>
          <p14:tracePt t="6724" x="1363663" y="2027238"/>
          <p14:tracePt t="6732" x="1376363" y="2027238"/>
          <p14:tracePt t="6737" x="1389063" y="2027238"/>
          <p14:tracePt t="6743" x="1401763" y="2027238"/>
          <p14:tracePt t="6747" x="1412875" y="2027238"/>
          <p14:tracePt t="6752" x="1438275" y="2027238"/>
          <p14:tracePt t="6763" x="1476375" y="2027238"/>
          <p14:tracePt t="6767" x="1501775" y="2027238"/>
          <p14:tracePt t="6778" x="1525588" y="2027238"/>
          <p14:tracePt t="6783" x="1538288" y="2027238"/>
          <p14:tracePt t="6789" x="1550988" y="2027238"/>
          <p14:tracePt t="6793" x="1576388" y="2052638"/>
          <p14:tracePt t="6799" x="1589088" y="2052638"/>
          <p14:tracePt t="6808" x="1612900" y="2052638"/>
          <p14:tracePt t="6813" x="1625600" y="2052638"/>
          <p14:tracePt t="6819" x="1638300" y="2052638"/>
          <p14:tracePt t="6824" x="1651000" y="2052638"/>
          <p14:tracePt t="6828" x="1676400" y="2052638"/>
          <p14:tracePt t="6833" x="1701800" y="2052638"/>
          <p14:tracePt t="6838" x="1714500" y="2052638"/>
          <p14:tracePt t="6844" x="1725613" y="2052638"/>
          <p14:tracePt t="6849" x="1738313" y="2052638"/>
          <p14:tracePt t="6854" x="1763713" y="2052638"/>
          <p14:tracePt t="6864" x="1801813" y="2065338"/>
          <p14:tracePt t="6869" x="1814513" y="2065338"/>
          <p14:tracePt t="6880" x="1825625" y="2065338"/>
          <p14:tracePt t="6884" x="1851025" y="2065338"/>
          <p14:tracePt t="6889" x="1863725" y="2089150"/>
          <p14:tracePt t="6893" x="1876425" y="2089150"/>
          <p14:tracePt t="6899" x="1889125" y="2089150"/>
          <p14:tracePt t="6904" x="1901825" y="2089150"/>
          <p14:tracePt t="6909" x="1914525" y="2089150"/>
          <p14:tracePt t="6915" x="1938338" y="2089150"/>
          <p14:tracePt t="6918" x="1963738" y="2089150"/>
          <p14:tracePt t="6925" x="1976438" y="2089150"/>
          <p14:tracePt t="6930" x="2014538" y="2089150"/>
          <p14:tracePt t="6934" x="2038350" y="2089150"/>
          <p14:tracePt t="6941" x="2063750" y="2089150"/>
          <p14:tracePt t="6945" x="2076450" y="2089150"/>
          <p14:tracePt t="6950" x="2089150" y="2089150"/>
          <p14:tracePt t="6954" x="2127250" y="2089150"/>
          <p14:tracePt t="6960" x="2138363" y="2089150"/>
          <p14:tracePt t="6965" x="2151063" y="2089150"/>
          <p14:tracePt t="6969" x="2163763" y="2089150"/>
          <p14:tracePt t="6985" x="2189163" y="2089150"/>
          <p14:tracePt t="7015" x="2201863" y="2089150"/>
          <p14:tracePt t="7020" x="2214563" y="2089150"/>
          <p14:tracePt t="7036" x="2227263" y="2089150"/>
          <p14:tracePt t="7050" x="2238375" y="2089150"/>
          <p14:tracePt t="7071" x="2251075" y="2089150"/>
          <p14:tracePt t="7122" x="2263775" y="2089150"/>
          <p14:tracePt t="7141" x="2276475" y="2089150"/>
          <p14:tracePt t="7157" x="2301875" y="2089150"/>
          <p14:tracePt t="7226" x="2314575" y="2089150"/>
          <p14:tracePt t="7232" x="2327275" y="2089150"/>
          <p14:tracePt t="7933" x="2351088" y="2089150"/>
          <p14:tracePt t="7939" x="2363788" y="2089150"/>
          <p14:tracePt t="7944" x="2376488" y="2089150"/>
          <p14:tracePt t="7950" x="2389188" y="2089150"/>
          <p14:tracePt t="7953" x="2414588" y="2089150"/>
          <p14:tracePt t="7959" x="2451100" y="2089150"/>
          <p14:tracePt t="7964" x="2489200" y="2089150"/>
          <p14:tracePt t="7968" x="2527300" y="2089150"/>
          <p14:tracePt t="7975" x="2589213" y="2089150"/>
          <p14:tracePt t="7978" x="2614613" y="2089150"/>
          <p14:tracePt t="7984" x="2701925" y="2089150"/>
          <p14:tracePt t="7988" x="2776538" y="2114550"/>
          <p14:tracePt t="7994" x="2840038" y="2127250"/>
          <p14:tracePt t="7999" x="2952750" y="2139950"/>
          <p14:tracePt t="8004" x="3014663" y="2139950"/>
          <p14:tracePt t="8009" x="3152775" y="2178050"/>
          <p14:tracePt t="8014" x="3240088" y="2190750"/>
          <p14:tracePt t="8019" x="3327400" y="2190750"/>
          <p14:tracePt t="8025" x="3440113" y="2190750"/>
          <p14:tracePt t="8030" x="3502025" y="2190750"/>
          <p14:tracePt t="8034" x="3589338" y="2190750"/>
          <p14:tracePt t="8039" x="3652838" y="2190750"/>
          <p14:tracePt t="8043" x="3727450" y="2190750"/>
          <p14:tracePt t="8050" x="3765550" y="2190750"/>
          <p14:tracePt t="8056" x="3814763" y="2190750"/>
          <p14:tracePt t="8059" x="3865563" y="2190750"/>
          <p14:tracePt t="8063" x="3902075" y="2190750"/>
          <p14:tracePt t="8069" x="3927475" y="2190750"/>
          <p14:tracePt t="8075" x="4002088" y="2190750"/>
          <p14:tracePt t="8080" x="4027488" y="2190750"/>
          <p14:tracePt t="8085" x="4065588" y="2190750"/>
          <p14:tracePt t="8090" x="4103688" y="2190750"/>
          <p14:tracePt t="8094" x="4140200" y="2190750"/>
          <p14:tracePt t="8100" x="4165600" y="2190750"/>
          <p14:tracePt t="8104" x="4214813" y="2190750"/>
          <p14:tracePt t="8109" x="4265613" y="2190750"/>
          <p14:tracePt t="8116" x="4327525" y="2190750"/>
          <p14:tracePt t="8121" x="4365625" y="2190750"/>
          <p14:tracePt t="8125" x="4427538" y="2190750"/>
          <p14:tracePt t="8130" x="4478338" y="2190750"/>
          <p14:tracePt t="8134" x="4503738" y="2190750"/>
          <p14:tracePt t="8140" x="4565650" y="2190750"/>
          <p14:tracePt t="8146" x="4603750" y="2190750"/>
          <p14:tracePt t="8150" x="4640263" y="2190750"/>
          <p14:tracePt t="8154" x="4691063" y="2190750"/>
          <p14:tracePt t="8159" x="4703763" y="2190750"/>
          <p14:tracePt t="8166" x="4740275" y="2190750"/>
          <p14:tracePt t="8171" x="4752975" y="2190750"/>
          <p14:tracePt t="8175" x="4765675" y="2190750"/>
          <p14:tracePt t="8180" x="4778375" y="2190750"/>
          <p14:tracePt t="8184" x="4803775" y="2190750"/>
          <p14:tracePt t="8192" x="4816475" y="2190750"/>
          <p14:tracePt t="8196" x="4840288" y="2190750"/>
          <p14:tracePt t="8200" x="4878388" y="2178050"/>
          <p14:tracePt t="8205" x="4891088" y="2178050"/>
          <p14:tracePt t="8210" x="4929188" y="2178050"/>
          <p14:tracePt t="8216" x="4965700" y="2178050"/>
          <p14:tracePt t="8220" x="4991100" y="2165350"/>
          <p14:tracePt t="8226" x="5029200" y="2152650"/>
          <p14:tracePt t="8231" x="5078413" y="2127250"/>
          <p14:tracePt t="8236" x="5103813" y="2127250"/>
          <p14:tracePt t="8242" x="5153025" y="2127250"/>
          <p14:tracePt t="8246" x="5191125" y="2114550"/>
          <p14:tracePt t="8250" x="5216525" y="2114550"/>
          <p14:tracePt t="8255" x="5241925" y="2114550"/>
          <p14:tracePt t="8261" x="5253038" y="2114550"/>
          <p14:tracePt t="8266" x="5291138" y="2089150"/>
          <p14:tracePt t="8275" x="5303838" y="2089150"/>
          <p14:tracePt t="8281" x="5316538" y="2078038"/>
          <p14:tracePt t="8291" x="5329238" y="2078038"/>
          <p14:tracePt t="8308" x="5353050" y="2052638"/>
          <p14:tracePt t="8489" x="5365750" y="2052638"/>
          <p14:tracePt t="8513" x="5378450" y="2052638"/>
          <p14:tracePt t="8527" x="5391150" y="2052638"/>
          <p14:tracePt t="8533" x="5403850" y="2052638"/>
          <p14:tracePt t="8538" x="5416550" y="2052638"/>
          <p14:tracePt t="8543" x="5454650" y="2052638"/>
          <p14:tracePt t="8548" x="5491163" y="2052638"/>
          <p14:tracePt t="8553" x="5529263" y="2052638"/>
          <p14:tracePt t="8558" x="5565775" y="2052638"/>
          <p14:tracePt t="8564" x="5641975" y="2052638"/>
          <p14:tracePt t="8568" x="5678488" y="2052638"/>
          <p14:tracePt t="8575" x="5741988" y="2052638"/>
          <p14:tracePt t="8579" x="5791200" y="2052638"/>
          <p14:tracePt t="8584" x="5854700" y="2052638"/>
          <p14:tracePt t="8588" x="5942013" y="2052638"/>
          <p14:tracePt t="8594" x="6016625" y="2052638"/>
          <p14:tracePt t="8599" x="6054725" y="2052638"/>
          <p14:tracePt t="8605" x="6103938" y="2052638"/>
          <p14:tracePt t="8610" x="6142038" y="2052638"/>
          <p14:tracePt t="8614" x="6180138" y="2052638"/>
          <p14:tracePt t="8619" x="6191250" y="2052638"/>
          <p14:tracePt t="8625" x="6229350" y="2052638"/>
          <p14:tracePt t="8630" x="6242050" y="2052638"/>
          <p14:tracePt t="8634" x="6254750" y="2052638"/>
          <p14:tracePt t="8638" x="6267450" y="2052638"/>
          <p14:tracePt t="8643" x="6291263" y="2052638"/>
          <p14:tracePt t="8670" x="6316663" y="2052638"/>
          <p14:tracePt t="8675" x="6329363" y="2052638"/>
          <p14:tracePt t="8680" x="6342063" y="2052638"/>
          <p14:tracePt t="8692" x="6354763" y="2052638"/>
          <p14:tracePt t="8700" x="6380163" y="2052638"/>
          <p14:tracePt t="8710" x="6391275" y="2052638"/>
          <p14:tracePt t="8716" x="6403975" y="2052638"/>
          <p14:tracePt t="8720" x="6429375" y="2052638"/>
          <p14:tracePt t="8730" x="6442075" y="2052638"/>
          <p14:tracePt t="8735" x="6454775" y="2052638"/>
          <p14:tracePt t="8750" x="6467475" y="2052638"/>
          <p14:tracePt t="8765" x="6492875" y="2052638"/>
          <p14:tracePt t="8801" x="6516688" y="2052638"/>
          <p14:tracePt t="8805" x="6529388" y="2052638"/>
          <p14:tracePt t="8825" x="6542088" y="2052638"/>
          <p14:tracePt t="8846" x="6554788" y="2052638"/>
          <p14:tracePt t="9623" x="6567488" y="2039938"/>
          <p14:tracePt t="9633" x="6567488" y="2027238"/>
          <p14:tracePt t="9637" x="6529388" y="2027238"/>
          <p14:tracePt t="9642" x="6467475" y="2014538"/>
          <p14:tracePt t="9649" x="6403975" y="2014538"/>
          <p14:tracePt t="9653" x="6354763" y="2014538"/>
          <p14:tracePt t="9659" x="6267450" y="1989138"/>
          <p14:tracePt t="9662" x="6229350" y="1989138"/>
          <p14:tracePt t="9667" x="6142038" y="1989138"/>
          <p14:tracePt t="9674" x="6116638" y="1978025"/>
          <p14:tracePt t="9679" x="6067425" y="1978025"/>
          <p14:tracePt t="9683" x="6003925" y="1978025"/>
          <p14:tracePt t="9687" x="5967413" y="1978025"/>
          <p14:tracePt t="9693" x="5891213" y="1978025"/>
          <p14:tracePt t="9698" x="5854700" y="1978025"/>
          <p14:tracePt t="9703" x="5778500" y="1978025"/>
          <p14:tracePt t="9709" x="5741988" y="1978025"/>
          <p14:tracePt t="9714" x="5678488" y="1978025"/>
          <p14:tracePt t="9718" x="5603875" y="1978025"/>
          <p14:tracePt t="9723" x="5541963" y="1978025"/>
          <p14:tracePt t="9728" x="5478463" y="1978025"/>
          <p14:tracePt t="9733" x="5403850" y="1978025"/>
          <p14:tracePt t="9739" x="5341938" y="1978025"/>
          <p14:tracePt t="9743" x="5278438" y="1978025"/>
          <p14:tracePt t="9748" x="5229225" y="1978025"/>
          <p14:tracePt t="9753" x="5165725" y="1978025"/>
          <p14:tracePt t="9759" x="5116513" y="1978025"/>
          <p14:tracePt t="9764" x="5040313" y="1978025"/>
          <p14:tracePt t="9769" x="4991100" y="1978025"/>
          <p14:tracePt t="9774" x="4929188" y="1978025"/>
          <p14:tracePt t="9779" x="4852988" y="1978025"/>
          <p14:tracePt t="9784" x="4816475" y="1978025"/>
          <p14:tracePt t="9789" x="4740275" y="1978025"/>
          <p14:tracePt t="9795" x="4703763" y="1978025"/>
          <p14:tracePt t="9799" x="4640263" y="1978025"/>
          <p14:tracePt t="9803" x="4603750" y="1978025"/>
          <p14:tracePt t="9809" x="4552950" y="1978025"/>
          <p14:tracePt t="9815" x="4503738" y="1978025"/>
          <p14:tracePt t="9820" x="4440238" y="1978025"/>
          <p14:tracePt t="9826" x="4378325" y="1978025"/>
          <p14:tracePt t="9829" x="4327525" y="1978025"/>
          <p14:tracePt t="9834" x="4278313" y="1978025"/>
          <p14:tracePt t="9840" x="4214813" y="1978025"/>
          <p14:tracePt t="9844" x="4152900" y="1978025"/>
          <p14:tracePt t="9849" x="4078288" y="1978025"/>
          <p14:tracePt t="9855" x="4040188" y="1978025"/>
          <p14:tracePt t="9860" x="3952875" y="1978025"/>
          <p14:tracePt t="9865" x="3902075" y="1978025"/>
          <p14:tracePt t="9869" x="3827463" y="1978025"/>
          <p14:tracePt t="9876" x="3778250" y="1978025"/>
          <p14:tracePt t="9881" x="3714750" y="1978025"/>
          <p14:tracePt t="9885" x="3665538" y="1978025"/>
          <p14:tracePt t="9890" x="3602038" y="1978025"/>
          <p14:tracePt t="9894" x="3540125" y="1978025"/>
          <p14:tracePt t="9900" x="3489325" y="1978025"/>
          <p14:tracePt t="9905" x="3440113" y="1978025"/>
          <p14:tracePt t="9910" x="3389313" y="1978025"/>
          <p14:tracePt t="9915" x="3340100" y="1978025"/>
          <p14:tracePt t="9920" x="3302000" y="1978025"/>
          <p14:tracePt t="9927" x="3252788" y="1978025"/>
          <p14:tracePt t="9931" x="3214688" y="1978025"/>
          <p14:tracePt t="9935" x="3176588" y="1978025"/>
          <p14:tracePt t="9942" x="3127375" y="1978025"/>
          <p14:tracePt t="9945" x="3101975" y="1978025"/>
          <p14:tracePt t="9951" x="3040063" y="1978025"/>
          <p14:tracePt t="9955" x="2989263" y="1978025"/>
          <p14:tracePt t="9960" x="2952750" y="1978025"/>
          <p14:tracePt t="9966" x="2901950" y="1978025"/>
          <p14:tracePt t="9971" x="2852738" y="1978025"/>
          <p14:tracePt t="9976" x="2827338" y="1978025"/>
          <p14:tracePt t="9982" x="2776538" y="1978025"/>
          <p14:tracePt t="9986" x="2740025" y="1978025"/>
          <p14:tracePt t="9992" x="2701925" y="1978025"/>
          <p14:tracePt t="9997" x="2676525" y="1978025"/>
          <p14:tracePt t="10002" x="2640013" y="1978025"/>
          <p14:tracePt t="10005" x="2601913" y="1978025"/>
          <p14:tracePt t="10010" x="2563813" y="1978025"/>
          <p14:tracePt t="10015" x="2540000" y="1978025"/>
          <p14:tracePt t="10021" x="2501900" y="1978025"/>
          <p14:tracePt t="10026" x="2463800" y="1978025"/>
          <p14:tracePt t="10032" x="2427288" y="1978025"/>
          <p14:tracePt t="10036" x="2389188" y="1978025"/>
          <p14:tracePt t="10043" x="2338388" y="1978025"/>
          <p14:tracePt t="10046" x="2314575" y="1978025"/>
          <p14:tracePt t="10051" x="2301875" y="1978025"/>
          <p14:tracePt t="10067" x="2263775" y="1978025"/>
          <p14:tracePt t="10072" x="2227263" y="1978025"/>
          <p14:tracePt t="10076" x="2189163" y="1978025"/>
          <p14:tracePt t="10082" x="2163763" y="1978025"/>
          <p14:tracePt t="10088" x="2127250" y="1978025"/>
          <p14:tracePt t="10092" x="2089150" y="1978025"/>
          <p14:tracePt t="10096" x="2051050" y="1978025"/>
          <p14:tracePt t="10102" x="2025650" y="1978025"/>
          <p14:tracePt t="10107" x="1989138" y="1978025"/>
          <p14:tracePt t="10112" x="1963738" y="1978025"/>
          <p14:tracePt t="10117" x="1938338" y="1978025"/>
          <p14:tracePt t="10121" x="1901825" y="1978025"/>
          <p14:tracePt t="10126" x="1876425" y="1978025"/>
          <p14:tracePt t="10133" x="1863725" y="1978025"/>
          <p14:tracePt t="10137" x="1825625" y="1978025"/>
          <p14:tracePt t="10142" x="1789113" y="1978025"/>
          <p14:tracePt t="10148" x="1763713" y="1978025"/>
          <p14:tracePt t="10152" x="1738313" y="1952625"/>
          <p14:tracePt t="10159" x="1701800" y="1952625"/>
          <p14:tracePt t="10162" x="1689100" y="1952625"/>
          <p14:tracePt t="10168" x="1663700" y="1952625"/>
          <p14:tracePt t="10173" x="1625600" y="1939925"/>
          <p14:tracePt t="10177" x="1601788" y="1939925"/>
          <p14:tracePt t="10183" x="1589088" y="1939925"/>
          <p14:tracePt t="10188" x="1563688" y="1939925"/>
          <p14:tracePt t="10192" x="1538288" y="1939925"/>
          <p14:tracePt t="10198" x="1525588" y="1939925"/>
          <p14:tracePt t="10203" x="1501775" y="1939925"/>
          <p14:tracePt t="10209" x="1463675" y="1939925"/>
          <p14:tracePt t="10212" x="1450975" y="1939925"/>
          <p14:tracePt t="10217" x="1425575" y="1939925"/>
          <p14:tracePt t="10222" x="1401763" y="1939925"/>
          <p14:tracePt t="10260" x="1376363" y="1939925"/>
          <p14:tracePt t="10264" x="1363663" y="1939925"/>
          <p14:tracePt t="10267" x="1350963" y="1939925"/>
          <p14:tracePt t="10274" x="1312863" y="1939925"/>
          <p14:tracePt t="10279" x="1300163" y="1939925"/>
          <p14:tracePt t="10283" x="1289050" y="1939925"/>
          <p14:tracePt t="10288" x="1250950" y="1939925"/>
          <p14:tracePt t="10293" x="1238250" y="1939925"/>
          <p14:tracePt t="10299" x="1200150" y="1939925"/>
          <p14:tracePt t="10303" x="1150938" y="1939925"/>
          <p14:tracePt t="10309" x="1112838" y="1939925"/>
          <p14:tracePt t="10314" x="1063625" y="1927225"/>
          <p14:tracePt t="10321" x="1050925" y="1914525"/>
          <p14:tracePt t="10323" x="1000125" y="1914525"/>
          <p14:tracePt t="10329" x="950913" y="1901825"/>
          <p14:tracePt t="10334" x="912813" y="1901825"/>
          <p14:tracePt t="10339" x="900113" y="1901825"/>
          <p14:tracePt t="10344" x="876300" y="1901825"/>
          <p14:tracePt t="10350" x="838200" y="1889125"/>
          <p14:tracePt t="10354" x="812800" y="1876425"/>
          <p14:tracePt t="10364" x="800100" y="1876425"/>
          <p14:tracePt t="10371" x="776288" y="1876425"/>
          <p14:tracePt t="10373" x="763588" y="1876425"/>
          <p14:tracePt t="10384" x="750888" y="1876425"/>
          <p14:tracePt t="10394" x="725488" y="1876425"/>
          <p14:tracePt t="10409" x="712788" y="1876425"/>
          <p14:tracePt t="10415" x="700088" y="1876425"/>
          <p14:tracePt t="10419" x="687388" y="1876425"/>
          <p14:tracePt t="10426" x="674688" y="1876425"/>
          <p14:tracePt t="10429" x="663575" y="1876425"/>
          <p14:tracePt t="10435" x="650875" y="1876425"/>
          <p14:tracePt t="10742" x="638175" y="1876425"/>
          <p14:tracePt t="10759" x="625475" y="1876425"/>
          <p14:tracePt t="10767" x="612775" y="1876425"/>
          <p14:tracePt t="10788" x="587375" y="1876425"/>
          <p14:tracePt t="10798" x="574675" y="1876425"/>
          <p14:tracePt t="10803" x="574675" y="1889125"/>
          <p14:tracePt t="10809" x="563563" y="1901825"/>
          <p14:tracePt t="10813" x="550863" y="1901825"/>
          <p14:tracePt t="10823" x="538163" y="1901825"/>
          <p14:tracePt t="10827" x="525463" y="1901825"/>
          <p14:tracePt t="10833" x="512763" y="1914525"/>
          <p14:tracePt t="10839" x="512763" y="1927225"/>
          <p14:tracePt t="10843" x="500063" y="1927225"/>
          <p14:tracePt t="10848" x="487363" y="1927225"/>
          <p14:tracePt t="10853" x="474663" y="1927225"/>
          <p14:tracePt t="10859" x="474663" y="1939925"/>
          <p14:tracePt t="10868" x="450850" y="1939925"/>
          <p14:tracePt t="10878" x="438150" y="1939925"/>
          <p14:tracePt t="10884" x="425450" y="1939925"/>
          <p14:tracePt t="10904" x="412750" y="1939925"/>
          <p14:tracePt t="10909" x="400050" y="1952625"/>
          <p14:tracePt t="10934" x="387350" y="1952625"/>
          <p14:tracePt t="10954" x="363538" y="1952625"/>
          <p14:tracePt t="10970" x="363538" y="1965325"/>
          <p14:tracePt t="10976" x="350838" y="1965325"/>
          <p14:tracePt t="10980" x="325438" y="1965325"/>
          <p14:tracePt t="10984" x="312738" y="1965325"/>
          <p14:tracePt t="10989" x="300038" y="1965325"/>
          <p14:tracePt t="10995" x="287338" y="1965325"/>
          <p14:tracePt t="10999" x="274638" y="1965325"/>
          <p14:tracePt t="11004" x="261938" y="1978025"/>
          <p14:tracePt t="11010" x="250825" y="1978025"/>
          <p14:tracePt t="11017" x="238125" y="1978025"/>
          <p14:tracePt t="11026" x="225425" y="1978025"/>
          <p14:tracePt t="11029" x="212725" y="1978025"/>
          <p14:tracePt t="11039" x="200025" y="1978025"/>
          <p14:tracePt t="11056" x="187325" y="1978025"/>
          <p14:tracePt t="11080" x="174625" y="1989138"/>
          <p14:tracePt t="11106" x="161925" y="1989138"/>
          <p14:tracePt t="11121" x="138113" y="1989138"/>
          <p14:tracePt t="11141" x="125413" y="1989138"/>
          <p14:tracePt t="11146" x="112713" y="1989138"/>
          <p14:tracePt t="11161" x="100013" y="2001838"/>
          <p14:tracePt t="11450" x="100013" y="2014538"/>
          <p14:tracePt t="11793" x="87313" y="2027238"/>
          <p14:tracePt t="11837" x="87313" y="2039938"/>
          <p14:tracePt t="11862" x="87313" y="2052638"/>
          <p14:tracePt t="11866" x="87313" y="2078038"/>
          <p14:tracePt t="11883" x="74613" y="2089150"/>
          <p14:tracePt t="11904" x="74613" y="2114550"/>
          <p14:tracePt t="11908" x="74613" y="2127250"/>
          <p14:tracePt t="11922" x="74613" y="2139950"/>
          <p14:tracePt t="11927" x="74613" y="2152650"/>
          <p14:tracePt t="11933" x="74613" y="2165350"/>
          <p14:tracePt t="11944" x="100013" y="2214563"/>
          <p14:tracePt t="11947" x="125413" y="2227263"/>
          <p14:tracePt t="11953" x="138113" y="2252663"/>
          <p14:tracePt t="11960" x="138113" y="2265363"/>
          <p14:tracePt t="11962" x="150813" y="2290763"/>
          <p14:tracePt t="11967" x="187325" y="2314575"/>
          <p14:tracePt t="11973" x="200025" y="2327275"/>
          <p14:tracePt t="11978" x="225425" y="2352675"/>
          <p14:tracePt t="11983" x="225425" y="2365375"/>
          <p14:tracePt t="11988" x="250825" y="2378075"/>
          <p14:tracePt t="11998" x="261938" y="2378075"/>
          <p14:tracePt t="12003" x="287338" y="2390775"/>
          <p14:tracePt t="12010" x="300038" y="2403475"/>
          <p14:tracePt t="12013" x="325438" y="2414588"/>
          <p14:tracePt t="12024" x="338138" y="2414588"/>
          <p14:tracePt t="12028" x="363538" y="2414588"/>
          <p14:tracePt t="12038" x="387350" y="2414588"/>
          <p14:tracePt t="12044" x="400050" y="2414588"/>
          <p14:tracePt t="12055" x="412750" y="2414588"/>
          <p14:tracePt t="12060" x="425450" y="2414588"/>
          <p14:tracePt t="12069" x="450850" y="2414588"/>
          <p14:tracePt t="12078" x="474663" y="2414588"/>
          <p14:tracePt t="12084" x="512763" y="2414588"/>
          <p14:tracePt t="12093" x="538163" y="2414588"/>
          <p14:tracePt t="12099" x="574675" y="2414588"/>
          <p14:tracePt t="12103" x="600075" y="2414588"/>
          <p14:tracePt t="12110" x="612775" y="2414588"/>
          <p14:tracePt t="12114" x="638175" y="2414588"/>
          <p14:tracePt t="12119" x="687388" y="2414588"/>
          <p14:tracePt t="12125" x="738188" y="2414588"/>
          <p14:tracePt t="12130" x="787400" y="2414588"/>
          <p14:tracePt t="12134" x="825500" y="2414588"/>
          <p14:tracePt t="12139" x="850900" y="2414588"/>
          <p14:tracePt t="12144" x="887413" y="2414588"/>
          <p14:tracePt t="12150" x="925513" y="2414588"/>
          <p14:tracePt t="12154" x="963613" y="2414588"/>
          <p14:tracePt t="12160" x="976313" y="2414588"/>
          <p14:tracePt t="12165" x="987425" y="2414588"/>
          <p14:tracePt t="12170" x="1012825" y="2414588"/>
          <p14:tracePt t="12180" x="1038225" y="2414588"/>
          <p14:tracePt t="12184" x="1050925" y="2414588"/>
          <p14:tracePt t="12191" x="1063625" y="2414588"/>
          <p14:tracePt t="12194" x="1076325" y="2414588"/>
          <p14:tracePt t="12200" x="1089025" y="2414588"/>
          <p14:tracePt t="12205" x="1100138" y="2414588"/>
          <p14:tracePt t="12210" x="1125538" y="2414588"/>
          <p14:tracePt t="12215" x="1150938" y="2414588"/>
          <p14:tracePt t="12221" x="1189038" y="2414588"/>
          <p14:tracePt t="12227" x="1212850" y="2414588"/>
          <p14:tracePt t="12231" x="1263650" y="2414588"/>
          <p14:tracePt t="12236" x="1289050" y="2414588"/>
          <p14:tracePt t="12240" x="1325563" y="2414588"/>
          <p14:tracePt t="12245" x="1363663" y="2414588"/>
          <p14:tracePt t="12251" x="1376363" y="2414588"/>
          <p14:tracePt t="12255" x="1425575" y="2414588"/>
          <p14:tracePt t="12260" x="1438275" y="2414588"/>
          <p14:tracePt t="12266" x="1463675" y="2414588"/>
          <p14:tracePt t="12271" x="1489075" y="2414588"/>
          <p14:tracePt t="12277" x="1501775" y="2414588"/>
          <p14:tracePt t="12280" x="1512888" y="2414588"/>
          <p14:tracePt t="12285" x="1525588" y="2414588"/>
          <p14:tracePt t="12296" x="1550988" y="2414588"/>
          <p14:tracePt t="12306" x="1563688" y="2414588"/>
          <p14:tracePt t="12310" x="1576388" y="2414588"/>
          <p14:tracePt t="12316" x="1601788" y="2427288"/>
          <p14:tracePt t="12322" x="1612900" y="2427288"/>
          <p14:tracePt t="12327" x="1651000" y="2427288"/>
          <p14:tracePt t="12330" x="1676400" y="2439988"/>
          <p14:tracePt t="12336" x="1689100" y="2439988"/>
          <p14:tracePt t="12343" x="1714500" y="2439988"/>
          <p14:tracePt t="12346" x="1738313" y="2439988"/>
          <p14:tracePt t="12351" x="1776413" y="2439988"/>
          <p14:tracePt t="12357" x="1825625" y="2465388"/>
          <p14:tracePt t="12361" x="1838325" y="2465388"/>
          <p14:tracePt t="12366" x="1863725" y="2465388"/>
          <p14:tracePt t="12372" x="1901825" y="2465388"/>
          <p14:tracePt t="12377" x="1938338" y="2465388"/>
          <p14:tracePt t="12382" x="1989138" y="2465388"/>
          <p14:tracePt t="12386" x="2001838" y="2465388"/>
          <p14:tracePt t="12391" x="2014538" y="2465388"/>
          <p14:tracePt t="12397" x="2038350" y="2465388"/>
          <p14:tracePt t="12402" x="2114550" y="2465388"/>
          <p14:tracePt t="12413" x="2138363" y="2465388"/>
          <p14:tracePt t="12418" x="2151063" y="2465388"/>
          <p14:tracePt t="12421" x="2163763" y="2465388"/>
          <p14:tracePt t="12427" x="2201863" y="2465388"/>
          <p14:tracePt t="12432" x="2214563" y="2465388"/>
          <p14:tracePt t="12438" x="2227263" y="2465388"/>
          <p14:tracePt t="12447" x="2238375" y="2465388"/>
          <p14:tracePt t="12453" x="2251075" y="2465388"/>
          <p14:tracePt t="12472" x="2263775" y="2465388"/>
          <p14:tracePt t="12493" x="2289175" y="2465388"/>
          <p14:tracePt t="12512" x="2314575" y="2465388"/>
          <p14:tracePt t="12522" x="2327275" y="2465388"/>
          <p14:tracePt t="12533" x="2338388" y="2465388"/>
          <p14:tracePt t="12554" x="2363788" y="2452688"/>
          <p14:tracePt t="12594" x="2363788" y="2439988"/>
          <p14:tracePt t="12614" x="2376488" y="2427288"/>
          <p14:tracePt t="12654" x="2376488" y="2403475"/>
          <p14:tracePt t="12670" x="2376488" y="2390775"/>
          <p14:tracePt t="12674" x="2376488" y="2378075"/>
          <p14:tracePt t="12678" x="2376488" y="2365375"/>
          <p14:tracePt t="12690" x="2376488" y="2352675"/>
          <p14:tracePt t="12700" x="2376488" y="2339975"/>
          <p14:tracePt t="12704" x="2376488" y="2327275"/>
          <p14:tracePt t="12710" x="2363788" y="2314575"/>
          <p14:tracePt t="12715" x="2351088" y="2314575"/>
          <p14:tracePt t="12720" x="2351088" y="2303463"/>
          <p14:tracePt t="12725" x="2338388" y="2303463"/>
          <p14:tracePt t="12729" x="2314575" y="2278063"/>
          <p14:tracePt t="12734" x="2301875" y="2278063"/>
          <p14:tracePt t="12740" x="2289175" y="2278063"/>
          <p14:tracePt t="12744" x="2276475" y="2278063"/>
          <p14:tracePt t="12756" x="2263775" y="2278063"/>
          <p14:tracePt t="12760" x="2238375" y="2252663"/>
          <p14:tracePt t="12766" x="2227263" y="2252663"/>
          <p14:tracePt t="12769" x="2214563" y="2239963"/>
          <p14:tracePt t="12781" x="2189163" y="2239963"/>
          <p14:tracePt t="12786" x="2163763" y="2239963"/>
          <p14:tracePt t="12790" x="2151063" y="2214563"/>
          <p14:tracePt t="12794" x="2138363" y="2214563"/>
          <p14:tracePt t="12801" x="2127250" y="2214563"/>
          <p14:tracePt t="12806" x="2101850" y="2201863"/>
          <p14:tracePt t="12810" x="2076450" y="2201863"/>
          <p14:tracePt t="12815" x="2038350" y="2201863"/>
          <p14:tracePt t="12821" x="2014538" y="2190750"/>
          <p14:tracePt t="12826" x="2001838" y="2190750"/>
          <p14:tracePt t="12830" x="1976438" y="2190750"/>
          <p14:tracePt t="12836" x="1938338" y="2190750"/>
          <p14:tracePt t="12841" x="1938338" y="2178050"/>
          <p14:tracePt t="12845" x="1914525" y="2178050"/>
          <p14:tracePt t="12851" x="1901825" y="2178050"/>
          <p14:tracePt t="12855" x="1876425" y="2178050"/>
          <p14:tracePt t="12860" x="1851025" y="2178050"/>
          <p14:tracePt t="12871" x="1814513" y="2178050"/>
          <p14:tracePt t="12877" x="1801813" y="2178050"/>
          <p14:tracePt t="12881" x="1789113" y="2178050"/>
          <p14:tracePt t="12885" x="1751013" y="2178050"/>
          <p14:tracePt t="12893" x="1738313" y="2178050"/>
          <p14:tracePt t="12896" x="1725613" y="2178050"/>
          <p14:tracePt t="12902" x="1701800" y="2178050"/>
          <p14:tracePt t="12910" x="1676400" y="2178050"/>
          <p14:tracePt t="12917" x="1638300" y="2178050"/>
          <p14:tracePt t="12942" x="1538288" y="2178050"/>
          <p14:tracePt t="12946" x="1512888" y="2178050"/>
          <p14:tracePt t="12952" x="1489075" y="2178050"/>
          <p14:tracePt t="12956" x="1450975" y="2178050"/>
          <p14:tracePt t="12961" x="1425575" y="2178050"/>
          <p14:tracePt t="12967" x="1412875" y="2178050"/>
          <p14:tracePt t="12971" x="1376363" y="2178050"/>
          <p14:tracePt t="12977" x="1363663" y="2178050"/>
          <p14:tracePt t="12982" x="1350963" y="2178050"/>
          <p14:tracePt t="12987" x="1325563" y="2178050"/>
          <p14:tracePt t="12992" x="1300163" y="2178050"/>
          <p14:tracePt t="12996" x="1289050" y="2178050"/>
          <p14:tracePt t="13002" x="1276350" y="2178050"/>
          <p14:tracePt t="13008" x="1263650" y="2178050"/>
          <p14:tracePt t="13012" x="1238250" y="2178050"/>
          <p14:tracePt t="13022" x="1212850" y="2178050"/>
          <p14:tracePt t="13027" x="1200150" y="2178050"/>
          <p14:tracePt t="13033" x="1189038" y="2178050"/>
          <p14:tracePt t="13037" x="1176338" y="2178050"/>
          <p14:tracePt t="13048" x="1163638" y="2178050"/>
          <p14:tracePt t="13052" x="1150938" y="2178050"/>
          <p14:tracePt t="13058" x="1125538" y="2178050"/>
          <p14:tracePt t="13068" x="1100138" y="2178050"/>
          <p14:tracePt t="13072" x="1089025" y="2178050"/>
          <p14:tracePt t="13077" x="1076325" y="2178050"/>
          <p14:tracePt t="13083" x="1063625" y="2178050"/>
          <p14:tracePt t="13088" x="1038225" y="2178050"/>
          <p14:tracePt t="13098" x="1025525" y="2178050"/>
          <p14:tracePt t="13102" x="1012825" y="2178050"/>
          <p14:tracePt t="13117" x="987425" y="2178050"/>
          <p14:tracePt t="13127" x="976313" y="2178050"/>
          <p14:tracePt t="13132" x="976313" y="2190750"/>
          <p14:tracePt t="13139" x="963613" y="2201863"/>
          <p14:tracePt t="13143" x="950913" y="2201863"/>
          <p14:tracePt t="13154" x="938213" y="2201863"/>
          <p14:tracePt t="13162" x="925513" y="2201863"/>
          <p14:tracePt t="13219" x="900113" y="2201863"/>
          <p14:tracePt t="13325" x="887413" y="2214563"/>
          <p14:tracePt t="13330" x="876300" y="2227263"/>
          <p14:tracePt t="13341" x="863600" y="2227263"/>
          <p14:tracePt t="13344" x="850900" y="2227263"/>
          <p14:tracePt t="13350" x="838200" y="2227263"/>
          <p14:tracePt t="13355" x="825500" y="2227263"/>
          <p14:tracePt t="13360" x="812800" y="2227263"/>
          <p14:tracePt t="13366" x="787400" y="2227263"/>
          <p14:tracePt t="13375" x="763588" y="2227263"/>
          <p14:tracePt t="13380" x="750888" y="2227263"/>
          <p14:tracePt t="13386" x="738188" y="2227263"/>
          <p14:tracePt t="13391" x="725488" y="2227263"/>
          <p14:tracePt t="13401" x="700088" y="2227263"/>
          <p14:tracePt t="13426" x="674688" y="2227263"/>
          <p14:tracePt t="13431" x="663575" y="2239963"/>
          <p14:tracePt t="13440" x="650875" y="2239963"/>
          <p14:tracePt t="13445" x="638175" y="2239963"/>
          <p14:tracePt t="13456" x="625475" y="2239963"/>
          <p14:tracePt t="13461" x="612775" y="2239963"/>
          <p14:tracePt t="13466" x="600075" y="2239963"/>
          <p14:tracePt t="13471" x="587375" y="2252663"/>
          <p14:tracePt t="13480" x="574675" y="2252663"/>
          <p14:tracePt t="13487" x="550863" y="2252663"/>
          <p14:tracePt t="13495" x="538163" y="2252663"/>
          <p14:tracePt t="13582" x="525463" y="2252663"/>
          <p14:tracePt t="13628" x="512763" y="2252663"/>
          <p14:tracePt t="13689" x="500063" y="2252663"/>
          <p14:tracePt t="14228" x="487363" y="2252663"/>
          <p14:tracePt t="14232" x="474663" y="2252663"/>
          <p14:tracePt t="14258" x="463550" y="2265363"/>
          <p14:tracePt t="14430" x="450850" y="2265363"/>
          <p14:tracePt t="14444" x="438150" y="2265363"/>
          <p14:tracePt t="14461" x="425450" y="2265363"/>
          <p14:tracePt t="14464" x="412750" y="2265363"/>
          <p14:tracePt t="14469" x="400050" y="2265363"/>
          <p14:tracePt t="14480" x="387350" y="2265363"/>
          <p14:tracePt t="14490" x="374650" y="2265363"/>
          <p14:tracePt t="14499" x="363538" y="2265363"/>
          <p14:tracePt t="14571" x="338138" y="2265363"/>
          <p14:tracePt t="16921" x="338138" y="2278063"/>
          <p14:tracePt t="16972" x="350838" y="2290763"/>
          <p14:tracePt t="17017" x="363538" y="2290763"/>
          <p14:tracePt t="17083" x="374650" y="2290763"/>
          <p14:tracePt t="17092" x="387350" y="2303463"/>
          <p14:tracePt t="17128" x="412750" y="2314575"/>
          <p14:tracePt t="17133" x="425450" y="2314575"/>
          <p14:tracePt t="17137" x="438150" y="2327275"/>
          <p14:tracePt t="17143" x="438150" y="2339975"/>
          <p14:tracePt t="17147" x="450850" y="2339975"/>
          <p14:tracePt t="17153" x="463550" y="2339975"/>
          <p14:tracePt t="17159" x="474663" y="2365375"/>
          <p14:tracePt t="17162" x="512763" y="2365375"/>
          <p14:tracePt t="17168" x="538163" y="2378075"/>
          <p14:tracePt t="17172" x="574675" y="2390775"/>
          <p14:tracePt t="17178" x="612775" y="2414588"/>
          <p14:tracePt t="17184" x="638175" y="2414588"/>
          <p14:tracePt t="17188" x="674688" y="2439988"/>
          <p14:tracePt t="17192" x="725488" y="2452688"/>
          <p14:tracePt t="17198" x="763588" y="2452688"/>
          <p14:tracePt t="17203" x="812800" y="2478088"/>
          <p14:tracePt t="17209" x="850900" y="2478088"/>
          <p14:tracePt t="17213" x="876300" y="2490788"/>
          <p14:tracePt t="17220" x="912813" y="2490788"/>
          <p14:tracePt t="17223" x="950913" y="2516188"/>
          <p14:tracePt t="17229" x="976313" y="2516188"/>
          <p14:tracePt t="17234" x="1000125" y="2516188"/>
          <p14:tracePt t="17239" x="1012825" y="2516188"/>
          <p14:tracePt t="17245" x="1050925" y="2516188"/>
          <p14:tracePt t="17248" x="1063625" y="2516188"/>
          <p14:tracePt t="17254" x="1076325" y="2516188"/>
          <p14:tracePt t="17258" x="1089025" y="2516188"/>
          <p14:tracePt t="17263" x="1100138" y="2516188"/>
          <p14:tracePt t="17270" x="1125538" y="2516188"/>
          <p14:tracePt t="17274" x="1138238" y="2516188"/>
          <p14:tracePt t="17283" x="1150938" y="2516188"/>
          <p14:tracePt t="17289" x="1163638" y="2516188"/>
          <p14:tracePt t="17296" x="1176338" y="2516188"/>
          <p14:tracePt t="17300" x="1189038" y="2516188"/>
          <p14:tracePt t="17304" x="1225550" y="2516188"/>
          <p14:tracePt t="17308" x="1238250" y="2516188"/>
          <p14:tracePt t="17313" x="1250950" y="2516188"/>
          <p14:tracePt t="17320" x="1276350" y="2516188"/>
          <p14:tracePt t="17324" x="1300163" y="2516188"/>
          <p14:tracePt t="17330" x="1325563" y="2516188"/>
          <p14:tracePt t="17335" x="1350963" y="2516188"/>
          <p14:tracePt t="17340" x="1363663" y="2516188"/>
          <p14:tracePt t="17345" x="1376363" y="2516188"/>
          <p14:tracePt t="17350" x="1401763" y="2516188"/>
          <p14:tracePt t="17354" x="1425575" y="2516188"/>
          <p14:tracePt t="17360" x="1438275" y="2516188"/>
          <p14:tracePt t="17366" x="1450975" y="2516188"/>
          <p14:tracePt t="17370" x="1463675" y="2516188"/>
          <p14:tracePt t="17374" x="1476375" y="2516188"/>
          <p14:tracePt t="17380" x="1489075" y="2516188"/>
          <p14:tracePt t="17395" x="1501775" y="2516188"/>
          <p14:tracePt t="17401" x="1525588" y="2516188"/>
          <p14:tracePt t="17404" x="1538288" y="2516188"/>
          <p14:tracePt t="17410" x="1550988" y="2516188"/>
          <p14:tracePt t="17415" x="1576388" y="2516188"/>
          <p14:tracePt t="17420" x="1601788" y="2516188"/>
          <p14:tracePt t="17425" x="1651000" y="2516188"/>
          <p14:tracePt t="17430" x="1689100" y="2516188"/>
          <p14:tracePt t="17435" x="1738313" y="2552700"/>
          <p14:tracePt t="17441" x="1776413" y="2552700"/>
          <p14:tracePt t="17445" x="1801813" y="2552700"/>
          <p14:tracePt t="17451" x="1851025" y="2552700"/>
          <p14:tracePt t="17456" x="1889125" y="2552700"/>
          <p14:tracePt t="17466" x="1914525" y="2552700"/>
          <p14:tracePt t="17470" x="1925638" y="2552700"/>
          <p14:tracePt t="17480" x="1938338" y="2552700"/>
          <p14:tracePt t="17511" x="1951038" y="2552700"/>
          <p14:tracePt t="17527" x="1963738" y="2552700"/>
          <p14:tracePt t="17537" x="1976438" y="2552700"/>
          <p14:tracePt t="17540" x="2001838" y="2552700"/>
          <p14:tracePt t="17552" x="2025650" y="2552700"/>
          <p14:tracePt t="17557" x="2038350" y="2552700"/>
          <p14:tracePt t="17562" x="2051050" y="2552700"/>
          <p14:tracePt t="17566" x="2063750" y="2552700"/>
          <p14:tracePt t="17577" x="2089150" y="2552700"/>
          <p14:tracePt t="17591" x="2114550" y="2552700"/>
          <p14:tracePt t="17607" x="2127250" y="2552700"/>
          <p14:tracePt t="17623" x="2138363" y="2552700"/>
          <p14:tracePt t="17628" x="2151063" y="2552700"/>
          <p14:tracePt t="17637" x="2163763" y="2552700"/>
          <p14:tracePt t="17652" x="2176463" y="2552700"/>
          <p14:tracePt t="17662" x="2201863" y="2552700"/>
          <p14:tracePt t="17683" x="2214563" y="2552700"/>
          <p14:tracePt t="17687" x="2227263" y="2552700"/>
          <p14:tracePt t="17697" x="2251075" y="2552700"/>
          <p14:tracePt t="17707" x="2263775" y="2552700"/>
          <p14:tracePt t="17722" x="2276475" y="2552700"/>
          <p14:tracePt t="17744" x="2289175" y="2552700"/>
          <p14:tracePt t="17757" x="2314575" y="2552700"/>
          <p14:tracePt t="17782" x="2327275" y="2552700"/>
          <p14:tracePt t="17789" x="2338388" y="2552700"/>
          <p14:tracePt t="17809" x="2363788" y="2552700"/>
          <p14:tracePt t="17824" x="2376488" y="2552700"/>
          <p14:tracePt t="17834" x="2389188" y="2552700"/>
          <p14:tracePt t="17850" x="2401888" y="2552700"/>
          <p14:tracePt t="17869" x="2414588" y="2552700"/>
          <p14:tracePt t="17885" x="2427288" y="2552700"/>
          <p14:tracePt t="17896" x="2451100" y="2552700"/>
          <p14:tracePt t="17910" x="2476500" y="2552700"/>
          <p14:tracePt t="17930" x="2489200" y="2552700"/>
          <p14:tracePt t="18201" x="2540000" y="2552700"/>
          <p14:tracePt t="18207" x="2576513" y="2552700"/>
          <p14:tracePt t="18212" x="2614613" y="2552700"/>
          <p14:tracePt t="18218" x="2651125" y="2552700"/>
          <p14:tracePt t="18222" x="2714625" y="2552700"/>
          <p14:tracePt t="18227" x="2763838" y="2552700"/>
          <p14:tracePt t="18231" x="2801938" y="2552700"/>
          <p14:tracePt t="18237" x="2852738" y="2552700"/>
          <p14:tracePt t="18243" x="2889250" y="2552700"/>
          <p14:tracePt t="18247" x="2927350" y="2552700"/>
          <p14:tracePt t="18252" x="2940050" y="2552700"/>
          <p14:tracePt t="18257" x="2963863" y="2552700"/>
          <p14:tracePt t="18263" x="2989263" y="2552700"/>
          <p14:tracePt t="18268" x="3001963" y="2552700"/>
          <p14:tracePt t="18272" x="3027363" y="2552700"/>
          <p14:tracePt t="18279" x="3052763" y="2552700"/>
          <p14:tracePt t="18283" x="3065463" y="2552700"/>
          <p14:tracePt t="18288" x="3089275" y="2552700"/>
          <p14:tracePt t="18292" x="3127375" y="2552700"/>
          <p14:tracePt t="18297" x="3140075" y="2552700"/>
          <p14:tracePt t="18303" x="3176588" y="2552700"/>
          <p14:tracePt t="18308" x="3214688" y="2552700"/>
          <p14:tracePt t="18312" x="3265488" y="2552700"/>
          <p14:tracePt t="18319" x="3340100" y="2552700"/>
          <p14:tracePt t="18323" x="3376613" y="2552700"/>
          <p14:tracePt t="18329" x="3465513" y="2552700"/>
          <p14:tracePt t="18334" x="3527425" y="2540000"/>
          <p14:tracePt t="18337" x="3578225" y="2540000"/>
          <p14:tracePt t="18343" x="3640138" y="2540000"/>
          <p14:tracePt t="18347" x="3714750" y="2516188"/>
          <p14:tracePt t="18354" x="3778250" y="2516188"/>
          <p14:tracePt t="18358" x="3865563" y="2503488"/>
          <p14:tracePt t="18363" x="3952875" y="2503488"/>
          <p14:tracePt t="18369" x="4040188" y="2503488"/>
          <p14:tracePt t="18373" x="4103688" y="2503488"/>
          <p14:tracePt t="18379" x="4191000" y="2503488"/>
          <p14:tracePt t="18385" x="4240213" y="2503488"/>
          <p14:tracePt t="18389" x="4303713" y="2503488"/>
          <p14:tracePt t="18393" x="4352925" y="2503488"/>
          <p14:tracePt t="18398" x="4391025" y="2503488"/>
          <p14:tracePt t="18404" x="4427538" y="2503488"/>
          <p14:tracePt t="18408" x="4440238" y="2503488"/>
          <p14:tracePt t="18413" x="4452938" y="2503488"/>
          <p14:tracePt t="18419" x="4478338" y="2503488"/>
          <p14:tracePt t="18429" x="4491038" y="2490788"/>
          <p14:tracePt t="18778" x="4491038" y="2478088"/>
          <p14:tracePt t="18811" x="4478338" y="2478088"/>
          <p14:tracePt t="18823" x="4465638" y="2478088"/>
          <p14:tracePt t="18829" x="4440238" y="2478088"/>
          <p14:tracePt t="18858" x="4416425" y="2478088"/>
          <p14:tracePt t="18893" x="4403725" y="2478088"/>
          <p14:tracePt t="18907" x="4391025" y="2478088"/>
          <p14:tracePt t="18923" x="4378325" y="2478088"/>
          <p14:tracePt t="18934" x="4365625" y="2478088"/>
          <p14:tracePt t="18944" x="4352925" y="2478088"/>
          <p14:tracePt t="18948" x="4340225" y="2478088"/>
          <p14:tracePt t="18959" x="4327525" y="2478088"/>
          <p14:tracePt t="18963" x="4303713" y="2478088"/>
          <p14:tracePt t="18973" x="4278313" y="2478088"/>
          <p14:tracePt t="18979" x="4265613" y="2478088"/>
          <p14:tracePt t="18983" x="4240213" y="2478088"/>
          <p14:tracePt t="18989" x="4227513" y="2478088"/>
          <p14:tracePt t="18993" x="4214813" y="2478088"/>
          <p14:tracePt t="19008" x="4191000" y="2478088"/>
          <p14:tracePt t="19025" x="4178300" y="2478088"/>
          <p14:tracePt t="19050" x="4165600" y="2478088"/>
          <p14:tracePt t="19064" x="4152900" y="2478088"/>
          <p14:tracePt t="19070" x="4140200" y="2478088"/>
          <p14:tracePt t="19075" x="4127500" y="2478088"/>
          <p14:tracePt t="19079" x="4114800" y="2478088"/>
          <p14:tracePt t="19085" x="4103688" y="2478088"/>
          <p14:tracePt t="19090" x="4078288" y="2478088"/>
          <p14:tracePt t="19096" x="4065588" y="2478088"/>
          <p14:tracePt t="19099" x="4040188" y="2478088"/>
          <p14:tracePt t="19104" x="4002088" y="2478088"/>
          <p14:tracePt t="19110" x="3965575" y="2478088"/>
          <p14:tracePt t="19114" x="3940175" y="2478088"/>
          <p14:tracePt t="19120" x="3902075" y="2478088"/>
          <p14:tracePt t="19125" x="3865563" y="2478088"/>
          <p14:tracePt t="19130" x="3802063" y="2478088"/>
          <p14:tracePt t="19135" x="3752850" y="2478088"/>
          <p14:tracePt t="19141" x="3689350" y="2478088"/>
          <p14:tracePt t="19146" x="3640138" y="2478088"/>
          <p14:tracePt t="19150" x="3589338" y="2478088"/>
          <p14:tracePt t="19156" x="3527425" y="2478088"/>
          <p14:tracePt t="19159" x="3465513" y="2478088"/>
          <p14:tracePt t="19165" x="3414713" y="2478088"/>
          <p14:tracePt t="19172" x="3376613" y="2478088"/>
          <p14:tracePt t="19175" x="3302000" y="2478088"/>
          <p14:tracePt t="19180" x="3240088" y="2478088"/>
          <p14:tracePt t="19186" x="3165475" y="2478088"/>
          <p14:tracePt t="19191" x="3101975" y="2478088"/>
          <p14:tracePt t="19196" x="3014663" y="2478088"/>
          <p14:tracePt t="19200" x="2952750" y="2478088"/>
          <p14:tracePt t="19206" x="2901950" y="2478088"/>
          <p14:tracePt t="19210" x="2801938" y="2478088"/>
          <p14:tracePt t="19216" x="2740025" y="2478088"/>
          <p14:tracePt t="19221" x="2627313" y="2478088"/>
          <p14:tracePt t="19226" x="2527300" y="2478088"/>
          <p14:tracePt t="19231" x="2451100" y="2478088"/>
          <p14:tracePt t="19237" x="2351088" y="2478088"/>
          <p14:tracePt t="19240" x="2263775" y="2478088"/>
          <p14:tracePt t="19246" x="2176463" y="2478088"/>
          <p14:tracePt t="19250" x="2063750" y="2478088"/>
          <p14:tracePt t="19257" x="1976438" y="2478088"/>
          <p14:tracePt t="19263" x="1889125" y="2478088"/>
          <p14:tracePt t="19265" x="1825625" y="2478088"/>
          <p14:tracePt t="19271" x="1738313" y="2478088"/>
          <p14:tracePt t="19275" x="1689100" y="2478088"/>
          <p14:tracePt t="19281" x="1625600" y="2478088"/>
          <p14:tracePt t="19287" x="1576388" y="2478088"/>
          <p14:tracePt t="19291" x="1501775" y="2478088"/>
          <p14:tracePt t="19297" x="1463675" y="2478088"/>
          <p14:tracePt t="19302" x="1401763" y="2478088"/>
          <p14:tracePt t="19306" x="1350963" y="2478088"/>
          <p14:tracePt t="19313" x="1289050" y="2478088"/>
          <p14:tracePt t="19317" x="1250950" y="2478088"/>
          <p14:tracePt t="19321" x="1212850" y="2478088"/>
          <p14:tracePt t="19326" x="1176338" y="2478088"/>
          <p14:tracePt t="19332" x="1138238" y="2478088"/>
          <p14:tracePt t="19336" x="1076325" y="2478088"/>
          <p14:tracePt t="19342" x="1038225" y="2478088"/>
          <p14:tracePt t="19346" x="987425" y="2478088"/>
          <p14:tracePt t="19353" x="963613" y="2478088"/>
          <p14:tracePt t="19356" x="925513" y="2478088"/>
          <p14:tracePt t="19363" x="876300" y="2478088"/>
          <p14:tracePt t="19366" x="838200" y="2478088"/>
          <p14:tracePt t="19373" x="825500" y="2478088"/>
          <p14:tracePt t="19378" x="787400" y="2478088"/>
          <p14:tracePt t="19383" x="725488" y="2478088"/>
          <p14:tracePt t="19387" x="687388" y="2478088"/>
          <p14:tracePt t="19391" x="674688" y="2478088"/>
          <p14:tracePt t="19397" x="650875" y="2478088"/>
          <p14:tracePt t="19403" x="612775" y="2478088"/>
          <p14:tracePt t="19407" x="574675" y="2478088"/>
          <p14:tracePt t="19413" x="563563" y="2478088"/>
          <p14:tracePt t="19417" x="512763" y="2478088"/>
          <p14:tracePt t="19423" x="487363" y="2478088"/>
          <p14:tracePt t="19427" x="474663" y="2478088"/>
          <p14:tracePt t="19432" x="450850" y="2478088"/>
          <p14:tracePt t="19437" x="425450" y="2478088"/>
          <p14:tracePt t="19443" x="400050" y="2478088"/>
          <p14:tracePt t="19447" x="387350" y="2478088"/>
          <p14:tracePt t="19453" x="363538" y="2478088"/>
          <p14:tracePt t="19458" x="338138" y="2478088"/>
          <p14:tracePt t="19463" x="325438" y="2478088"/>
          <p14:tracePt t="19469" x="300038" y="2478088"/>
          <p14:tracePt t="19474" x="274638" y="2478088"/>
          <p14:tracePt t="19477" x="261938" y="2478088"/>
          <p14:tracePt t="19483" x="250825" y="2478088"/>
          <p14:tracePt t="19488" x="238125" y="2478088"/>
          <p14:tracePt t="19498" x="225425" y="2478088"/>
          <p14:tracePt t="19503" x="212725" y="2490788"/>
          <p14:tracePt t="19590" x="200025" y="2490788"/>
          <p14:tracePt t="19605" x="187325" y="2490788"/>
          <p14:tracePt t="19619" x="174625" y="2490788"/>
          <p14:tracePt t="19623" x="161925" y="2490788"/>
          <p14:tracePt t="19630" x="150813" y="2490788"/>
          <p14:tracePt t="19635" x="138113" y="2490788"/>
          <p14:tracePt t="19645" x="125413" y="2490788"/>
          <p14:tracePt t="19650" x="112713" y="2503488"/>
          <p14:tracePt t="19664" x="100013" y="2503488"/>
          <p14:tracePt t="19675" x="74613" y="2503488"/>
          <p14:tracePt t="19680" x="61913" y="2527300"/>
          <p14:tracePt t="19684" x="38100" y="2527300"/>
          <p14:tracePt t="19690" x="0" y="25273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Teorie vzniku tohoto druhu šilhání jsou různé (fúzní teorie, fixační teorie, …)</a:t>
            </a:r>
          </a:p>
          <a:p>
            <a:r>
              <a:rPr lang="cs-CZ" dirty="0"/>
              <a:t>Příčina konsekutivní </a:t>
            </a:r>
            <a:r>
              <a:rPr lang="cs-CZ" dirty="0" err="1"/>
              <a:t>esotropie</a:t>
            </a:r>
            <a:r>
              <a:rPr lang="cs-CZ" dirty="0"/>
              <a:t> může být v nekorigované nebo </a:t>
            </a:r>
            <a:r>
              <a:rPr lang="cs-CZ" dirty="0" err="1"/>
              <a:t>podkorigované</a:t>
            </a:r>
            <a:r>
              <a:rPr lang="cs-CZ" dirty="0"/>
              <a:t> hypermetropii (správná korekce refrakční vady může snížit úchylku šilhání)  </a:t>
            </a:r>
          </a:p>
          <a:p>
            <a:r>
              <a:rPr lang="cs-CZ" dirty="0"/>
              <a:t>U starších dětí a dospělých, které nemají už tak velkou plasticitu mozku může dojít k diplopii a to bezprostředně po operaci šilhání nebo s odstupem času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EF1FFEE-EA5D-4381-97FD-137C43212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0"/>
    </mc:Choice>
    <mc:Fallback xmlns=""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r>
              <a:rPr lang="cs-CZ" dirty="0" err="1"/>
              <a:t>Visus</a:t>
            </a:r>
            <a:r>
              <a:rPr lang="cs-CZ" dirty="0"/>
              <a:t> – pokud se vyvine jednostranná konsekutivní </a:t>
            </a:r>
            <a:r>
              <a:rPr lang="cs-CZ" dirty="0" err="1"/>
              <a:t>esotropie</a:t>
            </a:r>
            <a:r>
              <a:rPr lang="cs-CZ" dirty="0"/>
              <a:t> nebo pokud před operací měl pacient amblyopii, může se spolu s tímto typem šilhání objevit i amblyopie. Což by mělo vliv na </a:t>
            </a:r>
            <a:r>
              <a:rPr lang="cs-CZ" dirty="0" err="1"/>
              <a:t>vizus</a:t>
            </a:r>
            <a:r>
              <a:rPr lang="cs-CZ" dirty="0"/>
              <a:t>, který by byl snížený při čtení do blízka i do dálky. Může být i vyrovnaný – pokud střídá</a:t>
            </a:r>
          </a:p>
          <a:p>
            <a:r>
              <a:rPr lang="cs-CZ" dirty="0"/>
              <a:t>Motilita – může být omezená, obzvláště u pacientů, kteří měli </a:t>
            </a:r>
            <a:r>
              <a:rPr lang="cs-CZ" dirty="0" err="1"/>
              <a:t>předózovanou</a:t>
            </a:r>
            <a:r>
              <a:rPr lang="cs-CZ" dirty="0"/>
              <a:t> operaci šilhání</a:t>
            </a:r>
          </a:p>
          <a:p>
            <a:r>
              <a:rPr lang="cs-CZ" dirty="0"/>
              <a:t>Konvergentní souhyb – dobrý, pokud je malá úchylka šilhání</a:t>
            </a:r>
          </a:p>
          <a:p>
            <a:r>
              <a:rPr lang="cs-CZ" dirty="0" err="1"/>
              <a:t>Konvergometr</a:t>
            </a:r>
            <a:r>
              <a:rPr lang="cs-CZ" dirty="0"/>
              <a:t> – lze změřit bb konvergence u malých úchylek šilhání</a:t>
            </a:r>
          </a:p>
          <a:p>
            <a:pPr lvl="0"/>
            <a:r>
              <a:rPr lang="cs-CZ" dirty="0"/>
              <a:t>Zakrývací test – /dálka, blízko/ konvergentní úchylka při fixaci do blízka i do dálky stejná</a:t>
            </a:r>
          </a:p>
          <a:p>
            <a:pPr lvl="0"/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7742377-5030-4BE2-BD00-0E3A20ADA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26"/>
    </mc:Choice>
    <mc:Fallback xmlns="">
      <p:transition spd="slow" advTm="6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Synoptofor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 pacientů s konsekutivní </a:t>
            </a:r>
            <a:r>
              <a:rPr lang="cs-CZ" dirty="0" err="1"/>
              <a:t>esotropií</a:t>
            </a:r>
            <a:r>
              <a:rPr lang="cs-CZ" dirty="0"/>
              <a:t> </a:t>
            </a:r>
            <a:r>
              <a:rPr lang="cs-CZ" dirty="0" err="1"/>
              <a:t>fce</a:t>
            </a:r>
            <a:r>
              <a:rPr lang="cs-CZ" dirty="0"/>
              <a:t> spíše nejsou </a:t>
            </a:r>
          </a:p>
          <a:p>
            <a:r>
              <a:rPr lang="cs-CZ" dirty="0" err="1"/>
              <a:t>Bg</a:t>
            </a:r>
            <a:r>
              <a:rPr lang="cs-CZ" dirty="0"/>
              <a:t>, </a:t>
            </a:r>
            <a:r>
              <a:rPr lang="cs-CZ" dirty="0" err="1"/>
              <a:t>Worth</a:t>
            </a:r>
            <a:r>
              <a:rPr lang="cs-CZ" dirty="0"/>
              <a:t> (blízko, dálka) – střídá (v případě amblyopie častěji fixuje lépe vidoucí oko)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B5E569-9CF1-4EE1-8AA7-F285C6988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6"/>
    </mc:Choice>
    <mc:Fallback xmlns="">
      <p:transition spd="slow" advTm="1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cs-CZ" b="1" dirty="0"/>
              <a:t>Léčba:</a:t>
            </a:r>
          </a:p>
          <a:p>
            <a:pPr lvl="0"/>
            <a:r>
              <a:rPr lang="cs-CZ" dirty="0"/>
              <a:t>Správná korekce refrakční vady</a:t>
            </a:r>
          </a:p>
          <a:p>
            <a:pPr lvl="0"/>
            <a:r>
              <a:rPr lang="cs-CZ" dirty="0"/>
              <a:t>Pokud se konsekutivní </a:t>
            </a:r>
            <a:r>
              <a:rPr lang="cs-CZ" dirty="0" err="1"/>
              <a:t>esotropie</a:t>
            </a:r>
            <a:r>
              <a:rPr lang="cs-CZ" dirty="0"/>
              <a:t> objeví následně po operaci, měla by být provedena pooperační ortoptická (event. v případě amblyopie </a:t>
            </a:r>
            <a:r>
              <a:rPr lang="cs-CZ" dirty="0" err="1"/>
              <a:t>pleoptická</a:t>
            </a:r>
            <a:r>
              <a:rPr lang="cs-CZ" dirty="0"/>
              <a:t>) léčba</a:t>
            </a:r>
          </a:p>
          <a:p>
            <a:pPr lvl="0"/>
            <a:r>
              <a:rPr lang="cs-CZ" dirty="0"/>
              <a:t>Motilita (posilovat původně operací oslabený zevní přímý sval)</a:t>
            </a:r>
          </a:p>
          <a:p>
            <a:pPr lvl="0"/>
            <a:r>
              <a:rPr lang="cs-CZ" dirty="0"/>
              <a:t>Dle ordinace lékaře se doporučuje operační řešení (nejméně půl roku od operace počkat na konečné postavení očí)</a:t>
            </a:r>
            <a:r>
              <a:rPr lang="en-US" dirty="0"/>
              <a:t> </a:t>
            </a:r>
            <a:endParaRPr lang="cs-CZ" dirty="0"/>
          </a:p>
          <a:p>
            <a:pPr lvl="0"/>
            <a:r>
              <a:rPr lang="cs-CZ" dirty="0"/>
              <a:t>Důležitá úzká kooperace </a:t>
            </a:r>
            <a:r>
              <a:rPr lang="cs-CZ" dirty="0" err="1"/>
              <a:t>ortoptistky</a:t>
            </a:r>
            <a:r>
              <a:rPr lang="cs-CZ" dirty="0"/>
              <a:t> a </a:t>
            </a:r>
            <a:r>
              <a:rPr lang="cs-CZ" dirty="0" err="1"/>
              <a:t>strabologa</a:t>
            </a:r>
            <a:endParaRPr lang="cs-CZ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A9771DEB-A6A6-411F-A2EE-BFB7CF4C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0"/>
    </mc:Choice>
    <mc:Fallback xmlns="">
      <p:transition spd="slow" advTm="4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E</a:t>
            </a:r>
            <a:r>
              <a:rPr lang="en-US" b="1" dirty="0" err="1"/>
              <a:t>xotropie</a:t>
            </a:r>
            <a:r>
              <a:rPr lang="cs-CZ" dirty="0"/>
              <a:t> vzniká následně po operaci konvergentního šilháni (po oslabující operaci na vnitřních přímých svalech)</a:t>
            </a:r>
          </a:p>
          <a:p>
            <a:r>
              <a:rPr lang="cs-CZ" dirty="0"/>
              <a:t>Fyziologicky jsou očnice postaveny lehce divergentně          (v dospělosti = tendence oči do </a:t>
            </a:r>
            <a:r>
              <a:rPr lang="cs-CZ" dirty="0" err="1"/>
              <a:t>exo</a:t>
            </a:r>
            <a:r>
              <a:rPr lang="cs-CZ" dirty="0"/>
              <a:t>)</a:t>
            </a:r>
          </a:p>
          <a:p>
            <a:r>
              <a:rPr lang="cs-CZ" dirty="0"/>
              <a:t>Úchylka šilhání se změní z původní </a:t>
            </a:r>
            <a:r>
              <a:rPr lang="cs-CZ" dirty="0" err="1"/>
              <a:t>esotropie</a:t>
            </a:r>
            <a:r>
              <a:rPr lang="cs-CZ" dirty="0"/>
              <a:t> do </a:t>
            </a:r>
            <a:r>
              <a:rPr lang="cs-CZ" dirty="0" err="1"/>
              <a:t>exotropie</a:t>
            </a:r>
            <a:endParaRPr lang="cs-CZ" dirty="0"/>
          </a:p>
          <a:p>
            <a:r>
              <a:rPr lang="cs-CZ" dirty="0"/>
              <a:t>Pokud měl například pacient před operací horizontální úchylku +15° a ihned po operaci má paralelní postavení očí, je zde poměrně velké riziko, že se mu postupem času objeví z důvodu špatné binokulární spolupráce  manifestní </a:t>
            </a:r>
            <a:r>
              <a:rPr lang="cs-CZ" dirty="0" err="1"/>
              <a:t>diveregentní</a:t>
            </a:r>
            <a:r>
              <a:rPr lang="cs-CZ" dirty="0"/>
              <a:t> úchylka – tedy konsekutivní </a:t>
            </a:r>
            <a:r>
              <a:rPr lang="cs-CZ" dirty="0" err="1"/>
              <a:t>exotropie</a:t>
            </a:r>
            <a:r>
              <a:rPr lang="cs-CZ" dirty="0"/>
              <a:t>         (mění  se disociovaný </a:t>
            </a:r>
            <a:r>
              <a:rPr lang="cs-CZ" dirty="0" err="1"/>
              <a:t>vergenční</a:t>
            </a:r>
            <a:r>
              <a:rPr lang="cs-CZ" dirty="0"/>
              <a:t> tonus z konvergentního do divergentního tonusu)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1AEA079-BF1A-44BF-9FF4-BE7703D20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2"/>
    </mc:Choice>
    <mc:Fallback xmlns="">
      <p:transition spd="slow" advTm="1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Začátek konsekutivní </a:t>
            </a:r>
            <a:r>
              <a:rPr lang="cs-CZ" dirty="0" err="1"/>
              <a:t>exotropie</a:t>
            </a:r>
            <a:r>
              <a:rPr lang="cs-CZ" dirty="0"/>
              <a:t> může být až v pubertálním nebo časně presbyopickém věku pacienta navzdory tomu, že operaci šilhání pacient podstoupil už v raném dětství</a:t>
            </a:r>
          </a:p>
          <a:p>
            <a:r>
              <a:rPr lang="cs-CZ" dirty="0"/>
              <a:t>Zpočátku se </a:t>
            </a:r>
            <a:r>
              <a:rPr lang="cs-CZ" dirty="0" err="1"/>
              <a:t>exotropie</a:t>
            </a:r>
            <a:r>
              <a:rPr lang="cs-CZ" dirty="0"/>
              <a:t> u těchto pacientů objeví večer (únava), postupem času se ale úchylka manifestuje i během dne a stává se konstantní</a:t>
            </a:r>
          </a:p>
          <a:p>
            <a:r>
              <a:rPr lang="cs-CZ" dirty="0"/>
              <a:t>U některých pacientů je výrazně omezená schopnost konvergence (dokonce není možná vůbec)</a:t>
            </a:r>
          </a:p>
          <a:p>
            <a:r>
              <a:rPr lang="cs-CZ" dirty="0"/>
              <a:t>Faktem je, že se postupem času tento typ šilhání ještě více zhoršuje (kosmetický handicap-úchylka </a:t>
            </a:r>
            <a:r>
              <a:rPr lang="cs-CZ" dirty="0" err="1"/>
              <a:t>šilhnání</a:t>
            </a:r>
            <a:r>
              <a:rPr lang="cs-CZ" dirty="0"/>
              <a:t> se ještě více zvětšuje)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EA5D68C-B67D-4B05-AEC9-6E76E9491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1"/>
    </mc:Choice>
    <mc:Fallback xmlns="">
      <p:transition spd="slow" advTm="4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 starších dětí, které nemají už tak velkou plasticitu mozku může dojít k diplopii a to velmi brzy po operaci šilhání </a:t>
            </a:r>
          </a:p>
          <a:p>
            <a:r>
              <a:rPr lang="cs-CZ" dirty="0"/>
              <a:t>Spontánní změna z </a:t>
            </a:r>
            <a:r>
              <a:rPr lang="cs-CZ" dirty="0" err="1"/>
              <a:t>esotropie</a:t>
            </a:r>
            <a:r>
              <a:rPr lang="cs-CZ" dirty="0"/>
              <a:t> do konsekutivní </a:t>
            </a:r>
            <a:r>
              <a:rPr lang="cs-CZ" dirty="0" err="1"/>
              <a:t>exotropie</a:t>
            </a:r>
            <a:r>
              <a:rPr lang="cs-CZ" dirty="0"/>
              <a:t> může vzniknout i bez předchozí chirurgické operace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751A0DE-39D3-4504-BF8A-CAC62E988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8"/>
    </mc:Choice>
    <mc:Fallback xmlns="">
      <p:transition spd="slow" advTm="1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u="sng" dirty="0"/>
              <a:t>Mechanismus vzniku spontánní konsekutivní </a:t>
            </a:r>
            <a:r>
              <a:rPr lang="cs-CZ" u="sng" dirty="0" err="1"/>
              <a:t>exotropie</a:t>
            </a:r>
            <a:r>
              <a:rPr lang="cs-CZ" u="sng" dirty="0"/>
              <a:t> </a:t>
            </a:r>
            <a:r>
              <a:rPr lang="cs-CZ" dirty="0"/>
              <a:t>je velmi podobný jako u pooperační </a:t>
            </a:r>
            <a:r>
              <a:rPr lang="cs-CZ" dirty="0" err="1"/>
              <a:t>exotropie</a:t>
            </a:r>
            <a:r>
              <a:rPr lang="cs-CZ" dirty="0"/>
              <a:t> (je velmi obtížné tyto dva druhy klinicky odlišit)</a:t>
            </a:r>
          </a:p>
          <a:p>
            <a:r>
              <a:rPr lang="cs-CZ" dirty="0"/>
              <a:t>Predisponujícím faktorem této spontánní </a:t>
            </a:r>
            <a:r>
              <a:rPr lang="cs-CZ" dirty="0" err="1"/>
              <a:t>exotropie</a:t>
            </a:r>
            <a:r>
              <a:rPr lang="cs-CZ" dirty="0"/>
              <a:t> – korekce hypermetropie v pozdějším věku (např. pacient má malou konvergentní úchylku šilhání při </a:t>
            </a:r>
            <a:r>
              <a:rPr lang="cs-CZ" dirty="0" err="1"/>
              <a:t>akomodativní</a:t>
            </a:r>
            <a:r>
              <a:rPr lang="cs-CZ" dirty="0"/>
              <a:t> </a:t>
            </a:r>
            <a:r>
              <a:rPr lang="cs-CZ" dirty="0" err="1"/>
              <a:t>esotropii</a:t>
            </a:r>
            <a:r>
              <a:rPr lang="cs-CZ" dirty="0"/>
              <a:t> – plná hypermetropická korekce)</a:t>
            </a:r>
          </a:p>
          <a:p>
            <a:r>
              <a:rPr lang="cs-CZ" dirty="0"/>
              <a:t>Tato korekce sníží pacientovo akomodační úsilí a důsledkem je ztráta synergistického konvergenčního úsilí- projeví se rozvojem konsekutivní </a:t>
            </a:r>
            <a:r>
              <a:rPr lang="cs-CZ" dirty="0" err="1"/>
              <a:t>exotropie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DFF83A5-7692-4E6D-80B9-5489C2EC0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Strabismus</a:t>
            </a:r>
            <a:r>
              <a:rPr lang="cs-CZ" dirty="0"/>
              <a:t> je odvozen od řeckého slova </a:t>
            </a:r>
            <a:r>
              <a:rPr lang="cs-CZ" i="1" dirty="0" err="1"/>
              <a:t>strabidzein</a:t>
            </a:r>
            <a:r>
              <a:rPr lang="cs-CZ" dirty="0"/>
              <a:t> – šilhati.</a:t>
            </a:r>
          </a:p>
          <a:p>
            <a:r>
              <a:rPr lang="cs-CZ" dirty="0"/>
              <a:t>V některé literatuře se pro strabismus užívá název </a:t>
            </a:r>
            <a:r>
              <a:rPr lang="cs-CZ" b="1" dirty="0" err="1"/>
              <a:t>heterotropie</a:t>
            </a:r>
            <a:r>
              <a:rPr lang="cs-CZ" b="1" dirty="0"/>
              <a:t>. </a:t>
            </a:r>
            <a:r>
              <a:rPr lang="cs-CZ" dirty="0"/>
              <a:t>Je také odvozen od řeckého slova </a:t>
            </a:r>
            <a:r>
              <a:rPr lang="cs-CZ" i="1" dirty="0" err="1"/>
              <a:t>heteros</a:t>
            </a:r>
            <a:r>
              <a:rPr lang="cs-CZ" i="1" dirty="0"/>
              <a:t> </a:t>
            </a:r>
            <a:r>
              <a:rPr lang="cs-CZ" dirty="0"/>
              <a:t>– jiný, </a:t>
            </a:r>
            <a:r>
              <a:rPr lang="cs-CZ" i="1" dirty="0" err="1"/>
              <a:t>tropein</a:t>
            </a:r>
            <a:r>
              <a:rPr lang="cs-CZ" i="1" dirty="0"/>
              <a:t> </a:t>
            </a:r>
            <a:r>
              <a:rPr lang="cs-CZ" dirty="0"/>
              <a:t>– zahýbati</a:t>
            </a:r>
          </a:p>
          <a:p>
            <a:r>
              <a:rPr lang="cs-CZ" b="1" dirty="0"/>
              <a:t>Strabismus = </a:t>
            </a:r>
            <a:r>
              <a:rPr lang="cs-CZ" b="1" dirty="0" err="1"/>
              <a:t>heterotropie</a:t>
            </a:r>
            <a:r>
              <a:rPr lang="cs-CZ" b="1" dirty="0"/>
              <a:t> = šilhání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5499630-3B24-4A36-BB1F-CE43AC660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"/>
    </mc:Choice>
    <mc:Fallback xmlns="">
      <p:transition spd="slow" advTm="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Dalším predisponujícím faktorem může být: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nestabilní anomální retinální korespondence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slabá nebo velmi slabá fúze</a:t>
            </a:r>
          </a:p>
          <a:p>
            <a:r>
              <a:rPr lang="es-ES" dirty="0"/>
              <a:t>Pacient ve stresu nebo unavený</a:t>
            </a:r>
            <a:r>
              <a:rPr lang="cs-CZ" dirty="0"/>
              <a:t> (nejprve večer, poté i během dne)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17A8DE-810A-4921-BADC-2C9FA3917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3"/>
    </mc:Choice>
    <mc:Fallback xmlns=""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r>
              <a:rPr lang="cs-CZ" dirty="0"/>
              <a:t>u pacientů s konsekutivní </a:t>
            </a:r>
            <a:r>
              <a:rPr lang="cs-CZ" dirty="0" err="1"/>
              <a:t>exotropií</a:t>
            </a:r>
            <a:r>
              <a:rPr lang="cs-CZ" dirty="0"/>
              <a:t> – omezené JBV, konvergence</a:t>
            </a:r>
            <a:endParaRPr lang="cs-CZ" b="1" dirty="0"/>
          </a:p>
          <a:p>
            <a:pPr lvl="0"/>
            <a:r>
              <a:rPr lang="en-US" dirty="0" err="1"/>
              <a:t>Visus</a:t>
            </a:r>
            <a:r>
              <a:rPr lang="en-US" dirty="0"/>
              <a:t> – </a:t>
            </a:r>
            <a:r>
              <a:rPr lang="cs-CZ" dirty="0"/>
              <a:t>jednostranně snížený při čtení do blízka i do dálky, pokud se spontánně vyvine jednostranná konsekutivní </a:t>
            </a:r>
            <a:r>
              <a:rPr lang="cs-CZ" dirty="0" err="1"/>
              <a:t>exotropie</a:t>
            </a:r>
            <a:r>
              <a:rPr lang="cs-CZ" dirty="0"/>
              <a:t> nebo před operací měl pacient amblyopii</a:t>
            </a:r>
          </a:p>
          <a:p>
            <a:pPr lvl="0"/>
            <a:r>
              <a:rPr lang="cs-CZ" dirty="0"/>
              <a:t>Motilita – může být omezená, obzvláště u pacientů, kteří již dříve podstoupili oslabující operaci šilhání </a:t>
            </a:r>
          </a:p>
          <a:p>
            <a:pPr lvl="0"/>
            <a:r>
              <a:rPr lang="cs-CZ" dirty="0"/>
              <a:t>Konvergentní souhyb – může být omezená konvergence</a:t>
            </a:r>
          </a:p>
          <a:p>
            <a:pPr lvl="0"/>
            <a:r>
              <a:rPr lang="cs-CZ" dirty="0" err="1"/>
              <a:t>Konvergometr</a:t>
            </a:r>
            <a:r>
              <a:rPr lang="cs-CZ" dirty="0"/>
              <a:t> – můžeme změřit i </a:t>
            </a:r>
            <a:r>
              <a:rPr lang="cs-CZ" dirty="0" err="1"/>
              <a:t>bbk</a:t>
            </a:r>
            <a:r>
              <a:rPr lang="cs-CZ" dirty="0"/>
              <a:t> – dle stavu oslabeného svalu</a:t>
            </a:r>
          </a:p>
          <a:p>
            <a:pPr lvl="0"/>
            <a:r>
              <a:rPr lang="cs-CZ" dirty="0"/>
              <a:t>Zakrývací test – /dálka, blízko/ divergentní úchylka při fixaci do blízka i do dálky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646830F-A469-49A7-9B50-1340A2BF4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4"/>
    </mc:Choice>
    <mc:Fallback xmlns="">
      <p:transition spd="slow" advTm="4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Synoptofor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 pacientů s konsekutivní </a:t>
            </a:r>
            <a:r>
              <a:rPr lang="cs-CZ" dirty="0" err="1"/>
              <a:t>exotropií</a:t>
            </a:r>
            <a:r>
              <a:rPr lang="cs-CZ" dirty="0"/>
              <a:t> jsou v různé míře oslabeny binokulární funkce (oslabenou SPP nebo fúzi nebo </a:t>
            </a:r>
            <a:r>
              <a:rPr lang="cs-CZ" dirty="0" err="1"/>
              <a:t>stereopsi</a:t>
            </a:r>
            <a:r>
              <a:rPr lang="cs-CZ" dirty="0"/>
              <a:t>).</a:t>
            </a:r>
          </a:p>
          <a:p>
            <a:pPr marL="0" indent="0">
              <a:buNone/>
            </a:pPr>
            <a:r>
              <a:rPr lang="cs-CZ" dirty="0"/>
              <a:t>Pokud se ale objeví amblyopie, můžeme předpokládat utlumování amblyopického oka.</a:t>
            </a:r>
          </a:p>
          <a:p>
            <a:r>
              <a:rPr lang="cs-CZ" dirty="0" err="1"/>
              <a:t>Bg</a:t>
            </a:r>
            <a:r>
              <a:rPr lang="cs-CZ" dirty="0"/>
              <a:t>, </a:t>
            </a:r>
            <a:r>
              <a:rPr lang="cs-CZ" dirty="0" err="1"/>
              <a:t>Worth</a:t>
            </a:r>
            <a:r>
              <a:rPr lang="cs-CZ" dirty="0"/>
              <a:t> (blízko, dálka) – dle stavu JBV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E0DA0B-17A7-4152-8C60-C491CFB43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"/>
    </mc:Choice>
    <mc:Fallback xmlns="">
      <p:transition spd="slow" advTm="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b="1" dirty="0"/>
              <a:t>Léčba:</a:t>
            </a:r>
          </a:p>
          <a:p>
            <a:pPr lvl="0"/>
            <a:r>
              <a:rPr lang="cs-CZ" dirty="0"/>
              <a:t>Konzervativní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dirty="0"/>
              <a:t>Ortoptické cvičení tohoto druhu šilhání směřujeme ke zlepšení relativní konvergence, zbytků </a:t>
            </a:r>
            <a:r>
              <a:rPr lang="cs-CZ" dirty="0" err="1"/>
              <a:t>binokularity</a:t>
            </a:r>
            <a:r>
              <a:rPr lang="cs-CZ" dirty="0"/>
              <a:t> a ke stabilizaci (příp. zmenšení) úchylky </a:t>
            </a:r>
            <a:r>
              <a:rPr lang="cs-CZ" dirty="0" err="1"/>
              <a:t>šilhnání</a:t>
            </a:r>
            <a:endParaRPr lang="cs-CZ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cs-CZ" dirty="0" err="1"/>
              <a:t>Antikorekce</a:t>
            </a:r>
            <a:r>
              <a:rPr lang="cs-CZ" dirty="0"/>
              <a:t> (rozptylky vyvolají akomodační konvergenci a tím zmenší divergentní úchylku) </a:t>
            </a:r>
          </a:p>
          <a:p>
            <a:pPr lvl="0"/>
            <a:r>
              <a:rPr lang="cs-CZ" dirty="0"/>
              <a:t>Chirurgická</a:t>
            </a:r>
          </a:p>
          <a:p>
            <a:pPr lvl="0"/>
            <a:r>
              <a:rPr lang="cs-CZ" dirty="0"/>
              <a:t>Důležitá úzká spolupráce </a:t>
            </a:r>
            <a:r>
              <a:rPr lang="cs-CZ" dirty="0" err="1"/>
              <a:t>ortoptistky</a:t>
            </a:r>
            <a:r>
              <a:rPr lang="cs-CZ" dirty="0"/>
              <a:t> a </a:t>
            </a:r>
            <a:r>
              <a:rPr lang="cs-CZ" dirty="0" err="1"/>
              <a:t>strabologa</a:t>
            </a:r>
            <a:endParaRPr lang="cs-CZ" dirty="0"/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2004289-AC82-4BAA-AB7D-CC710ADF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2"/>
    </mc:Choice>
    <mc:Fallback xmlns="">
      <p:transition spd="slow" advTm="3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Konsekutivní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Diplopie</a:t>
            </a:r>
            <a:r>
              <a:rPr lang="cs-CZ" dirty="0"/>
              <a:t> u konsekutivního strabismu závisí na stavu JBV před operací </a:t>
            </a:r>
          </a:p>
          <a:p>
            <a:r>
              <a:rPr lang="cs-CZ" dirty="0"/>
              <a:t>Bez sítnicové korespondence – není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F027C85-C623-4DC9-95D4-83DF393A7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2"/>
    </mc:Choice>
    <mc:Fallback xmlns="">
      <p:transition spd="slow" advTm="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Mikrostrabismus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Kosmeticky nenápadný </a:t>
            </a:r>
            <a:r>
              <a:rPr lang="en-US" dirty="0"/>
              <a:t>strabismus </a:t>
            </a:r>
            <a:r>
              <a:rPr lang="cs-CZ" dirty="0"/>
              <a:t>s úhlem </a:t>
            </a:r>
            <a:r>
              <a:rPr lang="en-US" dirty="0"/>
              <a:t>do 5</a:t>
            </a:r>
            <a:r>
              <a:rPr lang="cs-CZ" dirty="0"/>
              <a:t> st., s HARK s lehkou nebo těžkou amblyopií s centrální nebo excentrickou fixací</a:t>
            </a:r>
          </a:p>
          <a:p>
            <a:r>
              <a:rPr lang="cs-CZ" dirty="0"/>
              <a:t>Nejčastěji je úchylka konvergentní, ale může být i divergentní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Primární</a:t>
            </a:r>
          </a:p>
          <a:p>
            <a:pPr marL="0" indent="0">
              <a:buNone/>
            </a:pPr>
            <a:r>
              <a:rPr lang="cs-CZ" dirty="0"/>
              <a:t>Sekundární – vzniká po operaci velké úchylky    </a:t>
            </a:r>
          </a:p>
          <a:p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1817335-86CB-4D44-ABB4-E1760247B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4"/>
    </mc:Choice>
    <mc:Fallback xmlns="">
      <p:transition spd="slow" advTm="34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Mikrostrabismus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Rozdělení </a:t>
            </a:r>
            <a:r>
              <a:rPr lang="cs-CZ" dirty="0" err="1"/>
              <a:t>mikrostrabismu</a:t>
            </a:r>
            <a:r>
              <a:rPr lang="cs-CZ" dirty="0"/>
              <a:t> podle Langa:</a:t>
            </a:r>
          </a:p>
          <a:p>
            <a:pPr lvl="0"/>
            <a:r>
              <a:rPr lang="cs-CZ" dirty="0"/>
              <a:t>primární konstantní –  je charakterizován původními - vrozenými senzorickými změnami (ARK, amblyopie)</a:t>
            </a:r>
          </a:p>
          <a:p>
            <a:pPr lvl="0"/>
            <a:r>
              <a:rPr lang="cs-CZ" dirty="0"/>
              <a:t>primární dekompenzovaný – na bázi primárního </a:t>
            </a:r>
            <a:r>
              <a:rPr lang="cs-CZ" dirty="0" err="1"/>
              <a:t>mikrostrabismu</a:t>
            </a:r>
            <a:r>
              <a:rPr lang="cs-CZ" dirty="0"/>
              <a:t> se vyvine strabismus s velkým úhlem šilhání  - hypermetropie, exces konvergence, velká amblyopie</a:t>
            </a:r>
          </a:p>
          <a:p>
            <a:pPr lvl="0"/>
            <a:r>
              <a:rPr lang="cs-CZ" dirty="0"/>
              <a:t>sekundární – konsekutivní – vznik po terapii strabismu s větším úhlem  (chirurgická, konzervativní), nelze vyloučit výchozím stavem byl PM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665CFC-131B-4310-8CBA-EB8A0FED6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6"/>
    </mc:Choice>
    <mc:Fallback xmlns="">
      <p:transition spd="slow" advTm="1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Mikrostrabismus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pPr lvl="0"/>
            <a:r>
              <a:rPr lang="cs-CZ" dirty="0"/>
              <a:t>postavení očí – nepatrná úchylka, může být přehlédnutelná</a:t>
            </a:r>
          </a:p>
          <a:p>
            <a:pPr lvl="0"/>
            <a:r>
              <a:rPr lang="en-US" dirty="0" err="1"/>
              <a:t>Visus</a:t>
            </a:r>
            <a:r>
              <a:rPr lang="en-US" dirty="0"/>
              <a:t> – </a:t>
            </a:r>
            <a:r>
              <a:rPr lang="cs-CZ" dirty="0"/>
              <a:t>může být v normě, ale pokud je přítomna amblyopie, tak bude snížený u tupozrakého oka, je stejný do dálky i do blízka</a:t>
            </a:r>
          </a:p>
          <a:p>
            <a:r>
              <a:rPr lang="en-US" dirty="0" err="1"/>
              <a:t>Motilita</a:t>
            </a:r>
            <a:r>
              <a:rPr lang="cs-CZ" dirty="0"/>
              <a:t> – volná</a:t>
            </a:r>
          </a:p>
          <a:p>
            <a:r>
              <a:rPr lang="cs-CZ" dirty="0"/>
              <a:t>Konvergentní souhyb – často v normě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 err="1"/>
              <a:t>Konvergometr</a:t>
            </a:r>
            <a:r>
              <a:rPr lang="cs-CZ" dirty="0"/>
              <a:t> – u sekundárního může být vyš. omezeno</a:t>
            </a:r>
          </a:p>
          <a:p>
            <a:pPr lvl="0"/>
            <a:r>
              <a:rPr lang="cs-CZ" dirty="0"/>
              <a:t>Zakrývací test – /dálka, blízko/ nepatrná úchylka, může být přehlédnutelná, úhel úchylky stejný do dálky i do blízka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B05AE95-E9B3-470D-9F9C-0F8C72201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9"/>
    </mc:Choice>
    <mc:Fallback xmlns="">
      <p:transition spd="slow" advTm="3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Mikrostrabismus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Synoptofor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SP – udává = bude HARK</a:t>
            </a:r>
          </a:p>
          <a:p>
            <a:pPr marL="0" lvl="0" indent="0">
              <a:buNone/>
            </a:pPr>
            <a:r>
              <a:rPr lang="cs-CZ" dirty="0"/>
              <a:t>Fúze I – </a:t>
            </a:r>
            <a:r>
              <a:rPr lang="cs-CZ" dirty="0" err="1"/>
              <a:t>max</a:t>
            </a:r>
            <a:r>
              <a:rPr lang="cs-CZ" dirty="0"/>
              <a:t> = </a:t>
            </a:r>
            <a:r>
              <a:rPr lang="cs-CZ" dirty="0" err="1"/>
              <a:t>paramakulární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Fúze II – není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15C674A-4E10-4F53-A31D-071A58D47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6"/>
    </mc:Choice>
    <mc:Fallback xmlns="">
      <p:transition spd="slow" advTm="1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Mikrostrabismus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Léčba:</a:t>
            </a:r>
          </a:p>
          <a:p>
            <a:r>
              <a:rPr lang="cs-CZ" dirty="0" err="1"/>
              <a:t>Mikrostrabismus</a:t>
            </a:r>
            <a:r>
              <a:rPr lang="cs-CZ" dirty="0"/>
              <a:t> je s HARK -  do stabilního HARK už nezasahujeme </a:t>
            </a:r>
          </a:p>
          <a:p>
            <a:r>
              <a:rPr lang="cs-CZ" dirty="0"/>
              <a:t>Maximálně </a:t>
            </a:r>
            <a:r>
              <a:rPr lang="cs-CZ" dirty="0" err="1"/>
              <a:t>pleoptická</a:t>
            </a:r>
            <a:r>
              <a:rPr lang="cs-CZ" dirty="0"/>
              <a:t> léčba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30077FA-6EF7-470E-99BF-875C9D261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4"/>
    </mc:Choice>
    <mc:Fallback xmlns="">
      <p:transition spd="slow" advTm="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Definice strabismu:</a:t>
            </a:r>
          </a:p>
          <a:p>
            <a:pPr marL="0" indent="0">
              <a:buNone/>
            </a:pPr>
            <a:r>
              <a:rPr lang="cs-CZ" dirty="0"/>
              <a:t>Strabismus je stav, kdy při fixaci určitého předmětu do blízka nebo do dálky se osy vidění neprotínají v témže bodě. Je vždy přítomna větší nebo menší porucha JBV. Strabismus je porucha hlavně funkční, navenek provázená asymetrickým postavením očí.</a:t>
            </a:r>
          </a:p>
          <a:p>
            <a:r>
              <a:rPr lang="cs-CZ" dirty="0"/>
              <a:t>Porucha paralelního postavení očí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C94FF40-A005-4F8F-A584-ED9B633EF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"/>
    </mc:Choice>
    <mc:Fallback xmlns="">
      <p:transition spd="slow" advTm="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Méně častá forma šilhání </a:t>
            </a:r>
            <a:r>
              <a:rPr lang="en-US" dirty="0"/>
              <a:t>(,,alternate-day </a:t>
            </a:r>
            <a:r>
              <a:rPr lang="en-US" dirty="0" err="1"/>
              <a:t>esotropia</a:t>
            </a:r>
            <a:r>
              <a:rPr lang="en-US" dirty="0"/>
              <a:t>'') </a:t>
            </a:r>
            <a:endParaRPr lang="cs-CZ" dirty="0"/>
          </a:p>
          <a:p>
            <a:r>
              <a:rPr lang="cs-CZ" dirty="0"/>
              <a:t>Úchylka se opakuje pravidelně – nejčastěji v intervalech 48 hodin</a:t>
            </a:r>
          </a:p>
          <a:p>
            <a:r>
              <a:rPr lang="cs-CZ" dirty="0"/>
              <a:t>(nemusí být pravidelně v cyklu 48 hodin)</a:t>
            </a:r>
          </a:p>
          <a:p>
            <a:r>
              <a:rPr lang="cs-CZ" dirty="0"/>
              <a:t>48 hodin má dítě oči paralelní</a:t>
            </a:r>
          </a:p>
          <a:p>
            <a:r>
              <a:rPr lang="cs-CZ" dirty="0"/>
              <a:t>48 hodin obvykle jedno oko šilhá</a:t>
            </a:r>
          </a:p>
          <a:p>
            <a:r>
              <a:rPr lang="cs-CZ" dirty="0"/>
              <a:t>Úchylka šilhání je velká</a:t>
            </a:r>
          </a:p>
          <a:p>
            <a:r>
              <a:rPr lang="cs-CZ" dirty="0"/>
              <a:t>Může nastat téměř v každém věku</a:t>
            </a:r>
          </a:p>
          <a:p>
            <a:r>
              <a:rPr lang="cs-CZ" dirty="0"/>
              <a:t>Cyklický strabismus je obvykle získaný  </a:t>
            </a:r>
          </a:p>
          <a:p>
            <a:r>
              <a:rPr lang="cs-CZ" dirty="0"/>
              <a:t>Méně často bývá cyklický strabismus spojován s úrazy nebo s chirurgickým zákrokem</a:t>
            </a:r>
          </a:p>
          <a:p>
            <a:r>
              <a:rPr lang="cs-CZ" dirty="0"/>
              <a:t>Cyklická </a:t>
            </a:r>
            <a:r>
              <a:rPr lang="cs-CZ" dirty="0" err="1"/>
              <a:t>esotropie</a:t>
            </a:r>
            <a:r>
              <a:rPr lang="cs-CZ" dirty="0"/>
              <a:t> je obvykle progresivní a ve většině případů se stane konstantní po dobu několika měsíců či let, nebo může odeznít</a:t>
            </a:r>
          </a:p>
          <a:p>
            <a:endParaRPr lang="cs-CZ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CFE43407-3EFF-43AD-BB6C-BCC3584C8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7"/>
    </mc:Choice>
    <mc:Fallback xmlns="">
      <p:transition spd="slow" advTm="5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Diplopie se u dětí u cyklického strabismu často nevyskytuje (jde o velkou úchylku šilhání)</a:t>
            </a:r>
          </a:p>
          <a:p>
            <a:r>
              <a:rPr lang="cs-CZ" dirty="0"/>
              <a:t>Pacienti v pozdějším věku, již nejsou schopni diplopii potlačit</a:t>
            </a:r>
          </a:p>
          <a:p>
            <a:r>
              <a:rPr lang="cs-CZ" dirty="0"/>
              <a:t>V ,,nešilhavém'' mezidobí je postavení očí paralelní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0D8D37-402E-4768-B7BE-9F809867A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"/>
    </mc:Choice>
    <mc:Fallback xmlns="">
      <p:transition spd="slow" advTm="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poruchy je stále předmětem diskusí </a:t>
            </a:r>
          </a:p>
          <a:p>
            <a:r>
              <a:rPr lang="cs-CZ" dirty="0"/>
              <a:t>Spojuje se s alternací v dominanci hemisfér, ale byl také pozorován v souvislosti s cévami, zánětlivými a traumatickými afekcemi CNS </a:t>
            </a:r>
          </a:p>
          <a:p>
            <a:r>
              <a:rPr lang="cs-CZ" dirty="0"/>
              <a:t>V posledních letech se cyklický strabismus stále více spojuje s patologií binokulárních rytmů (,,vnitřních hodin''), o které se zajímá spousta dalších oborů – psychiatrie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FC67586-75C1-4368-8EC7-504296160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pPr lvl="0"/>
            <a:r>
              <a:rPr lang="en-US" dirty="0" err="1"/>
              <a:t>Visus</a:t>
            </a:r>
            <a:r>
              <a:rPr lang="en-US" dirty="0"/>
              <a:t> – </a:t>
            </a:r>
            <a:r>
              <a:rPr lang="cs-CZ" dirty="0"/>
              <a:t>blízko/dálka – i ve fázi šilhání v normě </a:t>
            </a:r>
          </a:p>
          <a:p>
            <a:pPr lvl="0"/>
            <a:r>
              <a:rPr lang="cs-CZ" dirty="0"/>
              <a:t>Motilita – ve fázi šilhání/nešilhání je motilita volná </a:t>
            </a:r>
          </a:p>
          <a:p>
            <a:pPr lvl="0"/>
            <a:r>
              <a:rPr lang="cs-CZ" dirty="0"/>
              <a:t>Konvergentní souhyb </a:t>
            </a:r>
          </a:p>
          <a:p>
            <a:pPr marL="0" indent="0">
              <a:buNone/>
            </a:pPr>
            <a:r>
              <a:rPr lang="cs-CZ" dirty="0"/>
              <a:t> - ve fázi šilhání konvergence může váznout </a:t>
            </a:r>
          </a:p>
          <a:p>
            <a:pPr marL="0" indent="0">
              <a:buNone/>
            </a:pPr>
            <a:r>
              <a:rPr lang="cs-CZ" dirty="0"/>
              <a:t> - ve fázi nešilhání je symetrický souhyb</a:t>
            </a:r>
          </a:p>
          <a:p>
            <a:pPr lvl="0"/>
            <a:r>
              <a:rPr lang="cs-CZ" dirty="0" err="1"/>
              <a:t>Konvergometr</a:t>
            </a:r>
            <a:r>
              <a:rPr lang="cs-CZ" dirty="0"/>
              <a:t> – ve fázi šilhání nelze 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Zakrývací test – /dálka, blízko/ </a:t>
            </a:r>
          </a:p>
          <a:p>
            <a:pPr marL="0" indent="0">
              <a:buNone/>
            </a:pPr>
            <a:r>
              <a:rPr lang="cs-CZ" dirty="0"/>
              <a:t> - ve fázi šilhání bude přítomná úchylka </a:t>
            </a:r>
          </a:p>
          <a:p>
            <a:pPr marL="0" indent="0">
              <a:buNone/>
            </a:pPr>
            <a:r>
              <a:rPr lang="cs-CZ" dirty="0"/>
              <a:t> - ve fázi nešilhání bude negativní do dálky i do blízka,  paralelní postavení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BCFDA12-E967-44F6-AE5A-D2F52E870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6"/>
    </mc:Choice>
    <mc:Fallback xmlns="">
      <p:transition spd="slow" advTm="3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Synoptofor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V souvislosti s velikostí úchylky může být u cyklického strabismu přítomen útlum OD/OS </a:t>
            </a:r>
          </a:p>
          <a:p>
            <a:r>
              <a:rPr lang="cs-CZ" dirty="0" err="1"/>
              <a:t>Bg</a:t>
            </a:r>
            <a:r>
              <a:rPr lang="cs-CZ" dirty="0"/>
              <a:t> – /blízko, dálka/ ve fázi šilhání útlum OS/OD </a:t>
            </a:r>
          </a:p>
          <a:p>
            <a:r>
              <a:rPr lang="cs-CZ" dirty="0" err="1"/>
              <a:t>Worth</a:t>
            </a:r>
            <a:r>
              <a:rPr lang="cs-CZ" dirty="0"/>
              <a:t> – /blízko, dálka/ ve fázi šilhání útlum OS/OD</a:t>
            </a:r>
          </a:p>
          <a:p>
            <a:r>
              <a:rPr lang="cs-CZ" dirty="0" err="1"/>
              <a:t>Hering</a:t>
            </a:r>
            <a:r>
              <a:rPr lang="cs-CZ" dirty="0"/>
              <a:t> </a:t>
            </a:r>
            <a:r>
              <a:rPr lang="cs-CZ" dirty="0" err="1"/>
              <a:t>Bielschowského</a:t>
            </a:r>
            <a:r>
              <a:rPr lang="cs-CZ" dirty="0"/>
              <a:t> test – </a:t>
            </a:r>
            <a:r>
              <a:rPr lang="en-US" dirty="0"/>
              <a:t>NRK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479FCC3-D426-4524-9D48-1ED1A88B3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"/>
    </mc:Choice>
    <mc:Fallback xmlns="">
      <p:transition spd="slow" advTm="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Cyklický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Léčba:</a:t>
            </a:r>
          </a:p>
          <a:p>
            <a:r>
              <a:rPr lang="cs-CZ" dirty="0"/>
              <a:t>Problematická</a:t>
            </a:r>
          </a:p>
          <a:p>
            <a:r>
              <a:rPr lang="pl-PL" dirty="0"/>
              <a:t>Konzervativní terapie je bez efektu</a:t>
            </a:r>
          </a:p>
          <a:p>
            <a:r>
              <a:rPr lang="pl-PL" dirty="0"/>
              <a:t>Optimální korekce refrakční vady</a:t>
            </a:r>
          </a:p>
          <a:p>
            <a:r>
              <a:rPr lang="cs-CZ" dirty="0"/>
              <a:t>Někdy pomůže operace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5D5CAFD-45C4-4EB6-9393-13AB4A4B9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4"/>
    </mc:Choice>
    <mc:Fallback xmlns="">
      <p:transition spd="slow" advTm="1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000" dirty="0"/>
              <a:t>Děkuji za pozornost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6C8659-76A8-48C0-8377-235764F4F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"/>
    </mc:Choice>
    <mc:Fallback xmlns="">
      <p:transition spd="slow" advTm="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Rozdělení strabismu:</a:t>
            </a:r>
          </a:p>
          <a:p>
            <a:r>
              <a:rPr lang="cs-CZ" b="1" dirty="0"/>
              <a:t>Primární strabismus </a:t>
            </a:r>
            <a:r>
              <a:rPr lang="cs-CZ" dirty="0"/>
              <a:t>dělíme na: </a:t>
            </a:r>
          </a:p>
          <a:p>
            <a:pPr marL="0" indent="0">
              <a:buNone/>
            </a:pPr>
            <a:r>
              <a:rPr lang="cs-CZ" dirty="0"/>
              <a:t>latentní /</a:t>
            </a:r>
            <a:r>
              <a:rPr lang="cs-CZ" dirty="0" err="1"/>
              <a:t>heteroforie</a:t>
            </a:r>
            <a:r>
              <a:rPr lang="cs-CZ" dirty="0"/>
              <a:t>/</a:t>
            </a:r>
          </a:p>
          <a:p>
            <a:pPr marL="0" indent="0">
              <a:buNone/>
            </a:pPr>
            <a:r>
              <a:rPr lang="cs-CZ" dirty="0"/>
              <a:t>manifestní /</a:t>
            </a:r>
            <a:r>
              <a:rPr lang="cs-CZ" dirty="0" err="1"/>
              <a:t>heterotropie</a:t>
            </a:r>
            <a:r>
              <a:rPr lang="cs-CZ" dirty="0"/>
              <a:t>/ - dělíme na: </a:t>
            </a:r>
          </a:p>
          <a:p>
            <a:pPr marL="0" indent="0">
              <a:buNone/>
            </a:pPr>
            <a:r>
              <a:rPr lang="cs-CZ" dirty="0" err="1"/>
              <a:t>konkomitantní</a:t>
            </a:r>
            <a:r>
              <a:rPr lang="cs-CZ" dirty="0"/>
              <a:t> /dynamický/ -  </a:t>
            </a:r>
            <a:r>
              <a:rPr lang="cs-CZ" b="1" dirty="0" err="1"/>
              <a:t>esotropie</a:t>
            </a:r>
            <a:r>
              <a:rPr lang="cs-CZ" b="1" dirty="0"/>
              <a:t>, </a:t>
            </a:r>
            <a:r>
              <a:rPr lang="cs-CZ" dirty="0" err="1"/>
              <a:t>exotrpie</a:t>
            </a:r>
            <a:r>
              <a:rPr lang="cs-CZ" dirty="0"/>
              <a:t>, zvláštní formy    </a:t>
            </a:r>
          </a:p>
          <a:p>
            <a:pPr marL="0" indent="0">
              <a:buNone/>
            </a:pPr>
            <a:r>
              <a:rPr lang="cs-CZ" dirty="0"/>
              <a:t>paralytický strabismus</a:t>
            </a: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Sekundární strabismus</a:t>
            </a:r>
          </a:p>
          <a:p>
            <a:pPr marL="0" indent="0">
              <a:buNone/>
            </a:pPr>
            <a:r>
              <a:rPr lang="cs-CZ" dirty="0"/>
              <a:t>Sekundární strabismus vzniká na základě jiného primárního onemocnění. Projevuje se uchýlením oka z paralelního postavení. Primárním onemocněním mohou být všechna onemocnění, která zhoršují vidění a poruchu JBV. U dětí to může být retinopatie nedonošených, jednostranný šedý zákal, záněty, tumory, úrazy nebo odchlípení sítnice. V dospělosti se k tomu přidávají metabolické, degenerativní a cévní choroby.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563288-1526-431B-A831-A381E6EC1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err="1"/>
              <a:t>Konkomitantní</a:t>
            </a:r>
            <a:r>
              <a:rPr lang="cs-CZ" b="1" dirty="0"/>
              <a:t> strabismus – znaky:                 </a:t>
            </a:r>
            <a:r>
              <a:rPr lang="cs-CZ" dirty="0"/>
              <a:t>odlišují </a:t>
            </a:r>
            <a:r>
              <a:rPr lang="cs-CZ" dirty="0" err="1"/>
              <a:t>konkomitantní</a:t>
            </a:r>
            <a:r>
              <a:rPr lang="cs-CZ" dirty="0"/>
              <a:t> strabismus od paralytického</a:t>
            </a:r>
            <a:r>
              <a:rPr lang="cs-CZ" b="1" dirty="0"/>
              <a:t> </a:t>
            </a:r>
          </a:p>
          <a:p>
            <a:pPr lvl="0"/>
            <a:r>
              <a:rPr lang="cs-CZ" dirty="0"/>
              <a:t>pohyblivost očí - ve všech pohledových směrech volná</a:t>
            </a:r>
          </a:p>
          <a:p>
            <a:r>
              <a:rPr lang="cs-CZ" dirty="0"/>
              <a:t>primární úchylka -  stejná jako sekundární</a:t>
            </a:r>
          </a:p>
          <a:p>
            <a:pPr lvl="0"/>
            <a:r>
              <a:rPr lang="cs-CZ" dirty="0"/>
              <a:t>nepřítomnost JBV - není obvykle přítomno</a:t>
            </a:r>
          </a:p>
          <a:p>
            <a:pPr lvl="0"/>
            <a:r>
              <a:rPr lang="cs-CZ" dirty="0"/>
              <a:t>diplopie - není</a:t>
            </a:r>
          </a:p>
          <a:p>
            <a:pPr lvl="0"/>
            <a:r>
              <a:rPr lang="cs-CZ" dirty="0"/>
              <a:t>anomální binokulární vidění - může být v některých případech /ARK/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B911A3B-B8A6-4B68-BD0E-761A97B46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"/>
    </mc:Choice>
    <mc:Fallback xmlns="">
      <p:transition spd="slow" advTm="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Primární úchylka</a:t>
            </a:r>
          </a:p>
          <a:p>
            <a:pPr marL="0" indent="0">
              <a:buNone/>
            </a:pPr>
            <a:r>
              <a:rPr lang="cs-CZ" dirty="0"/>
              <a:t>je úhel, který spolu svírají osy obou očí při fixaci vedoucím – nešilhajícím okem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Sekundární úchylka</a:t>
            </a:r>
          </a:p>
          <a:p>
            <a:pPr marL="0" indent="0">
              <a:buNone/>
            </a:pPr>
            <a:r>
              <a:rPr lang="cs-CZ" dirty="0"/>
              <a:t>je úhel, který spolu svírají osy obou očí při fixaci podřízeným – šilhajícím okem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8DCAAFE-6DD2-4D7F-89E0-03FAD6A41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Esotropie</a:t>
            </a:r>
            <a:r>
              <a:rPr lang="cs-CZ" dirty="0"/>
              <a:t> představuje nejčastější formu šilhání </a:t>
            </a:r>
          </a:p>
          <a:p>
            <a:r>
              <a:rPr lang="cs-CZ" dirty="0"/>
              <a:t>Jde o stáčení jednoho nebo obou očí nasálním směrem</a:t>
            </a:r>
          </a:p>
          <a:p>
            <a:r>
              <a:rPr lang="cs-CZ" dirty="0"/>
              <a:t>Vysoký výskyt amblyopie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6980"/>
            <a:ext cx="288032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C080B04-73C3-466A-A0AF-4CFB748F5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"/>
    </mc:Choice>
    <mc:Fallback xmlns="">
      <p:transition spd="slow" advTm="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Méně obvyklé formy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Akutní </a:t>
            </a:r>
            <a:r>
              <a:rPr lang="cs-CZ" dirty="0" err="1"/>
              <a:t>konkomitující</a:t>
            </a:r>
            <a:r>
              <a:rPr lang="cs-CZ" dirty="0"/>
              <a:t> strabismus</a:t>
            </a:r>
          </a:p>
          <a:p>
            <a:r>
              <a:rPr lang="cs-CZ" dirty="0"/>
              <a:t>Konsekutivní strabismus</a:t>
            </a:r>
          </a:p>
          <a:p>
            <a:r>
              <a:rPr lang="cs-CZ" dirty="0" err="1"/>
              <a:t>Mikrostabismus</a:t>
            </a:r>
            <a:endParaRPr lang="cs-CZ" dirty="0"/>
          </a:p>
          <a:p>
            <a:r>
              <a:rPr lang="cs-CZ" dirty="0"/>
              <a:t>Cyklický strabismus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CC508AE-B25A-4EFF-A8ED-645F4CE7F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9"/>
    </mc:Choice>
    <mc:Fallback xmlns="">
      <p:transition spd="slow" advTm="14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</a:t>
            </a:r>
            <a:r>
              <a:rPr lang="cs-CZ" dirty="0" err="1"/>
              <a:t>konkomitující</a:t>
            </a:r>
            <a:r>
              <a:rPr lang="cs-CZ" dirty="0"/>
              <a:t> strabismus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Méně obvyklá forma </a:t>
            </a:r>
            <a:r>
              <a:rPr lang="cs-CZ" dirty="0" err="1"/>
              <a:t>esotropie</a:t>
            </a:r>
            <a:endParaRPr lang="cs-CZ" dirty="0"/>
          </a:p>
          <a:p>
            <a:r>
              <a:rPr lang="cs-CZ" dirty="0"/>
              <a:t>Bez patologie – vzniká u větších dětí</a:t>
            </a:r>
          </a:p>
          <a:p>
            <a:r>
              <a:rPr lang="cs-CZ" dirty="0"/>
              <a:t>Příčinou je asi selhání okulomotorické rovnováhy</a:t>
            </a:r>
          </a:p>
          <a:p>
            <a:r>
              <a:rPr lang="cs-CZ" dirty="0"/>
              <a:t>Po dočasném zakrývání jednoho oka obvazem nebo po větší fyzické, psychické zátěži </a:t>
            </a:r>
          </a:p>
          <a:p>
            <a:r>
              <a:rPr lang="cs-CZ" dirty="0"/>
              <a:t>Jde o náhle vzniklý konvergentní strabismus s větší úchylkou a diplopií, která je ve všech směrech stejná</a:t>
            </a:r>
          </a:p>
          <a:p>
            <a:r>
              <a:rPr lang="cs-CZ" dirty="0"/>
              <a:t>Motilita je ve všech směrech normální – nelze prokázat žádnou obrnu některého zevního okohybného svalu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4C57D9E-8981-446B-BE53-46F8DD29D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1"/>
    </mc:Choice>
    <mc:Fallback xmlns="">
      <p:transition spd="slow" advTm="3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1861</Words>
  <Application>Microsoft Office PowerPoint</Application>
  <PresentationFormat>Předvádění na obrazovce (4:3)</PresentationFormat>
  <Paragraphs>208</Paragraphs>
  <Slides>36</Slides>
  <Notes>0</Notes>
  <HiddenSlides>0</HiddenSlides>
  <MMClips>36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Courier New</vt:lpstr>
      <vt:lpstr>Motiv systému Office</vt:lpstr>
      <vt:lpstr>Esotropie II. Hana Fraitová</vt:lpstr>
      <vt:lpstr>Esotropie II.</vt:lpstr>
      <vt:lpstr>Esotropie II.</vt:lpstr>
      <vt:lpstr>Esotropie II.</vt:lpstr>
      <vt:lpstr>Esotropie II.</vt:lpstr>
      <vt:lpstr>Esotropie II.</vt:lpstr>
      <vt:lpstr>Esotropie II.</vt:lpstr>
      <vt:lpstr>Méně obvyklé formy strabismu</vt:lpstr>
      <vt:lpstr>Akutní konkomitující strabismus</vt:lpstr>
      <vt:lpstr>Akutní konkomitující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Konsekutivní strabismus</vt:lpstr>
      <vt:lpstr>Mikrostrabismus </vt:lpstr>
      <vt:lpstr>Mikrostrabismus</vt:lpstr>
      <vt:lpstr>Mikrostrabismus</vt:lpstr>
      <vt:lpstr>Mikrostrabismus</vt:lpstr>
      <vt:lpstr>Mikrostrabismus</vt:lpstr>
      <vt:lpstr>Cyklický strabismus</vt:lpstr>
      <vt:lpstr>Cyklický strabismus</vt:lpstr>
      <vt:lpstr>Cyklický strabismus</vt:lpstr>
      <vt:lpstr>Cyklický strabismus</vt:lpstr>
      <vt:lpstr>Cyklický strabismus</vt:lpstr>
      <vt:lpstr>Cyklický strabismus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Esotropie II.</dc:title>
  <dc:creator>Hana</dc:creator>
  <cp:lastModifiedBy>Hana Fraitová</cp:lastModifiedBy>
  <cp:revision>138</cp:revision>
  <dcterms:created xsi:type="dcterms:W3CDTF">2017-10-17T14:21:46Z</dcterms:created>
  <dcterms:modified xsi:type="dcterms:W3CDTF">2020-12-10T21:17:35Z</dcterms:modified>
</cp:coreProperties>
</file>