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</p:sldMasterIdLst>
  <p:notesMasterIdLst>
    <p:notesMasterId r:id="rId77"/>
  </p:notesMasterIdLst>
  <p:sldIdLst>
    <p:sldId id="256" r:id="rId2"/>
    <p:sldId id="362" r:id="rId3"/>
    <p:sldId id="267" r:id="rId4"/>
    <p:sldId id="341" r:id="rId5"/>
    <p:sldId id="257" r:id="rId6"/>
    <p:sldId id="321" r:id="rId7"/>
    <p:sldId id="280" r:id="rId8"/>
    <p:sldId id="320" r:id="rId9"/>
    <p:sldId id="367" r:id="rId10"/>
    <p:sldId id="285" r:id="rId11"/>
    <p:sldId id="269" r:id="rId12"/>
    <p:sldId id="333" r:id="rId13"/>
    <p:sldId id="295" r:id="rId14"/>
    <p:sldId id="296" r:id="rId15"/>
    <p:sldId id="330" r:id="rId16"/>
    <p:sldId id="331" r:id="rId17"/>
    <p:sldId id="361" r:id="rId18"/>
    <p:sldId id="332" r:id="rId19"/>
    <p:sldId id="366" r:id="rId20"/>
    <p:sldId id="337" r:id="rId21"/>
    <p:sldId id="338" r:id="rId22"/>
    <p:sldId id="339" r:id="rId23"/>
    <p:sldId id="368" r:id="rId24"/>
    <p:sldId id="286" r:id="rId25"/>
    <p:sldId id="334" r:id="rId26"/>
    <p:sldId id="293" r:id="rId27"/>
    <p:sldId id="335" r:id="rId28"/>
    <p:sldId id="298" r:id="rId29"/>
    <p:sldId id="323" r:id="rId30"/>
    <p:sldId id="324" r:id="rId31"/>
    <p:sldId id="325" r:id="rId32"/>
    <p:sldId id="326" r:id="rId33"/>
    <p:sldId id="283" r:id="rId34"/>
    <p:sldId id="281" r:id="rId35"/>
    <p:sldId id="340" r:id="rId36"/>
    <p:sldId id="290" r:id="rId37"/>
    <p:sldId id="291" r:id="rId38"/>
    <p:sldId id="336" r:id="rId39"/>
    <p:sldId id="315" r:id="rId40"/>
    <p:sldId id="344" r:id="rId41"/>
    <p:sldId id="346" r:id="rId42"/>
    <p:sldId id="347" r:id="rId43"/>
    <p:sldId id="348" r:id="rId44"/>
    <p:sldId id="349" r:id="rId45"/>
    <p:sldId id="316" r:id="rId46"/>
    <p:sldId id="342" r:id="rId47"/>
    <p:sldId id="343" r:id="rId48"/>
    <p:sldId id="317" r:id="rId49"/>
    <p:sldId id="369" r:id="rId50"/>
    <p:sldId id="306" r:id="rId51"/>
    <p:sldId id="292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56" r:id="rId60"/>
    <p:sldId id="307" r:id="rId61"/>
    <p:sldId id="308" r:id="rId62"/>
    <p:sldId id="309" r:id="rId63"/>
    <p:sldId id="311" r:id="rId64"/>
    <p:sldId id="319" r:id="rId65"/>
    <p:sldId id="370" r:id="rId66"/>
    <p:sldId id="352" r:id="rId67"/>
    <p:sldId id="353" r:id="rId68"/>
    <p:sldId id="354" r:id="rId69"/>
    <p:sldId id="359" r:id="rId70"/>
    <p:sldId id="357" r:id="rId71"/>
    <p:sldId id="358" r:id="rId72"/>
    <p:sldId id="355" r:id="rId73"/>
    <p:sldId id="363" r:id="rId74"/>
    <p:sldId id="364" r:id="rId75"/>
    <p:sldId id="365" r:id="rId76"/>
  </p:sldIdLst>
  <p:sldSz cx="9144000" cy="6858000" type="screen4x3"/>
  <p:notesSz cx="6858000" cy="9144000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91" autoAdjust="0"/>
    <p:restoredTop sz="86377" autoAdjust="0"/>
  </p:normalViewPr>
  <p:slideViewPr>
    <p:cSldViewPr>
      <p:cViewPr varScale="1">
        <p:scale>
          <a:sx n="76" d="100"/>
          <a:sy n="76" d="100"/>
        </p:scale>
        <p:origin x="-1498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2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7D29E58A-BB5B-446D-B3FC-307FD816E12A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231038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31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34</a:t>
            </a:fld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36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37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41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 Výrazná hyperfunkce horních šikmých svalů působí excesivní abdukci </a:t>
            </a:r>
          </a:p>
          <a:p>
            <a:r>
              <a:rPr lang="cs-CZ" dirty="0" smtClean="0"/>
              <a:t>při pohledu dolů a dolní šikmé svaly jsou </a:t>
            </a:r>
            <a:r>
              <a:rPr lang="cs-CZ" dirty="0" err="1" smtClean="0"/>
              <a:t>hypofunkční</a:t>
            </a:r>
            <a:r>
              <a:rPr lang="cs-CZ" dirty="0" smtClean="0"/>
              <a:t>.</a:t>
            </a:r>
          </a:p>
          <a:p>
            <a:r>
              <a:rPr lang="cs-CZ" dirty="0" smtClean="0"/>
              <a:t>B verze odhalí hyperfunkci</a:t>
            </a:r>
            <a:r>
              <a:rPr lang="cs-CZ" baseline="0" dirty="0" smtClean="0"/>
              <a:t> horních šikmých svalů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42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43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44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50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53</a:t>
            </a:fld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62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63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baseline="0" dirty="0" smtClean="0"/>
              <a:t>Omezení pohyblivosti – ve směru akčního pole postiženého svalu, </a:t>
            </a:r>
          </a:p>
          <a:p>
            <a:r>
              <a:rPr lang="cs-CZ" baseline="0" dirty="0" smtClean="0"/>
              <a:t>v opačném směru je pohyblivost volná.</a:t>
            </a:r>
          </a:p>
          <a:p>
            <a:r>
              <a:rPr lang="cs-CZ" baseline="0" dirty="0" smtClean="0"/>
              <a:t>Proměnlivost primární úchylky: oko s paretickým svalem se odkloní</a:t>
            </a:r>
          </a:p>
          <a:p>
            <a:r>
              <a:rPr lang="cs-CZ" baseline="0" dirty="0" smtClean="0"/>
              <a:t> z primárního postavení směrem opačným než je směr jeho akce,</a:t>
            </a:r>
          </a:p>
          <a:p>
            <a:r>
              <a:rPr lang="cs-CZ" baseline="0" dirty="0" smtClean="0"/>
              <a:t>Takže jeho osa svírá s osou fixujícího oka jistý úhel, zvaný primární úchylka.</a:t>
            </a:r>
          </a:p>
          <a:p>
            <a:r>
              <a:rPr lang="cs-CZ" baseline="0" dirty="0" smtClean="0"/>
              <a:t>Její velikost je proměnlivá, podle směru pohledu, ve směru akce</a:t>
            </a:r>
          </a:p>
          <a:p>
            <a:r>
              <a:rPr lang="cs-CZ" baseline="0" dirty="0" smtClean="0"/>
              <a:t>Postiženého svalu se zvětšuje, v opačném směru se zmenšuje až se </a:t>
            </a:r>
          </a:p>
          <a:p>
            <a:r>
              <a:rPr lang="cs-CZ" baseline="0" dirty="0" smtClean="0"/>
              <a:t>Zcela vyrovnává.</a:t>
            </a:r>
          </a:p>
          <a:p>
            <a:endParaRPr lang="cs-CZ" baseline="0" dirty="0" smtClean="0"/>
          </a:p>
          <a:p>
            <a:r>
              <a:rPr lang="cs-CZ" baseline="0" dirty="0" smtClean="0"/>
              <a:t>Sekundární úchylka zdravého oka při převzetí  fixace okem</a:t>
            </a:r>
          </a:p>
          <a:p>
            <a:r>
              <a:rPr lang="cs-CZ" baseline="0" dirty="0" smtClean="0"/>
              <a:t>Postiženým je větší než primární. Podle </a:t>
            </a:r>
            <a:r>
              <a:rPr lang="cs-CZ" baseline="0" dirty="0" err="1" smtClean="0"/>
              <a:t>Heringova</a:t>
            </a:r>
            <a:r>
              <a:rPr lang="cs-CZ" baseline="0" dirty="0" smtClean="0"/>
              <a:t> zákona se totiž síla </a:t>
            </a:r>
          </a:p>
          <a:p>
            <a:r>
              <a:rPr lang="cs-CZ" baseline="0" dirty="0" smtClean="0"/>
              <a:t>Inervace k pohybu řídí podle toho z párových svalů, který je na fixujícím oku.</a:t>
            </a:r>
          </a:p>
          <a:p>
            <a:r>
              <a:rPr lang="cs-CZ" baseline="0" dirty="0" smtClean="0"/>
              <a:t>Podle téhož zákona dostává stejný silnější impuls  jeho zdravý druhostranný</a:t>
            </a:r>
          </a:p>
          <a:p>
            <a:r>
              <a:rPr lang="cs-CZ" baseline="0" dirty="0" smtClean="0"/>
              <a:t>Synergista (</a:t>
            </a:r>
            <a:r>
              <a:rPr lang="cs-CZ" baseline="0" dirty="0" err="1" smtClean="0"/>
              <a:t>spřažený</a:t>
            </a:r>
            <a:r>
              <a:rPr lang="cs-CZ" baseline="0" dirty="0" smtClean="0"/>
              <a:t> sval), který na zesílený </a:t>
            </a:r>
            <a:r>
              <a:rPr lang="cs-CZ" baseline="0" dirty="0" err="1" smtClean="0"/>
              <a:t>ipmuls</a:t>
            </a:r>
            <a:r>
              <a:rPr lang="cs-CZ" baseline="0" dirty="0" smtClean="0"/>
              <a:t> reaguje nadměrným </a:t>
            </a:r>
          </a:p>
          <a:p>
            <a:r>
              <a:rPr lang="cs-CZ" baseline="0" dirty="0" smtClean="0"/>
              <a:t>Stahem  - </a:t>
            </a:r>
            <a:r>
              <a:rPr lang="cs-CZ" baseline="0" dirty="0" err="1" smtClean="0"/>
              <a:t>bulbus</a:t>
            </a:r>
            <a:r>
              <a:rPr lang="cs-CZ" baseline="0" dirty="0" smtClean="0"/>
              <a:t> přestřelí do větší úchylky. Výrazná sekundární úchylka nezřídka </a:t>
            </a:r>
          </a:p>
          <a:p>
            <a:r>
              <a:rPr lang="cs-CZ" baseline="0" dirty="0" smtClean="0"/>
              <a:t>Časem převládá . Pacient totiž   po jisté době dává přednost fixaci postiženým </a:t>
            </a:r>
          </a:p>
          <a:p>
            <a:r>
              <a:rPr lang="cs-CZ" baseline="0" dirty="0" smtClean="0"/>
              <a:t>okem buď proto že je to zrakově jeho lepší nebo dominující oko, nebo že lépe </a:t>
            </a:r>
          </a:p>
          <a:p>
            <a:r>
              <a:rPr lang="cs-CZ" baseline="0" dirty="0" smtClean="0"/>
              <a:t>Snáší diplopii, když vlivem větší sekundární úchylky se rozdvojené obrazy</a:t>
            </a:r>
          </a:p>
          <a:p>
            <a:r>
              <a:rPr lang="cs-CZ" baseline="0" dirty="0" smtClean="0"/>
              <a:t>Navzájem více oddálí.</a:t>
            </a:r>
          </a:p>
          <a:p>
            <a:endParaRPr lang="cs-CZ" baseline="0" dirty="0" smtClean="0"/>
          </a:p>
          <a:p>
            <a:endParaRPr lang="cs-CZ" baseline="0" dirty="0" smtClean="0"/>
          </a:p>
          <a:p>
            <a:r>
              <a:rPr lang="cs-CZ" baseline="0" dirty="0" smtClean="0"/>
              <a:t>Druhotné změny svalové funkce:</a:t>
            </a:r>
          </a:p>
          <a:p>
            <a:r>
              <a:rPr lang="cs-CZ" baseline="0" dirty="0" smtClean="0"/>
              <a:t>Nejčastěji jsou postiženy:</a:t>
            </a:r>
          </a:p>
          <a:p>
            <a:r>
              <a:rPr lang="cs-CZ" baseline="0" dirty="0" smtClean="0"/>
              <a:t>stejnostranný antagonista (při fixaci zdravým okem),</a:t>
            </a:r>
          </a:p>
          <a:p>
            <a:r>
              <a:rPr lang="cs-CZ" baseline="0" dirty="0" smtClean="0"/>
              <a:t>Nemá dostatečnou protiváhu v oslabeném svalu, proto</a:t>
            </a:r>
          </a:p>
          <a:p>
            <a:r>
              <a:rPr lang="cs-CZ" baseline="0" dirty="0" smtClean="0"/>
              <a:t>Je ve stavu trvalé kontrakce a přetahuje oko do úchylky.</a:t>
            </a:r>
          </a:p>
          <a:p>
            <a:r>
              <a:rPr lang="cs-CZ" baseline="0" dirty="0" smtClean="0"/>
              <a:t>Trvalý stah může přejít ve spasmus. (otáčí okem opačným směrem)</a:t>
            </a:r>
          </a:p>
          <a:p>
            <a:r>
              <a:rPr lang="cs-CZ" baseline="0" dirty="0" smtClean="0"/>
              <a:t>(zevní přímý má antagonistu vnitřní přímý)</a:t>
            </a:r>
          </a:p>
          <a:p>
            <a:endParaRPr lang="cs-CZ" baseline="0" dirty="0" smtClean="0"/>
          </a:p>
          <a:p>
            <a:r>
              <a:rPr lang="cs-CZ" baseline="0" dirty="0" smtClean="0"/>
              <a:t>Druhostranný synergista (</a:t>
            </a:r>
            <a:r>
              <a:rPr lang="cs-CZ" baseline="0" dirty="0" err="1" smtClean="0"/>
              <a:t>spřažený</a:t>
            </a:r>
            <a:r>
              <a:rPr lang="cs-CZ" baseline="0" dirty="0" smtClean="0"/>
              <a:t> sval) –může prodělat</a:t>
            </a:r>
          </a:p>
          <a:p>
            <a:r>
              <a:rPr lang="cs-CZ" baseline="0" dirty="0" smtClean="0"/>
              <a:t>Obdobné změny končící až kontrakturou, pokud se postižené</a:t>
            </a:r>
          </a:p>
          <a:p>
            <a:r>
              <a:rPr lang="cs-CZ" baseline="0" dirty="0" smtClean="0"/>
              <a:t>Oko stává fixujícím. Synergisté pohybují oběma očima do</a:t>
            </a:r>
          </a:p>
          <a:p>
            <a:r>
              <a:rPr lang="cs-CZ" baseline="0" dirty="0" smtClean="0"/>
              <a:t>Určitého pohledového směru (horní přímý OP a dolní</a:t>
            </a:r>
          </a:p>
          <a:p>
            <a:r>
              <a:rPr lang="cs-CZ" baseline="0" dirty="0" smtClean="0"/>
              <a:t>Šikmý OL se podílejí na pohledu  doprava nahoru)</a:t>
            </a:r>
          </a:p>
          <a:p>
            <a:endParaRPr lang="cs-CZ" baseline="0" dirty="0" smtClean="0"/>
          </a:p>
          <a:p>
            <a:r>
              <a:rPr lang="cs-CZ" baseline="0" dirty="0" smtClean="0"/>
              <a:t>Druhostranný antagonista – může být postižen </a:t>
            </a:r>
            <a:r>
              <a:rPr lang="cs-CZ" baseline="0" dirty="0" err="1" smtClean="0"/>
              <a:t>tzv.inhibiční</a:t>
            </a:r>
            <a:r>
              <a:rPr lang="cs-CZ" baseline="0" dirty="0" smtClean="0"/>
              <a:t> parézou,</a:t>
            </a:r>
          </a:p>
          <a:p>
            <a:r>
              <a:rPr lang="cs-CZ" baseline="0" dirty="0" smtClean="0"/>
              <a:t>Protože je to párový sval (jinak přímý antagonista svalu postiženého)</a:t>
            </a:r>
          </a:p>
          <a:p>
            <a:r>
              <a:rPr lang="cs-CZ" baseline="0" dirty="0" smtClean="0"/>
              <a:t>Potřebuje stále slabší </a:t>
            </a:r>
            <a:r>
              <a:rPr lang="cs-CZ" baseline="0" dirty="0" err="1" smtClean="0"/>
              <a:t>impulsi</a:t>
            </a:r>
            <a:r>
              <a:rPr lang="cs-CZ" baseline="0" dirty="0" smtClean="0"/>
              <a:t> ke kontrakci.Nemá v paretickém svalu</a:t>
            </a:r>
          </a:p>
          <a:p>
            <a:r>
              <a:rPr lang="cs-CZ" baseline="0" dirty="0" smtClean="0"/>
              <a:t>Žádnou protiváhu. Podle </a:t>
            </a:r>
            <a:r>
              <a:rPr lang="cs-CZ" baseline="0" dirty="0" err="1" smtClean="0"/>
              <a:t>Heringova</a:t>
            </a:r>
            <a:r>
              <a:rPr lang="cs-CZ" baseline="0" dirty="0" smtClean="0"/>
              <a:t> zákona pak stejně slabý impuls</a:t>
            </a:r>
          </a:p>
          <a:p>
            <a:r>
              <a:rPr lang="cs-CZ" baseline="0" dirty="0" smtClean="0"/>
              <a:t>Dostává jeho </a:t>
            </a:r>
            <a:r>
              <a:rPr lang="cs-CZ" baseline="0" dirty="0" err="1" smtClean="0"/>
              <a:t>spřažený</a:t>
            </a:r>
            <a:r>
              <a:rPr lang="cs-CZ" baseline="0" dirty="0" smtClean="0"/>
              <a:t> párový sval. (druhostranný antagonista </a:t>
            </a:r>
          </a:p>
          <a:p>
            <a:r>
              <a:rPr lang="cs-CZ" baseline="0" dirty="0" smtClean="0"/>
              <a:t>Pravého zevního svalu je levý zevní sval)</a:t>
            </a:r>
          </a:p>
          <a:p>
            <a:endParaRPr lang="cs-CZ" baseline="0" dirty="0" smtClean="0"/>
          </a:p>
          <a:p>
            <a:r>
              <a:rPr lang="cs-CZ" baseline="0" dirty="0" smtClean="0"/>
              <a:t> </a:t>
            </a:r>
          </a:p>
          <a:p>
            <a:endParaRPr lang="cs-CZ" baseline="0" dirty="0" smtClean="0"/>
          </a:p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20680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baseline="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29E58A-BB5B-446D-B3FC-307FD816E12A}" type="slidenum">
              <a:rPr lang="cs-CZ" smtClean="0"/>
              <a:pPr/>
              <a:t>15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9219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cs-CZ"/>
            </a:p>
          </p:txBody>
        </p:sp>
        <p:sp>
          <p:nvSpPr>
            <p:cNvPr id="9220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</p:grpSp>
      <p:sp>
        <p:nvSpPr>
          <p:cNvPr id="9221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225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9111AB5-0670-423C-9B43-F081732E30EF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4C0CB-86ED-4EC5-99E3-D0218430A68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496050" y="381000"/>
            <a:ext cx="1962150" cy="59436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5734050" cy="59436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7FDA2-E282-42C3-8ABC-24A540780274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157211-1FB1-4583-8A72-59E18951BB1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3E15E-60A2-4C89-A071-CE93D249A2A7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F3F198-9885-4AD2-BF84-4DAD50DC8BA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B57E5-94CE-44BF-BA01-AEB57A180772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DE630-4AF7-4537-9898-A826E89AA759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D5A3B-C09D-4B9E-B5F3-3B6945ACB1F2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E477F-1D1F-438B-8E8B-BA056B8EBA2B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D8ED4-546B-4100-8638-615EFC19B588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8195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cs-CZ"/>
            </a:p>
          </p:txBody>
        </p:sp>
        <p:sp>
          <p:nvSpPr>
            <p:cNvPr id="8196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</p:grpSp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Klepnutím lze upravit styl</a:t>
            </a:r>
            <a:endParaRPr lang="cs-CZ" smtClean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pitchFamily="18" charset="0"/>
              </a:defRPr>
            </a:lvl1pPr>
          </a:lstStyle>
          <a:p>
            <a:fld id="{EE293D9D-1655-41FB-886E-8D7E4BA14020}" type="slidenum">
              <a:rPr lang="cs-CZ"/>
              <a:pPr/>
              <a:t>‹#›</a:t>
            </a:fld>
            <a:endParaRPr lang="cs-CZ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Klepnutím lze upravit styly předlohy textu.</a:t>
            </a:r>
          </a:p>
          <a:p>
            <a:pPr lvl="1"/>
            <a:r>
              <a:rPr lang="en-GB" smtClean="0"/>
              <a:t>Druhá úroveň</a:t>
            </a:r>
          </a:p>
          <a:p>
            <a:pPr lvl="2"/>
            <a:r>
              <a:rPr lang="en-GB" smtClean="0"/>
              <a:t>Třetí úroveň</a:t>
            </a:r>
          </a:p>
          <a:p>
            <a:pPr lvl="3"/>
            <a:r>
              <a:rPr lang="en-GB" smtClean="0"/>
              <a:t>Čtvrtá úroveň</a:t>
            </a:r>
          </a:p>
          <a:p>
            <a:pPr lvl="4"/>
            <a:r>
              <a:rPr lang="en-GB" smtClean="0"/>
              <a:t>Pátá úroveň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7.wav"/><Relationship Id="rId1" Type="http://schemas.openxmlformats.org/officeDocument/2006/relationships/audio" Target="../media/audio16.wa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wav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1.wav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wav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3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5.wav"/><Relationship Id="rId1" Type="http://schemas.openxmlformats.org/officeDocument/2006/relationships/audio" Target="../media/audio34.wav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6.wav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7.wav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8.wav"/><Relationship Id="rId5" Type="http://schemas.openxmlformats.org/officeDocument/2006/relationships/image" Target="../media/image3.png"/><Relationship Id="rId4" Type="http://schemas.openxmlformats.org/officeDocument/2006/relationships/image" Target="../media/image2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9.wav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0.wav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1.wav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2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3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4.wav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5.wav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6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7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8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9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0.wav"/><Relationship Id="rId4" Type="http://schemas.openxmlformats.org/officeDocument/2006/relationships/image" Target="../media/image3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1.wav"/><Relationship Id="rId4" Type="http://schemas.openxmlformats.org/officeDocument/2006/relationships/image" Target="../media/image4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2.wav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3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4.wav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6.wav"/><Relationship Id="rId1" Type="http://schemas.openxmlformats.org/officeDocument/2006/relationships/audio" Target="../media/audio55.wav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7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8.wav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9.wav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0.wav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1.wav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rtoptika.eu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11560" y="1052736"/>
            <a:ext cx="7772400" cy="1440160"/>
          </a:xfrm>
        </p:spPr>
        <p:txBody>
          <a:bodyPr>
            <a:normAutofit fontScale="90000"/>
          </a:bodyPr>
          <a:lstStyle/>
          <a:p>
            <a:r>
              <a:rPr lang="cs-CZ" baseline="0" dirty="0" smtClean="0"/>
              <a:t>Klinická ortoptika u </a:t>
            </a:r>
            <a:r>
              <a:rPr lang="cs-CZ" baseline="0" dirty="0" err="1" smtClean="0"/>
              <a:t>inkomitantního</a:t>
            </a:r>
            <a:r>
              <a:rPr lang="cs-CZ" baseline="0" dirty="0" smtClean="0"/>
              <a:t> (paralytického) strabismu.         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15616" y="3356992"/>
            <a:ext cx="6400800" cy="1752600"/>
          </a:xfrm>
        </p:spPr>
        <p:txBody>
          <a:bodyPr>
            <a:normAutofit/>
          </a:bodyPr>
          <a:lstStyle/>
          <a:p>
            <a:r>
              <a:rPr lang="cs-CZ" dirty="0" smtClean="0"/>
              <a:t>Eva </a:t>
            </a:r>
            <a:r>
              <a:rPr lang="cs-CZ" dirty="0" err="1" smtClean="0"/>
              <a:t>Modlingerová</a:t>
            </a:r>
            <a:endParaRPr lang="cs-CZ" dirty="0" smtClean="0"/>
          </a:p>
          <a:p>
            <a:r>
              <a:rPr lang="cs-CZ" dirty="0" smtClean="0"/>
              <a:t>2020 </a:t>
            </a:r>
            <a:r>
              <a:rPr lang="cs-CZ" dirty="0" smtClean="0"/>
              <a:t>podzim</a:t>
            </a:r>
          </a:p>
          <a:p>
            <a:endParaRPr lang="cs-CZ" dirty="0" smtClean="0"/>
          </a:p>
        </p:txBody>
      </p:sp>
      <p:pic>
        <p:nvPicPr>
          <p:cNvPr id="8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500958" y="78579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FFC000"/>
                </a:solidFill>
              </a:rPr>
              <a:t>Příčiny vrozeného</a:t>
            </a:r>
            <a:r>
              <a:rPr lang="cs-CZ" baseline="0" dirty="0" smtClean="0">
                <a:solidFill>
                  <a:srgbClr val="FFC000"/>
                </a:solidFill>
              </a:rPr>
              <a:t> </a:t>
            </a:r>
            <a:r>
              <a:rPr lang="cs-CZ" dirty="0" smtClean="0">
                <a:solidFill>
                  <a:srgbClr val="FFC000"/>
                </a:solidFill>
              </a:rPr>
              <a:t>paralytického strabismu</a:t>
            </a:r>
            <a:endParaRPr lang="cs-CZ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Vývojové poruchy:</a:t>
            </a:r>
          </a:p>
          <a:p>
            <a:pPr lvl="1"/>
            <a:r>
              <a:rPr lang="cs-CZ" dirty="0" smtClean="0"/>
              <a:t>Hypoplazie nebo aplazie</a:t>
            </a:r>
            <a:r>
              <a:rPr lang="cs-CZ" baseline="0" dirty="0" smtClean="0"/>
              <a:t>  jader okohybných nervů v mozkovém kmeni</a:t>
            </a:r>
          </a:p>
          <a:p>
            <a:pPr lvl="1"/>
            <a:r>
              <a:rPr lang="cs-CZ" baseline="0" dirty="0" smtClean="0"/>
              <a:t>Anomálie svalů a fascií</a:t>
            </a:r>
          </a:p>
          <a:p>
            <a:pPr lvl="1"/>
            <a:r>
              <a:rPr lang="cs-CZ" baseline="0" dirty="0" smtClean="0"/>
              <a:t>Malformace hlavy, obličeje</a:t>
            </a:r>
          </a:p>
          <a:p>
            <a:pPr lvl="1"/>
            <a:r>
              <a:rPr lang="cs-CZ" baseline="0" dirty="0" smtClean="0"/>
              <a:t>Součást různých syndromů</a:t>
            </a:r>
          </a:p>
          <a:p>
            <a:pPr lvl="0"/>
            <a:r>
              <a:rPr lang="cs-CZ" baseline="0" dirty="0" smtClean="0"/>
              <a:t>Porodní trauma:</a:t>
            </a:r>
          </a:p>
          <a:p>
            <a:pPr lvl="1"/>
            <a:r>
              <a:rPr lang="cs-CZ" baseline="0" dirty="0" err="1" smtClean="0"/>
              <a:t>Protrahovaný</a:t>
            </a:r>
            <a:r>
              <a:rPr lang="cs-CZ" baseline="0" dirty="0" smtClean="0"/>
              <a:t> porod s asfyxií</a:t>
            </a:r>
          </a:p>
          <a:p>
            <a:pPr lvl="1"/>
            <a:r>
              <a:rPr lang="cs-CZ" baseline="0" dirty="0" smtClean="0"/>
              <a:t>Útlakem vzniklé krvácení</a:t>
            </a:r>
          </a:p>
          <a:p>
            <a:pPr lvl="1"/>
            <a:r>
              <a:rPr lang="cs-CZ" baseline="0" dirty="0" smtClean="0"/>
              <a:t>Poranění očnice</a:t>
            </a:r>
          </a:p>
          <a:p>
            <a:pPr lvl="1"/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8072462" y="78579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aseline="0" dirty="0" smtClean="0">
                <a:solidFill>
                  <a:srgbClr val="FF0000"/>
                </a:solidFill>
              </a:rPr>
              <a:t>Vrozený paralytický strabismus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2132856"/>
            <a:ext cx="7772400" cy="4191744"/>
          </a:xfrm>
        </p:spPr>
        <p:txBody>
          <a:bodyPr/>
          <a:lstStyle/>
          <a:p>
            <a:r>
              <a:rPr lang="cs-CZ" sz="2800" u="none" baseline="0" dirty="0" smtClean="0">
                <a:solidFill>
                  <a:schemeClr val="tx1"/>
                </a:solidFill>
                <a:latin typeface="+mj-lt"/>
              </a:rPr>
              <a:t>Oboustranná paréza zevních očních svalů</a:t>
            </a:r>
          </a:p>
          <a:p>
            <a:r>
              <a:rPr lang="cs-CZ" dirty="0" err="1" smtClean="0">
                <a:latin typeface="+mj-lt"/>
              </a:rPr>
              <a:t>Duanův</a:t>
            </a:r>
            <a:r>
              <a:rPr lang="cs-CZ" dirty="0" smtClean="0">
                <a:latin typeface="+mj-lt"/>
              </a:rPr>
              <a:t> syndrom</a:t>
            </a:r>
          </a:p>
          <a:p>
            <a:r>
              <a:rPr lang="cs-CZ" dirty="0" smtClean="0">
                <a:latin typeface="+mj-lt"/>
              </a:rPr>
              <a:t>Langův syndrom vrozené </a:t>
            </a:r>
            <a:r>
              <a:rPr lang="cs-CZ" dirty="0" err="1" smtClean="0">
                <a:latin typeface="+mj-lt"/>
              </a:rPr>
              <a:t>esotropie</a:t>
            </a:r>
            <a:endParaRPr lang="cs-CZ" dirty="0" smtClean="0">
              <a:latin typeface="+mj-lt"/>
            </a:endParaRPr>
          </a:p>
          <a:p>
            <a:r>
              <a:rPr lang="cs-CZ" dirty="0" err="1" smtClean="0">
                <a:latin typeface="+mj-lt"/>
              </a:rPr>
              <a:t>Moebiův</a:t>
            </a:r>
            <a:r>
              <a:rPr lang="cs-CZ" dirty="0" smtClean="0">
                <a:latin typeface="+mj-lt"/>
              </a:rPr>
              <a:t> syndrom</a:t>
            </a:r>
          </a:p>
          <a:p>
            <a:endParaRPr lang="cs-CZ" sz="2800" b="1" u="none" baseline="0" dirty="0" smtClean="0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715272" y="78579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fontAlgn="base" latinLnBrk="0" hangingPunct="1"/>
            <a:r>
              <a:rPr lang="cs-CZ" dirty="0"/>
              <a:t>Oboustranná paréza zevních očních svalů (</a:t>
            </a:r>
            <a:r>
              <a:rPr lang="cs-CZ" dirty="0" err="1"/>
              <a:t>abducentů</a:t>
            </a:r>
            <a:r>
              <a:rPr lang="cs-CZ" dirty="0"/>
              <a:t>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2060848"/>
            <a:ext cx="7772400" cy="4263752"/>
          </a:xfrm>
        </p:spPr>
        <p:txBody>
          <a:bodyPr/>
          <a:lstStyle/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Příčina je hypoplazie jader a dráhy nervu </a:t>
            </a:r>
            <a:r>
              <a:rPr lang="cs-CZ" sz="24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abducens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(</a:t>
            </a:r>
            <a:r>
              <a:rPr lang="cs-CZ" sz="24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n.č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VI)</a:t>
            </a: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Úchylka se nemění ve spánku, v narkóze ani po déle trvající okluzi</a:t>
            </a: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Neschopnost abdukce  je spojeno se zkříženou fixací, v centrální oblasti alternující, ale je i ARK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358214" y="78579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Oboustranná paréza zevních očních svalů (</a:t>
            </a:r>
            <a:r>
              <a:rPr lang="cs-CZ" dirty="0" err="1" smtClean="0"/>
              <a:t>abducentu</a:t>
            </a:r>
            <a:r>
              <a:rPr lang="cs-CZ" dirty="0" smtClean="0"/>
              <a:t>)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0" name="Picture 2" descr="D:\P10304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700808"/>
            <a:ext cx="7950200" cy="4632325"/>
          </a:xfrm>
          <a:prstGeom prst="rect">
            <a:avLst/>
          </a:prstGeom>
          <a:noFill/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5"/>
          <a:stretch>
            <a:fillRect/>
          </a:stretch>
        </p:blipFill>
        <p:spPr>
          <a:xfrm>
            <a:off x="8215338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Oboustranná</a:t>
            </a:r>
            <a:r>
              <a:rPr lang="cs-CZ" baseline="0" dirty="0" smtClean="0"/>
              <a:t> paréza zevních očních svalů (</a:t>
            </a:r>
            <a:r>
              <a:rPr lang="cs-CZ" baseline="0" dirty="0" err="1" smtClean="0"/>
              <a:t>abducentu</a:t>
            </a:r>
            <a:r>
              <a:rPr lang="cs-CZ" baseline="0" dirty="0" smtClean="0"/>
              <a:t>) </a:t>
            </a:r>
            <a:endParaRPr lang="cs-CZ" dirty="0"/>
          </a:p>
        </p:txBody>
      </p:sp>
      <p:pic>
        <p:nvPicPr>
          <p:cNvPr id="1026" name="Picture 2" descr="D:\P103048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792212"/>
            <a:ext cx="7772400" cy="4416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Duanův</a:t>
            </a:r>
            <a:r>
              <a:rPr lang="cs-CZ" dirty="0" smtClean="0"/>
              <a:t> syndrom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rtl="0" eaLnBrk="1" fontAlgn="base" latinLnBrk="0" hangingPunct="1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Charakteristické je velké omezení abdukce, </a:t>
            </a:r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retrakce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bulbu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při pokusu o addukci a zúžení oční štěrbiny  při addukci, </a:t>
            </a:r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torticollis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vertikální úchylka – náhlá nahoru nebo dolů</a:t>
            </a:r>
          </a:p>
          <a:p>
            <a:pPr rtl="0" eaLnBrk="1" fontAlgn="base" latinLnBrk="0" hangingPunct="1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Častěji postihuje levou stranu a je častější u žen</a:t>
            </a:r>
          </a:p>
          <a:p>
            <a:pPr rtl="0" eaLnBrk="1" fontAlgn="base" latinLnBrk="0" hangingPunct="1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Není diplopie !!!</a:t>
            </a:r>
          </a:p>
          <a:p>
            <a:pPr rtl="0" eaLnBrk="1" fontAlgn="base" latinLnBrk="0" hangingPunct="1"/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Duan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I, II a III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786710" y="78579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4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Duanův</a:t>
            </a:r>
            <a:r>
              <a:rPr lang="cs-CZ" dirty="0" smtClean="0"/>
              <a:t> syndrom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146" name="Picture 2" descr="Left Duane Type 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348880"/>
            <a:ext cx="3240360" cy="36121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Langův syndrom vrozené </a:t>
            </a:r>
            <a:r>
              <a:rPr lang="cs-CZ" dirty="0" err="1" smtClean="0"/>
              <a:t>ezotropie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2132856"/>
            <a:ext cx="7772400" cy="4191744"/>
          </a:xfrm>
        </p:spPr>
        <p:txBody>
          <a:bodyPr/>
          <a:lstStyle/>
          <a:p>
            <a:r>
              <a:rPr lang="cs-CZ" dirty="0" smtClean="0"/>
              <a:t>Zvláštní</a:t>
            </a:r>
            <a:r>
              <a:rPr lang="cs-CZ" baseline="0" dirty="0" smtClean="0"/>
              <a:t> forma obrny </a:t>
            </a:r>
            <a:r>
              <a:rPr lang="cs-CZ" baseline="0" dirty="0" err="1" smtClean="0"/>
              <a:t>n.VI</a:t>
            </a:r>
            <a:endParaRPr lang="cs-CZ" baseline="0" dirty="0" smtClean="0"/>
          </a:p>
          <a:p>
            <a:r>
              <a:rPr lang="cs-CZ" baseline="0" dirty="0" smtClean="0"/>
              <a:t>Vzniká mezi 2. a 7. měsícem </a:t>
            </a:r>
          </a:p>
          <a:p>
            <a:r>
              <a:rPr lang="cs-CZ" baseline="0" dirty="0" smtClean="0"/>
              <a:t>Velká eso úchylka se záškubovým latentním nystagmem</a:t>
            </a:r>
          </a:p>
          <a:p>
            <a:r>
              <a:rPr lang="cs-CZ" baseline="0" dirty="0" smtClean="0"/>
              <a:t>Nystagmus se objevuje  při abdukci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000892" y="14287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1103784"/>
          </a:xfrm>
        </p:spPr>
        <p:txBody>
          <a:bodyPr/>
          <a:lstStyle/>
          <a:p>
            <a:r>
              <a:rPr lang="cs-CZ" dirty="0" err="1" smtClean="0"/>
              <a:t>Moebiův</a:t>
            </a:r>
            <a:r>
              <a:rPr lang="cs-CZ" dirty="0" smtClean="0"/>
              <a:t> syndrom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2060848"/>
            <a:ext cx="7772400" cy="4263752"/>
          </a:xfrm>
        </p:spPr>
        <p:txBody>
          <a:bodyPr/>
          <a:lstStyle/>
          <a:p>
            <a:r>
              <a:rPr lang="cs-CZ" dirty="0" smtClean="0"/>
              <a:t>Výrazná </a:t>
            </a:r>
            <a:r>
              <a:rPr lang="cs-CZ" dirty="0" err="1" smtClean="0"/>
              <a:t>esotropie</a:t>
            </a:r>
            <a:endParaRPr lang="cs-CZ" dirty="0" smtClean="0"/>
          </a:p>
          <a:p>
            <a:r>
              <a:rPr lang="cs-CZ" dirty="0" smtClean="0"/>
              <a:t>Je vzácnější než </a:t>
            </a:r>
            <a:r>
              <a:rPr lang="cs-CZ" dirty="0" err="1" smtClean="0"/>
              <a:t>Duanův</a:t>
            </a:r>
            <a:r>
              <a:rPr lang="cs-CZ" dirty="0" smtClean="0"/>
              <a:t> syndrom</a:t>
            </a:r>
          </a:p>
          <a:p>
            <a:r>
              <a:rPr lang="cs-CZ" dirty="0" smtClean="0"/>
              <a:t>Oboustranná paréza </a:t>
            </a:r>
            <a:r>
              <a:rPr lang="cs-CZ" dirty="0" err="1" smtClean="0"/>
              <a:t>n.facialis</a:t>
            </a:r>
            <a:r>
              <a:rPr lang="cs-CZ" baseline="0" dirty="0" smtClean="0"/>
              <a:t> (</a:t>
            </a:r>
            <a:r>
              <a:rPr lang="cs-CZ" baseline="0" dirty="0" err="1" smtClean="0"/>
              <a:t>n.VII</a:t>
            </a:r>
            <a:r>
              <a:rPr lang="cs-CZ" baseline="0" dirty="0" smtClean="0"/>
              <a:t>)</a:t>
            </a:r>
          </a:p>
          <a:p>
            <a:r>
              <a:rPr lang="cs-CZ" baseline="0" dirty="0" smtClean="0"/>
              <a:t>Různé poruchy oční motility – buď pohledové obrny nebo strabismus.  </a:t>
            </a:r>
          </a:p>
          <a:p>
            <a:r>
              <a:rPr lang="cs-CZ" baseline="0" dirty="0" smtClean="0"/>
              <a:t>Svaly mohou být </a:t>
            </a:r>
            <a:r>
              <a:rPr lang="cs-CZ" baseline="0" dirty="0" err="1" smtClean="0"/>
              <a:t>ztluštělé</a:t>
            </a:r>
            <a:r>
              <a:rPr lang="cs-CZ" baseline="0" dirty="0" smtClean="0"/>
              <a:t>, až </a:t>
            </a:r>
            <a:r>
              <a:rPr lang="cs-CZ" baseline="0" dirty="0" err="1" smtClean="0"/>
              <a:t>fibrotické</a:t>
            </a:r>
            <a:r>
              <a:rPr lang="cs-CZ" baseline="0" dirty="0" smtClean="0"/>
              <a:t> jako u </a:t>
            </a:r>
            <a:r>
              <a:rPr lang="cs-CZ" baseline="0" dirty="0" smtClean="0"/>
              <a:t>strabismu </a:t>
            </a:r>
            <a:r>
              <a:rPr lang="cs-CZ" baseline="0" dirty="0" err="1" smtClean="0"/>
              <a:t>fixus</a:t>
            </a:r>
            <a:endParaRPr lang="cs-CZ" baseline="0" dirty="0" smtClean="0"/>
          </a:p>
          <a:p>
            <a:r>
              <a:rPr lang="cs-CZ" baseline="0" dirty="0" smtClean="0"/>
              <a:t>Charakteristický je nehybný, maskovitý obličej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858148" y="92867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2780928"/>
            <a:ext cx="7772400" cy="1143000"/>
          </a:xfrm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  <a:effectLst/>
              </a:rPr>
              <a:t>Získaný paralytický strabismus</a:t>
            </a:r>
            <a:endParaRPr lang="cs-CZ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3867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Agenda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Paralytický strabismus – přehled</a:t>
            </a:r>
          </a:p>
          <a:p>
            <a:r>
              <a:rPr lang="cs-CZ" dirty="0" smtClean="0"/>
              <a:t>Vrozený strabismus</a:t>
            </a:r>
          </a:p>
          <a:p>
            <a:r>
              <a:rPr lang="cs-CZ" dirty="0" smtClean="0"/>
              <a:t>Získaný </a:t>
            </a:r>
            <a:r>
              <a:rPr lang="cs-CZ" dirty="0"/>
              <a:t>paralytický </a:t>
            </a:r>
            <a:r>
              <a:rPr lang="cs-CZ" dirty="0" smtClean="0"/>
              <a:t>strabismus </a:t>
            </a:r>
          </a:p>
          <a:p>
            <a:r>
              <a:rPr lang="cs-CZ" dirty="0" smtClean="0"/>
              <a:t>Získaný i vrozený </a:t>
            </a:r>
            <a:r>
              <a:rPr lang="cs-CZ" dirty="0"/>
              <a:t>paralytický </a:t>
            </a:r>
            <a:r>
              <a:rPr lang="cs-CZ" dirty="0" smtClean="0"/>
              <a:t>strabismus</a:t>
            </a:r>
          </a:p>
          <a:p>
            <a:r>
              <a:rPr lang="cs-CZ" dirty="0" smtClean="0"/>
              <a:t>Zásady vyšetření paralytického strabismu </a:t>
            </a:r>
            <a:endParaRPr lang="cs-CZ" dirty="0"/>
          </a:p>
          <a:p>
            <a:r>
              <a:rPr lang="cs-CZ" dirty="0" smtClean="0"/>
              <a:t> Léčba paralytického strabismu</a:t>
            </a:r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6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643834" y="928670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679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Příznaky získaného paralytického strabismu: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rtl="0" fontAlgn="base"/>
            <a:r>
              <a:rPr lang="cs-CZ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 objektivní </a:t>
            </a: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Omezení pohyblivosti ve směru maximální akce ochrnutého svalu</a:t>
            </a:r>
            <a:endParaRPr lang="cs-CZ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Úchylka je proti směru maximální akce ochrnutého svalu</a:t>
            </a:r>
            <a:endParaRPr lang="cs-CZ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Kompenzační postavení hlavy – obličej je otočen na stranu maximální akce ochrnutého svalu, oči jsou otočeny na stranu opačnou</a:t>
            </a:r>
            <a:endParaRPr lang="cs-CZ" sz="2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fontAlgn="base"/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+ </a:t>
            </a:r>
            <a:r>
              <a:rPr lang="cs-CZ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 subjektivní</a:t>
            </a:r>
            <a:endParaRPr lang="cs-CZ" sz="2800" b="1" dirty="0" smtClean="0"/>
          </a:p>
          <a:p>
            <a:pPr lvl="1" rtl="0" fontAlgn="base"/>
            <a:r>
              <a:rPr lang="cs-CZ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Diplopie</a:t>
            </a:r>
            <a:endParaRPr lang="cs-CZ" dirty="0" smtClean="0"/>
          </a:p>
          <a:p>
            <a:pPr lvl="1" rtl="0" fontAlgn="base"/>
            <a:r>
              <a:rPr lang="cs-CZ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Špatná lokalizace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předmětů</a:t>
            </a:r>
            <a:endParaRPr lang="cs-CZ" dirty="0" smtClean="0"/>
          </a:p>
          <a:p>
            <a:pPr lvl="1" rtl="0" fontAlgn="base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Závrať z diplopie, někdy i nauzea</a:t>
            </a:r>
          </a:p>
          <a:p>
            <a:pPr lvl="1" rtl="0" fontAlgn="base">
              <a:buNone/>
            </a:pPr>
            <a:endParaRPr lang="cs-CZ" sz="24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5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2" name="Nahraný zvuk"/>
          </p:nvPr>
        </p:nvPicPr>
        <p:blipFill>
          <a:blip r:embed="rId5"/>
          <a:stretch>
            <a:fillRect/>
          </a:stretch>
        </p:blipFill>
        <p:spPr>
          <a:xfrm>
            <a:off x="7715272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10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Příčiny získaného</a:t>
            </a:r>
            <a:r>
              <a:rPr lang="cs-CZ" baseline="0" dirty="0" smtClean="0"/>
              <a:t> paralytického strabismu: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Úrazy – nejčastěji</a:t>
            </a:r>
            <a:r>
              <a:rPr lang="cs-CZ" sz="2400" baseline="0" dirty="0" smtClean="0"/>
              <a:t> </a:t>
            </a:r>
            <a:r>
              <a:rPr lang="cs-CZ" sz="2400" baseline="0" dirty="0" err="1" smtClean="0"/>
              <a:t>n.abducens</a:t>
            </a:r>
            <a:r>
              <a:rPr lang="cs-CZ" sz="2400" baseline="0" dirty="0" smtClean="0"/>
              <a:t> (</a:t>
            </a:r>
            <a:r>
              <a:rPr lang="cs-CZ" sz="2400" baseline="0" dirty="0" err="1" smtClean="0"/>
              <a:t>č.VI</a:t>
            </a:r>
            <a:r>
              <a:rPr lang="cs-CZ" sz="2400" baseline="0" dirty="0" smtClean="0"/>
              <a:t>)</a:t>
            </a:r>
          </a:p>
          <a:p>
            <a:r>
              <a:rPr lang="cs-CZ" sz="2400" baseline="0" dirty="0" smtClean="0"/>
              <a:t>Nádory, např. při paréze </a:t>
            </a:r>
            <a:r>
              <a:rPr lang="cs-CZ" sz="2400" baseline="0" dirty="0" err="1" smtClean="0"/>
              <a:t>abducentu</a:t>
            </a:r>
            <a:r>
              <a:rPr lang="cs-CZ" sz="2400" baseline="0" dirty="0" smtClean="0"/>
              <a:t> spojenou s městnáním a chyběním rohovkového reflexu – bývá u tumoru mozečku</a:t>
            </a:r>
          </a:p>
          <a:p>
            <a:r>
              <a:rPr lang="cs-CZ" sz="2400" baseline="0" dirty="0" smtClean="0"/>
              <a:t>Poruchy krevního zásobení CNS – </a:t>
            </a:r>
            <a:r>
              <a:rPr lang="cs-CZ" sz="2400" baseline="0" dirty="0" err="1" smtClean="0"/>
              <a:t>ateroskleroza</a:t>
            </a:r>
            <a:r>
              <a:rPr lang="cs-CZ" sz="2400" baseline="0" dirty="0" smtClean="0"/>
              <a:t>, hypertenze</a:t>
            </a:r>
          </a:p>
          <a:p>
            <a:r>
              <a:rPr lang="cs-CZ" sz="2400" baseline="0" dirty="0" smtClean="0"/>
              <a:t>Diabetes</a:t>
            </a:r>
          </a:p>
          <a:p>
            <a:r>
              <a:rPr lang="cs-CZ" sz="2400" baseline="0" dirty="0" smtClean="0"/>
              <a:t>Aneurysma</a:t>
            </a:r>
          </a:p>
          <a:p>
            <a:r>
              <a:rPr lang="cs-CZ" sz="2400" baseline="0" dirty="0" smtClean="0"/>
              <a:t>Roztroušená </a:t>
            </a:r>
            <a:r>
              <a:rPr lang="cs-CZ" sz="2400" baseline="0" dirty="0" err="1" smtClean="0"/>
              <a:t>skleroza</a:t>
            </a:r>
            <a:endParaRPr lang="cs-CZ" sz="2400" baseline="0" dirty="0" smtClean="0"/>
          </a:p>
          <a:p>
            <a:r>
              <a:rPr lang="cs-CZ" sz="2400" baseline="0" dirty="0" smtClean="0"/>
              <a:t>Infekční choroby</a:t>
            </a:r>
          </a:p>
          <a:p>
            <a:r>
              <a:rPr lang="cs-CZ" sz="2400" baseline="0" dirty="0" smtClean="0"/>
              <a:t>Toxický původ – otravy kovy, alkoholem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858148" y="107154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Příčiny získaného paralytického strabismu: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Afekce postihující přímo oční svaly:</a:t>
            </a:r>
          </a:p>
          <a:p>
            <a:pPr lvl="1"/>
            <a:r>
              <a:rPr lang="cs-CZ" dirty="0" err="1" smtClean="0"/>
              <a:t>Myositidy</a:t>
            </a:r>
            <a:r>
              <a:rPr lang="cs-CZ" dirty="0" smtClean="0"/>
              <a:t> ( zánět)</a:t>
            </a:r>
          </a:p>
          <a:p>
            <a:pPr lvl="1"/>
            <a:r>
              <a:rPr lang="cs-CZ" dirty="0" smtClean="0"/>
              <a:t>Myastenie (porucha</a:t>
            </a:r>
            <a:r>
              <a:rPr lang="cs-CZ" baseline="0" dirty="0" smtClean="0"/>
              <a:t> funkce na základě celkového systémového onemocnění),má kolísavý charakter během dne, bývá postižen zvedač víčka, pak horní přímý sval</a:t>
            </a:r>
          </a:p>
          <a:p>
            <a:pPr lvl="1"/>
            <a:r>
              <a:rPr lang="cs-CZ" baseline="0" dirty="0" smtClean="0"/>
              <a:t>Myopatie (pozvolná ztráta hybnosti), u degenerativních onemocnění</a:t>
            </a:r>
          </a:p>
          <a:p>
            <a:pPr lvl="1">
              <a:buNone/>
            </a:pPr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786710" y="121442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2780928"/>
            <a:ext cx="7772400" cy="1143000"/>
          </a:xfrm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  <a:effectLst/>
              </a:rPr>
              <a:t>Vrozený i získaný paralytický strabismus</a:t>
            </a:r>
            <a:endParaRPr lang="cs-CZ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0979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Vrozený i získaný paralytický</a:t>
            </a:r>
            <a:r>
              <a:rPr lang="cs-CZ" baseline="0" dirty="0" smtClean="0"/>
              <a:t> strabismus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844824"/>
            <a:ext cx="7772400" cy="4479776"/>
          </a:xfrm>
        </p:spPr>
        <p:txBody>
          <a:bodyPr/>
          <a:lstStyle/>
          <a:p>
            <a:pPr rtl="0" eaLnBrk="1" fontAlgn="base" latinLnBrk="0" hangingPunct="1"/>
            <a:r>
              <a:rPr lang="cs-CZ" sz="2800" baseline="0" dirty="0" err="1" smtClean="0">
                <a:solidFill>
                  <a:schemeClr val="tx1"/>
                </a:solidFill>
              </a:rPr>
              <a:t>Torticollis</a:t>
            </a:r>
            <a:r>
              <a:rPr lang="cs-CZ" sz="2800" baseline="0" dirty="0" smtClean="0">
                <a:solidFill>
                  <a:schemeClr val="tx1"/>
                </a:solidFill>
              </a:rPr>
              <a:t> </a:t>
            </a:r>
            <a:r>
              <a:rPr lang="cs-CZ" sz="2800" baseline="0" dirty="0" err="1" smtClean="0">
                <a:solidFill>
                  <a:schemeClr val="tx1"/>
                </a:solidFill>
              </a:rPr>
              <a:t>ocularis</a:t>
            </a:r>
            <a:endParaRPr lang="cs-CZ" sz="2800" baseline="0" dirty="0" smtClean="0">
              <a:solidFill>
                <a:schemeClr val="tx1"/>
              </a:solidFill>
            </a:endParaRPr>
          </a:p>
          <a:p>
            <a:pPr rtl="0" eaLnBrk="1" fontAlgn="base" latinLnBrk="0" hangingPunct="1"/>
            <a:r>
              <a:rPr lang="cs-CZ" dirty="0" smtClean="0"/>
              <a:t>Dvojitá obrna zvedačů</a:t>
            </a:r>
          </a:p>
          <a:p>
            <a:pPr rtl="0" eaLnBrk="1" fontAlgn="base" latinLnBrk="0" hangingPunct="1"/>
            <a:r>
              <a:rPr lang="cs-CZ" sz="2800" baseline="0" dirty="0" smtClean="0">
                <a:solidFill>
                  <a:schemeClr val="tx1"/>
                </a:solidFill>
              </a:rPr>
              <a:t>Brownův syndrom</a:t>
            </a:r>
          </a:p>
          <a:p>
            <a:pPr rtl="0" eaLnBrk="1" fontAlgn="base" latinLnBrk="0" hangingPunct="1"/>
            <a:r>
              <a:rPr lang="cs-CZ" dirty="0" smtClean="0"/>
              <a:t>Obrna </a:t>
            </a:r>
            <a:r>
              <a:rPr lang="cs-CZ" dirty="0" err="1" smtClean="0"/>
              <a:t>n.III</a:t>
            </a:r>
            <a:r>
              <a:rPr lang="cs-CZ" dirty="0" smtClean="0"/>
              <a:t> (</a:t>
            </a:r>
            <a:r>
              <a:rPr lang="cs-CZ" dirty="0" err="1" smtClean="0"/>
              <a:t>oculomotorius</a:t>
            </a:r>
            <a:r>
              <a:rPr lang="cs-CZ" dirty="0" smtClean="0"/>
              <a:t>)</a:t>
            </a:r>
          </a:p>
          <a:p>
            <a:pPr rtl="0" eaLnBrk="1" fontAlgn="base" latinLnBrk="0" hangingPunct="1"/>
            <a:r>
              <a:rPr lang="cs-CZ" dirty="0" smtClean="0"/>
              <a:t>Syndrom hrotu očnice</a:t>
            </a:r>
          </a:p>
          <a:p>
            <a:pPr rtl="0" eaLnBrk="1" fontAlgn="base" latinLnBrk="0" hangingPunct="1"/>
            <a:r>
              <a:rPr lang="cs-CZ" dirty="0" smtClean="0"/>
              <a:t>Obrna n. VI (</a:t>
            </a:r>
            <a:r>
              <a:rPr lang="cs-CZ" dirty="0" err="1" smtClean="0"/>
              <a:t>abducens</a:t>
            </a:r>
            <a:r>
              <a:rPr lang="cs-CZ" dirty="0" smtClean="0"/>
              <a:t>)</a:t>
            </a:r>
          </a:p>
          <a:p>
            <a:pPr rtl="0" eaLnBrk="1" fontAlgn="base" latinLnBrk="0" hangingPunct="1"/>
            <a:r>
              <a:rPr lang="cs-CZ" dirty="0" smtClean="0"/>
              <a:t>Obrna konvergence</a:t>
            </a:r>
          </a:p>
          <a:p>
            <a:pPr rtl="0" eaLnBrk="1" fontAlgn="base" latinLnBrk="0" hangingPunct="1"/>
            <a:r>
              <a:rPr lang="cs-CZ" dirty="0" smtClean="0"/>
              <a:t>Obrna divergence</a:t>
            </a:r>
          </a:p>
          <a:p>
            <a:pPr rtl="0" eaLnBrk="1" fontAlgn="base" latinLnBrk="0" hangingPunct="1"/>
            <a:endParaRPr lang="cs-CZ" u="sng" dirty="0" smtClean="0"/>
          </a:p>
          <a:p>
            <a:pPr rtl="0" eaLnBrk="1" fontAlgn="base" latinLnBrk="0" hangingPunct="1"/>
            <a:endParaRPr lang="cs-CZ" u="sng" dirty="0" smtClean="0"/>
          </a:p>
          <a:p>
            <a:pPr rtl="0" eaLnBrk="1" fontAlgn="base" latinLnBrk="0" hangingPunct="1"/>
            <a:endParaRPr lang="cs-CZ" sz="2800" u="sng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base" latinLnBrk="0" hangingPunct="1"/>
            <a:endParaRPr lang="cs-CZ" sz="2800" u="sng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072462" y="150017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cs-CZ" dirty="0" err="1"/>
              <a:t>Torticollis</a:t>
            </a:r>
            <a:r>
              <a:rPr lang="cs-CZ" dirty="0"/>
              <a:t> </a:t>
            </a:r>
            <a:r>
              <a:rPr lang="cs-CZ" dirty="0" err="1"/>
              <a:t>ocularis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Způsobuje ji obrna </a:t>
            </a:r>
            <a:r>
              <a:rPr lang="cs-CZ" sz="24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n.IV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který inervuje horní šikmý sval jednoho oka</a:t>
            </a: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Brada a obličej jsou sníženy směrem k nosu, hlava je skloněna ke zdravé straně.</a:t>
            </a: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 primárním postavení je </a:t>
            </a:r>
            <a:r>
              <a:rPr lang="cs-CZ" sz="24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hypertropie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ochrnutého oka</a:t>
            </a: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Kompenzační postavení hlavy vede ke kontrakturám krku a páteře.</a:t>
            </a:r>
          </a:p>
          <a:p>
            <a:pPr lvl="1" rtl="0" eaLnBrk="1" fontAlgn="base" latinLnBrk="0" hangingPunct="1">
              <a:buNone/>
            </a:pPr>
            <a:endParaRPr lang="cs-CZ" sz="24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>
              <a:buNone/>
            </a:pP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Oční </a:t>
            </a:r>
            <a:r>
              <a:rPr lang="cs-CZ" sz="24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torticollis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může být i získaný ( úrazy</a:t>
            </a:r>
            <a:r>
              <a:rPr lang="cs-CZ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hlavy, tumory, cévní a oběhové poruchy)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358082" y="100010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Oční</a:t>
            </a:r>
            <a:r>
              <a:rPr lang="cs-CZ" baseline="0" dirty="0" smtClean="0"/>
              <a:t> tortikolis</a:t>
            </a:r>
            <a:endParaRPr lang="cs-CZ" dirty="0"/>
          </a:p>
        </p:txBody>
      </p:sp>
      <p:pic>
        <p:nvPicPr>
          <p:cNvPr id="3074" name="Picture 2" descr="D:\P10304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2060848"/>
            <a:ext cx="7356475" cy="3921125"/>
          </a:xfrm>
          <a:prstGeom prst="rect">
            <a:avLst/>
          </a:prstGeom>
          <a:noFill/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5"/>
          <a:stretch>
            <a:fillRect/>
          </a:stretch>
        </p:blipFill>
        <p:spPr>
          <a:xfrm>
            <a:off x="6858016" y="92867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cs-CZ" dirty="0"/>
              <a:t>Dvojitá obrna zvedačů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Příčina je v malé poruše v mozkovém kmeni,</a:t>
            </a:r>
            <a:r>
              <a:rPr lang="cs-CZ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těsně u jádra nervu III.</a:t>
            </a:r>
            <a:endParaRPr lang="cs-CZ" sz="24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Obrna horního přímého a dolního šikmého svalu téhož oka</a:t>
            </a: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 postiženém oku je malá ptóza horního víčka</a:t>
            </a: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Kompenzační postavení: malý záklon hlavy</a:t>
            </a: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Při fixaci zdravým okem je malá </a:t>
            </a:r>
            <a:r>
              <a:rPr lang="cs-CZ" sz="24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hypotropie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při fixaci ochrnutým okem je na zdravém oku velká </a:t>
            </a:r>
            <a:r>
              <a:rPr lang="cs-CZ" sz="24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hypertropie</a:t>
            </a:r>
            <a:endParaRPr lang="cs-CZ" sz="24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 rtl="0" eaLnBrk="1" fontAlgn="base" latinLnBrk="0" hangingPunct="1">
              <a:buNone/>
            </a:pP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786710" y="107154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Dvojitá obrna zvedačů(elevátorů)</a:t>
            </a:r>
            <a:endParaRPr lang="cs-CZ" dirty="0"/>
          </a:p>
        </p:txBody>
      </p:sp>
      <p:pic>
        <p:nvPicPr>
          <p:cNvPr id="5122" name="Picture 2" descr="D:\P10304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963" y="1811338"/>
            <a:ext cx="7204075" cy="4425974"/>
          </a:xfrm>
          <a:prstGeom prst="rect">
            <a:avLst/>
          </a:prstGeom>
          <a:noFill/>
        </p:spPr>
      </p:pic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5"/>
          <a:stretch>
            <a:fillRect/>
          </a:stretch>
        </p:blipFill>
        <p:spPr>
          <a:xfrm>
            <a:off x="8143900" y="92867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1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Brownův syndrom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Kongenitální</a:t>
            </a:r>
            <a:r>
              <a:rPr lang="cs-CZ" baseline="0" dirty="0" smtClean="0"/>
              <a:t> nebo získané změny šlachy nebo pochvy šlachy horního šikmého svalu</a:t>
            </a:r>
          </a:p>
          <a:p>
            <a:r>
              <a:rPr lang="cs-CZ" baseline="0" dirty="0" smtClean="0"/>
              <a:t>Omezení elevace </a:t>
            </a:r>
            <a:r>
              <a:rPr lang="cs-CZ" baseline="0" dirty="0" err="1" smtClean="0"/>
              <a:t>bulbu</a:t>
            </a:r>
            <a:r>
              <a:rPr lang="cs-CZ" baseline="0" dirty="0" smtClean="0"/>
              <a:t> v addukci</a:t>
            </a:r>
          </a:p>
          <a:p>
            <a:r>
              <a:rPr lang="cs-CZ" baseline="0" dirty="0" smtClean="0"/>
              <a:t>Většinou je přítomno zkrácení pochvy šlachy, ztluštění šlachy pak působí zhoršené klouzání skrz trochleu.</a:t>
            </a:r>
          </a:p>
          <a:p>
            <a:r>
              <a:rPr lang="cs-CZ" baseline="0" dirty="0" smtClean="0"/>
              <a:t>Omezení elevace v addukci mohou také způsobit adheze mezi horním přímým a horním šikmým svalem  (trauma,zánět)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429520" y="85723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Paralytický</a:t>
            </a:r>
            <a:r>
              <a:rPr lang="cs-CZ" baseline="0" dirty="0" smtClean="0">
                <a:solidFill>
                  <a:srgbClr val="FF0000"/>
                </a:solidFill>
              </a:rPr>
              <a:t> strabismus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lang="cs-CZ" sz="2800" baseline="0" dirty="0" smtClean="0"/>
              <a:t>Rozdělení: vrozený a získaný</a:t>
            </a:r>
            <a:endParaRPr lang="cs-CZ" sz="2800" dirty="0" smtClean="0"/>
          </a:p>
          <a:p>
            <a:pPr lvl="0" rtl="0" eaLnBrk="1" latinLnBrk="0" hangingPunct="1"/>
            <a:r>
              <a:rPr lang="cs-CZ" sz="2800" dirty="0" smtClean="0"/>
              <a:t>Místo</a:t>
            </a:r>
            <a:r>
              <a:rPr lang="cs-CZ" sz="2800" baseline="0" dirty="0" smtClean="0"/>
              <a:t> postižení může být kdekoliv v průběhu motorické dráhy, jader okohybných nervů až po svaly.</a:t>
            </a:r>
          </a:p>
          <a:p>
            <a:pPr lvl="0" rtl="0" eaLnBrk="1" latinLnBrk="0" hangingPunct="1"/>
            <a:r>
              <a:rPr lang="cs-CZ" sz="2800" baseline="0" dirty="0" smtClean="0"/>
              <a:t>Částečné postižení  je paréza, úplné postižení je paralýza</a:t>
            </a:r>
          </a:p>
          <a:p>
            <a:pPr lvl="0" rtl="0" eaLnBrk="1" latinLnBrk="0" hangingPunct="1"/>
            <a:r>
              <a:rPr lang="cs-CZ" sz="2800" baseline="0" dirty="0" smtClean="0"/>
              <a:t>U čerstvé obrny je postižen jen jeden sval</a:t>
            </a:r>
          </a:p>
          <a:p>
            <a:pPr lvl="0" rtl="0" eaLnBrk="1" latinLnBrk="0" hangingPunct="1"/>
            <a:r>
              <a:rPr lang="cs-CZ" sz="2800" baseline="0" dirty="0" smtClean="0"/>
              <a:t>U déle trvající obrny dojde k postižení více svalů (sekundární změny)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858148" y="107154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Brownův</a:t>
            </a:r>
            <a:r>
              <a:rPr lang="cs-CZ" baseline="0" dirty="0" smtClean="0"/>
              <a:t> syndrom</a:t>
            </a:r>
            <a:endParaRPr lang="cs-CZ" dirty="0"/>
          </a:p>
        </p:txBody>
      </p:sp>
      <p:pic>
        <p:nvPicPr>
          <p:cNvPr id="8194" name="Picture 2" descr="http://telemedicine.orbis.org/data/1/rec_imgs/4693_ch.%2021%20pg.%204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988840"/>
            <a:ext cx="7937896" cy="3888432"/>
          </a:xfrm>
          <a:prstGeom prst="rect">
            <a:avLst/>
          </a:prstGeom>
          <a:noFill/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5"/>
          <a:stretch>
            <a:fillRect/>
          </a:stretch>
        </p:blipFill>
        <p:spPr>
          <a:xfrm>
            <a:off x="7215206" y="100010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Brownův syndrom</a:t>
            </a:r>
            <a:endParaRPr lang="cs-CZ" dirty="0"/>
          </a:p>
        </p:txBody>
      </p:sp>
      <p:sp>
        <p:nvSpPr>
          <p:cNvPr id="55298" name="AutoShape 2" descr="data:image/jpeg;base64,/9j/4AAQSkZJRgABAQAAAQABAAD/2wCEAAkGBhMSERUUEhQWFRUVGBUaFxgUFxQUFBcYFhQXFRQWFxcXHCYeFxojGRQVHzAgIycpLCwsFR4xNTAqNSYrLCkBCQoKDgwOFw8PFyocHBwpKSkpKSkpNSkpLCkpKSkpKSkpLCksKSksKSksLCwpLCkpKSwsLCksLCwpLCwsLCksKf/AABEIAHQAyQMBIgACEQEDEQH/xAAcAAACAwEBAQEAAAAAAAAAAAAEBQADBgIBBwj/xABEEAABAwIEAgQMBAMFCQAAAAABAAIDBBEFEiExE0EGIlFhBxQjMlNxgZGSobHwQrLR4RVScxYzcrPBFyRDVGKCg5Px/8QAGAEAAwEBAAAAAAAAAAAAAAAAAAIDAQT/xAAdEQEBAQEAAgMBAAAAAAAAAAAAAQIREiEDQVEx/9oADAMBAAIRAxEAPwD5JUDy0l9g9/53L0Xcfv2qyaIGV9/SSfncrKcbnkApaUyviGUdp5K+ni1sPOO57B3d6FY4k9/0T/CqLS/2P3UqvmdG4RhdhroPYCe8nkE+p7k9Rua3PaNvq/mVdFQZhd+3Jv8Aqf0TV8rY26+xo3PYEnFuuDAAM8zsxHL8PdYbEryiwt07sz9Ixs3t9avo6AyOD5fY3kP3TxpAFgt8W947ghDRYCwG1kZG1DxoiJ6eErshVlyJaVw6IJuFVCypluUbk02VeRHAGZFZdParHqp71laGe1DyNRT3hCTPGywwWRqX1TUc+YdqEmcClrSWoZdJq5tlpKiHRIsRj3CIXUJp3X9yUVDOaNfJY25LgxC9j7P0VI59FEgsq7/eiNqYvchuF3qiQupHlJP6kn53Ktj9Lepe1jvKSf45P8xy8YzYJKeD8Pi1utjg9NcAnYfNZjD4esOxaKoxMRM7wPmdgkq+TKqxVrNuXzP7ISDEbuznrO7gSG9wQ+C4MZiHy7cm/NbahwuNosGgeoJeKd4RU+Iyv0DsvqGvzTSkmcD1nG6bnDWHdoP1Qz8IynTblfl3I4Ox2MQcNLffrRUFZcjSyB8WIOnuP0RDI9QfvuWtOopLhd2QEEvai2zaJ0+LiFXdRsu6pdKjreK6ghL5HX5/fNXyu1PYqLj5fVYaFc4Lr3JtsBtdLK2B1tCR6j93To09ySfvtREOHtOp5JfFvkx38NnOrcx9ZsqH1E7NHRuI52NyO8W2X0Q04A0SuspxqDb3I8WeXWNhxuxAde3Y4WI7x2rjELHvB2TPEcLY4ahZqQujcY3HT8N/mLokLooxCPmFVC/M3vH2Ewqob37x/wDEsgYQ4926eIVTUvGh2Q/DPaPki62LTv39aXXTxKiakXmk/wAcn53JhTQXI+9ggpj5WT+pJ+dyc4ZFz9iTSuBcEeVtzzVuD0pnkL33ygmw9q4rB1QBudE+wSANaAPvvSqz+tBQRWA5D3JkyrA0PL2pRJU5W32A9qyWK10j5AIi67jZoGoIvzHYth7+tzL0rja7Vwt79VH9Joy6xNveEmwnoPI/rTyZb/hYAPfb903q+jtLGAZHv5W1uTY8gE8xahfmzBtHXskaHNNwUQVj6embG5zqeS/8rHgtdYnUDkfqtDhmICVveN/WlueKZ3NT0ZMciWuuEAx9imEGpSndRg21VciLawIapW2MlAyqlz17UP1QdbNlaObjoB2lDVVZiAjBLj6kqZ0wOUuy6DtIGxsdN0xpMGdNoD2Zn20Ha1n6rPeETATSxXhBA6pzAm983WOnrTZz32lv5Zm8EDwggAl2/IA9YnlpyRGGdI+Iy7/ONz+gC+PireDe5J79b+u60UYfka4E5SG3GuVubZwvy7uSNZ4M/J19JnkDh7FmOkNLdtxu3UexH4LPmba97aX1N+9e4i3QhIrf4zbNQCg6qCxv2o+OOwI715Oy7PatQK5Bmah/EB2fMq5xI2/b2qnxv/pPv/dNE6Hm/vZP6kn53LSYazyV+d1mpz5aT+o/87lqsIZ5ILNHwIbBfXssE8w/SyFpYeqPejWR2SrSOcYqXNZcaj5Lzo3QEHivAL3WOw0B2HuXtVTtAuRmPIa2C7oq9+l2XFu3s09i3P8ATbz2emwhk6q+VdPMUlfK2PPkEhtmJLQGh2UC481utyvoVLjIG7HbfRZ3pP0YFYRkBbc3uRqCRrbtBA2V/KOOfHqX+Pm+DYjJDMAHEtvYi5LXAH7sfUvq+ESZXMednOLHfr7Qb+sJDhng14T8zpQQDp1Rfuub/JbKkwmNjQLlxBJF+081PWotnFl6NrI8rrK+nqAENic93IeGRTtWzPRs+sCHkqbqrRUzDsW1vHl7vCDxdxEpA0IAF+wbuI7zsrGSm/qKYva0uJIvcfNZfcZPV9usFq4wxozBoA2Onv8AWnM7KeVlnuY7uJaR7QVnHRNJ0Fl74iCq41xPfwzV71ksY8FFOZS+OUWJJyFwtvc7cldLg0cMZaSHX002sOQTqrwdp5De42SatwRuY2GnMfVNrXfomfh5f6X0FPwnBv4dwRzB2ub6HVEVzrqiKiMbiBe33ZWujJOqh9uiz0WPhVAjuCmk0OiXuZv6itQpA8WJ7j8lx4kO36K6oOpPeqOEmieoCkHln/1JPzuWrwweTsFmHxeXd3yP/wAwrR0UnV07VlNlqKNmgTBkIKW0Tk2jKVdS6nuiqWjsrGMRUTUGdNgH+iJYzTTuXDQrwxaOBjT66qzLlF1dlshqp6Oi+wM77lcxP1Q9fLl05lXUcJsp2nkGA6IeWSyIFMVTUU2iztNxTvqEdSvuLFJ6WXK8sPsTJrbbJoSiDBqrIyuopLr14TDquY3QNQwIwsuhpGLaUmqIdVU9uiYzsQcjEooCpbok8+5TeoKTVB1++xNEdEVT5zh3XVF+/wCiuqdXH1fql3jB700SomRhE7r/AM77fG5OqF2rx3t+qLrOhVaZHOFJPbM8i0bv5yQV3TdFK4Sm9JPYjfhutt+yyw3eG1C/ZOqYpfQdHKsb08w/7CntLglQN4ZPhKzlWmo7Y1XtVkeFT+if8JV7MKm5xP8AhKz2eWfquNXXXTcLl9G/4SrP4ZL6N/uKPbez9DPKqMV0eMMl9G73FeVOGyhjrRvJsbANN1nKy2T7ZSXrznsbp7U2gNrKqkwSZsZJhkvqbZTdI46/EBKGuw6o4ZI6wa4kDttZZJW+Un22cb2W13QNRIFb/D5/RSfCVnekk1dEQ2CimlJ1Lsjso7tNym8es8pPt7XwHMHN3H3ZOaJwkjDggMBp6uVpE9JLG7vY6x9SaYLhM7XPaYnht7glpt3pZK26n6mWy6zaI+TCpL/3bvcVWcLl9G73FHK3ub9gSVTKmDsLm9G/4SqZMKm9E/4St9juf0qmQE6dS4POf+DJ8JQU2BVPoJPgK3hLZ+s7WOskNW/f2/Raqt6OVR2p5vgJSafonWm9qWc/+NyaRHVjISuN9O76qjh+pak9CK2x/wB1n29G5Bf2Hr/+TqP/AFuTJ1+oys/hPTSCoaxzGTNbKWCN0kT42vztc5pYXecLMO3aO1aArFN8GcTKKKniyNcwDiSMYInTuFPLBdxBORx4xObrW7CqpNZQYpDMCYZY5ADYmN7XgHcAlpNkH/aWDxrxa7uJt5rsmcRiUx57Zc/DIfl3sUh6E9HauEvkmMUZe+LMxkbesyKmEIAyPIjJeA69zcN2bewajo9Ka81L5mPjDcscRiOaIFtnFknFsC46k5LkAC4CAtn6W07Z+CS8kOaxzmxvdEyR4BZG+QDK15zN0v8AiF7XXNP0wpZIY5mSB7JLWykOc0mF02V7QbtdkaTlOqoHReVsz3RVJjhllE0kYjBeXgNDmtlLurG7I3M3KTuAQClVP4MgxsYEw8nHTMNogMxgpqqAu0foXeNZudslrm9wA/j6V0rnQNErS+oyZGAjiWkidK0uZfMwFjDqRblzRr8YgaSDNGC3NcGRgIyZc97nS2dl+zMO0LM4b4PnQywuE7CyGRstjAOK54pfFnDi8TRhHWDcpttci1ucT8GzZq01XGc0GSGQx5btOTJxW3zbSGCnvppwzvm0AZT9PKNnnygG2Yt/EG+MCmzEDYcQ+655I7EOkUEVMakuzxdSzofK5s72xtyZL5rucBos7L4NszWt44sGlrrxXzA17K0fj080sIN73vpaxOr+hPEoZaQSNAkmfKHOizMGer8ayGPOMzfwbi++myAYYb0rppm3z8M8QxZJxwZOIA0lmR9iTaRh0v5wRLMepi0OE8JaQSHCSMtIa4McQb2NnOa31uA5rLQeDBmTLJI0gis6scLYo2GqjjjvAzM4RZRGTzu57jpeyqrPBYJmASTgPMjnvMcQjjc3gxRtjbGHnKA6ngkJubuYdriwGwONQBzW8aLM8lrW8RmZzmuLXNaL3JDgRYcwQu6jFIY3Bj5Y2PcHOa1z2tcWtF3EAm5AAJJ5WWV/2cDLEONcxxU7C4xguc6KrZVySXzdUvc1wI5Zr3NrEzHehnHrIqriW4YZmZkDjII3PcG5i4NAPEcOs1xF7tLTqgHMuPUzSA6eEE5bAyRgnOAWWudbgi3bdU1XSWmjmEL5WCQh7iMw6jWMDy6TXyYykEF1rrH4X4LyaXLM8MkfFVMN2tmLBM2KKAZri5ihgjbpub2I5m4l4NjK+YidrWSirsOCC8OrIwyQukzjO0EXDbDSwubBAauPGqdxs2aIkM4lhIwnh/z2B83TztlzTY7TyEiOeJ5DS4hskbiGtOVzjY+aCLE7XWcrPB018kjmyhjHiUta2JuZj5aPxM9cOF4gwZhHYda3WsAEPP4LWODwJsgeJx1ImtI4tPBDa+a1gYM1ra57crkDaUtYyVgfG9r2O1a5jg5pHaHDQq5Z/ox0akoxlM/Ea4yveCzKTLI8OzNOc5GgAjLrcuJvyWgQEUUUQEUUUQEUUUQEUUUQEUUUQEUUUQEUUUQEUUUQEUUUQEUUUQEUUUQEUUUQEUUUQEUUUQEUUUQEUUU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5300" name="AutoShape 4" descr="data:image/jpeg;base64,/9j/4AAQSkZJRgABAQAAAQABAAD/2wCEAAkGBhMSERUUEhQWFRUVGBUaFxgUFxQUFBcYFhQXFRQWFxcXHCYeFxojGRQVHzAgIycpLCwsFR4xNTAqNSYrLCkBCQoKDgwOFw8PFyocHBwpKSkpKSkpNSkpLCkpKSkpKSkpLCksKSksKSksLCwpLCkpKSwsLCksLCwpLCwsLCksKf/AABEIAHQAyQMBIgACEQEDEQH/xAAcAAACAwEBAQEAAAAAAAAAAAAEBQADBgIBBwj/xABEEAABAwIEAgQMBAMFCQAAAAABAAIDBBEFEiExE0EGIlFhBxQjMlNxgZGSobHwQrLR4RVScxYzcrPBFyRDVGKCg5Px/8QAGAEAAwEBAAAAAAAAAAAAAAAAAAIDAQT/xAAdEQEBAQEAAgMBAAAAAAAAAAAAAQIREiEDQVEx/9oADAMBAAIRAxEAPwD5JUDy0l9g9/53L0Xcfv2qyaIGV9/SSfncrKcbnkApaUyviGUdp5K+ni1sPOO57B3d6FY4k9/0T/CqLS/2P3UqvmdG4RhdhroPYCe8nkE+p7k9Rua3PaNvq/mVdFQZhd+3Jv8Aqf0TV8rY26+xo3PYEnFuuDAAM8zsxHL8PdYbEryiwt07sz9Ixs3t9avo6AyOD5fY3kP3TxpAFgt8W947ghDRYCwG1kZG1DxoiJ6eErshVlyJaVw6IJuFVCypluUbk02VeRHAGZFZdParHqp71laGe1DyNRT3hCTPGywwWRqX1TUc+YdqEmcClrSWoZdJq5tlpKiHRIsRj3CIXUJp3X9yUVDOaNfJY25LgxC9j7P0VI59FEgsq7/eiNqYvchuF3qiQupHlJP6kn53Ktj9Lepe1jvKSf45P8xy8YzYJKeD8Pi1utjg9NcAnYfNZjD4esOxaKoxMRM7wPmdgkq+TKqxVrNuXzP7ISDEbuznrO7gSG9wQ+C4MZiHy7cm/NbahwuNosGgeoJeKd4RU+Iyv0DsvqGvzTSkmcD1nG6bnDWHdoP1Qz8IynTblfl3I4Ox2MQcNLffrRUFZcjSyB8WIOnuP0RDI9QfvuWtOopLhd2QEEvai2zaJ0+LiFXdRsu6pdKjreK6ghL5HX5/fNXyu1PYqLj5fVYaFc4Lr3JtsBtdLK2B1tCR6j93To09ySfvtREOHtOp5JfFvkx38NnOrcx9ZsqH1E7NHRuI52NyO8W2X0Q04A0SuspxqDb3I8WeXWNhxuxAde3Y4WI7x2rjELHvB2TPEcLY4ahZqQujcY3HT8N/mLokLooxCPmFVC/M3vH2Ewqob37x/wDEsgYQ4926eIVTUvGh2Q/DPaPki62LTv39aXXTxKiakXmk/wAcn53JhTQXI+9ggpj5WT+pJ+dyc4ZFz9iTSuBcEeVtzzVuD0pnkL33ygmw9q4rB1QBudE+wSANaAPvvSqz+tBQRWA5D3JkyrA0PL2pRJU5W32A9qyWK10j5AIi67jZoGoIvzHYth7+tzL0rja7Vwt79VH9Joy6xNveEmwnoPI/rTyZb/hYAPfb903q+jtLGAZHv5W1uTY8gE8xahfmzBtHXskaHNNwUQVj6embG5zqeS/8rHgtdYnUDkfqtDhmICVveN/WlueKZ3NT0ZMciWuuEAx9imEGpSndRg21VciLawIapW2MlAyqlz17UP1QdbNlaObjoB2lDVVZiAjBLj6kqZ0wOUuy6DtIGxsdN0xpMGdNoD2Zn20Ha1n6rPeETATSxXhBA6pzAm983WOnrTZz32lv5Zm8EDwggAl2/IA9YnlpyRGGdI+Iy7/ONz+gC+PireDe5J79b+u60UYfka4E5SG3GuVubZwvy7uSNZ4M/J19JnkDh7FmOkNLdtxu3UexH4LPmba97aX1N+9e4i3QhIrf4zbNQCg6qCxv2o+OOwI715Oy7PatQK5Bmah/EB2fMq5xI2/b2qnxv/pPv/dNE6Hm/vZP6kn53LSYazyV+d1mpz5aT+o/87lqsIZ5ILNHwIbBfXssE8w/SyFpYeqPejWR2SrSOcYqXNZcaj5Lzo3QEHivAL3WOw0B2HuXtVTtAuRmPIa2C7oq9+l2XFu3s09i3P8ATbz2emwhk6q+VdPMUlfK2PPkEhtmJLQGh2UC481utyvoVLjIG7HbfRZ3pP0YFYRkBbc3uRqCRrbtBA2V/KOOfHqX+Pm+DYjJDMAHEtvYi5LXAH7sfUvq+ESZXMednOLHfr7Qb+sJDhng14T8zpQQDp1Rfuub/JbKkwmNjQLlxBJF+081PWotnFl6NrI8rrK+nqAENic93IeGRTtWzPRs+sCHkqbqrRUzDsW1vHl7vCDxdxEpA0IAF+wbuI7zsrGSm/qKYva0uJIvcfNZfcZPV9usFq4wxozBoA2Onv8AWnM7KeVlnuY7uJaR7QVnHRNJ0Fl74iCq41xPfwzV71ksY8FFOZS+OUWJJyFwtvc7cldLg0cMZaSHX002sOQTqrwdp5De42SatwRuY2GnMfVNrXfomfh5f6X0FPwnBv4dwRzB2ub6HVEVzrqiKiMbiBe33ZWujJOqh9uiz0WPhVAjuCmk0OiXuZv6itQpA8WJ7j8lx4kO36K6oOpPeqOEmieoCkHln/1JPzuWrwweTsFmHxeXd3yP/wAwrR0UnV07VlNlqKNmgTBkIKW0Tk2jKVdS6nuiqWjsrGMRUTUGdNgH+iJYzTTuXDQrwxaOBjT66qzLlF1dlshqp6Oi+wM77lcxP1Q9fLl05lXUcJsp2nkGA6IeWSyIFMVTUU2iztNxTvqEdSvuLFJ6WXK8sPsTJrbbJoSiDBqrIyuopLr14TDquY3QNQwIwsuhpGLaUmqIdVU9uiYzsQcjEooCpbok8+5TeoKTVB1++xNEdEVT5zh3XVF+/wCiuqdXH1fql3jB700SomRhE7r/AM77fG5OqF2rx3t+qLrOhVaZHOFJPbM8i0bv5yQV3TdFK4Sm9JPYjfhutt+yyw3eG1C/ZOqYpfQdHKsb08w/7CntLglQN4ZPhKzlWmo7Y1XtVkeFT+if8JV7MKm5xP8AhKz2eWfquNXXXTcLl9G/4SrP4ZL6N/uKPbez9DPKqMV0eMMl9G73FeVOGyhjrRvJsbANN1nKy2T7ZSXrznsbp7U2gNrKqkwSZsZJhkvqbZTdI46/EBKGuw6o4ZI6wa4kDttZZJW+Un22cb2W13QNRIFb/D5/RSfCVnekk1dEQ2CimlJ1Lsjso7tNym8es8pPt7XwHMHN3H3ZOaJwkjDggMBp6uVpE9JLG7vY6x9SaYLhM7XPaYnht7glpt3pZK26n6mWy6zaI+TCpL/3bvcVWcLl9G73FHK3ub9gSVTKmDsLm9G/4SqZMKm9E/4St9juf0qmQE6dS4POf+DJ8JQU2BVPoJPgK3hLZ+s7WOskNW/f2/Raqt6OVR2p5vgJSafonWm9qWc/+NyaRHVjISuN9O76qjh+pak9CK2x/wB1n29G5Bf2Hr/+TqP/AFuTJ1+oys/hPTSCoaxzGTNbKWCN0kT42vztc5pYXecLMO3aO1aArFN8GcTKKKniyNcwDiSMYInTuFPLBdxBORx4xObrW7CqpNZQYpDMCYZY5ADYmN7XgHcAlpNkH/aWDxrxa7uJt5rsmcRiUx57Zc/DIfl3sUh6E9HauEvkmMUZe+LMxkbesyKmEIAyPIjJeA69zcN2bewajo9Ka81L5mPjDcscRiOaIFtnFknFsC46k5LkAC4CAtn6W07Z+CS8kOaxzmxvdEyR4BZG+QDK15zN0v8AiF7XXNP0wpZIY5mSB7JLWykOc0mF02V7QbtdkaTlOqoHReVsz3RVJjhllE0kYjBeXgNDmtlLurG7I3M3KTuAQClVP4MgxsYEw8nHTMNogMxgpqqAu0foXeNZudslrm9wA/j6V0rnQNErS+oyZGAjiWkidK0uZfMwFjDqRblzRr8YgaSDNGC3NcGRgIyZc97nS2dl+zMO0LM4b4PnQywuE7CyGRstjAOK54pfFnDi8TRhHWDcpttci1ucT8GzZq01XGc0GSGQx5btOTJxW3zbSGCnvppwzvm0AZT9PKNnnygG2Yt/EG+MCmzEDYcQ+655I7EOkUEVMakuzxdSzofK5s72xtyZL5rucBos7L4NszWt44sGlrrxXzA17K0fj080sIN73vpaxOr+hPEoZaQSNAkmfKHOizMGer8ayGPOMzfwbi++myAYYb0rppm3z8M8QxZJxwZOIA0lmR9iTaRh0v5wRLMepi0OE8JaQSHCSMtIa4McQb2NnOa31uA5rLQeDBmTLJI0gis6scLYo2GqjjjvAzM4RZRGTzu57jpeyqrPBYJmASTgPMjnvMcQjjc3gxRtjbGHnKA6ngkJubuYdriwGwONQBzW8aLM8lrW8RmZzmuLXNaL3JDgRYcwQu6jFIY3Bj5Y2PcHOa1z2tcWtF3EAm5AAJJ5WWV/2cDLEONcxxU7C4xguc6KrZVySXzdUvc1wI5Zr3NrEzHehnHrIqriW4YZmZkDjII3PcG5i4NAPEcOs1xF7tLTqgHMuPUzSA6eEE5bAyRgnOAWWudbgi3bdU1XSWmjmEL5WCQh7iMw6jWMDy6TXyYykEF1rrH4X4LyaXLM8MkfFVMN2tmLBM2KKAZri5ihgjbpub2I5m4l4NjK+YidrWSirsOCC8OrIwyQukzjO0EXDbDSwubBAauPGqdxs2aIkM4lhIwnh/z2B83TztlzTY7TyEiOeJ5DS4hskbiGtOVzjY+aCLE7XWcrPB018kjmyhjHiUta2JuZj5aPxM9cOF4gwZhHYda3WsAEPP4LWODwJsgeJx1ImtI4tPBDa+a1gYM1ra57crkDaUtYyVgfG9r2O1a5jg5pHaHDQq5Z/ox0akoxlM/Ea4yveCzKTLI8OzNOc5GgAjLrcuJvyWgQEUUUQEUUUQEUUUQEUUUQEUUUQEUUUQEUUUQEUUUQEUUUQEUUUQEUUUQEUUUQEUUUQEUUUQEUUUQEUUU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5302" name="AutoShape 6" descr="data:image/jpeg;base64,/9j/4AAQSkZJRgABAQAAAQABAAD/2wCEAAkGBhMSERUUEhQWFRUVGBUaFxgUFxQUFBcYFhQXFRQWFxcXHCYeFxojGRQVHzAgIycpLCwsFR4xNTAqNSYrLCkBCQoKDgwOFw8PFyocHBwpKSkpKSkpNSkpLCkpKSkpKSkpLCksKSksKSksLCwpLCkpKSwsLCksLCwpLCwsLCksKf/AABEIAHQAyQMBIgACEQEDEQH/xAAcAAACAwEBAQEAAAAAAAAAAAAEBQADBgIBBwj/xABEEAABAwIEAgQMBAMFCQAAAAABAAIDBBEFEiExE0EGIlFhBxQjMlNxgZGSobHwQrLR4RVScxYzcrPBFyRDVGKCg5Px/8QAGAEAAwEBAAAAAAAAAAAAAAAAAAIDAQT/xAAdEQEBAQEAAgMBAAAAAAAAAAAAAQIREiEDQVEx/9oADAMBAAIRAxEAPwD5JUDy0l9g9/53L0Xcfv2qyaIGV9/SSfncrKcbnkApaUyviGUdp5K+ni1sPOO57B3d6FY4k9/0T/CqLS/2P3UqvmdG4RhdhroPYCe8nkE+p7k9Rua3PaNvq/mVdFQZhd+3Jv8Aqf0TV8rY26+xo3PYEnFuuDAAM8zsxHL8PdYbEryiwt07sz9Ixs3t9avo6AyOD5fY3kP3TxpAFgt8W947ghDRYCwG1kZG1DxoiJ6eErshVlyJaVw6IJuFVCypluUbk02VeRHAGZFZdParHqp71laGe1DyNRT3hCTPGywwWRqX1TUc+YdqEmcClrSWoZdJq5tlpKiHRIsRj3CIXUJp3X9yUVDOaNfJY25LgxC9j7P0VI59FEgsq7/eiNqYvchuF3qiQupHlJP6kn53Ktj9Lepe1jvKSf45P8xy8YzYJKeD8Pi1utjg9NcAnYfNZjD4esOxaKoxMRM7wPmdgkq+TKqxVrNuXzP7ISDEbuznrO7gSG9wQ+C4MZiHy7cm/NbahwuNosGgeoJeKd4RU+Iyv0DsvqGvzTSkmcD1nG6bnDWHdoP1Qz8IynTblfl3I4Ox2MQcNLffrRUFZcjSyB8WIOnuP0RDI9QfvuWtOopLhd2QEEvai2zaJ0+LiFXdRsu6pdKjreK6ghL5HX5/fNXyu1PYqLj5fVYaFc4Lr3JtsBtdLK2B1tCR6j93To09ySfvtREOHtOp5JfFvkx38NnOrcx9ZsqH1E7NHRuI52NyO8W2X0Q04A0SuspxqDb3I8WeXWNhxuxAde3Y4WI7x2rjELHvB2TPEcLY4ahZqQujcY3HT8N/mLokLooxCPmFVC/M3vH2Ewqob37x/wDEsgYQ4926eIVTUvGh2Q/DPaPki62LTv39aXXTxKiakXmk/wAcn53JhTQXI+9ggpj5WT+pJ+dyc4ZFz9iTSuBcEeVtzzVuD0pnkL33ygmw9q4rB1QBudE+wSANaAPvvSqz+tBQRWA5D3JkyrA0PL2pRJU5W32A9qyWK10j5AIi67jZoGoIvzHYth7+tzL0rja7Vwt79VH9Joy6xNveEmwnoPI/rTyZb/hYAPfb903q+jtLGAZHv5W1uTY8gE8xahfmzBtHXskaHNNwUQVj6embG5zqeS/8rHgtdYnUDkfqtDhmICVveN/WlueKZ3NT0ZMciWuuEAx9imEGpSndRg21VciLawIapW2MlAyqlz17UP1QdbNlaObjoB2lDVVZiAjBLj6kqZ0wOUuy6DtIGxsdN0xpMGdNoD2Zn20Ha1n6rPeETATSxXhBA6pzAm983WOnrTZz32lv5Zm8EDwggAl2/IA9YnlpyRGGdI+Iy7/ONz+gC+PireDe5J79b+u60UYfka4E5SG3GuVubZwvy7uSNZ4M/J19JnkDh7FmOkNLdtxu3UexH4LPmba97aX1N+9e4i3QhIrf4zbNQCg6qCxv2o+OOwI715Oy7PatQK5Bmah/EB2fMq5xI2/b2qnxv/pPv/dNE6Hm/vZP6kn53LSYazyV+d1mpz5aT+o/87lqsIZ5ILNHwIbBfXssE8w/SyFpYeqPejWR2SrSOcYqXNZcaj5Lzo3QEHivAL3WOw0B2HuXtVTtAuRmPIa2C7oq9+l2XFu3s09i3P8ATbz2emwhk6q+VdPMUlfK2PPkEhtmJLQGh2UC481utyvoVLjIG7HbfRZ3pP0YFYRkBbc3uRqCRrbtBA2V/KOOfHqX+Pm+DYjJDMAHEtvYi5LXAH7sfUvq+ESZXMednOLHfr7Qb+sJDhng14T8zpQQDp1Rfuub/JbKkwmNjQLlxBJF+081PWotnFl6NrI8rrK+nqAENic93IeGRTtWzPRs+sCHkqbqrRUzDsW1vHl7vCDxdxEpA0IAF+wbuI7zsrGSm/qKYva0uJIvcfNZfcZPV9usFq4wxozBoA2Onv8AWnM7KeVlnuY7uJaR7QVnHRNJ0Fl74iCq41xPfwzV71ksY8FFOZS+OUWJJyFwtvc7cldLg0cMZaSHX002sOQTqrwdp5De42SatwRuY2GnMfVNrXfomfh5f6X0FPwnBv4dwRzB2ub6HVEVzrqiKiMbiBe33ZWujJOqh9uiz0WPhVAjuCmk0OiXuZv6itQpA8WJ7j8lx4kO36K6oOpPeqOEmieoCkHln/1JPzuWrwweTsFmHxeXd3yP/wAwrR0UnV07VlNlqKNmgTBkIKW0Tk2jKVdS6nuiqWjsrGMRUTUGdNgH+iJYzTTuXDQrwxaOBjT66qzLlF1dlshqp6Oi+wM77lcxP1Q9fLl05lXUcJsp2nkGA6IeWSyIFMVTUU2iztNxTvqEdSvuLFJ6WXK8sPsTJrbbJoSiDBqrIyuopLr14TDquY3QNQwIwsuhpGLaUmqIdVU9uiYzsQcjEooCpbok8+5TeoKTVB1++xNEdEVT5zh3XVF+/wCiuqdXH1fql3jB700SomRhE7r/AM77fG5OqF2rx3t+qLrOhVaZHOFJPbM8i0bv5yQV3TdFK4Sm9JPYjfhutt+yyw3eG1C/ZOqYpfQdHKsb08w/7CntLglQN4ZPhKzlWmo7Y1XtVkeFT+if8JV7MKm5xP8AhKz2eWfquNXXXTcLl9G/4SrP4ZL6N/uKPbez9DPKqMV0eMMl9G73FeVOGyhjrRvJsbANN1nKy2T7ZSXrznsbp7U2gNrKqkwSZsZJhkvqbZTdI46/EBKGuw6o4ZI6wa4kDttZZJW+Un22cb2W13QNRIFb/D5/RSfCVnekk1dEQ2CimlJ1Lsjso7tNym8es8pPt7XwHMHN3H3ZOaJwkjDggMBp6uVpE9JLG7vY6x9SaYLhM7XPaYnht7glpt3pZK26n6mWy6zaI+TCpL/3bvcVWcLl9G73FHK3ub9gSVTKmDsLm9G/4SqZMKm9E/4St9juf0qmQE6dS4POf+DJ8JQU2BVPoJPgK3hLZ+s7WOskNW/f2/Raqt6OVR2p5vgJSafonWm9qWc/+NyaRHVjISuN9O76qjh+pak9CK2x/wB1n29G5Bf2Hr/+TqP/AFuTJ1+oys/hPTSCoaxzGTNbKWCN0kT42vztc5pYXecLMO3aO1aArFN8GcTKKKniyNcwDiSMYInTuFPLBdxBORx4xObrW7CqpNZQYpDMCYZY5ADYmN7XgHcAlpNkH/aWDxrxa7uJt5rsmcRiUx57Zc/DIfl3sUh6E9HauEvkmMUZe+LMxkbesyKmEIAyPIjJeA69zcN2bewajo9Ka81L5mPjDcscRiOaIFtnFknFsC46k5LkAC4CAtn6W07Z+CS8kOaxzmxvdEyR4BZG+QDK15zN0v8AiF7XXNP0wpZIY5mSB7JLWykOc0mF02V7QbtdkaTlOqoHReVsz3RVJjhllE0kYjBeXgNDmtlLurG7I3M3KTuAQClVP4MgxsYEw8nHTMNogMxgpqqAu0foXeNZudslrm9wA/j6V0rnQNErS+oyZGAjiWkidK0uZfMwFjDqRblzRr8YgaSDNGC3NcGRgIyZc97nS2dl+zMO0LM4b4PnQywuE7CyGRstjAOK54pfFnDi8TRhHWDcpttci1ucT8GzZq01XGc0GSGQx5btOTJxW3zbSGCnvppwzvm0AZT9PKNnnygG2Yt/EG+MCmzEDYcQ+655I7EOkUEVMakuzxdSzofK5s72xtyZL5rucBos7L4NszWt44sGlrrxXzA17K0fj080sIN73vpaxOr+hPEoZaQSNAkmfKHOizMGer8ayGPOMzfwbi++myAYYb0rppm3z8M8QxZJxwZOIA0lmR9iTaRh0v5wRLMepi0OE8JaQSHCSMtIa4McQb2NnOa31uA5rLQeDBmTLJI0gis6scLYo2GqjjjvAzM4RZRGTzu57jpeyqrPBYJmASTgPMjnvMcQjjc3gxRtjbGHnKA6ngkJubuYdriwGwONQBzW8aLM8lrW8RmZzmuLXNaL3JDgRYcwQu6jFIY3Bj5Y2PcHOa1z2tcWtF3EAm5AAJJ5WWV/2cDLEONcxxU7C4xguc6KrZVySXzdUvc1wI5Zr3NrEzHehnHrIqriW4YZmZkDjII3PcG5i4NAPEcOs1xF7tLTqgHMuPUzSA6eEE5bAyRgnOAWWudbgi3bdU1XSWmjmEL5WCQh7iMw6jWMDy6TXyYykEF1rrH4X4LyaXLM8MkfFVMN2tmLBM2KKAZri5ihgjbpub2I5m4l4NjK+YidrWSirsOCC8OrIwyQukzjO0EXDbDSwubBAauPGqdxs2aIkM4lhIwnh/z2B83TztlzTY7TyEiOeJ5DS4hskbiGtOVzjY+aCLE7XWcrPB018kjmyhjHiUta2JuZj5aPxM9cOF4gwZhHYda3WsAEPP4LWODwJsgeJx1ImtI4tPBDa+a1gYM1ra57crkDaUtYyVgfG9r2O1a5jg5pHaHDQq5Z/ox0akoxlM/Ea4yveCzKTLI8OzNOc5GgAjLrcuJvyWgQEUUUQEUUUQEUUUQEUUUQEUUUQEUUUQEUUUQEUUUQEUUUQEUUUQEUUUQEUUUQEUUUQEUUUQEUUUQEUUU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5304" name="AutoShape 8" descr="data:image/jpeg;base64,/9j/4AAQSkZJRgABAQAAAQABAAD/2wCEAAkGBhMSERUUEhQWFRUVGBUaFxgUFxQUFBcYFhQXFRQWFxcXHCYeFxojGRQVHzAgIycpLCwsFR4xNTAqNSYrLCkBCQoKDgwOFw8PFyocHBwpKSkpKSkpNSkpLCkpKSkpKSkpLCksKSksKSksLCwpLCkpKSwsLCksLCwpLCwsLCksKf/AABEIAHQAyQMBIgACEQEDEQH/xAAcAAACAwEBAQEAAAAAAAAAAAAEBQADBgIBBwj/xABEEAABAwIEAgQMBAMFCQAAAAABAAIDBBEFEiExE0EGIlFhBxQjMlNxgZGSobHwQrLR4RVScxYzcrPBFyRDVGKCg5Px/8QAGAEAAwEBAAAAAAAAAAAAAAAAAAIDAQT/xAAdEQEBAQEAAgMBAAAAAAAAAAAAAQIREiEDQVEx/9oADAMBAAIRAxEAPwD5JUDy0l9g9/53L0Xcfv2qyaIGV9/SSfncrKcbnkApaUyviGUdp5K+ni1sPOO57B3d6FY4k9/0T/CqLS/2P3UqvmdG4RhdhroPYCe8nkE+p7k9Rua3PaNvq/mVdFQZhd+3Jv8Aqf0TV8rY26+xo3PYEnFuuDAAM8zsxHL8PdYbEryiwt07sz9Ixs3t9avo6AyOD5fY3kP3TxpAFgt8W947ghDRYCwG1kZG1DxoiJ6eErshVlyJaVw6IJuFVCypluUbk02VeRHAGZFZdParHqp71laGe1DyNRT3hCTPGywwWRqX1TUc+YdqEmcClrSWoZdJq5tlpKiHRIsRj3CIXUJp3X9yUVDOaNfJY25LgxC9j7P0VI59FEgsq7/eiNqYvchuF3qiQupHlJP6kn53Ktj9Lepe1jvKSf45P8xy8YzYJKeD8Pi1utjg9NcAnYfNZjD4esOxaKoxMRM7wPmdgkq+TKqxVrNuXzP7ISDEbuznrO7gSG9wQ+C4MZiHy7cm/NbahwuNosGgeoJeKd4RU+Iyv0DsvqGvzTSkmcD1nG6bnDWHdoP1Qz8IynTblfl3I4Ox2MQcNLffrRUFZcjSyB8WIOnuP0RDI9QfvuWtOopLhd2QEEvai2zaJ0+LiFXdRsu6pdKjreK6ghL5HX5/fNXyu1PYqLj5fVYaFc4Lr3JtsBtdLK2B1tCR6j93To09ySfvtREOHtOp5JfFvkx38NnOrcx9ZsqH1E7NHRuI52NyO8W2X0Q04A0SuspxqDb3I8WeXWNhxuxAde3Y4WI7x2rjELHvB2TPEcLY4ahZqQujcY3HT8N/mLokLooxCPmFVC/M3vH2Ewqob37x/wDEsgYQ4926eIVTUvGh2Q/DPaPki62LTv39aXXTxKiakXmk/wAcn53JhTQXI+9ggpj5WT+pJ+dyc4ZFz9iTSuBcEeVtzzVuD0pnkL33ygmw9q4rB1QBudE+wSANaAPvvSqz+tBQRWA5D3JkyrA0PL2pRJU5W32A9qyWK10j5AIi67jZoGoIvzHYth7+tzL0rja7Vwt79VH9Joy6xNveEmwnoPI/rTyZb/hYAPfb903q+jtLGAZHv5W1uTY8gE8xahfmzBtHXskaHNNwUQVj6embG5zqeS/8rHgtdYnUDkfqtDhmICVveN/WlueKZ3NT0ZMciWuuEAx9imEGpSndRg21VciLawIapW2MlAyqlz17UP1QdbNlaObjoB2lDVVZiAjBLj6kqZ0wOUuy6DtIGxsdN0xpMGdNoD2Zn20Ha1n6rPeETATSxXhBA6pzAm983WOnrTZz32lv5Zm8EDwggAl2/IA9YnlpyRGGdI+Iy7/ONz+gC+PireDe5J79b+u60UYfka4E5SG3GuVubZwvy7uSNZ4M/J19JnkDh7FmOkNLdtxu3UexH4LPmba97aX1N+9e4i3QhIrf4zbNQCg6qCxv2o+OOwI715Oy7PatQK5Bmah/EB2fMq5xI2/b2qnxv/pPv/dNE6Hm/vZP6kn53LSYazyV+d1mpz5aT+o/87lqsIZ5ILNHwIbBfXssE8w/SyFpYeqPejWR2SrSOcYqXNZcaj5Lzo3QEHivAL3WOw0B2HuXtVTtAuRmPIa2C7oq9+l2XFu3s09i3P8ATbz2emwhk6q+VdPMUlfK2PPkEhtmJLQGh2UC481utyvoVLjIG7HbfRZ3pP0YFYRkBbc3uRqCRrbtBA2V/KOOfHqX+Pm+DYjJDMAHEtvYi5LXAH7sfUvq+ESZXMednOLHfr7Qb+sJDhng14T8zpQQDp1Rfuub/JbKkwmNjQLlxBJF+081PWotnFl6NrI8rrK+nqAENic93IeGRTtWzPRs+sCHkqbqrRUzDsW1vHl7vCDxdxEpA0IAF+wbuI7zsrGSm/qKYva0uJIvcfNZfcZPV9usFq4wxozBoA2Onv8AWnM7KeVlnuY7uJaR7QVnHRNJ0Fl74iCq41xPfwzV71ksY8FFOZS+OUWJJyFwtvc7cldLg0cMZaSHX002sOQTqrwdp5De42SatwRuY2GnMfVNrXfomfh5f6X0FPwnBv4dwRzB2ub6HVEVzrqiKiMbiBe33ZWujJOqh9uiz0WPhVAjuCmk0OiXuZv6itQpA8WJ7j8lx4kO36K6oOpPeqOEmieoCkHln/1JPzuWrwweTsFmHxeXd3yP/wAwrR0UnV07VlNlqKNmgTBkIKW0Tk2jKVdS6nuiqWjsrGMRUTUGdNgH+iJYzTTuXDQrwxaOBjT66qzLlF1dlshqp6Oi+wM77lcxP1Q9fLl05lXUcJsp2nkGA6IeWSyIFMVTUU2iztNxTvqEdSvuLFJ6WXK8sPsTJrbbJoSiDBqrIyuopLr14TDquY3QNQwIwsuhpGLaUmqIdVU9uiYzsQcjEooCpbok8+5TeoKTVB1++xNEdEVT5zh3XVF+/wCiuqdXH1fql3jB700SomRhE7r/AM77fG5OqF2rx3t+qLrOhVaZHOFJPbM8i0bv5yQV3TdFK4Sm9JPYjfhutt+yyw3eG1C/ZOqYpfQdHKsb08w/7CntLglQN4ZPhKzlWmo7Y1XtVkeFT+if8JV7MKm5xP8AhKz2eWfquNXXXTcLl9G/4SrP4ZL6N/uKPbez9DPKqMV0eMMl9G73FeVOGyhjrRvJsbANN1nKy2T7ZSXrznsbp7U2gNrKqkwSZsZJhkvqbZTdI46/EBKGuw6o4ZI6wa4kDttZZJW+Un22cb2W13QNRIFb/D5/RSfCVnekk1dEQ2CimlJ1Lsjso7tNym8es8pPt7XwHMHN3H3ZOaJwkjDggMBp6uVpE9JLG7vY6x9SaYLhM7XPaYnht7glpt3pZK26n6mWy6zaI+TCpL/3bvcVWcLl9G73FHK3ub9gSVTKmDsLm9G/4SqZMKm9E/4St9juf0qmQE6dS4POf+DJ8JQU2BVPoJPgK3hLZ+s7WOskNW/f2/Raqt6OVR2p5vgJSafonWm9qWc/+NyaRHVjISuN9O76qjh+pak9CK2x/wB1n29G5Bf2Hr/+TqP/AFuTJ1+oys/hPTSCoaxzGTNbKWCN0kT42vztc5pYXecLMO3aO1aArFN8GcTKKKniyNcwDiSMYInTuFPLBdxBORx4xObrW7CqpNZQYpDMCYZY5ADYmN7XgHcAlpNkH/aWDxrxa7uJt5rsmcRiUx57Zc/DIfl3sUh6E9HauEvkmMUZe+LMxkbesyKmEIAyPIjJeA69zcN2bewajo9Ka81L5mPjDcscRiOaIFtnFknFsC46k5LkAC4CAtn6W07Z+CS8kOaxzmxvdEyR4BZG+QDK15zN0v8AiF7XXNP0wpZIY5mSB7JLWykOc0mF02V7QbtdkaTlOqoHReVsz3RVJjhllE0kYjBeXgNDmtlLurG7I3M3KTuAQClVP4MgxsYEw8nHTMNogMxgpqqAu0foXeNZudslrm9wA/j6V0rnQNErS+oyZGAjiWkidK0uZfMwFjDqRblzRr8YgaSDNGC3NcGRgIyZc97nS2dl+zMO0LM4b4PnQywuE7CyGRstjAOK54pfFnDi8TRhHWDcpttci1ucT8GzZq01XGc0GSGQx5btOTJxW3zbSGCnvppwzvm0AZT9PKNnnygG2Yt/EG+MCmzEDYcQ+655I7EOkUEVMakuzxdSzofK5s72xtyZL5rucBos7L4NszWt44sGlrrxXzA17K0fj080sIN73vpaxOr+hPEoZaQSNAkmfKHOizMGer8ayGPOMzfwbi++myAYYb0rppm3z8M8QxZJxwZOIA0lmR9iTaRh0v5wRLMepi0OE8JaQSHCSMtIa4McQb2NnOa31uA5rLQeDBmTLJI0gis6scLYo2GqjjjvAzM4RZRGTzu57jpeyqrPBYJmASTgPMjnvMcQjjc3gxRtjbGHnKA6ngkJubuYdriwGwONQBzW8aLM8lrW8RmZzmuLXNaL3JDgRYcwQu6jFIY3Bj5Y2PcHOa1z2tcWtF3EAm5AAJJ5WWV/2cDLEONcxxU7C4xguc6KrZVySXzdUvc1wI5Zr3NrEzHehnHrIqriW4YZmZkDjII3PcG5i4NAPEcOs1xF7tLTqgHMuPUzSA6eEE5bAyRgnOAWWudbgi3bdU1XSWmjmEL5WCQh7iMw6jWMDy6TXyYykEF1rrH4X4LyaXLM8MkfFVMN2tmLBM2KKAZri5ihgjbpub2I5m4l4NjK+YidrWSirsOCC8OrIwyQukzjO0EXDbDSwubBAauPGqdxs2aIkM4lhIwnh/z2B83TztlzTY7TyEiOeJ5DS4hskbiGtOVzjY+aCLE7XWcrPB018kjmyhjHiUta2JuZj5aPxM9cOF4gwZhHYda3WsAEPP4LWODwJsgeJx1ImtI4tPBDa+a1gYM1ra57crkDaUtYyVgfG9r2O1a5jg5pHaHDQq5Z/ox0akoxlM/Ea4yveCzKTLI8OzNOc5GgAjLrcuJvyWgQEUUUQEUUUQEUUUQEUUUQEUUUQEUUUQEUUUQEUUUQEUUUQEUUUQEUUUQEUUUQEUUUQEUUUQEUUUQEUUU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5306" name="AutoShape 10" descr="data:image/jpeg;base64,/9j/4AAQSkZJRgABAQAAAQABAAD/2wCEAAkGBhMSERUUEhQWFRUVGBUaFxgUFxQUFBcYFhQXFRQWFxcXHCYeFxojGRQVHzAgIycpLCwsFR4xNTAqNSYrLCkBCQoKDgwOFw8PFyocHBwpKSkpKSkpNSkpLCkpKSkpKSkpLCksKSksKSksLCwpLCkpKSwsLCksLCwpLCwsLCksKf/AABEIAHQAyQMBIgACEQEDEQH/xAAcAAACAwEBAQEAAAAAAAAAAAAEBQADBgIBBwj/xABEEAABAwIEAgQMBAMFCQAAAAABAAIDBBEFEiExE0EGIlFhBxQjMlNxgZGSobHwQrLR4RVScxYzcrPBFyRDVGKCg5Px/8QAGAEAAwEBAAAAAAAAAAAAAAAAAAIDAQT/xAAdEQEBAQEAAgMBAAAAAAAAAAAAAQIREiEDQVEx/9oADAMBAAIRAxEAPwD5JUDy0l9g9/53L0Xcfv2qyaIGV9/SSfncrKcbnkApaUyviGUdp5K+ni1sPOO57B3d6FY4k9/0T/CqLS/2P3UqvmdG4RhdhroPYCe8nkE+p7k9Rua3PaNvq/mVdFQZhd+3Jv8Aqf0TV8rY26+xo3PYEnFuuDAAM8zsxHL8PdYbEryiwt07sz9Ixs3t9avo6AyOD5fY3kP3TxpAFgt8W947ghDRYCwG1kZG1DxoiJ6eErshVlyJaVw6IJuFVCypluUbk02VeRHAGZFZdParHqp71laGe1DyNRT3hCTPGywwWRqX1TUc+YdqEmcClrSWoZdJq5tlpKiHRIsRj3CIXUJp3X9yUVDOaNfJY25LgxC9j7P0VI59FEgsq7/eiNqYvchuF3qiQupHlJP6kn53Ktj9Lepe1jvKSf45P8xy8YzYJKeD8Pi1utjg9NcAnYfNZjD4esOxaKoxMRM7wPmdgkq+TKqxVrNuXzP7ISDEbuznrO7gSG9wQ+C4MZiHy7cm/NbahwuNosGgeoJeKd4RU+Iyv0DsvqGvzTSkmcD1nG6bnDWHdoP1Qz8IynTblfl3I4Ox2MQcNLffrRUFZcjSyB8WIOnuP0RDI9QfvuWtOopLhd2QEEvai2zaJ0+LiFXdRsu6pdKjreK6ghL5HX5/fNXyu1PYqLj5fVYaFc4Lr3JtsBtdLK2B1tCR6j93To09ySfvtREOHtOp5JfFvkx38NnOrcx9ZsqH1E7NHRuI52NyO8W2X0Q04A0SuspxqDb3I8WeXWNhxuxAde3Y4WI7x2rjELHvB2TPEcLY4ahZqQujcY3HT8N/mLokLooxCPmFVC/M3vH2Ewqob37x/wDEsgYQ4926eIVTUvGh2Q/DPaPki62LTv39aXXTxKiakXmk/wAcn53JhTQXI+9ggpj5WT+pJ+dyc4ZFz9iTSuBcEeVtzzVuD0pnkL33ygmw9q4rB1QBudE+wSANaAPvvSqz+tBQRWA5D3JkyrA0PL2pRJU5W32A9qyWK10j5AIi67jZoGoIvzHYth7+tzL0rja7Vwt79VH9Joy6xNveEmwnoPI/rTyZb/hYAPfb903q+jtLGAZHv5W1uTY8gE8xahfmzBtHXskaHNNwUQVj6embG5zqeS/8rHgtdYnUDkfqtDhmICVveN/WlueKZ3NT0ZMciWuuEAx9imEGpSndRg21VciLawIapW2MlAyqlz17UP1QdbNlaObjoB2lDVVZiAjBLj6kqZ0wOUuy6DtIGxsdN0xpMGdNoD2Zn20Ha1n6rPeETATSxXhBA6pzAm983WOnrTZz32lv5Zm8EDwggAl2/IA9YnlpyRGGdI+Iy7/ONz+gC+PireDe5J79b+u60UYfka4E5SG3GuVubZwvy7uSNZ4M/J19JnkDh7FmOkNLdtxu3UexH4LPmba97aX1N+9e4i3QhIrf4zbNQCg6qCxv2o+OOwI715Oy7PatQK5Bmah/EB2fMq5xI2/b2qnxv/pPv/dNE6Hm/vZP6kn53LSYazyV+d1mpz5aT+o/87lqsIZ5ILNHwIbBfXssE8w/SyFpYeqPejWR2SrSOcYqXNZcaj5Lzo3QEHivAL3WOw0B2HuXtVTtAuRmPIa2C7oq9+l2XFu3s09i3P8ATbz2emwhk6q+VdPMUlfK2PPkEhtmJLQGh2UC481utyvoVLjIG7HbfRZ3pP0YFYRkBbc3uRqCRrbtBA2V/KOOfHqX+Pm+DYjJDMAHEtvYi5LXAH7sfUvq+ESZXMednOLHfr7Qb+sJDhng14T8zpQQDp1Rfuub/JbKkwmNjQLlxBJF+081PWotnFl6NrI8rrK+nqAENic93IeGRTtWzPRs+sCHkqbqrRUzDsW1vHl7vCDxdxEpA0IAF+wbuI7zsrGSm/qKYva0uJIvcfNZfcZPV9usFq4wxozBoA2Onv8AWnM7KeVlnuY7uJaR7QVnHRNJ0Fl74iCq41xPfwzV71ksY8FFOZS+OUWJJyFwtvc7cldLg0cMZaSHX002sOQTqrwdp5De42SatwRuY2GnMfVNrXfomfh5f6X0FPwnBv4dwRzB2ub6HVEVzrqiKiMbiBe33ZWujJOqh9uiz0WPhVAjuCmk0OiXuZv6itQpA8WJ7j8lx4kO36K6oOpPeqOEmieoCkHln/1JPzuWrwweTsFmHxeXd3yP/wAwrR0UnV07VlNlqKNmgTBkIKW0Tk2jKVdS6nuiqWjsrGMRUTUGdNgH+iJYzTTuXDQrwxaOBjT66qzLlF1dlshqp6Oi+wM77lcxP1Q9fLl05lXUcJsp2nkGA6IeWSyIFMVTUU2iztNxTvqEdSvuLFJ6WXK8sPsTJrbbJoSiDBqrIyuopLr14TDquY3QNQwIwsuhpGLaUmqIdVU9uiYzsQcjEooCpbok8+5TeoKTVB1++xNEdEVT5zh3XVF+/wCiuqdXH1fql3jB700SomRhE7r/AM77fG5OqF2rx3t+qLrOhVaZHOFJPbM8i0bv5yQV3TdFK4Sm9JPYjfhutt+yyw3eG1C/ZOqYpfQdHKsb08w/7CntLglQN4ZPhKzlWmo7Y1XtVkeFT+if8JV7MKm5xP8AhKz2eWfquNXXXTcLl9G/4SrP4ZL6N/uKPbez9DPKqMV0eMMl9G73FeVOGyhjrRvJsbANN1nKy2T7ZSXrznsbp7U2gNrKqkwSZsZJhkvqbZTdI46/EBKGuw6o4ZI6wa4kDttZZJW+Un22cb2W13QNRIFb/D5/RSfCVnekk1dEQ2CimlJ1Lsjso7tNym8es8pPt7XwHMHN3H3ZOaJwkjDggMBp6uVpE9JLG7vY6x9SaYLhM7XPaYnht7glpt3pZK26n6mWy6zaI+TCpL/3bvcVWcLl9G73FHK3ub9gSVTKmDsLm9G/4SqZMKm9E/4St9juf0qmQE6dS4POf+DJ8JQU2BVPoJPgK3hLZ+s7WOskNW/f2/Raqt6OVR2p5vgJSafonWm9qWc/+NyaRHVjISuN9O76qjh+pak9CK2x/wB1n29G5Bf2Hr/+TqP/AFuTJ1+oys/hPTSCoaxzGTNbKWCN0kT42vztc5pYXecLMO3aO1aArFN8GcTKKKniyNcwDiSMYInTuFPLBdxBORx4xObrW7CqpNZQYpDMCYZY5ADYmN7XgHcAlpNkH/aWDxrxa7uJt5rsmcRiUx57Zc/DIfl3sUh6E9HauEvkmMUZe+LMxkbesyKmEIAyPIjJeA69zcN2bewajo9Ka81L5mPjDcscRiOaIFtnFknFsC46k5LkAC4CAtn6W07Z+CS8kOaxzmxvdEyR4BZG+QDK15zN0v8AiF7XXNP0wpZIY5mSB7JLWykOc0mF02V7QbtdkaTlOqoHReVsz3RVJjhllE0kYjBeXgNDmtlLurG7I3M3KTuAQClVP4MgxsYEw8nHTMNogMxgpqqAu0foXeNZudslrm9wA/j6V0rnQNErS+oyZGAjiWkidK0uZfMwFjDqRblzRr8YgaSDNGC3NcGRgIyZc97nS2dl+zMO0LM4b4PnQywuE7CyGRstjAOK54pfFnDi8TRhHWDcpttci1ucT8GzZq01XGc0GSGQx5btOTJxW3zbSGCnvppwzvm0AZT9PKNnnygG2Yt/EG+MCmzEDYcQ+655I7EOkUEVMakuzxdSzofK5s72xtyZL5rucBos7L4NszWt44sGlrrxXzA17K0fj080sIN73vpaxOr+hPEoZaQSNAkmfKHOizMGer8ayGPOMzfwbi++myAYYb0rppm3z8M8QxZJxwZOIA0lmR9iTaRh0v5wRLMepi0OE8JaQSHCSMtIa4McQb2NnOa31uA5rLQeDBmTLJI0gis6scLYo2GqjjjvAzM4RZRGTzu57jpeyqrPBYJmASTgPMjnvMcQjjc3gxRtjbGHnKA6ngkJubuYdriwGwONQBzW8aLM8lrW8RmZzmuLXNaL3JDgRYcwQu6jFIY3Bj5Y2PcHOa1z2tcWtF3EAm5AAJJ5WWV/2cDLEONcxxU7C4xguc6KrZVySXzdUvc1wI5Zr3NrEzHehnHrIqriW4YZmZkDjII3PcG5i4NAPEcOs1xF7tLTqgHMuPUzSA6eEE5bAyRgnOAWWudbgi3bdU1XSWmjmEL5WCQh7iMw6jWMDy6TXyYykEF1rrH4X4LyaXLM8MkfFVMN2tmLBM2KKAZri5ihgjbpub2I5m4l4NjK+YidrWSirsOCC8OrIwyQukzjO0EXDbDSwubBAauPGqdxs2aIkM4lhIwnh/z2B83TztlzTY7TyEiOeJ5DS4hskbiGtOVzjY+aCLE7XWcrPB018kjmyhjHiUta2JuZj5aPxM9cOF4gwZhHYda3WsAEPP4LWODwJsgeJx1ImtI4tPBDa+a1gYM1ra57crkDaUtYyVgfG9r2O1a5jg5pHaHDQq5Z/ox0akoxlM/Ea4yveCzKTLI8OzNOc5GgAjLrcuJvyWgQEUUUQEUUUQEUUUQEUUUQEUUUQEUUUQEUUUQEUUUQEUUUQEUUUQEUUUQEUUUQEUUUQEUUUQEUUUQEUUU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0" name="Obrázek 9" descr="brownuvS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5948" y="2204864"/>
            <a:ext cx="7018420" cy="3384376"/>
          </a:xfrm>
          <a:prstGeom prst="rect">
            <a:avLst/>
          </a:prstGeom>
        </p:spPr>
      </p:pic>
      <p:pic>
        <p:nvPicPr>
          <p:cNvPr id="9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5"/>
          <a:stretch>
            <a:fillRect/>
          </a:stretch>
        </p:blipFill>
        <p:spPr>
          <a:xfrm>
            <a:off x="7500958" y="107154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Brownův syndrom</a:t>
            </a:r>
          </a:p>
        </p:txBody>
      </p:sp>
      <p:pic>
        <p:nvPicPr>
          <p:cNvPr id="5" name="Obrázek 4" descr="brownuv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2204864"/>
            <a:ext cx="4464496" cy="304514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2910" y="381000"/>
            <a:ext cx="7739090" cy="976298"/>
          </a:xfrm>
        </p:spPr>
        <p:txBody>
          <a:bodyPr/>
          <a:lstStyle/>
          <a:p>
            <a:r>
              <a:rPr lang="cs-CZ" dirty="0" smtClean="0"/>
              <a:t>Obrna</a:t>
            </a:r>
            <a:r>
              <a:rPr lang="cs-CZ" baseline="0" dirty="0" smtClean="0"/>
              <a:t> n. III ( </a:t>
            </a:r>
            <a:r>
              <a:rPr lang="cs-CZ" baseline="0" dirty="0" err="1" smtClean="0"/>
              <a:t>oculomotorius</a:t>
            </a:r>
            <a:r>
              <a:rPr lang="cs-CZ" baseline="0" dirty="0" smtClean="0"/>
              <a:t>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4348" y="1500174"/>
            <a:ext cx="7743852" cy="4824426"/>
          </a:xfrm>
        </p:spPr>
        <p:txBody>
          <a:bodyPr/>
          <a:lstStyle/>
          <a:p>
            <a:pPr lvl="0" rtl="0" eaLnBrk="1" fontAlgn="base" latinLnBrk="0" hangingPunct="1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N.III inervuje horní, dolní a vnitřní přímý a dolní šikmý sval, dále zvedač horního víčka a m.</a:t>
            </a:r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sphincter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pupillae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 m. </a:t>
            </a:r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ciliaris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lvl="0" rtl="0" eaLnBrk="1" fontAlgn="base" latinLnBrk="0" hangingPunct="1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Obrna totální a nebo parciální</a:t>
            </a:r>
          </a:p>
          <a:p>
            <a:pPr lvl="0" rtl="0" eaLnBrk="1" fontAlgn="base" latinLnBrk="0" hangingPunct="1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Obrna totální jsou postiženy všechny zevní oční svaly včetně zvedače očního víčka i svaly</a:t>
            </a:r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vnitřní (m.</a:t>
            </a:r>
            <a:r>
              <a:rPr lang="cs-CZ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ciliaris</a:t>
            </a:r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cs-CZ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sphincter</a:t>
            </a:r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pupillae</a:t>
            </a:r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 Oko je uchýleno zevně a většinou dolů, ptóza horního víčka, široká zornice nereaguje na světlo</a:t>
            </a:r>
          </a:p>
          <a:p>
            <a:pPr lvl="0" rtl="0" eaLnBrk="1" fontAlgn="base" latinLnBrk="0" hangingPunct="1"/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Obrna parciální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jsou postiženy bud´ jen zevní nebo vnitřní svaly</a:t>
            </a:r>
            <a:endParaRPr lang="cs-CZ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cs-CZ" sz="2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143900" y="85723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Syndrom</a:t>
            </a:r>
            <a:r>
              <a:rPr lang="cs-CZ" baseline="0" dirty="0" smtClean="0"/>
              <a:t> hrotu očnice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Jsou sdruženy poruchy motorické,</a:t>
            </a:r>
            <a:r>
              <a:rPr lang="cs-CZ" baseline="0" dirty="0" smtClean="0"/>
              <a:t> senzitivní a </a:t>
            </a:r>
            <a:r>
              <a:rPr lang="cs-CZ" baseline="0" dirty="0" err="1" smtClean="0"/>
              <a:t>event</a:t>
            </a:r>
            <a:r>
              <a:rPr lang="cs-CZ" baseline="0" dirty="0" smtClean="0"/>
              <a:t>. i senzorické</a:t>
            </a:r>
            <a:endParaRPr lang="cs-CZ" u="none" baseline="0" dirty="0" smtClean="0"/>
          </a:p>
          <a:p>
            <a:pPr lvl="0"/>
            <a:r>
              <a:rPr lang="cs-CZ" u="none" dirty="0" smtClean="0"/>
              <a:t>Obrna</a:t>
            </a:r>
            <a:r>
              <a:rPr lang="cs-CZ" u="none" baseline="0" dirty="0" smtClean="0"/>
              <a:t> </a:t>
            </a:r>
            <a:r>
              <a:rPr lang="cs-CZ" u="none" baseline="0" dirty="0" err="1" smtClean="0"/>
              <a:t>okulomotoria</a:t>
            </a:r>
            <a:r>
              <a:rPr lang="cs-CZ" u="none" baseline="0" dirty="0" smtClean="0"/>
              <a:t>  (n. III)</a:t>
            </a:r>
          </a:p>
          <a:p>
            <a:pPr lvl="0"/>
            <a:r>
              <a:rPr lang="cs-CZ" u="none" baseline="0" dirty="0" smtClean="0"/>
              <a:t>Porucha zrakové funkce z postižení optiku</a:t>
            </a:r>
          </a:p>
          <a:p>
            <a:pPr lvl="0"/>
            <a:r>
              <a:rPr lang="cs-CZ" u="none" baseline="0" dirty="0" smtClean="0"/>
              <a:t>Porucha citlivosti v oblasti 1.větve trigeminu, mimo jiné i rohovky</a:t>
            </a:r>
          </a:p>
          <a:p>
            <a:pPr lvl="0"/>
            <a:r>
              <a:rPr lang="cs-CZ" u="none" dirty="0" smtClean="0"/>
              <a:t>Při pomalém vývinu je pravděpodobně</a:t>
            </a:r>
            <a:r>
              <a:rPr lang="cs-CZ" u="none" baseline="0" dirty="0" smtClean="0"/>
              <a:t> tumor</a:t>
            </a:r>
          </a:p>
          <a:p>
            <a:pPr lvl="0"/>
            <a:r>
              <a:rPr lang="cs-CZ" u="none" baseline="0" dirty="0" smtClean="0"/>
              <a:t>Při rychlejším zánět </a:t>
            </a:r>
          </a:p>
          <a:p>
            <a:pPr lvl="0"/>
            <a:r>
              <a:rPr lang="cs-CZ" u="none" baseline="0" dirty="0" smtClean="0"/>
              <a:t>Velice rychle krvácení</a:t>
            </a:r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715272" y="100010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Obrna </a:t>
            </a:r>
            <a:r>
              <a:rPr lang="cs-CZ" dirty="0" err="1" smtClean="0"/>
              <a:t>n.VI</a:t>
            </a:r>
            <a:r>
              <a:rPr lang="cs-CZ" dirty="0" smtClean="0"/>
              <a:t> (</a:t>
            </a:r>
            <a:r>
              <a:rPr lang="cs-CZ" dirty="0" err="1" smtClean="0"/>
              <a:t>abducentis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844824"/>
            <a:ext cx="7772400" cy="4479776"/>
          </a:xfrm>
        </p:spPr>
        <p:txBody>
          <a:bodyPr/>
          <a:lstStyle/>
          <a:p>
            <a:r>
              <a:rPr lang="cs-CZ" dirty="0" smtClean="0"/>
              <a:t>N.VI inervuje jediný sval – zevní přímý,</a:t>
            </a:r>
            <a:r>
              <a:rPr lang="cs-CZ" baseline="0" dirty="0" smtClean="0"/>
              <a:t> m.</a:t>
            </a:r>
            <a:r>
              <a:rPr lang="cs-CZ" baseline="0" dirty="0" err="1" smtClean="0"/>
              <a:t>rectus</a:t>
            </a:r>
            <a:r>
              <a:rPr lang="cs-CZ" baseline="0" dirty="0" smtClean="0"/>
              <a:t> </a:t>
            </a:r>
            <a:r>
              <a:rPr lang="cs-CZ" baseline="0" dirty="0" err="1" smtClean="0"/>
              <a:t>lateralis</a:t>
            </a:r>
            <a:r>
              <a:rPr lang="cs-CZ" baseline="0" dirty="0" smtClean="0"/>
              <a:t> – funkce je abdukce</a:t>
            </a:r>
          </a:p>
          <a:p>
            <a:r>
              <a:rPr lang="cs-CZ" baseline="0" dirty="0" smtClean="0"/>
              <a:t>Postižené oko se stáčí do konvergence</a:t>
            </a:r>
          </a:p>
          <a:p>
            <a:r>
              <a:rPr lang="cs-CZ" baseline="0" dirty="0" smtClean="0"/>
              <a:t>Diplopii ruší </a:t>
            </a:r>
            <a:r>
              <a:rPr lang="cs-CZ" baseline="0" dirty="0" err="1" smtClean="0"/>
              <a:t>komp.postavení</a:t>
            </a:r>
            <a:r>
              <a:rPr lang="cs-CZ" baseline="0" dirty="0" smtClean="0"/>
              <a:t> hlavy a očí – hlava se stáčí ve směru funkce postiženého svalu, oči na opačnou stranu</a:t>
            </a:r>
          </a:p>
          <a:p>
            <a:r>
              <a:rPr lang="cs-CZ" baseline="0" dirty="0" smtClean="0"/>
              <a:t>Je nejčastější okohybnou poruchou</a:t>
            </a:r>
          </a:p>
        </p:txBody>
      </p:sp>
      <p:pic>
        <p:nvPicPr>
          <p:cNvPr id="6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286776" y="107154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7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Obrna</a:t>
            </a:r>
            <a:r>
              <a:rPr lang="cs-CZ" baseline="0" dirty="0" smtClean="0"/>
              <a:t> konvergence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Vzniká</a:t>
            </a:r>
            <a:r>
              <a:rPr lang="cs-CZ" baseline="0" dirty="0" smtClean="0"/>
              <a:t> lézí </a:t>
            </a:r>
            <a:r>
              <a:rPr lang="cs-CZ" baseline="0" dirty="0" err="1" smtClean="0"/>
              <a:t>mezencefalu</a:t>
            </a:r>
            <a:r>
              <a:rPr lang="cs-CZ" baseline="0" dirty="0" smtClean="0"/>
              <a:t> na základě encefalitidy, tumoru, roztroušené </a:t>
            </a:r>
            <a:r>
              <a:rPr lang="cs-CZ" baseline="0" dirty="0" err="1" smtClean="0"/>
              <a:t>sklerozy</a:t>
            </a:r>
            <a:r>
              <a:rPr lang="cs-CZ" baseline="0" dirty="0" smtClean="0"/>
              <a:t>, úrazem</a:t>
            </a:r>
            <a:r>
              <a:rPr lang="cs-CZ" dirty="0" smtClean="0"/>
              <a:t> </a:t>
            </a:r>
            <a:r>
              <a:rPr lang="cs-CZ" baseline="0" dirty="0" smtClean="0"/>
              <a:t>(pravá paralýza je vzácná)</a:t>
            </a:r>
          </a:p>
          <a:p>
            <a:r>
              <a:rPr lang="cs-CZ" baseline="0" dirty="0" smtClean="0"/>
              <a:t>Postavení očí do dálky je paralelní</a:t>
            </a:r>
          </a:p>
          <a:p>
            <a:r>
              <a:rPr lang="cs-CZ" baseline="0" dirty="0" smtClean="0"/>
              <a:t>Do blízka není konvergence </a:t>
            </a:r>
          </a:p>
          <a:p>
            <a:r>
              <a:rPr lang="cs-CZ" baseline="0" dirty="0" smtClean="0"/>
              <a:t>Zkřížená diplopie</a:t>
            </a:r>
          </a:p>
          <a:p>
            <a:r>
              <a:rPr lang="cs-CZ" baseline="0" dirty="0" smtClean="0"/>
              <a:t>U pokusu o KS zúžení zornic, ale akomodace je ochrnuta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858148" y="92867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Obrna</a:t>
            </a:r>
            <a:r>
              <a:rPr lang="cs-CZ" baseline="0" dirty="0" smtClean="0"/>
              <a:t> divergence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988840"/>
            <a:ext cx="7772400" cy="4335760"/>
          </a:xfrm>
        </p:spPr>
        <p:txBody>
          <a:bodyPr/>
          <a:lstStyle/>
          <a:p>
            <a:r>
              <a:rPr lang="cs-CZ" dirty="0" smtClean="0"/>
              <a:t>Je </a:t>
            </a:r>
            <a:r>
              <a:rPr lang="cs-CZ" dirty="0" err="1" smtClean="0"/>
              <a:t>vyjímečná</a:t>
            </a:r>
            <a:r>
              <a:rPr lang="cs-CZ" dirty="0" smtClean="0"/>
              <a:t> a diskutovaná</a:t>
            </a:r>
          </a:p>
          <a:p>
            <a:r>
              <a:rPr lang="cs-CZ" dirty="0" smtClean="0"/>
              <a:t>Začátek je vždy náhlý (porucha je způsobena </a:t>
            </a:r>
            <a:r>
              <a:rPr lang="cs-CZ" dirty="0" err="1" smtClean="0"/>
              <a:t>mezencefalickou</a:t>
            </a:r>
            <a:r>
              <a:rPr lang="cs-CZ" dirty="0" smtClean="0"/>
              <a:t> organickou lézí)</a:t>
            </a:r>
          </a:p>
          <a:p>
            <a:r>
              <a:rPr lang="cs-CZ" dirty="0" smtClean="0"/>
              <a:t>Konvergentní strabismus</a:t>
            </a:r>
          </a:p>
          <a:p>
            <a:r>
              <a:rPr lang="cs-CZ" dirty="0" smtClean="0"/>
              <a:t>Nezkřížená diplopie do dálky</a:t>
            </a:r>
          </a:p>
          <a:p>
            <a:r>
              <a:rPr lang="cs-CZ" dirty="0" smtClean="0"/>
              <a:t>Do blízka diplopie není</a:t>
            </a:r>
          </a:p>
          <a:p>
            <a:r>
              <a:rPr lang="cs-CZ" dirty="0" err="1" smtClean="0"/>
              <a:t>Dukční</a:t>
            </a:r>
            <a:r>
              <a:rPr lang="cs-CZ" dirty="0" smtClean="0"/>
              <a:t> a </a:t>
            </a:r>
            <a:r>
              <a:rPr lang="cs-CZ" dirty="0" err="1" smtClean="0"/>
              <a:t>vergenční</a:t>
            </a:r>
            <a:r>
              <a:rPr lang="cs-CZ" dirty="0" smtClean="0"/>
              <a:t> pohyby</a:t>
            </a:r>
            <a:r>
              <a:rPr lang="cs-CZ" baseline="0" dirty="0" smtClean="0"/>
              <a:t> jsou normální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143768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aseline="0" dirty="0" err="1" smtClean="0"/>
              <a:t>Pseudoparézy</a:t>
            </a:r>
            <a:r>
              <a:rPr lang="cs-CZ" baseline="0" dirty="0" smtClean="0"/>
              <a:t>. Smíšené  a neobvyklé formy.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2204864"/>
            <a:ext cx="7772400" cy="4119736"/>
          </a:xfrm>
        </p:spPr>
        <p:txBody>
          <a:bodyPr/>
          <a:lstStyle/>
          <a:p>
            <a:r>
              <a:rPr lang="cs-CZ" dirty="0" smtClean="0"/>
              <a:t>Strabismus </a:t>
            </a:r>
            <a:r>
              <a:rPr lang="cs-CZ" dirty="0" err="1" smtClean="0"/>
              <a:t>fixus</a:t>
            </a:r>
            <a:endParaRPr lang="cs-CZ" dirty="0" smtClean="0"/>
          </a:p>
          <a:p>
            <a:r>
              <a:rPr lang="cs-CZ" dirty="0" smtClean="0"/>
              <a:t>A syndrom</a:t>
            </a:r>
          </a:p>
          <a:p>
            <a:r>
              <a:rPr lang="cs-CZ" dirty="0" smtClean="0"/>
              <a:t>V syndrom</a:t>
            </a:r>
          </a:p>
          <a:p>
            <a:r>
              <a:rPr lang="cs-CZ" dirty="0" smtClean="0"/>
              <a:t>Hydraulická fraktura očnice (</a:t>
            </a:r>
            <a:r>
              <a:rPr lang="cs-CZ" dirty="0" err="1" smtClean="0"/>
              <a:t>blow</a:t>
            </a:r>
            <a:r>
              <a:rPr lang="cs-CZ" dirty="0" smtClean="0"/>
              <a:t>-</a:t>
            </a:r>
            <a:r>
              <a:rPr lang="cs-CZ" dirty="0" err="1" smtClean="0"/>
              <a:t>out</a:t>
            </a:r>
            <a:r>
              <a:rPr lang="cs-CZ" dirty="0" smtClean="0"/>
              <a:t> </a:t>
            </a:r>
            <a:r>
              <a:rPr lang="cs-CZ" dirty="0" err="1" smtClean="0"/>
              <a:t>fracture</a:t>
            </a:r>
            <a:r>
              <a:rPr lang="cs-CZ" dirty="0" smtClean="0"/>
              <a:t>)</a:t>
            </a:r>
          </a:p>
          <a:p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858148" y="150017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Strabismus</a:t>
            </a:r>
            <a:r>
              <a:rPr lang="cs-CZ" baseline="0" dirty="0" smtClean="0"/>
              <a:t> </a:t>
            </a:r>
            <a:r>
              <a:rPr lang="cs-CZ" baseline="0" dirty="0" err="1" smtClean="0"/>
              <a:t>fixus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aseline="0" dirty="0" smtClean="0"/>
              <a:t>Vrozená i získaná  anomálie, jedno nebo obě oči jsou v extrémním addukčním postavení</a:t>
            </a:r>
          </a:p>
          <a:p>
            <a:r>
              <a:rPr lang="cs-CZ" baseline="0" dirty="0" smtClean="0"/>
              <a:t>Mediální přímé svaly jsou nahrazeny fibrózní tkání</a:t>
            </a:r>
          </a:p>
          <a:p>
            <a:r>
              <a:rPr lang="cs-CZ" baseline="0" dirty="0" smtClean="0"/>
              <a:t>Pacient musí natáčet hlavu </a:t>
            </a:r>
          </a:p>
          <a:p>
            <a:r>
              <a:rPr lang="cs-CZ" baseline="0" dirty="0" smtClean="0"/>
              <a:t>Abdukce přes střední čáru není možná ani násilnou </a:t>
            </a:r>
            <a:r>
              <a:rPr lang="cs-CZ" baseline="0" dirty="0" err="1" smtClean="0"/>
              <a:t>dukcí</a:t>
            </a:r>
            <a:endParaRPr lang="cs-CZ" baseline="0" dirty="0" smtClean="0"/>
          </a:p>
          <a:p>
            <a:r>
              <a:rPr lang="cs-CZ" baseline="0" dirty="0" smtClean="0"/>
              <a:t>Tento obraz může vzniknout i druhotně na kontrahovaných vnitřních svalech při obrně </a:t>
            </a:r>
            <a:r>
              <a:rPr lang="cs-CZ" baseline="0" dirty="0" err="1" smtClean="0"/>
              <a:t>abducentu</a:t>
            </a:r>
            <a:endParaRPr lang="cs-CZ" baseline="0" dirty="0" smtClean="0"/>
          </a:p>
          <a:p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2" name="Nahraný zvuk"/>
          </p:nvPr>
        </p:nvPicPr>
        <p:blipFill>
          <a:blip r:embed="rId5"/>
          <a:stretch>
            <a:fillRect/>
          </a:stretch>
        </p:blipFill>
        <p:spPr>
          <a:xfrm>
            <a:off x="7929586" y="121442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2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Paralytický strabismus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 eaLnBrk="1" latinLnBrk="0" hangingPunct="1"/>
            <a:r>
              <a:rPr lang="cs-CZ" sz="2800" baseline="0" dirty="0" smtClean="0"/>
              <a:t>K </a:t>
            </a:r>
            <a:r>
              <a:rPr lang="cs-CZ" dirty="0" smtClean="0"/>
              <a:t>diagnostice</a:t>
            </a:r>
            <a:r>
              <a:rPr lang="cs-CZ" sz="2800" baseline="0" dirty="0" smtClean="0"/>
              <a:t> </a:t>
            </a:r>
            <a:r>
              <a:rPr lang="cs-CZ" sz="2800" baseline="0" dirty="0" smtClean="0"/>
              <a:t>patří i celkové vyšetření pacienta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Vyšetření a léčení je jedno z nejobtížnějších částí očního lékařství</a:t>
            </a:r>
            <a:endParaRPr lang="cs-CZ" sz="2800" dirty="0" smtClean="0"/>
          </a:p>
          <a:p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072462" y="85723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Strabismus </a:t>
            </a:r>
            <a:r>
              <a:rPr lang="cs-CZ" dirty="0" err="1" smtClean="0"/>
              <a:t>fixus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098" name="Picture 2" descr="http://www.eyehealthweb.com/wp-content/uploads/strabismuscrossedeyespic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54057"/>
            <a:ext cx="5976664" cy="39802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 syndrom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Primární úchylka má rozdílnou velikost</a:t>
            </a:r>
            <a:r>
              <a:rPr lang="cs-CZ" baseline="0" dirty="0" smtClean="0"/>
              <a:t> při pohledu nahoru a dolů</a:t>
            </a:r>
          </a:p>
          <a:p>
            <a:r>
              <a:rPr lang="cs-CZ" baseline="0" dirty="0" smtClean="0"/>
              <a:t>Vyskytuje se ve spojení  s eso i </a:t>
            </a:r>
            <a:r>
              <a:rPr lang="cs-CZ" baseline="0" dirty="0" err="1" smtClean="0"/>
              <a:t>exodeviací</a:t>
            </a:r>
            <a:endParaRPr lang="cs-CZ" baseline="0" dirty="0" smtClean="0"/>
          </a:p>
          <a:p>
            <a:r>
              <a:rPr lang="cs-CZ" baseline="0" dirty="0" smtClean="0"/>
              <a:t>Nazývá se také proti pravidlu</a:t>
            </a:r>
          </a:p>
          <a:p>
            <a:r>
              <a:rPr lang="cs-CZ" baseline="0" dirty="0" smtClean="0"/>
              <a:t>Nemusí</a:t>
            </a:r>
            <a:r>
              <a:rPr lang="cs-CZ" dirty="0" smtClean="0"/>
              <a:t> být </a:t>
            </a:r>
            <a:r>
              <a:rPr lang="cs-CZ" baseline="0" dirty="0" smtClean="0"/>
              <a:t> amblyopie ani výraznější refrakční vada </a:t>
            </a:r>
          </a:p>
          <a:p>
            <a:r>
              <a:rPr lang="cs-CZ" dirty="0" smtClean="0"/>
              <a:t>Může být kompenzační postavení hlavy se sklonem nebo zvednutím brady (v tomto postavení je binokulární vidění)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429520" y="92867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6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</a:t>
            </a:r>
            <a:r>
              <a:rPr lang="cs-CZ" baseline="0" dirty="0" smtClean="0"/>
              <a:t> syndrom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rtl="0" eaLnBrk="1" fontAlgn="base" latinLnBrk="0" hangingPunct="1">
              <a:buNone/>
            </a:pPr>
            <a:endParaRPr lang="cs-CZ" sz="2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D:\P10304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72816"/>
            <a:ext cx="7004323" cy="41402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 syndrom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Primární úchylka je větší nahoru než dolů</a:t>
            </a:r>
          </a:p>
          <a:p>
            <a:pPr lvl="0"/>
            <a:r>
              <a:rPr lang="cs-CZ" dirty="0" smtClean="0"/>
              <a:t>Podle pravidla</a:t>
            </a:r>
          </a:p>
          <a:p>
            <a:pPr lvl="0"/>
            <a:r>
              <a:rPr lang="cs-CZ" dirty="0" smtClean="0"/>
              <a:t>Platí zde také: nemusí být amblyopie a refrakční vada</a:t>
            </a:r>
          </a:p>
          <a:p>
            <a:pPr lvl="0"/>
            <a:r>
              <a:rPr lang="cs-CZ" dirty="0" smtClean="0"/>
              <a:t>V </a:t>
            </a:r>
            <a:r>
              <a:rPr lang="cs-CZ" dirty="0" err="1" smtClean="0"/>
              <a:t>esotropie</a:t>
            </a:r>
            <a:r>
              <a:rPr lang="cs-CZ" dirty="0" smtClean="0"/>
              <a:t> je nejčastější z těchto forem</a:t>
            </a:r>
          </a:p>
          <a:p>
            <a:pPr lvl="0"/>
            <a:r>
              <a:rPr lang="cs-CZ" dirty="0" smtClean="0"/>
              <a:t>V </a:t>
            </a:r>
            <a:r>
              <a:rPr lang="cs-CZ" dirty="0" err="1" smtClean="0"/>
              <a:t>esotropie</a:t>
            </a:r>
            <a:r>
              <a:rPr lang="cs-CZ" dirty="0" smtClean="0"/>
              <a:t> a V </a:t>
            </a:r>
            <a:r>
              <a:rPr lang="cs-CZ" dirty="0" err="1" smtClean="0"/>
              <a:t>exotropie</a:t>
            </a:r>
            <a:r>
              <a:rPr lang="cs-CZ" dirty="0" smtClean="0"/>
              <a:t> je spojena s hyperfunkcí dolních šikmých</a:t>
            </a:r>
            <a:r>
              <a:rPr lang="cs-CZ" baseline="0" dirty="0" smtClean="0"/>
              <a:t> svalů a </a:t>
            </a:r>
            <a:r>
              <a:rPr lang="cs-CZ" baseline="0" dirty="0" err="1" smtClean="0"/>
              <a:t>hypofunkcí</a:t>
            </a:r>
            <a:r>
              <a:rPr lang="cs-CZ" baseline="0" dirty="0" smtClean="0"/>
              <a:t> horních šikmých svalů</a:t>
            </a:r>
            <a:endParaRPr lang="cs-CZ" dirty="0" smtClean="0"/>
          </a:p>
          <a:p>
            <a:pPr lvl="0">
              <a:buNone/>
            </a:pPr>
            <a:endParaRPr lang="cs-CZ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358082" y="121442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 syndrom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050" name="Picture 2" descr="D:\P10304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276872"/>
            <a:ext cx="5883275" cy="3627437"/>
          </a:xfrm>
          <a:prstGeom prst="rect">
            <a:avLst/>
          </a:prstGeom>
          <a:noFill/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5"/>
          <a:stretch>
            <a:fillRect/>
          </a:stretch>
        </p:blipFill>
        <p:spPr>
          <a:xfrm>
            <a:off x="6786578" y="107154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Hydraulická fraktura očnice (</a:t>
            </a:r>
            <a:r>
              <a:rPr lang="cs-CZ" dirty="0" err="1" smtClean="0"/>
              <a:t>blouw</a:t>
            </a:r>
            <a:r>
              <a:rPr lang="cs-CZ" dirty="0" smtClean="0"/>
              <a:t>- </a:t>
            </a:r>
            <a:r>
              <a:rPr lang="cs-CZ" dirty="0" err="1" smtClean="0"/>
              <a:t>out</a:t>
            </a:r>
            <a:r>
              <a:rPr lang="cs-CZ" dirty="0" smtClean="0"/>
              <a:t> </a:t>
            </a:r>
            <a:r>
              <a:rPr lang="cs-CZ" dirty="0" err="1" smtClean="0"/>
              <a:t>fracture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4348" y="1785926"/>
            <a:ext cx="7772400" cy="4191744"/>
          </a:xfrm>
        </p:spPr>
        <p:txBody>
          <a:bodyPr/>
          <a:lstStyle/>
          <a:p>
            <a:r>
              <a:rPr lang="cs-CZ" dirty="0" smtClean="0"/>
              <a:t>Také explozivní</a:t>
            </a:r>
            <a:r>
              <a:rPr lang="cs-CZ" baseline="0" dirty="0" smtClean="0"/>
              <a:t> zlomenina, </a:t>
            </a:r>
            <a:r>
              <a:rPr lang="cs-CZ" baseline="0" dirty="0" err="1" smtClean="0"/>
              <a:t>infraorbitální</a:t>
            </a:r>
            <a:r>
              <a:rPr lang="cs-CZ" baseline="0" dirty="0" smtClean="0"/>
              <a:t> fraktura – zvláštní</a:t>
            </a:r>
            <a:r>
              <a:rPr lang="cs-CZ" dirty="0" smtClean="0"/>
              <a:t> mechanismus úrazu, spojený s krátkodobým vzestupem tlaku v očnici  (</a:t>
            </a:r>
            <a:r>
              <a:rPr lang="cs-CZ" dirty="0" err="1" smtClean="0"/>
              <a:t>míče,konec</a:t>
            </a:r>
            <a:r>
              <a:rPr lang="cs-CZ" dirty="0" smtClean="0"/>
              <a:t> hole, řídítka na kole)</a:t>
            </a:r>
            <a:endParaRPr lang="cs-CZ" baseline="0" dirty="0" smtClean="0"/>
          </a:p>
          <a:p>
            <a:r>
              <a:rPr lang="cs-CZ" baseline="0" dirty="0" smtClean="0"/>
              <a:t>Jde o vylomení tenké kosti spodiny očnice, dno či stěna očnice se lámou obvykle dál od okraje</a:t>
            </a:r>
          </a:p>
          <a:p>
            <a:r>
              <a:rPr lang="cs-CZ" dirty="0" smtClean="0"/>
              <a:t>Vylamuje se také nasální stěna, nemá klinický efekt</a:t>
            </a:r>
          </a:p>
          <a:p>
            <a:r>
              <a:rPr lang="cs-CZ" dirty="0" smtClean="0"/>
              <a:t>Výhřez tkání očnice do čelistní dutiny včetně očních svalů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572396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Hydraulická fraktura orbity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2226" name="Picture 2" descr="http://www.rad.washington.edu/staticpix/mskbook/BlowoutFx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13403"/>
            <a:ext cx="6048672" cy="41001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Hydraulická fraktura orbity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3250" name="Picture 2" descr="https://encrypted-tbn1.gstatic.com/images?q=tbn:ANd9GcQ6PIVUVSJ4HyPDSAUdccOSbDw4yQrhEKSnX3onwVnvkQn9nfp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679657"/>
            <a:ext cx="4752528" cy="43002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Hydraulická fraktura očnice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55576" y="1628800"/>
            <a:ext cx="7772400" cy="4648200"/>
          </a:xfrm>
        </p:spPr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lang="cs-CZ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Jakmile tlak pomine, pružné okraje defektu se vracejí  a mohou </a:t>
            </a:r>
            <a:r>
              <a:rPr lang="cs-CZ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prolabující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tkáň </a:t>
            </a:r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uskřinout</a:t>
            </a:r>
            <a:endParaRPr lang="cs-CZ" sz="28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tabLst/>
              <a:defRPr/>
            </a:pP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Charakteristický klinický obraz:</a:t>
            </a:r>
          </a:p>
          <a:p>
            <a:pPr marL="1143000" marR="0" lvl="2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20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Omezená elevace, ale někdy i částečně deprese</a:t>
            </a:r>
          </a:p>
          <a:p>
            <a:pPr marL="1143000" marR="0" lvl="2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20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Oko lehce stočeno dolů</a:t>
            </a:r>
          </a:p>
          <a:p>
            <a:pPr marL="1143000" marR="0" lvl="2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20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Vtaženo do očnice  -</a:t>
            </a:r>
            <a:r>
              <a:rPr lang="cs-CZ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cs-CZ" sz="20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enoftalmus</a:t>
            </a:r>
            <a:endParaRPr lang="cs-CZ" sz="2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143000" marR="0" lvl="2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baseline="0" dirty="0" smtClean="0">
                <a:ea typeface="+mn-ea"/>
                <a:cs typeface="+mn-cs"/>
              </a:rPr>
              <a:t>Pokles</a:t>
            </a:r>
            <a:r>
              <a:rPr lang="cs-CZ" dirty="0" smtClean="0">
                <a:ea typeface="+mn-ea"/>
                <a:cs typeface="+mn-cs"/>
              </a:rPr>
              <a:t> horního víčka</a:t>
            </a:r>
            <a:endParaRPr lang="cs-CZ" sz="20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143000" marR="0" lvl="2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20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Při pohledu vzhůru se může </a:t>
            </a:r>
            <a:r>
              <a:rPr lang="cs-CZ" sz="20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retrahovat</a:t>
            </a:r>
            <a:endParaRPr lang="cs-CZ" sz="20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143000" marR="0" lvl="2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20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Diplopie</a:t>
            </a:r>
          </a:p>
          <a:p>
            <a:pPr marL="1143000" marR="0" lvl="2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tabLst/>
              <a:defRPr/>
            </a:pPr>
            <a:r>
              <a:rPr lang="cs-CZ" sz="20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Porucha kožního čití v příslušné oblasti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358214" y="107154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2780928"/>
            <a:ext cx="7772400" cy="1143000"/>
          </a:xfrm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  <a:effectLst/>
              </a:rPr>
              <a:t>Zásady vyšetření paralytického strabismu</a:t>
            </a:r>
            <a:endParaRPr lang="cs-CZ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097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rtl="0" eaLnBrk="1" fontAlgn="base" latinLnBrk="0" hangingPunct="1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Omezení pohyblivosti – vyšetřujeme při pomalém pohybu ve všech pohledových směrech</a:t>
            </a:r>
          </a:p>
          <a:p>
            <a:pPr rtl="0" eaLnBrk="1" fontAlgn="base" latinLnBrk="0" hangingPunct="1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Sekundární úchylka je větší než primární – podle </a:t>
            </a:r>
            <a:r>
              <a:rPr lang="cs-CZ" sz="28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Heringova</a:t>
            </a:r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zákona o symetrické inervaci synergistů – na zdravém oku větší úchylka </a:t>
            </a: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primární úchylka –fixuje zdravé oko (primární insuficience ochrnutého svalu a hyperfunkce neporušeného antagonisty,  který přetáčí oko ke zdravé straně)</a:t>
            </a:r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sekundární úchylka – fixuje ochrnuté oko  ( na zdravém oku vznikne sekundární větší úchylka)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aseline="0" dirty="0" smtClean="0"/>
              <a:t> Objektivní p</a:t>
            </a:r>
            <a:r>
              <a:rPr lang="cs-CZ" sz="4000" baseline="0" dirty="0" smtClean="0"/>
              <a:t>říznaky</a:t>
            </a:r>
            <a:endParaRPr lang="cs-CZ" dirty="0"/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429520" y="50004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9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Zásady</a:t>
            </a:r>
            <a:r>
              <a:rPr lang="cs-CZ" baseline="0" dirty="0" smtClean="0"/>
              <a:t> vyšetření paralytického strabismu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916832"/>
            <a:ext cx="7772400" cy="4407768"/>
          </a:xfrm>
        </p:spPr>
        <p:txBody>
          <a:bodyPr/>
          <a:lstStyle/>
          <a:p>
            <a:r>
              <a:rPr lang="cs-CZ" dirty="0" smtClean="0"/>
              <a:t>Celkové vyšetření pacienta</a:t>
            </a:r>
          </a:p>
          <a:p>
            <a:r>
              <a:rPr lang="cs-CZ" dirty="0" smtClean="0"/>
              <a:t>Podrobná anamnéza osobní a speciální oční</a:t>
            </a:r>
          </a:p>
          <a:p>
            <a:r>
              <a:rPr lang="cs-CZ" dirty="0" smtClean="0"/>
              <a:t>Správná diagnóza potřebuje opakovaná</a:t>
            </a:r>
            <a:r>
              <a:rPr lang="cs-CZ" baseline="0" dirty="0" smtClean="0"/>
              <a:t> vyšetření  a srovnání více metod</a:t>
            </a:r>
          </a:p>
          <a:p>
            <a:r>
              <a:rPr lang="cs-CZ" baseline="0" dirty="0" smtClean="0"/>
              <a:t>Znalost  fyziologie očních svalů:</a:t>
            </a:r>
          </a:p>
          <a:p>
            <a:pPr lvl="1"/>
            <a:r>
              <a:rPr lang="cs-CZ" baseline="0" dirty="0" smtClean="0"/>
              <a:t>Horizontální svaly se pohybují kolem jedné osy</a:t>
            </a:r>
          </a:p>
          <a:p>
            <a:pPr lvl="1">
              <a:buNone/>
            </a:pPr>
            <a:r>
              <a:rPr lang="cs-CZ" baseline="0" dirty="0" smtClean="0"/>
              <a:t>(jejich akce z prim.postavení je jejich </a:t>
            </a:r>
            <a:r>
              <a:rPr lang="cs-CZ" baseline="0" dirty="0" err="1" smtClean="0"/>
              <a:t>max.akcí</a:t>
            </a:r>
            <a:r>
              <a:rPr lang="cs-CZ" baseline="0" dirty="0" smtClean="0"/>
              <a:t>)</a:t>
            </a:r>
          </a:p>
          <a:p>
            <a:pPr lvl="1">
              <a:buNone/>
            </a:pPr>
            <a:r>
              <a:rPr lang="cs-CZ" baseline="0" dirty="0" smtClean="0"/>
              <a:t>-Vertikální svaly se pohybují kolem 3 os, jejich činnost se mění se změnou postavení oka(</a:t>
            </a:r>
            <a:r>
              <a:rPr lang="cs-CZ" baseline="0" dirty="0" err="1" smtClean="0"/>
              <a:t>max.akce</a:t>
            </a:r>
            <a:r>
              <a:rPr lang="cs-CZ" baseline="0" dirty="0" smtClean="0"/>
              <a:t> je jen v určitém pohledovém směru)</a:t>
            </a:r>
          </a:p>
          <a:p>
            <a:pPr lvl="2">
              <a:buNone/>
            </a:pP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8001024" y="164305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Vyšetření paralytického strabismu – zaměříme</a:t>
            </a:r>
            <a:r>
              <a:rPr lang="cs-CZ" baseline="0" dirty="0" smtClean="0"/>
              <a:t> se na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2132856"/>
            <a:ext cx="7772400" cy="4191744"/>
          </a:xfrm>
        </p:spPr>
        <p:txBody>
          <a:bodyPr/>
          <a:lstStyle/>
          <a:p>
            <a:r>
              <a:rPr lang="cs-CZ" dirty="0" smtClean="0"/>
              <a:t>Omezení motility</a:t>
            </a:r>
          </a:p>
          <a:p>
            <a:r>
              <a:rPr lang="cs-CZ" dirty="0" smtClean="0"/>
              <a:t>Změření velikosti úchylky šilhání, jak primární,tak sekundární</a:t>
            </a:r>
            <a:endParaRPr lang="cs-CZ" dirty="0" smtClean="0"/>
          </a:p>
          <a:p>
            <a:r>
              <a:rPr lang="cs-CZ" dirty="0" smtClean="0"/>
              <a:t>Kompenzační postavení hlavy</a:t>
            </a:r>
          </a:p>
          <a:p>
            <a:r>
              <a:rPr lang="cs-CZ" dirty="0" smtClean="0"/>
              <a:t>Diplopii</a:t>
            </a:r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786710" y="207167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Vyšetření</a:t>
            </a:r>
            <a:r>
              <a:rPr lang="cs-CZ" baseline="0" dirty="0" smtClean="0"/>
              <a:t> motility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Pohyb</a:t>
            </a:r>
            <a:r>
              <a:rPr lang="cs-CZ" baseline="0" dirty="0" smtClean="0"/>
              <a:t> je očima ze vzdálenosti cca 33 cm do 9ti pohledových směrů</a:t>
            </a:r>
          </a:p>
          <a:p>
            <a:r>
              <a:rPr lang="cs-CZ" baseline="0" dirty="0" err="1" smtClean="0"/>
              <a:t>Dukce</a:t>
            </a:r>
            <a:r>
              <a:rPr lang="cs-CZ" baseline="0" dirty="0" smtClean="0"/>
              <a:t> – pohyb jednoho oka při zakrytí druhého</a:t>
            </a:r>
          </a:p>
          <a:p>
            <a:r>
              <a:rPr lang="cs-CZ" baseline="0" dirty="0" smtClean="0"/>
              <a:t>Verze – vyšetření obou očí současně. Je průkaznější, můžeme srovnat pohyblivost obou očí navzájem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786710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Vyšetření motility – paréza</a:t>
            </a:r>
            <a:r>
              <a:rPr lang="cs-CZ" baseline="0" dirty="0" smtClean="0"/>
              <a:t> pravého horního šikmého sv.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146" name="Picture 2" descr="D:\P10304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772816"/>
            <a:ext cx="7174805" cy="4773558"/>
          </a:xfrm>
          <a:prstGeom prst="rect">
            <a:avLst/>
          </a:prstGeom>
          <a:noFill/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5"/>
          <a:stretch>
            <a:fillRect/>
          </a:stretch>
        </p:blipFill>
        <p:spPr>
          <a:xfrm>
            <a:off x="8215338" y="78579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</a:t>
            </a:r>
            <a:r>
              <a:rPr lang="cs-CZ" baseline="0" dirty="0" smtClean="0"/>
              <a:t> možnosti vyšetření motility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 </a:t>
            </a:r>
            <a:r>
              <a:rPr lang="cs-CZ" dirty="0" err="1" smtClean="0"/>
              <a:t>troposkopu</a:t>
            </a:r>
            <a:r>
              <a:rPr lang="cs-CZ" dirty="0" smtClean="0"/>
              <a:t> – test </a:t>
            </a:r>
            <a:r>
              <a:rPr lang="cs-CZ" dirty="0" err="1" smtClean="0"/>
              <a:t>Roper</a:t>
            </a:r>
            <a:r>
              <a:rPr lang="cs-CZ" dirty="0" smtClean="0"/>
              <a:t> – </a:t>
            </a:r>
            <a:r>
              <a:rPr lang="cs-CZ" dirty="0" err="1" smtClean="0"/>
              <a:t>Hallové</a:t>
            </a:r>
            <a:endParaRPr lang="cs-CZ" dirty="0" smtClean="0"/>
          </a:p>
          <a:p>
            <a:r>
              <a:rPr lang="cs-CZ" dirty="0" err="1" smtClean="0"/>
              <a:t>Fenomen</a:t>
            </a:r>
            <a:r>
              <a:rPr lang="cs-CZ" dirty="0" smtClean="0"/>
              <a:t> hlavy loutky:</a:t>
            </a:r>
          </a:p>
          <a:p>
            <a:pPr lvl="1"/>
            <a:r>
              <a:rPr lang="cs-CZ" dirty="0" smtClean="0"/>
              <a:t>U malých dětí, které</a:t>
            </a:r>
            <a:r>
              <a:rPr lang="cs-CZ" baseline="0" dirty="0" smtClean="0"/>
              <a:t> nespolupracují.Otočení hlavy jedním směrem způsobuje pohyb očí opačným směrem </a:t>
            </a:r>
          </a:p>
          <a:p>
            <a:pPr lvl="1"/>
            <a:r>
              <a:rPr lang="cs-CZ" baseline="0" dirty="0" smtClean="0"/>
              <a:t>U horizontálních točíme hlavou do stran</a:t>
            </a:r>
          </a:p>
          <a:p>
            <a:pPr lvl="1"/>
            <a:r>
              <a:rPr lang="cs-CZ" baseline="0" dirty="0" smtClean="0"/>
              <a:t>U vertikálních sklonit nebo zaklonit</a:t>
            </a:r>
          </a:p>
          <a:p>
            <a:pPr lvl="0"/>
            <a:r>
              <a:rPr lang="cs-CZ" dirty="0" smtClean="0"/>
              <a:t>Test pasivní </a:t>
            </a:r>
            <a:r>
              <a:rPr lang="cs-CZ" dirty="0" err="1" smtClean="0"/>
              <a:t>dukce</a:t>
            </a:r>
            <a:endParaRPr lang="cs-CZ" dirty="0" smtClean="0"/>
          </a:p>
          <a:p>
            <a:pPr lvl="1"/>
            <a:r>
              <a:rPr lang="cs-CZ" dirty="0" smtClean="0"/>
              <a:t>V narkóze</a:t>
            </a:r>
            <a:r>
              <a:rPr lang="cs-CZ" baseline="0" dirty="0" smtClean="0"/>
              <a:t> se otáčí opatrně </a:t>
            </a:r>
            <a:r>
              <a:rPr lang="cs-CZ" baseline="0" dirty="0" err="1" smtClean="0"/>
              <a:t>bulbem</a:t>
            </a:r>
            <a:endParaRPr lang="cs-CZ" baseline="0" dirty="0" smtClean="0"/>
          </a:p>
          <a:p>
            <a:pPr lvl="1"/>
            <a:r>
              <a:rPr lang="cs-CZ" dirty="0" smtClean="0"/>
              <a:t>Zásadně v celkové narkóze  !!</a:t>
            </a:r>
            <a:endParaRPr lang="cs-CZ" baseline="0" dirty="0" smtClean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Vyšetření </a:t>
            </a:r>
            <a:r>
              <a:rPr lang="cs-CZ" dirty="0" smtClean="0"/>
              <a:t>úchylky šilhání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42910" y="1500174"/>
            <a:ext cx="7815290" cy="4824426"/>
          </a:xfrm>
        </p:spPr>
        <p:txBody>
          <a:bodyPr/>
          <a:lstStyle/>
          <a:p>
            <a:r>
              <a:rPr lang="cs-CZ" dirty="0" smtClean="0"/>
              <a:t>Úchylka šilhání </a:t>
            </a:r>
            <a:r>
              <a:rPr lang="cs-CZ" dirty="0" smtClean="0"/>
              <a:t>je proti směru ochrnutého</a:t>
            </a:r>
            <a:r>
              <a:rPr lang="cs-CZ" baseline="0" dirty="0" smtClean="0"/>
              <a:t> svalu. Oko je přetaženo do úchylky stejnostranným antagonistou postiženého svalu.</a:t>
            </a:r>
          </a:p>
          <a:p>
            <a:r>
              <a:rPr lang="cs-CZ" baseline="0" dirty="0" smtClean="0"/>
              <a:t>Sekundární úchylka je větší než primární vlivem zdravého synergisty druhého oka.</a:t>
            </a:r>
          </a:p>
          <a:p>
            <a:r>
              <a:rPr lang="cs-CZ" baseline="0" dirty="0" smtClean="0"/>
              <a:t>Úchylka šilhání </a:t>
            </a:r>
            <a:r>
              <a:rPr lang="cs-CZ" baseline="0" dirty="0" smtClean="0"/>
              <a:t>se měří na:</a:t>
            </a:r>
          </a:p>
          <a:p>
            <a:pPr lvl="1"/>
            <a:r>
              <a:rPr lang="cs-CZ" dirty="0" err="1" smtClean="0"/>
              <a:t>Troposkopu</a:t>
            </a:r>
            <a:endParaRPr lang="cs-CZ" dirty="0" smtClean="0"/>
          </a:p>
          <a:p>
            <a:pPr lvl="1"/>
            <a:r>
              <a:rPr lang="cs-CZ" dirty="0" smtClean="0"/>
              <a:t>Prizmaty</a:t>
            </a:r>
          </a:p>
          <a:p>
            <a:pPr lvl="1"/>
            <a:r>
              <a:rPr lang="cs-CZ" dirty="0" err="1" smtClean="0"/>
              <a:t>Maddoxem</a:t>
            </a:r>
            <a:endParaRPr lang="cs-CZ" dirty="0" smtClean="0"/>
          </a:p>
          <a:p>
            <a:pPr lvl="1"/>
            <a:r>
              <a:rPr lang="cs-CZ" dirty="0" err="1" smtClean="0"/>
              <a:t>Hessovo</a:t>
            </a:r>
            <a:r>
              <a:rPr lang="cs-CZ" baseline="0" dirty="0" smtClean="0"/>
              <a:t> plátno,</a:t>
            </a:r>
          </a:p>
          <a:p>
            <a:pPr lvl="1"/>
            <a:r>
              <a:rPr lang="cs-CZ" baseline="0" dirty="0" err="1" smtClean="0"/>
              <a:t>Lancasterovo</a:t>
            </a:r>
            <a:r>
              <a:rPr lang="cs-CZ" baseline="0" dirty="0" smtClean="0"/>
              <a:t> plátno</a:t>
            </a:r>
            <a:endParaRPr lang="cs-CZ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715272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Vyšetření</a:t>
            </a:r>
            <a:r>
              <a:rPr lang="cs-CZ" baseline="0" dirty="0" smtClean="0"/>
              <a:t> úchylky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C:\Users\Eva Modlingerova\Pictures\Ortoptika\ortoptické přístroje\ortoptické přístroje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04764"/>
            <a:ext cx="7514531" cy="50114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Vyšetření</a:t>
            </a:r>
            <a:r>
              <a:rPr lang="cs-CZ" baseline="0" dirty="0" smtClean="0"/>
              <a:t> úchylky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 descr="C:\Users\Eva Modlingerova\Pictures\Ortoptika\Prismatické liš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650240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Vyšetření kompenzačního postavení hlavy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Příčiny </a:t>
            </a:r>
            <a:r>
              <a:rPr lang="cs-CZ" dirty="0" err="1" smtClean="0"/>
              <a:t>komp</a:t>
            </a:r>
            <a:r>
              <a:rPr lang="cs-CZ" dirty="0" smtClean="0"/>
              <a:t>. postavení hlavy: </a:t>
            </a:r>
          </a:p>
          <a:p>
            <a:pPr lvl="1"/>
            <a:r>
              <a:rPr lang="cs-CZ" dirty="0" smtClean="0"/>
              <a:t>Udržení JBV v prostoru (má </a:t>
            </a:r>
            <a:r>
              <a:rPr lang="cs-CZ" dirty="0" err="1" smtClean="0"/>
              <a:t>binok.vidění</a:t>
            </a:r>
            <a:r>
              <a:rPr lang="cs-CZ" dirty="0" smtClean="0"/>
              <a:t>)</a:t>
            </a:r>
          </a:p>
          <a:p>
            <a:pPr lvl="1"/>
            <a:r>
              <a:rPr lang="cs-CZ" dirty="0" smtClean="0"/>
              <a:t>Nebo naopak</a:t>
            </a:r>
            <a:r>
              <a:rPr lang="cs-CZ" baseline="0" dirty="0" smtClean="0"/>
              <a:t> co největší vzdálenost </a:t>
            </a:r>
            <a:r>
              <a:rPr lang="cs-CZ" baseline="0" dirty="0" err="1" smtClean="0"/>
              <a:t>diploptických</a:t>
            </a:r>
            <a:r>
              <a:rPr lang="cs-CZ" baseline="0" dirty="0" smtClean="0"/>
              <a:t> obrazů (nemá </a:t>
            </a:r>
            <a:r>
              <a:rPr lang="cs-CZ" baseline="0" dirty="0" err="1" smtClean="0"/>
              <a:t>binok.vidění</a:t>
            </a:r>
            <a:r>
              <a:rPr lang="cs-CZ" baseline="0" dirty="0" smtClean="0"/>
              <a:t>, má diplopii)</a:t>
            </a:r>
          </a:p>
          <a:p>
            <a:pPr lvl="1"/>
            <a:r>
              <a:rPr lang="cs-CZ" baseline="0" dirty="0" smtClean="0"/>
              <a:t>Z kosmetických důvodů, aby </a:t>
            </a:r>
            <a:r>
              <a:rPr lang="cs-CZ" baseline="0" dirty="0" smtClean="0"/>
              <a:t>bylo šilhání </a:t>
            </a:r>
            <a:r>
              <a:rPr lang="cs-CZ" baseline="0" dirty="0" smtClean="0"/>
              <a:t>co nejméně patrné</a:t>
            </a:r>
          </a:p>
          <a:p>
            <a:pPr lvl="0"/>
            <a:r>
              <a:rPr lang="cs-CZ" dirty="0" smtClean="0"/>
              <a:t>Má 3</a:t>
            </a:r>
            <a:r>
              <a:rPr lang="cs-CZ" baseline="0" dirty="0" smtClean="0"/>
              <a:t> složky:  </a:t>
            </a:r>
          </a:p>
          <a:p>
            <a:pPr lvl="1"/>
            <a:r>
              <a:rPr lang="cs-CZ" dirty="0" smtClean="0"/>
              <a:t>Postavení brady</a:t>
            </a:r>
            <a:endParaRPr lang="cs-CZ" baseline="0" dirty="0" smtClean="0"/>
          </a:p>
          <a:p>
            <a:pPr lvl="1"/>
            <a:r>
              <a:rPr lang="cs-CZ" dirty="0" smtClean="0"/>
              <a:t>Postavení</a:t>
            </a:r>
            <a:r>
              <a:rPr lang="cs-CZ" baseline="0" dirty="0" smtClean="0"/>
              <a:t> obličeje</a:t>
            </a:r>
          </a:p>
          <a:p>
            <a:pPr lvl="1"/>
            <a:r>
              <a:rPr lang="cs-CZ" baseline="0" dirty="0" smtClean="0"/>
              <a:t>Postavení  hlavy</a:t>
            </a:r>
            <a:r>
              <a:rPr lang="cs-CZ" dirty="0" smtClean="0"/>
              <a:t> </a:t>
            </a:r>
          </a:p>
          <a:p>
            <a:pPr lvl="0"/>
            <a:r>
              <a:rPr lang="cs-CZ" dirty="0" smtClean="0"/>
              <a:t>Obličej a brada je vždy ve stejném směru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929586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Vyšetření</a:t>
            </a:r>
            <a:r>
              <a:rPr lang="cs-CZ" baseline="0" dirty="0" smtClean="0"/>
              <a:t> kompenzačního postavení hlavy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Při</a:t>
            </a:r>
            <a:r>
              <a:rPr lang="cs-CZ" baseline="0" dirty="0" smtClean="0"/>
              <a:t> rozhovoru sledujeme </a:t>
            </a:r>
            <a:r>
              <a:rPr lang="cs-CZ" dirty="0" smtClean="0"/>
              <a:t>pacienta v běžné pozici </a:t>
            </a:r>
            <a:r>
              <a:rPr lang="cs-CZ" baseline="0" dirty="0" smtClean="0"/>
              <a:t>ve stoje, v sedě, při soustředění na dálku i na blízko.</a:t>
            </a:r>
          </a:p>
          <a:p>
            <a:r>
              <a:rPr lang="cs-CZ" baseline="0" dirty="0" smtClean="0"/>
              <a:t>Pozorujeme postavení očí, pokud narovnáme hlavu, i s dotazem na diplopii</a:t>
            </a:r>
          </a:p>
          <a:p>
            <a:r>
              <a:rPr lang="cs-CZ" baseline="0" dirty="0" smtClean="0"/>
              <a:t>Pak zase necháme pacienta zaujmout jemu vyhovující pozici</a:t>
            </a:r>
          </a:p>
          <a:p>
            <a:r>
              <a:rPr lang="cs-CZ" baseline="0" dirty="0" smtClean="0"/>
              <a:t>Zkontrolovat postavení očí ( zda není jiný důvod pro </a:t>
            </a:r>
            <a:r>
              <a:rPr lang="cs-CZ" baseline="0" dirty="0" err="1" smtClean="0"/>
              <a:t>komp.postavení</a:t>
            </a:r>
            <a:r>
              <a:rPr lang="cs-CZ" baseline="0" dirty="0" smtClean="0"/>
              <a:t>  </a:t>
            </a:r>
            <a:r>
              <a:rPr lang="cs-CZ" baseline="0" dirty="0" err="1" smtClean="0"/>
              <a:t>např.skolioza</a:t>
            </a:r>
            <a:r>
              <a:rPr lang="cs-CZ" baseline="0" dirty="0" smtClean="0"/>
              <a:t>)</a:t>
            </a:r>
          </a:p>
          <a:p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715272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Objektivní příznaky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Kompenzační (vynucené) postavení </a:t>
            </a:r>
            <a:r>
              <a:rPr lang="cs-CZ" dirty="0" smtClean="0"/>
              <a:t>hlavy kter</a:t>
            </a:r>
            <a:r>
              <a:rPr lang="cs-CZ" dirty="0" smtClean="0"/>
              <a:t>é</a:t>
            </a:r>
            <a:r>
              <a:rPr lang="cs-CZ" dirty="0" smtClean="0"/>
              <a:t> </a:t>
            </a:r>
            <a:r>
              <a:rPr lang="cs-CZ" dirty="0" smtClean="0"/>
              <a:t>je </a:t>
            </a:r>
            <a:r>
              <a:rPr lang="cs-CZ" dirty="0" smtClean="0"/>
              <a:t>z důvodu</a:t>
            </a:r>
            <a:r>
              <a:rPr lang="cs-CZ" dirty="0" smtClean="0"/>
              <a:t> : </a:t>
            </a:r>
            <a:endParaRPr lang="cs-CZ" dirty="0" smtClean="0"/>
          </a:p>
          <a:p>
            <a:pPr lvl="1"/>
            <a:r>
              <a:rPr lang="cs-CZ" dirty="0" smtClean="0"/>
              <a:t>Poloha</a:t>
            </a:r>
            <a:r>
              <a:rPr lang="cs-CZ" baseline="0" dirty="0" smtClean="0"/>
              <a:t> hlavy dostává o</a:t>
            </a:r>
            <a:r>
              <a:rPr lang="cs-CZ" dirty="0" smtClean="0"/>
              <a:t>či tak aby byla fúze</a:t>
            </a:r>
          </a:p>
          <a:p>
            <a:pPr lvl="1"/>
            <a:r>
              <a:rPr lang="cs-CZ" dirty="0" smtClean="0"/>
              <a:t>Nebo</a:t>
            </a:r>
            <a:r>
              <a:rPr lang="cs-CZ" baseline="0" dirty="0" smtClean="0"/>
              <a:t> naopak poloha hlavy a očí staví obrazy co nejdál aby co nejméně rušili</a:t>
            </a:r>
          </a:p>
          <a:p>
            <a:pPr lvl="1"/>
            <a:r>
              <a:rPr lang="cs-CZ" dirty="0" smtClean="0"/>
              <a:t>Z kosmetických důvodů staví hlavu aby byl strabismus co nejméně viditelný</a:t>
            </a:r>
          </a:p>
          <a:p>
            <a:pPr lvl="0"/>
            <a:r>
              <a:rPr lang="cs-CZ" dirty="0" smtClean="0"/>
              <a:t>Kompenzační postavení má 3 složky:</a:t>
            </a:r>
          </a:p>
          <a:p>
            <a:pPr lvl="1"/>
            <a:r>
              <a:rPr lang="cs-CZ" dirty="0" smtClean="0"/>
              <a:t>Postavení hlavy ( podle postiženého svalu)</a:t>
            </a:r>
          </a:p>
          <a:p>
            <a:pPr lvl="1"/>
            <a:r>
              <a:rPr lang="cs-CZ" baseline="0" dirty="0" smtClean="0"/>
              <a:t> Postavení obličeje a brady ( ve stejném směru maximální akce postiženého svalu)</a:t>
            </a:r>
            <a:endParaRPr lang="cs-CZ" dirty="0" smtClean="0"/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8001024" y="92867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Pohyb brady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84784"/>
            <a:ext cx="7772400" cy="4648200"/>
          </a:xfrm>
        </p:spPr>
        <p:txBody>
          <a:bodyPr/>
          <a:lstStyle/>
          <a:p>
            <a:r>
              <a:rPr lang="cs-CZ" dirty="0" smtClean="0"/>
              <a:t>Pohyb nahoru nebo</a:t>
            </a:r>
            <a:r>
              <a:rPr lang="cs-CZ" baseline="0" dirty="0" smtClean="0"/>
              <a:t> dolů vyvolá pohyb očí do opačného směru</a:t>
            </a:r>
          </a:p>
          <a:p>
            <a:r>
              <a:rPr lang="cs-CZ" baseline="0" dirty="0" smtClean="0"/>
              <a:t>Brada je posunuta ve směru maximální akce postiženého svalu, kde je diplopie největší, oči jsou otočeny proti směru jeho akce – zde je diplopie nejmenší</a:t>
            </a:r>
          </a:p>
          <a:p>
            <a:r>
              <a:rPr lang="cs-CZ" sz="2600" baseline="0" dirty="0" smtClean="0"/>
              <a:t>Obrna zvedačů</a:t>
            </a:r>
            <a:r>
              <a:rPr lang="cs-CZ" sz="2600" dirty="0" smtClean="0"/>
              <a:t> je brada zvednuta</a:t>
            </a:r>
            <a:endParaRPr lang="cs-CZ" sz="2600" baseline="0" dirty="0" smtClean="0"/>
          </a:p>
          <a:p>
            <a:pPr lvl="1"/>
            <a:r>
              <a:rPr lang="cs-CZ" dirty="0" smtClean="0"/>
              <a:t>M.</a:t>
            </a:r>
            <a:r>
              <a:rPr lang="cs-CZ" dirty="0" err="1" smtClean="0"/>
              <a:t>r.sup</a:t>
            </a:r>
            <a:r>
              <a:rPr lang="cs-CZ" dirty="0" smtClean="0"/>
              <a:t>. (horní přímý sval) a m.</a:t>
            </a:r>
            <a:r>
              <a:rPr lang="cs-CZ" dirty="0" err="1" smtClean="0"/>
              <a:t>obl.inf</a:t>
            </a:r>
            <a:r>
              <a:rPr lang="cs-CZ" dirty="0" smtClean="0"/>
              <a:t>.(dolní</a:t>
            </a:r>
            <a:r>
              <a:rPr lang="cs-CZ" baseline="0" dirty="0" smtClean="0"/>
              <a:t> šikmý sval)  </a:t>
            </a:r>
          </a:p>
          <a:p>
            <a:r>
              <a:rPr lang="cs-CZ" sz="2600" dirty="0" smtClean="0"/>
              <a:t>Obrna </a:t>
            </a:r>
            <a:r>
              <a:rPr lang="cs-CZ" sz="2600" dirty="0" err="1" smtClean="0"/>
              <a:t>skláněčů</a:t>
            </a:r>
            <a:r>
              <a:rPr lang="cs-CZ" sz="2600" dirty="0" smtClean="0"/>
              <a:t> je brada skloněna</a:t>
            </a:r>
          </a:p>
          <a:p>
            <a:pPr lvl="1"/>
            <a:r>
              <a:rPr lang="cs-CZ" dirty="0" smtClean="0"/>
              <a:t>M. </a:t>
            </a:r>
            <a:r>
              <a:rPr lang="cs-CZ" dirty="0" err="1" smtClean="0"/>
              <a:t>r.inf</a:t>
            </a:r>
            <a:r>
              <a:rPr lang="cs-CZ" dirty="0" smtClean="0"/>
              <a:t>. (dolní přímý sval) a m.</a:t>
            </a:r>
            <a:r>
              <a:rPr lang="cs-CZ" dirty="0" err="1" smtClean="0"/>
              <a:t>obl.sup</a:t>
            </a:r>
            <a:r>
              <a:rPr lang="cs-CZ" dirty="0" smtClean="0"/>
              <a:t>. ( horní šikmý sval)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429520" y="78579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Postavení obličeje: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Pohyb obličeje</a:t>
            </a:r>
            <a:r>
              <a:rPr lang="cs-CZ" baseline="0" dirty="0" smtClean="0"/>
              <a:t> a brady jsou ve stejném směru- ve směru maximální akce postiženého svalu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358082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Postavení hlavy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 obrny</a:t>
            </a:r>
            <a:r>
              <a:rPr lang="cs-CZ" baseline="0" dirty="0" smtClean="0"/>
              <a:t> horizontálních svalů je hlava otočena ve směru maximální akce ochrnutého svalu, oči na opačnou s nejmenší diplopií</a:t>
            </a:r>
          </a:p>
          <a:p>
            <a:r>
              <a:rPr lang="cs-CZ" baseline="0" dirty="0" smtClean="0"/>
              <a:t>U obrny vertikálních svalů je hlava skloněna na stranu </a:t>
            </a:r>
            <a:r>
              <a:rPr lang="cs-CZ" baseline="0" dirty="0" err="1" smtClean="0"/>
              <a:t>hypotropického</a:t>
            </a:r>
            <a:r>
              <a:rPr lang="cs-CZ" baseline="0" dirty="0" smtClean="0"/>
              <a:t> oka, jehož obraz stojí výše (sklon hlavy snižuje obraz na straně, ke které je skloněna)</a:t>
            </a:r>
          </a:p>
          <a:p>
            <a:r>
              <a:rPr lang="cs-CZ" baseline="0" dirty="0" smtClean="0"/>
              <a:t>Při obrně zvedačů je hlava  skloněna ke straně postižené</a:t>
            </a:r>
          </a:p>
          <a:p>
            <a:r>
              <a:rPr lang="cs-CZ" baseline="0" dirty="0" smtClean="0"/>
              <a:t>Při obrně </a:t>
            </a:r>
            <a:r>
              <a:rPr lang="cs-CZ" baseline="0" dirty="0" err="1" smtClean="0"/>
              <a:t>skláněčů</a:t>
            </a:r>
            <a:r>
              <a:rPr lang="cs-CZ" baseline="0" dirty="0" smtClean="0"/>
              <a:t> ke straně zdravé</a:t>
            </a:r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429520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8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Vyšetření diplopie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 červeným sklem a světlem:</a:t>
            </a:r>
          </a:p>
          <a:p>
            <a:pPr lvl="1"/>
            <a:r>
              <a:rPr lang="cs-CZ" dirty="0" smtClean="0"/>
              <a:t> před OP má ČF</a:t>
            </a:r>
            <a:r>
              <a:rPr lang="cs-CZ" baseline="0" dirty="0" smtClean="0"/>
              <a:t>, světlo ve vzdálenosti 2m do 8mi pohledových směrů – ptáme se kde vidí 2 obrazy od sebe nejvíce vzdálené. V každém pohledovém směru mají maximální akci 2 svaly. Periferní obraz, který vidí patří postiženému oku a svalu. </a:t>
            </a:r>
          </a:p>
          <a:p>
            <a:pPr lvl="1"/>
            <a:r>
              <a:rPr lang="cs-CZ" baseline="0" dirty="0" smtClean="0"/>
              <a:t>Toto vyšetření se hodí pro starší děti a dospělí, je potřeba odhadnout správně vzdálenost světel</a:t>
            </a:r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858148" y="100010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1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Vyšetření diplopie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err="1" smtClean="0"/>
              <a:t>Hessovo</a:t>
            </a:r>
            <a:r>
              <a:rPr lang="cs-CZ" dirty="0" smtClean="0"/>
              <a:t> plátno a </a:t>
            </a:r>
            <a:r>
              <a:rPr lang="cs-CZ" dirty="0" err="1" smtClean="0"/>
              <a:t>Lancasterově</a:t>
            </a:r>
            <a:r>
              <a:rPr lang="cs-CZ" dirty="0" smtClean="0"/>
              <a:t> plátně:</a:t>
            </a:r>
          </a:p>
          <a:p>
            <a:pPr lvl="1"/>
            <a:r>
              <a:rPr lang="cs-CZ" dirty="0" smtClean="0"/>
              <a:t>Fixovaná hlava 50cm od plátna, červenozelené brýle, vyšetřované oko je se zeleným sklem</a:t>
            </a:r>
          </a:p>
          <a:p>
            <a:pPr lvl="1"/>
            <a:r>
              <a:rPr lang="cs-CZ" dirty="0" smtClean="0"/>
              <a:t>Každé oko je vyšetřováno</a:t>
            </a:r>
            <a:r>
              <a:rPr lang="cs-CZ" baseline="0" dirty="0" smtClean="0"/>
              <a:t> v rozsahu 15 a 30 stupňů – malé a velké pole </a:t>
            </a:r>
            <a:endParaRPr lang="cs-CZ" dirty="0" smtClean="0"/>
          </a:p>
          <a:p>
            <a:pPr lvl="1"/>
            <a:r>
              <a:rPr lang="cs-CZ" dirty="0" smtClean="0"/>
              <a:t>Záznam</a:t>
            </a:r>
            <a:r>
              <a:rPr lang="cs-CZ" baseline="0" dirty="0" smtClean="0"/>
              <a:t> se provádí do grafu.</a:t>
            </a:r>
          </a:p>
          <a:p>
            <a:pPr lvl="1"/>
            <a:r>
              <a:rPr lang="cs-CZ" baseline="0" dirty="0" smtClean="0"/>
              <a:t>Hodnocení záznamu:</a:t>
            </a:r>
          </a:p>
          <a:p>
            <a:pPr lvl="2"/>
            <a:r>
              <a:rPr lang="cs-CZ" dirty="0" smtClean="0"/>
              <a:t>Normální záznam</a:t>
            </a:r>
          </a:p>
          <a:p>
            <a:pPr lvl="2"/>
            <a:r>
              <a:rPr lang="cs-CZ" dirty="0" smtClean="0"/>
              <a:t>Záznamy jsou stejné ale posunuty</a:t>
            </a:r>
            <a:r>
              <a:rPr lang="cs-CZ" baseline="0" dirty="0" smtClean="0"/>
              <a:t> symetricky dovnitř nebo ven  ( </a:t>
            </a:r>
            <a:r>
              <a:rPr lang="cs-CZ" baseline="0" dirty="0" err="1" smtClean="0"/>
              <a:t>heteroforie</a:t>
            </a:r>
            <a:r>
              <a:rPr lang="cs-CZ" baseline="0" dirty="0" smtClean="0"/>
              <a:t>, </a:t>
            </a:r>
            <a:r>
              <a:rPr lang="cs-CZ" baseline="0" dirty="0" err="1" smtClean="0"/>
              <a:t>konkomitující</a:t>
            </a:r>
            <a:r>
              <a:rPr lang="cs-CZ" baseline="0" dirty="0" smtClean="0"/>
              <a:t> strabismus)</a:t>
            </a:r>
          </a:p>
          <a:p>
            <a:pPr lvl="2"/>
            <a:r>
              <a:rPr lang="cs-CZ" baseline="0" dirty="0" smtClean="0"/>
              <a:t>Záznam jeden menší, druhý větší  . Menší patří postiženému oku, je zmenšen ze strany akce post.svalu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500958" y="78579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2780928"/>
            <a:ext cx="7772400" cy="1143000"/>
          </a:xfrm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  <a:effectLst/>
              </a:rPr>
              <a:t>Léčba  paralytického strabismu</a:t>
            </a:r>
            <a:endParaRPr lang="cs-CZ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09795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cs-CZ" dirty="0" smtClean="0"/>
              <a:t>Konzervativní</a:t>
            </a:r>
            <a:r>
              <a:rPr lang="cs-CZ" baseline="0" dirty="0" smtClean="0"/>
              <a:t> léčba: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916832"/>
            <a:ext cx="7772400" cy="4407768"/>
          </a:xfrm>
        </p:spPr>
        <p:txBody>
          <a:bodyPr/>
          <a:lstStyle/>
          <a:p>
            <a:pPr lvl="0"/>
            <a:r>
              <a:rPr lang="cs-CZ" dirty="0" smtClean="0"/>
              <a:t>Celková</a:t>
            </a:r>
            <a:r>
              <a:rPr lang="cs-CZ" baseline="0" dirty="0" smtClean="0"/>
              <a:t> léčba – léčí se příčina a základní onemocnění</a:t>
            </a:r>
          </a:p>
          <a:p>
            <a:pPr lvl="0"/>
            <a:r>
              <a:rPr lang="cs-CZ" baseline="0" dirty="0" smtClean="0"/>
              <a:t>Souvisí s celkovým vyšetřením</a:t>
            </a:r>
          </a:p>
          <a:p>
            <a:pPr lvl="0"/>
            <a:r>
              <a:rPr lang="cs-CZ" baseline="0" dirty="0" smtClean="0"/>
              <a:t>Úspěch léčby závisí na příčině,stupni poškození a na době  zahájení léčby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572396" y="121442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Konzervativní léčba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844824"/>
            <a:ext cx="7772400" cy="4479776"/>
          </a:xfrm>
        </p:spPr>
        <p:txBody>
          <a:bodyPr/>
          <a:lstStyle/>
          <a:p>
            <a:r>
              <a:rPr lang="cs-CZ" b="1" dirty="0" smtClean="0"/>
              <a:t>Místní léčba </a:t>
            </a:r>
          </a:p>
          <a:p>
            <a:pPr lvl="1"/>
            <a:r>
              <a:rPr lang="cs-CZ" dirty="0" smtClean="0"/>
              <a:t>Funkční reedukace</a:t>
            </a:r>
            <a:r>
              <a:rPr lang="cs-CZ" baseline="0" dirty="0" smtClean="0"/>
              <a:t> – cvičení motility, vždy individuální, doba trvání se pohybuje kolem 20ti minut, záleží na věku a přístupu pacienta</a:t>
            </a:r>
          </a:p>
          <a:p>
            <a:pPr lvl="1"/>
            <a:r>
              <a:rPr lang="cs-CZ" sz="2400" baseline="0" dirty="0" smtClean="0">
                <a:solidFill>
                  <a:schemeClr val="tx1"/>
                </a:solidFill>
                <a:latin typeface="+mn-lt"/>
              </a:rPr>
              <a:t>Cvičí se </a:t>
            </a:r>
            <a:r>
              <a:rPr lang="cs-CZ" sz="2400" baseline="0" dirty="0" err="1" smtClean="0">
                <a:solidFill>
                  <a:schemeClr val="tx1"/>
                </a:solidFill>
                <a:latin typeface="+mn-lt"/>
              </a:rPr>
              <a:t>dukce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</a:rPr>
              <a:t> a verze ve směru maximální akce poškozeného svalu</a:t>
            </a:r>
            <a:endParaRPr lang="cs-CZ" baseline="0" dirty="0" smtClean="0"/>
          </a:p>
          <a:p>
            <a:pPr lvl="1"/>
            <a:r>
              <a:rPr lang="cs-CZ" baseline="0" dirty="0" smtClean="0"/>
              <a:t>Cvičí se i doma po instrukci </a:t>
            </a:r>
          </a:p>
          <a:p>
            <a:pPr lvl="1"/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429520" y="15716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Konzervativní</a:t>
            </a:r>
            <a:r>
              <a:rPr lang="cs-CZ" baseline="0" dirty="0" smtClean="0"/>
              <a:t> léčba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772816"/>
            <a:ext cx="7772400" cy="4551784"/>
          </a:xfrm>
        </p:spPr>
        <p:txBody>
          <a:bodyPr/>
          <a:lstStyle/>
          <a:p>
            <a:r>
              <a:rPr lang="cs-CZ" dirty="0" smtClean="0"/>
              <a:t>Zrušení diplopie</a:t>
            </a:r>
            <a:r>
              <a:rPr lang="cs-CZ" baseline="0" dirty="0" smtClean="0"/>
              <a:t> – okluze – zakrytí oka a nebo skla brýlí, okluduje se </a:t>
            </a:r>
            <a:r>
              <a:rPr lang="cs-CZ" baseline="0" dirty="0" err="1" smtClean="0"/>
              <a:t>neparetické</a:t>
            </a:r>
            <a:r>
              <a:rPr lang="cs-CZ" baseline="0" dirty="0" smtClean="0"/>
              <a:t> oko, může být i střídavá okluze v různém poměru</a:t>
            </a:r>
          </a:p>
          <a:p>
            <a:r>
              <a:rPr lang="cs-CZ" baseline="0" dirty="0" smtClean="0"/>
              <a:t>Hlídat </a:t>
            </a:r>
            <a:r>
              <a:rPr lang="cs-CZ" baseline="0" dirty="0" err="1" smtClean="0"/>
              <a:t>vízus</a:t>
            </a:r>
            <a:r>
              <a:rPr lang="cs-CZ" baseline="0" dirty="0" smtClean="0"/>
              <a:t> postiženého oka ( může ho přestat používat – zrušení diplopie)</a:t>
            </a:r>
          </a:p>
          <a:p>
            <a:r>
              <a:rPr lang="cs-CZ" baseline="0" dirty="0" smtClean="0"/>
              <a:t>Prizmata – zmírňuje se kontraktura ochrnutého svalu a pokud to jde, navodí se JBV v přímém pohledu, používají se </a:t>
            </a:r>
            <a:r>
              <a:rPr lang="cs-CZ" baseline="0" dirty="0" err="1" smtClean="0"/>
              <a:t>Fresn.prizm.folie</a:t>
            </a:r>
            <a:r>
              <a:rPr lang="cs-CZ" baseline="0" dirty="0" smtClean="0"/>
              <a:t>, protože hodnota se během léčby mění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2" name="Nahraný zvuk"/>
          </p:nvPr>
        </p:nvPicPr>
        <p:blipFill>
          <a:blip r:embed="rId5"/>
          <a:stretch>
            <a:fillRect/>
          </a:stretch>
        </p:blipFill>
        <p:spPr>
          <a:xfrm>
            <a:off x="7286644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31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Konzervativní léčba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772816"/>
            <a:ext cx="7772400" cy="4551784"/>
          </a:xfrm>
        </p:spPr>
        <p:txBody>
          <a:bodyPr/>
          <a:lstStyle/>
          <a:p>
            <a:r>
              <a:rPr lang="cs-CZ" baseline="0" dirty="0" smtClean="0"/>
              <a:t>Ortoptika – podporovat a cvičit binokulární funkce,než dojde k úpravě buď konzervativně nebo chirurgicky</a:t>
            </a:r>
          </a:p>
          <a:p>
            <a:r>
              <a:rPr lang="cs-CZ" baseline="0" dirty="0" smtClean="0"/>
              <a:t>Cvičí na přístrojích kde zvládne, hlavně s prizmaty v prostoru do dálky i do blízka a s filtry</a:t>
            </a:r>
          </a:p>
          <a:p>
            <a:r>
              <a:rPr lang="cs-CZ" baseline="0" dirty="0" smtClean="0"/>
              <a:t>Na </a:t>
            </a:r>
            <a:r>
              <a:rPr lang="cs-CZ" baseline="0" dirty="0" err="1" smtClean="0"/>
              <a:t>troposkopu</a:t>
            </a:r>
            <a:r>
              <a:rPr lang="cs-CZ" baseline="0" dirty="0" smtClean="0"/>
              <a:t>, důležitá je šířka fúze</a:t>
            </a:r>
            <a:endParaRPr lang="cs-CZ" dirty="0"/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500958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Subjektivní</a:t>
            </a:r>
            <a:r>
              <a:rPr lang="cs-CZ" baseline="0" dirty="0" smtClean="0"/>
              <a:t> příznaky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rtl="0" eaLnBrk="1" fontAlgn="base" latinLnBrk="0" hangingPunct="1"/>
            <a:r>
              <a:rPr lang="cs-CZ" sz="2800" b="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Nástup těchto příznaků, zejména diplopie  je rychlý </a:t>
            </a:r>
          </a:p>
          <a:p>
            <a:pPr rtl="0" eaLnBrk="1" fontAlgn="base" latinLnBrk="0" hangingPunct="1"/>
            <a:r>
              <a:rPr lang="cs-CZ" sz="2800" b="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Diplopie – dvojité vidění, vyskytuje se </a:t>
            </a:r>
            <a:r>
              <a:rPr lang="cs-CZ" dirty="0" smtClean="0"/>
              <a:t>u</a:t>
            </a:r>
            <a:r>
              <a:rPr lang="cs-CZ" sz="2800" b="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získaného paralytického strabismu</a:t>
            </a:r>
          </a:p>
          <a:p>
            <a:pPr rtl="0" eaLnBrk="1" fontAlgn="base" latinLnBrk="0" hangingPunct="1"/>
            <a:r>
              <a:rPr lang="cs-CZ" sz="2800" b="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Špatná lokalizace předmětů v prostoru = past </a:t>
            </a:r>
            <a:r>
              <a:rPr lang="cs-CZ" sz="2800" b="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pointing</a:t>
            </a:r>
            <a:endParaRPr lang="cs-CZ" sz="2800" b="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base" latinLnBrk="0" hangingPunct="1"/>
            <a:r>
              <a:rPr lang="cs-CZ" sz="2800" b="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Závrať, nevolnost, nauzea</a:t>
            </a:r>
          </a:p>
          <a:p>
            <a:pPr rtl="0" eaLnBrk="1" fontAlgn="base" latinLnBrk="0" hangingPunct="1">
              <a:buNone/>
            </a:pPr>
            <a:endParaRPr lang="cs-CZ" sz="2800" b="1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858148" y="78579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Konzervativní léčba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1844824"/>
            <a:ext cx="7772400" cy="4479776"/>
          </a:xfrm>
        </p:spPr>
        <p:txBody>
          <a:bodyPr/>
          <a:lstStyle/>
          <a:p>
            <a:r>
              <a:rPr lang="cs-CZ" dirty="0" smtClean="0"/>
              <a:t>Fyzikální terapie</a:t>
            </a:r>
            <a:r>
              <a:rPr lang="cs-CZ" baseline="0" dirty="0" smtClean="0"/>
              <a:t> -  manuální stimulace  nebo </a:t>
            </a:r>
            <a:r>
              <a:rPr lang="cs-CZ" baseline="0" dirty="0" err="1" smtClean="0"/>
              <a:t>elektrostimulace</a:t>
            </a:r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643834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Konzervativní léčba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2060848"/>
            <a:ext cx="7772400" cy="4263752"/>
          </a:xfrm>
        </p:spPr>
        <p:txBody>
          <a:bodyPr/>
          <a:lstStyle/>
          <a:p>
            <a:r>
              <a:rPr lang="cs-CZ" dirty="0" smtClean="0"/>
              <a:t>Farmakoterapie – vitamíny, ostatní léky dle zvyklosti pracoviště</a:t>
            </a:r>
            <a:endParaRPr lang="cs-CZ" dirty="0"/>
          </a:p>
        </p:txBody>
      </p:sp>
      <p:pic>
        <p:nvPicPr>
          <p:cNvPr id="6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786710" y="150017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Chirurgická léčba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Nastupuje</a:t>
            </a:r>
            <a:r>
              <a:rPr lang="cs-CZ" baseline="0" dirty="0" smtClean="0"/>
              <a:t> v případě </a:t>
            </a:r>
            <a:r>
              <a:rPr lang="cs-CZ" baseline="0" dirty="0" smtClean="0"/>
              <a:t>neúspěchu nebo jako doplnění </a:t>
            </a:r>
            <a:r>
              <a:rPr lang="cs-CZ" baseline="0" dirty="0" smtClean="0"/>
              <a:t>konzervativní léčby.</a:t>
            </a:r>
          </a:p>
          <a:p>
            <a:r>
              <a:rPr lang="cs-CZ" baseline="0" dirty="0" smtClean="0"/>
              <a:t>Cílem operace je odstranit diplopii při pohledu přímo vpřed </a:t>
            </a:r>
            <a:r>
              <a:rPr lang="cs-CZ" dirty="0" smtClean="0"/>
              <a:t>.</a:t>
            </a:r>
          </a:p>
          <a:p>
            <a:r>
              <a:rPr lang="cs-CZ" baseline="0" dirty="0" smtClean="0"/>
              <a:t>Chirurgický zákrok je plánován po stabilizaci postavení. Nutné  jsou pravidelné kontroly </a:t>
            </a:r>
            <a:r>
              <a:rPr lang="cs-CZ" baseline="0" dirty="0" err="1" smtClean="0"/>
              <a:t>Hessova</a:t>
            </a:r>
            <a:r>
              <a:rPr lang="cs-CZ" baseline="0" dirty="0" smtClean="0"/>
              <a:t> plátna ( verifikace). Tato doba se pohybuje mezi ¾</a:t>
            </a:r>
            <a:r>
              <a:rPr lang="cs-CZ" dirty="0" smtClean="0"/>
              <a:t> až 1 rokem.</a:t>
            </a:r>
            <a:endParaRPr lang="cs-CZ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858148" y="114298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Vzhledem k rozmanitosti příčin vzniku paralytického </a:t>
            </a:r>
            <a:r>
              <a:rPr lang="cs-CZ" dirty="0" smtClean="0"/>
              <a:t>strabismu</a:t>
            </a:r>
            <a:r>
              <a:rPr lang="cs-CZ" dirty="0" smtClean="0"/>
              <a:t> </a:t>
            </a:r>
            <a:r>
              <a:rPr lang="cs-CZ" dirty="0" smtClean="0"/>
              <a:t>je nutné přistupovat v této problematice ke každému pacientovi přísně individuálně. </a:t>
            </a:r>
          </a:p>
          <a:p>
            <a:r>
              <a:rPr lang="cs-CZ" dirty="0" smtClean="0"/>
              <a:t>Konečným cílem celého snažení je zbavit pacienta diplopie, alespoň v přímém pohledovém směru ať již konzervativní léčbou nebo v kombinaci s chirurgickým zákrokem.</a:t>
            </a:r>
            <a:endParaRPr lang="cs-CZ" dirty="0"/>
          </a:p>
          <a:p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929586" y="1142984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956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76400"/>
            <a:ext cx="8134672" cy="46482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cs-CZ" sz="1800" dirty="0" smtClean="0"/>
              <a:t> </a:t>
            </a:r>
            <a:r>
              <a:rPr lang="cs-CZ" sz="2000" dirty="0" smtClean="0"/>
              <a:t>Hromádková Lada, Strabismus, ISBN  80-7013-102-0</a:t>
            </a:r>
          </a:p>
          <a:p>
            <a:pPr>
              <a:spcBef>
                <a:spcPts val="1800"/>
              </a:spcBef>
            </a:pPr>
            <a:r>
              <a:rPr lang="cs-CZ" sz="2000" dirty="0" smtClean="0"/>
              <a:t> Divišová  a spolupracovníci, Strabismus,  ISBN  80-201-0037-7</a:t>
            </a:r>
          </a:p>
          <a:p>
            <a:pPr>
              <a:spcBef>
                <a:spcPts val="1800"/>
              </a:spcBef>
            </a:pPr>
            <a:r>
              <a:rPr lang="cs-CZ" sz="2000" dirty="0" err="1" smtClean="0"/>
              <a:t>Otradovec</a:t>
            </a:r>
            <a:r>
              <a:rPr lang="cs-CZ" sz="2000" dirty="0" smtClean="0"/>
              <a:t> Jiří,  Klinická </a:t>
            </a:r>
            <a:r>
              <a:rPr lang="cs-CZ" sz="2000" dirty="0" err="1" smtClean="0"/>
              <a:t>neurooftalmologie</a:t>
            </a:r>
            <a:r>
              <a:rPr lang="cs-CZ" sz="2000" dirty="0" smtClean="0"/>
              <a:t>, ISBN  80-247-0280-0</a:t>
            </a:r>
          </a:p>
          <a:p>
            <a:pPr>
              <a:spcBef>
                <a:spcPts val="1800"/>
              </a:spcBef>
            </a:pPr>
            <a:r>
              <a:rPr lang="cs-CZ" sz="2000" dirty="0" err="1" smtClean="0"/>
              <a:t>Rowe</a:t>
            </a:r>
            <a:r>
              <a:rPr lang="cs-CZ" sz="2000" dirty="0" smtClean="0"/>
              <a:t>  </a:t>
            </a:r>
            <a:r>
              <a:rPr lang="cs-CZ" sz="2000" dirty="0" err="1" smtClean="0"/>
              <a:t>Fiona</a:t>
            </a:r>
            <a:r>
              <a:rPr lang="cs-CZ" sz="2000" dirty="0" smtClean="0"/>
              <a:t>  J.,  </a:t>
            </a:r>
            <a:r>
              <a:rPr lang="cs-CZ" sz="2000" dirty="0" err="1" smtClean="0"/>
              <a:t>Clinical</a:t>
            </a:r>
            <a:r>
              <a:rPr lang="cs-CZ" sz="2000" dirty="0" smtClean="0"/>
              <a:t> </a:t>
            </a:r>
            <a:r>
              <a:rPr lang="cs-CZ" sz="2000" dirty="0" err="1" smtClean="0"/>
              <a:t>Orthoptics</a:t>
            </a:r>
            <a:r>
              <a:rPr lang="cs-CZ" sz="2000" dirty="0" smtClean="0"/>
              <a:t>, ISBN 978-1-4443-3934-5</a:t>
            </a:r>
          </a:p>
          <a:p>
            <a:pPr>
              <a:spcBef>
                <a:spcPts val="1800"/>
              </a:spcBef>
            </a:pPr>
            <a:r>
              <a:rPr lang="cs-CZ" sz="2000" dirty="0" err="1" smtClean="0"/>
              <a:t>Hurtt</a:t>
            </a:r>
            <a:r>
              <a:rPr lang="cs-CZ" sz="2000" dirty="0" smtClean="0"/>
              <a:t>  J., </a:t>
            </a:r>
            <a:r>
              <a:rPr lang="cs-CZ" sz="2000" dirty="0" err="1" smtClean="0"/>
              <a:t>Rasicovici</a:t>
            </a:r>
            <a:r>
              <a:rPr lang="cs-CZ" sz="2000" dirty="0" smtClean="0"/>
              <a:t> A., Windsor  Ch. E</a:t>
            </a:r>
            <a:r>
              <a:rPr lang="en-US" sz="2000" dirty="0" smtClean="0"/>
              <a:t>., Comprehensive review of </a:t>
            </a:r>
            <a:r>
              <a:rPr lang="en-US" sz="2000" dirty="0" err="1" smtClean="0"/>
              <a:t>orthoptic</a:t>
            </a:r>
            <a:r>
              <a:rPr lang="en-US" sz="2000" dirty="0" smtClean="0"/>
              <a:t> end ocular motility: theory, therapy  an surgery, </a:t>
            </a:r>
            <a:r>
              <a:rPr lang="cs-CZ" sz="2000" dirty="0" smtClean="0"/>
              <a:t>ISBN  08-016-23-2</a:t>
            </a:r>
          </a:p>
          <a:p>
            <a:endParaRPr lang="cs-CZ" sz="1800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17340915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9037" y="2060848"/>
            <a:ext cx="7772400" cy="1296144"/>
          </a:xfrm>
        </p:spPr>
        <p:txBody>
          <a:bodyPr/>
          <a:lstStyle/>
          <a:p>
            <a:pPr marL="0" indent="0" algn="ctr">
              <a:buNone/>
            </a:pPr>
            <a:r>
              <a:rPr lang="cs-CZ" sz="4400" dirty="0" smtClean="0"/>
              <a:t>Děkuji za pozornost</a:t>
            </a:r>
            <a:endParaRPr lang="cs-CZ" sz="44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 bwMode="auto">
          <a:xfrm>
            <a:off x="539552" y="4038951"/>
            <a:ext cx="777240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0000"/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 typeface="Wingdings" pitchFamily="2" charset="2"/>
              <a:buNone/>
            </a:pPr>
            <a:r>
              <a:rPr lang="cs-CZ" sz="1800" kern="0" dirty="0" smtClean="0"/>
              <a:t>Bc. Eva </a:t>
            </a:r>
            <a:r>
              <a:rPr lang="cs-CZ" sz="1800" kern="0" dirty="0" err="1" smtClean="0"/>
              <a:t>Modlingerová</a:t>
            </a:r>
            <a:endParaRPr lang="cs-CZ" sz="1800" kern="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cs-CZ" sz="1800" kern="0" dirty="0" smtClean="0"/>
              <a:t>Ortoptika EVAM, </a:t>
            </a:r>
            <a:r>
              <a:rPr lang="cs-CZ" sz="1800" kern="0" dirty="0" err="1" smtClean="0"/>
              <a:t>s.r.o</a:t>
            </a:r>
            <a:endParaRPr lang="cs-CZ" sz="1800" kern="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cs-CZ" sz="1800" kern="0" dirty="0" err="1" smtClean="0"/>
              <a:t>O</a:t>
            </a:r>
            <a:r>
              <a:rPr lang="cs-CZ" sz="1800" kern="0" dirty="0" smtClean="0"/>
              <a:t>.Peška 2684</a:t>
            </a:r>
            <a:r>
              <a:rPr lang="cs-CZ" sz="1800" kern="0" dirty="0" smtClean="0"/>
              <a:t>, </a:t>
            </a:r>
            <a:r>
              <a:rPr lang="cs-CZ" sz="1800" kern="0" dirty="0" smtClean="0"/>
              <a:t>272  01 Kladno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cs-CZ" sz="1800" kern="0" dirty="0"/>
              <a:t>w</a:t>
            </a:r>
            <a:r>
              <a:rPr lang="cs-CZ" sz="1800" kern="0" dirty="0" smtClean="0"/>
              <a:t>eb: </a:t>
            </a:r>
            <a:r>
              <a:rPr lang="cs-CZ" sz="1800" kern="0" dirty="0" smtClean="0">
                <a:hlinkClick r:id="rId2"/>
              </a:rPr>
              <a:t>www.ortoptika.eu</a:t>
            </a:r>
            <a:endParaRPr lang="cs-CZ" sz="1800" kern="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cs-CZ" sz="1800" kern="0" dirty="0" smtClean="0"/>
              <a:t>tel.:  602 224 334 </a:t>
            </a:r>
            <a:endParaRPr lang="cs-CZ" sz="1800" kern="0" dirty="0"/>
          </a:p>
        </p:txBody>
      </p:sp>
    </p:spTree>
    <p:extLst>
      <p:ext uri="{BB962C8B-B14F-4D97-AF65-F5344CB8AC3E}">
        <p14:creationId xmlns:p14="http://schemas.microsoft.com/office/powerpoint/2010/main" xmlns="" val="2553885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Druhotné příznaky</a:t>
            </a:r>
            <a:r>
              <a:rPr lang="cs-CZ" baseline="0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rtl="0" eaLnBrk="1" fontAlgn="base" latinLnBrk="0" hangingPunct="1"/>
            <a:r>
              <a:rPr lang="cs-CZ" sz="28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Při déletrvající obrně jednoho svalu jsou sekundární změny na dalších 3 svalech:</a:t>
            </a:r>
            <a:endParaRPr lang="cs-CZ" sz="2800" dirty="0" smtClean="0"/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Hyperfunkce </a:t>
            </a:r>
            <a:r>
              <a:rPr lang="cs-CZ" dirty="0" smtClean="0">
                <a:ea typeface="+mn-ea"/>
                <a:cs typeface="+mn-cs"/>
              </a:rPr>
              <a:t>stejno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stranného antagonisty (zevní přímý/vnitřní přímý)</a:t>
            </a:r>
            <a:endParaRPr lang="cs-CZ" dirty="0" smtClean="0"/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Hyperfunkce druhostranného </a:t>
            </a:r>
            <a:r>
              <a:rPr lang="cs-CZ" dirty="0" smtClean="0">
                <a:ea typeface="+mn-ea"/>
                <a:cs typeface="+mn-cs"/>
              </a:rPr>
              <a:t>synergisty  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cs-CZ" sz="24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spřažený</a:t>
            </a:r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sval) (horní přímý OP a dolní šikmý OL = pohled doprava nahoru)</a:t>
            </a:r>
            <a:endParaRPr lang="cs-CZ" dirty="0" smtClean="0"/>
          </a:p>
          <a:p>
            <a:pPr lvl="1" rtl="0" eaLnBrk="1" fontAlgn="base" latinLnBrk="0" hangingPunct="1"/>
            <a:r>
              <a:rPr lang="cs-CZ" sz="24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Relativní paréza druhostranného </a:t>
            </a:r>
            <a:r>
              <a:rPr lang="cs-CZ" dirty="0" smtClean="0">
                <a:ea typeface="+mn-ea"/>
                <a:cs typeface="+mn-cs"/>
              </a:rPr>
              <a:t> antagonisty (pravý zevní sval/levý</a:t>
            </a:r>
            <a:r>
              <a:rPr lang="cs-CZ" baseline="0" dirty="0" smtClean="0">
                <a:ea typeface="+mn-ea"/>
                <a:cs typeface="+mn-cs"/>
              </a:rPr>
              <a:t> zevní sval)</a:t>
            </a:r>
            <a:endParaRPr lang="cs-CZ" dirty="0" smtClean="0"/>
          </a:p>
          <a:p>
            <a:pPr lvl="0" rtl="0" eaLnBrk="1" fontAlgn="base" latinLnBrk="0" hangingPunct="1"/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429520" y="71435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2780928"/>
            <a:ext cx="7772400" cy="1143000"/>
          </a:xfrm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  <a:effectLst/>
              </a:rPr>
              <a:t>Vrozený paralytický strabismus</a:t>
            </a:r>
            <a:endParaRPr lang="cs-CZ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09795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ce antverpy v4">
  <a:themeElements>
    <a:clrScheme name="presentace antverpy v4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presentace antverpy v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resentace antverpy v4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e antverpy v4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e antverpy v4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e antverpy v4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e antverpy v4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Settings\Eva\Dokumenty\presentace antverpy v4.ppt</Template>
  <TotalTime>6416</TotalTime>
  <Words>3006</Words>
  <Application>Microsoft Office PowerPoint</Application>
  <PresentationFormat>Předvádění na obrazovce (4:3)</PresentationFormat>
  <Paragraphs>411</Paragraphs>
  <Slides>75</Slides>
  <Notes>27</Notes>
  <HiddenSlides>0</HiddenSlides>
  <MMClips>61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75</vt:i4>
      </vt:variant>
    </vt:vector>
  </HeadingPairs>
  <TitlesOfParts>
    <vt:vector size="76" baseType="lpstr">
      <vt:lpstr>presentace antverpy v4</vt:lpstr>
      <vt:lpstr>Klinická ortoptika u inkomitantního (paralytického) strabismu.         </vt:lpstr>
      <vt:lpstr>Agenda</vt:lpstr>
      <vt:lpstr>Paralytický strabismus</vt:lpstr>
      <vt:lpstr>Paralytický strabismus</vt:lpstr>
      <vt:lpstr> Objektivní příznaky</vt:lpstr>
      <vt:lpstr>Objektivní příznaky</vt:lpstr>
      <vt:lpstr>Subjektivní příznaky</vt:lpstr>
      <vt:lpstr>Druhotné příznaky </vt:lpstr>
      <vt:lpstr>Vrozený paralytický strabismus</vt:lpstr>
      <vt:lpstr>Příčiny vrozeného paralytického strabismu</vt:lpstr>
      <vt:lpstr>Vrozený paralytický strabismus</vt:lpstr>
      <vt:lpstr>Oboustranná paréza zevních očních svalů (abducentů)</vt:lpstr>
      <vt:lpstr>Oboustranná paréza zevních očních svalů (abducentu) </vt:lpstr>
      <vt:lpstr>Oboustranná paréza zevních očních svalů (abducentu) </vt:lpstr>
      <vt:lpstr>Duanův syndrom</vt:lpstr>
      <vt:lpstr>Duanův syndrom</vt:lpstr>
      <vt:lpstr>Langův syndrom vrozené ezotropie</vt:lpstr>
      <vt:lpstr>Moebiův syndrom </vt:lpstr>
      <vt:lpstr>Získaný paralytický strabismus</vt:lpstr>
      <vt:lpstr>Příznaky získaného paralytického strabismu:</vt:lpstr>
      <vt:lpstr>Příčiny získaného paralytického strabismu:</vt:lpstr>
      <vt:lpstr>Příčiny získaného paralytického strabismu:</vt:lpstr>
      <vt:lpstr>Vrozený i získaný paralytický strabismus</vt:lpstr>
      <vt:lpstr>Vrozený i získaný paralytický strabismus</vt:lpstr>
      <vt:lpstr>Torticollis ocularis</vt:lpstr>
      <vt:lpstr>Oční tortikolis</vt:lpstr>
      <vt:lpstr>Dvojitá obrna zvedačů</vt:lpstr>
      <vt:lpstr>Dvojitá obrna zvedačů(elevátorů)</vt:lpstr>
      <vt:lpstr>Brownův syndrom</vt:lpstr>
      <vt:lpstr>Brownův syndrom</vt:lpstr>
      <vt:lpstr>Brownův syndrom</vt:lpstr>
      <vt:lpstr>Brownův syndrom</vt:lpstr>
      <vt:lpstr>Obrna n. III ( oculomotorius)</vt:lpstr>
      <vt:lpstr>Syndrom hrotu očnice</vt:lpstr>
      <vt:lpstr>Obrna n.VI (abducentis)</vt:lpstr>
      <vt:lpstr>Obrna konvergence</vt:lpstr>
      <vt:lpstr>Obrna divergence</vt:lpstr>
      <vt:lpstr>Pseudoparézy. Smíšené  a neobvyklé formy.</vt:lpstr>
      <vt:lpstr>Strabismus fixus</vt:lpstr>
      <vt:lpstr>Strabismus fixus </vt:lpstr>
      <vt:lpstr>A syndrom</vt:lpstr>
      <vt:lpstr>A syndrom</vt:lpstr>
      <vt:lpstr>V syndrom</vt:lpstr>
      <vt:lpstr>V syndrom</vt:lpstr>
      <vt:lpstr>Hydraulická fraktura očnice (blouw- out fracture)</vt:lpstr>
      <vt:lpstr>Hydraulická fraktura orbity</vt:lpstr>
      <vt:lpstr>Hydraulická fraktura orbity</vt:lpstr>
      <vt:lpstr>Hydraulická fraktura očnice</vt:lpstr>
      <vt:lpstr>Zásady vyšetření paralytického strabismu</vt:lpstr>
      <vt:lpstr>Zásady vyšetření paralytického strabismu</vt:lpstr>
      <vt:lpstr>Vyšetření paralytického strabismu – zaměříme se na</vt:lpstr>
      <vt:lpstr>Vyšetření motility</vt:lpstr>
      <vt:lpstr>Vyšetření motility – paréza pravého horního šikmého sv. </vt:lpstr>
      <vt:lpstr>Další možnosti vyšetření motility</vt:lpstr>
      <vt:lpstr>Vyšetření úchylky šilhání</vt:lpstr>
      <vt:lpstr>Vyšetření úchylky</vt:lpstr>
      <vt:lpstr>Vyšetření úchylky</vt:lpstr>
      <vt:lpstr>Vyšetření kompenzačního postavení hlavy</vt:lpstr>
      <vt:lpstr>Vyšetření kompenzačního postavení hlavy</vt:lpstr>
      <vt:lpstr>Pohyb brady </vt:lpstr>
      <vt:lpstr>Postavení obličeje:</vt:lpstr>
      <vt:lpstr>Postavení hlavy</vt:lpstr>
      <vt:lpstr>Vyšetření diplopie</vt:lpstr>
      <vt:lpstr>Vyšetření diplopie</vt:lpstr>
      <vt:lpstr>Léčba  paralytického strabismu</vt:lpstr>
      <vt:lpstr>Konzervativní léčba:</vt:lpstr>
      <vt:lpstr>Konzervativní léčba</vt:lpstr>
      <vt:lpstr>Konzervativní léčba</vt:lpstr>
      <vt:lpstr>Konzervativní léčba</vt:lpstr>
      <vt:lpstr>Konzervativní léčba</vt:lpstr>
      <vt:lpstr>Konzervativní léčba</vt:lpstr>
      <vt:lpstr>Chirurgická léčba</vt:lpstr>
      <vt:lpstr>Závěr</vt:lpstr>
      <vt:lpstr>Literatura</vt:lpstr>
      <vt:lpstr>Snímek 75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 nadpisu</dc:title>
  <dc:creator>Eva M</dc:creator>
  <cp:lastModifiedBy>Uživatel systému Windows</cp:lastModifiedBy>
  <cp:revision>647</cp:revision>
  <cp:lastPrinted>2009-05-17T14:44:56Z</cp:lastPrinted>
  <dcterms:created xsi:type="dcterms:W3CDTF">2009-02-22T09:27:42Z</dcterms:created>
  <dcterms:modified xsi:type="dcterms:W3CDTF">2021-01-16T20:44:00Z</dcterms:modified>
</cp:coreProperties>
</file>