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0" r:id="rId100"/>
    <p:sldId id="361" r:id="rId101"/>
    <p:sldId id="362" r:id="rId102"/>
    <p:sldId id="363" r:id="rId103"/>
    <p:sldId id="364" r:id="rId104"/>
    <p:sldId id="365" r:id="rId105"/>
    <p:sldId id="367" r:id="rId106"/>
    <p:sldId id="368" r:id="rId107"/>
    <p:sldId id="369" r:id="rId108"/>
    <p:sldId id="370" r:id="rId109"/>
    <p:sldId id="371" r:id="rId110"/>
    <p:sldId id="372" r:id="rId111"/>
    <p:sldId id="373" r:id="rId112"/>
    <p:sldId id="374" r:id="rId113"/>
    <p:sldId id="375" r:id="rId114"/>
    <p:sldId id="376" r:id="rId115"/>
    <p:sldId id="377" r:id="rId116"/>
    <p:sldId id="378" r:id="rId117"/>
    <p:sldId id="379" r:id="rId118"/>
    <p:sldId id="380" r:id="rId119"/>
    <p:sldId id="381" r:id="rId120"/>
    <p:sldId id="382" r:id="rId121"/>
    <p:sldId id="383" r:id="rId122"/>
    <p:sldId id="384" r:id="rId123"/>
    <p:sldId id="385" r:id="rId124"/>
    <p:sldId id="386" r:id="rId125"/>
    <p:sldId id="387" r:id="rId126"/>
    <p:sldId id="388" r:id="rId127"/>
    <p:sldId id="389" r:id="rId128"/>
    <p:sldId id="390" r:id="rId129"/>
    <p:sldId id="391" r:id="rId130"/>
    <p:sldId id="392" r:id="rId131"/>
    <p:sldId id="393" r:id="rId132"/>
    <p:sldId id="394" r:id="rId133"/>
    <p:sldId id="395" r:id="rId134"/>
    <p:sldId id="396" r:id="rId135"/>
    <p:sldId id="397" r:id="rId136"/>
    <p:sldId id="398" r:id="rId137"/>
    <p:sldId id="399" r:id="rId138"/>
    <p:sldId id="400" r:id="rId139"/>
    <p:sldId id="401" r:id="rId140"/>
    <p:sldId id="402" r:id="rId141"/>
    <p:sldId id="403" r:id="rId142"/>
    <p:sldId id="404" r:id="rId143"/>
    <p:sldId id="405" r:id="rId144"/>
    <p:sldId id="406" r:id="rId145"/>
    <p:sldId id="407" r:id="rId146"/>
    <p:sldId id="408" r:id="rId147"/>
    <p:sldId id="409" r:id="rId148"/>
    <p:sldId id="410" r:id="rId149"/>
    <p:sldId id="411" r:id="rId150"/>
    <p:sldId id="412" r:id="rId151"/>
    <p:sldId id="413" r:id="rId152"/>
    <p:sldId id="414" r:id="rId153"/>
    <p:sldId id="415" r:id="rId154"/>
    <p:sldId id="416" r:id="rId155"/>
    <p:sldId id="417" r:id="rId156"/>
    <p:sldId id="418" r:id="rId157"/>
    <p:sldId id="419" r:id="rId158"/>
    <p:sldId id="420" r:id="rId159"/>
    <p:sldId id="421" r:id="rId160"/>
    <p:sldId id="422" r:id="rId161"/>
    <p:sldId id="423" r:id="rId16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907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0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994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4987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971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168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752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998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7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19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39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42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29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77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373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93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78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D197349-83AB-4E16-A5EB-D6724B790DDA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9EEA4-E6BA-4BEA-A310-7DB58B2C95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2747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Úrazy oka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Synek 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5856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620713"/>
            <a:ext cx="8229600" cy="5505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na přední ploše čočky může dojít k obtisku pigmentového listu duhovky nebo k poškození čočkového pouzdra- zkalení čočky – </a:t>
            </a:r>
            <a:r>
              <a:rPr lang="cs-CZ" b="1" dirty="0"/>
              <a:t>traumatická katarakta- </a:t>
            </a:r>
            <a:r>
              <a:rPr lang="cs-CZ" b="1" dirty="0" err="1"/>
              <a:t>Vossius</a:t>
            </a:r>
            <a:r>
              <a:rPr lang="cs-CZ" b="1" dirty="0"/>
              <a:t> ring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na sítnici- </a:t>
            </a:r>
            <a:r>
              <a:rPr lang="cs-CZ" b="1" dirty="0" err="1"/>
              <a:t>Berlinovo</a:t>
            </a:r>
            <a:r>
              <a:rPr lang="cs-CZ" b="1" dirty="0"/>
              <a:t> zkalení</a:t>
            </a:r>
            <a:r>
              <a:rPr lang="cs-CZ" dirty="0"/>
              <a:t> -na ostře ohraničeném okrsku sítnice k edému-bělavým zbarvením sítnice-vstřebá bez funkčního poškození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při poranění cévnatky-půlměsíčité trhliny spojené s krvácením - ruptura</a:t>
            </a:r>
          </a:p>
        </p:txBody>
      </p:sp>
    </p:spTree>
    <p:extLst>
      <p:ext uri="{BB962C8B-B14F-4D97-AF65-F5344CB8AC3E}">
        <p14:creationId xmlns:p14="http://schemas.microsoft.com/office/powerpoint/2010/main" val="3978366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obrnu svěrače zorničky a akomodace toxickým působením v oblasti jader těchto svalů – </a:t>
            </a:r>
            <a:r>
              <a:rPr lang="cs-CZ" b="1"/>
              <a:t>zmijí jed a botulismus</a:t>
            </a:r>
            <a:endParaRPr lang="cs-CZ"/>
          </a:p>
          <a:p>
            <a:pPr eaLnBrk="1" hangingPunct="1">
              <a:defRPr/>
            </a:pPr>
            <a:r>
              <a:rPr lang="cs-CZ" b="1"/>
              <a:t>Botulismus</a:t>
            </a:r>
            <a:r>
              <a:rPr lang="cs-CZ"/>
              <a:t> – po požití zkažených potravin, konzerv, způsoben toxiny, které produkuje botulinový bacil – clostridium botulini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25871389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692151"/>
            <a:ext cx="8229600" cy="5726113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zažívací poruchy,horečka,</a:t>
            </a:r>
          </a:p>
          <a:p>
            <a:pPr eaLnBrk="1" hangingPunct="1">
              <a:defRPr/>
            </a:pPr>
            <a:r>
              <a:rPr lang="cs-CZ"/>
              <a:t>na oku k rozšíření zornice, porucha akomodace</a:t>
            </a:r>
          </a:p>
          <a:p>
            <a:pPr eaLnBrk="1" hangingPunct="1">
              <a:defRPr/>
            </a:pPr>
            <a:r>
              <a:rPr lang="cs-CZ"/>
              <a:t>těžké intoxikace ke smrti</a:t>
            </a:r>
          </a:p>
          <a:p>
            <a:pPr eaLnBrk="1" hangingPunct="1">
              <a:defRPr/>
            </a:pPr>
            <a:r>
              <a:rPr lang="cs-CZ"/>
              <a:t>k vymizení očních příznaků po mnoha týdnech až měsících</a:t>
            </a:r>
          </a:p>
          <a:p>
            <a:pPr eaLnBrk="1" hangingPunct="1">
              <a:defRPr/>
            </a:pPr>
            <a:r>
              <a:rPr lang="cs-CZ"/>
              <a:t>léčba – rychlé aplikování antitoxického séra v průběhu prvních 24 hod</a:t>
            </a:r>
          </a:p>
        </p:txBody>
      </p:sp>
    </p:spTree>
    <p:extLst>
      <p:ext uri="{BB962C8B-B14F-4D97-AF65-F5344CB8AC3E}">
        <p14:creationId xmlns:p14="http://schemas.microsoft.com/office/powerpoint/2010/main" val="89556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/>
              <a:t>9. Oční komplikace při celkově podávaných lécích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919288" y="1916114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Antibiotika – </a:t>
            </a:r>
            <a:r>
              <a:rPr lang="cs-CZ"/>
              <a:t>streptomycin - poruchy barevného vidění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Antidiabetika – </a:t>
            </a:r>
            <a:r>
              <a:rPr lang="cs-CZ"/>
              <a:t>změny refrakce, toxickou amblyopii, parézy okohybných svalů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Antirevmatika – </a:t>
            </a:r>
            <a:r>
              <a:rPr lang="cs-CZ"/>
              <a:t>chlorochinon, salicyláty, fenylbutazon, sloučeniny zlata – keratopatie, pigmentové retinopatie, poruchy akomodace a okohybných svalů, toxická amblyopie, přechodná kortikální slepota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8304298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620713"/>
            <a:ext cx="8229600" cy="55102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Antikoncepční prostředky –</a:t>
            </a:r>
            <a:r>
              <a:rPr lang="cs-CZ"/>
              <a:t> poruchy barvocitu, centrální skotom, pokles vidění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Sulfonamidy, tuberkulostatika – </a:t>
            </a:r>
            <a:r>
              <a:rPr lang="cs-CZ"/>
              <a:t>poruchu akomodace, tranzitorní myopii, toxickou amblyopii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Antiarytmika – </a:t>
            </a:r>
            <a:r>
              <a:rPr lang="cs-CZ"/>
              <a:t>depozita v rohovce, keratopatie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Kortikosteroidy, psychofarmaka, antihistaminika – </a:t>
            </a:r>
            <a:r>
              <a:rPr lang="cs-CZ"/>
              <a:t>zvýšený nitrooční tlak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39924509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620713"/>
            <a:ext cx="8229600" cy="55102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Akutní otravy</a:t>
            </a:r>
            <a:r>
              <a:rPr lang="cs-CZ"/>
              <a:t> – po vniknutí letálních dávek končí smrtí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Chronické otravy</a:t>
            </a:r>
            <a:r>
              <a:rPr lang="cs-CZ"/>
              <a:t> – signalizovány spíše celkovými než očními příznaky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Prevence – </a:t>
            </a:r>
            <a:r>
              <a:rPr lang="cs-CZ"/>
              <a:t>symptomy otravy mají být dány ve známost všude tam, kde je možno se s jedovatými látkami setkat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Boj proti poškození člověka toxickými látkami spočívá jedině v prevenci a účinné ochraně</a:t>
            </a:r>
          </a:p>
        </p:txBody>
      </p:sp>
    </p:spTree>
    <p:extLst>
      <p:ext uri="{BB962C8B-B14F-4D97-AF65-F5344CB8AC3E}">
        <p14:creationId xmlns:p14="http://schemas.microsoft.com/office/powerpoint/2010/main" val="36358412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Záření a světlo</a:t>
            </a:r>
          </a:p>
        </p:txBody>
      </p:sp>
    </p:spTree>
    <p:extLst>
      <p:ext uri="{BB962C8B-B14F-4D97-AF65-F5344CB8AC3E}">
        <p14:creationId xmlns:p14="http://schemas.microsoft.com/office/powerpoint/2010/main" val="5900288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628776"/>
            <a:ext cx="8229600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/>
              <a:t>Optické záření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a/    viditelné spektrum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b/    neviditelné spektrum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              infračervené   záření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              ultrafialové záření</a:t>
            </a:r>
          </a:p>
        </p:txBody>
      </p:sp>
    </p:spTree>
    <p:extLst>
      <p:ext uri="{BB962C8B-B14F-4D97-AF65-F5344CB8AC3E}">
        <p14:creationId xmlns:p14="http://schemas.microsoft.com/office/powerpoint/2010/main" val="30509673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60351"/>
            <a:ext cx="8291512" cy="1584325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Záření -  radiace</a:t>
            </a:r>
            <a:br>
              <a:rPr lang="cs-CZ" b="1"/>
            </a:br>
            <a:endParaRPr lang="cs-CZ" b="1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844675"/>
            <a:ext cx="8229600" cy="42814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Klasické rozdělení :</a:t>
            </a:r>
          </a:p>
          <a:p>
            <a:pPr eaLnBrk="1" hangingPunct="1">
              <a:defRPr/>
            </a:pPr>
            <a:r>
              <a:rPr lang="cs-CZ"/>
              <a:t>Elektromagnetické – vlnového charakteru</a:t>
            </a:r>
          </a:p>
          <a:p>
            <a:pPr eaLnBrk="1" hangingPunct="1">
              <a:defRPr/>
            </a:pPr>
            <a:r>
              <a:rPr lang="cs-CZ"/>
              <a:t>Korpuskulární – zářivou energii přenášejí částice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V moderní fyzice, byl tento rozdíl odstraněn kvantovou teorií</a:t>
            </a:r>
          </a:p>
          <a:p>
            <a:pPr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5557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Tepelné záření</a:t>
            </a:r>
            <a:r>
              <a:rPr lang="cs-CZ"/>
              <a:t> – vydávají všechna tři skupenství zahřátá na vyšší teplotu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r>
              <a:rPr lang="cs-CZ" b="1"/>
              <a:t>Záření alfa, beta, gama – </a:t>
            </a:r>
            <a:r>
              <a:rPr lang="cs-CZ"/>
              <a:t>produkt radioaktivity, patří mezi druhy záření energetického korpuskulárního a souhrnně je nazýváme </a:t>
            </a:r>
            <a:r>
              <a:rPr lang="cs-CZ" b="1"/>
              <a:t>zářením IONIZAČNÍM</a:t>
            </a:r>
          </a:p>
        </p:txBody>
      </p:sp>
    </p:spTree>
    <p:extLst>
      <p:ext uri="{BB962C8B-B14F-4D97-AF65-F5344CB8AC3E}">
        <p14:creationId xmlns:p14="http://schemas.microsoft.com/office/powerpoint/2010/main" val="22308525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/>
              <a:t>Podle prostupu záření hmotou 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Pronikavé záření</a:t>
            </a:r>
            <a:r>
              <a:rPr lang="cs-CZ"/>
              <a:t> – proniká dobře hmotou, /gama,rentgenové záření, neutronové záření/</a:t>
            </a:r>
          </a:p>
          <a:p>
            <a:pPr eaLnBrk="1" hangingPunct="1">
              <a:defRPr/>
            </a:pPr>
            <a:r>
              <a:rPr lang="cs-CZ" b="1"/>
              <a:t>Nepronikavé záření</a:t>
            </a:r>
            <a:r>
              <a:rPr lang="cs-CZ"/>
              <a:t> – je záření iontové,/alfa, sluneční záření, které je složeno ze složek optického záření – ultrafialové, viditelné, infračervené/</a:t>
            </a:r>
          </a:p>
        </p:txBody>
      </p:sp>
    </p:spTree>
    <p:extLst>
      <p:ext uri="{BB962C8B-B14F-4D97-AF65-F5344CB8AC3E}">
        <p14:creationId xmlns:p14="http://schemas.microsoft.com/office/powerpoint/2010/main" val="4084436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981075"/>
            <a:ext cx="8229600" cy="5145088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edém sítnice- </a:t>
            </a:r>
            <a:r>
              <a:rPr lang="cs-CZ" b="1" dirty="0"/>
              <a:t>traumatická retinopatie</a:t>
            </a:r>
            <a:r>
              <a:rPr lang="cs-CZ" dirty="0"/>
              <a:t> -pokles vidění, trvalý</a:t>
            </a:r>
          </a:p>
          <a:p>
            <a:pPr eaLnBrk="1" hangingPunct="1">
              <a:defRPr/>
            </a:pPr>
            <a:r>
              <a:rPr lang="cs-CZ" dirty="0"/>
              <a:t>Retinopatie </a:t>
            </a:r>
            <a:r>
              <a:rPr lang="cs-CZ" dirty="0" err="1"/>
              <a:t>sclopetaria</a:t>
            </a:r>
            <a:r>
              <a:rPr lang="cs-CZ" dirty="0"/>
              <a:t> – jizva cévnatky po střelném poranění</a:t>
            </a:r>
          </a:p>
          <a:p>
            <a:pPr eaLnBrk="1" hangingPunct="1">
              <a:defRPr/>
            </a:pPr>
            <a:r>
              <a:rPr lang="cs-CZ" dirty="0"/>
              <a:t>poškození </a:t>
            </a:r>
            <a:r>
              <a:rPr lang="cs-CZ" dirty="0" err="1"/>
              <a:t>chorioidálních</a:t>
            </a:r>
            <a:r>
              <a:rPr lang="cs-CZ" dirty="0"/>
              <a:t> a retin. cév – krvácení do sklivce- </a:t>
            </a:r>
            <a:r>
              <a:rPr lang="cs-CZ" b="1" dirty="0" err="1"/>
              <a:t>hemoftalmus</a:t>
            </a:r>
            <a:endParaRPr lang="cs-CZ" b="1" dirty="0"/>
          </a:p>
          <a:p>
            <a:pPr eaLnBrk="1" hangingPunct="1">
              <a:defRPr/>
            </a:pPr>
            <a:r>
              <a:rPr lang="cs-CZ" dirty="0"/>
              <a:t>odtržení sítnice v oblasti </a:t>
            </a:r>
            <a:r>
              <a:rPr lang="cs-CZ" dirty="0" err="1"/>
              <a:t>ora</a:t>
            </a:r>
            <a:r>
              <a:rPr lang="cs-CZ" dirty="0"/>
              <a:t> </a:t>
            </a:r>
            <a:r>
              <a:rPr lang="cs-CZ" dirty="0" err="1"/>
              <a:t>serrata</a:t>
            </a:r>
            <a:r>
              <a:rPr lang="cs-CZ" dirty="0"/>
              <a:t> – odchlípení sítnice, i po </a:t>
            </a:r>
            <a:r>
              <a:rPr lang="cs-CZ" dirty="0" err="1"/>
              <a:t>hemoftalmu</a:t>
            </a:r>
            <a:r>
              <a:rPr lang="cs-CZ" dirty="0"/>
              <a:t> tvorbou trakčních pruhů</a:t>
            </a:r>
          </a:p>
          <a:p>
            <a:pPr eaLnBrk="1" hangingPunct="1">
              <a:defRPr/>
            </a:pPr>
            <a:r>
              <a:rPr lang="cs-CZ" dirty="0"/>
              <a:t>chirurgické řešení</a:t>
            </a:r>
          </a:p>
          <a:p>
            <a:pPr lvl="2" eaLnBrk="1" hangingPunct="1">
              <a:buFont typeface="Wingdings" panose="05000000000000000000" pitchFamily="2" charset="2"/>
              <a:buNone/>
              <a:defRPr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5112924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125539"/>
            <a:ext cx="8229600" cy="50006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/>
              <a:t>Záření lidskému oku škodlivé lze označit záření vznikající rozpadem radioaktivních materiálů, rentgenové záření, z.ultrafialové a infračervené</a:t>
            </a:r>
          </a:p>
        </p:txBody>
      </p:sp>
    </p:spTree>
    <p:extLst>
      <p:ext uri="{BB962C8B-B14F-4D97-AF65-F5344CB8AC3E}">
        <p14:creationId xmlns:p14="http://schemas.microsoft.com/office/powerpoint/2010/main" val="30906830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Světlo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Lze definovat :</a:t>
            </a:r>
          </a:p>
          <a:p>
            <a:pPr eaLnBrk="1" hangingPunct="1">
              <a:defRPr/>
            </a:pPr>
            <a:r>
              <a:rPr lang="cs-CZ"/>
              <a:t>viditelné záření, při kterém oko vnímá elektromagnetické vlnění o délkách vln 380 – 760nm</a:t>
            </a:r>
          </a:p>
          <a:p>
            <a:pPr eaLnBrk="1" hangingPunct="1">
              <a:defRPr/>
            </a:pPr>
            <a:r>
              <a:rPr lang="cs-CZ"/>
              <a:t>také jako tok kvant elektromagnetického záření tzv. fotonů, které mají vlastnosti jak částic tak vln</a:t>
            </a:r>
          </a:p>
        </p:txBody>
      </p:sp>
    </p:spTree>
    <p:extLst>
      <p:ext uri="{BB962C8B-B14F-4D97-AF65-F5344CB8AC3E}">
        <p14:creationId xmlns:p14="http://schemas.microsoft.com/office/powerpoint/2010/main" val="24876256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1 nm = 10/ -9 m</a:t>
            </a:r>
          </a:p>
          <a:p>
            <a:pPr eaLnBrk="1" hangingPunct="1">
              <a:defRPr/>
            </a:pPr>
            <a:r>
              <a:rPr lang="cs-CZ"/>
              <a:t>Rozdílná vlnová délka bílého světla způsobuje v oku různé barevné vjemy seřazené do známé škály barevných odstínů duhy.</a:t>
            </a:r>
          </a:p>
          <a:p>
            <a:pPr eaLnBrk="1" hangingPunct="1">
              <a:defRPr/>
            </a:pPr>
            <a:r>
              <a:rPr lang="cs-CZ"/>
              <a:t>Bílé světlo v sobě obsahuje barevné složky o různých vlnových délkách</a:t>
            </a:r>
          </a:p>
        </p:txBody>
      </p:sp>
    </p:spTree>
    <p:extLst>
      <p:ext uri="{BB962C8B-B14F-4D97-AF65-F5344CB8AC3E}">
        <p14:creationId xmlns:p14="http://schemas.microsoft.com/office/powerpoint/2010/main" val="15884268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992314" y="836613"/>
            <a:ext cx="8675687" cy="5649912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FIALOVÁ              380  -  430 nm</a:t>
            </a:r>
          </a:p>
          <a:p>
            <a:pPr eaLnBrk="1" hangingPunct="1">
              <a:defRPr/>
            </a:pPr>
            <a:r>
              <a:rPr lang="cs-CZ" b="1"/>
              <a:t>MODRÁ                430  -  485 nm</a:t>
            </a:r>
          </a:p>
          <a:p>
            <a:pPr eaLnBrk="1" hangingPunct="1">
              <a:defRPr/>
            </a:pPr>
            <a:r>
              <a:rPr lang="cs-CZ" b="1"/>
              <a:t>MODROZELENÁ  485  -  505 nm</a:t>
            </a:r>
          </a:p>
          <a:p>
            <a:pPr eaLnBrk="1" hangingPunct="1">
              <a:defRPr/>
            </a:pPr>
            <a:r>
              <a:rPr lang="cs-CZ" b="1"/>
              <a:t>ZELENÁ                505  -  530 nm</a:t>
            </a:r>
          </a:p>
          <a:p>
            <a:pPr eaLnBrk="1" hangingPunct="1">
              <a:defRPr/>
            </a:pPr>
            <a:r>
              <a:rPr lang="cs-CZ" b="1"/>
              <a:t>ŽLUTOZELENÁ    530  -  560 nm</a:t>
            </a:r>
          </a:p>
          <a:p>
            <a:pPr eaLnBrk="1" hangingPunct="1">
              <a:defRPr/>
            </a:pPr>
            <a:r>
              <a:rPr lang="cs-CZ" b="1"/>
              <a:t>ŽLUTÁ                   560  -  590 nm</a:t>
            </a:r>
          </a:p>
          <a:p>
            <a:pPr eaLnBrk="1" hangingPunct="1">
              <a:defRPr/>
            </a:pPr>
            <a:r>
              <a:rPr lang="cs-CZ" b="1"/>
              <a:t>ORANŽOVÁ          590  -  620 nm</a:t>
            </a:r>
          </a:p>
          <a:p>
            <a:pPr eaLnBrk="1" hangingPunct="1">
              <a:defRPr/>
            </a:pPr>
            <a:r>
              <a:rPr lang="cs-CZ" b="1"/>
              <a:t>ČERVENÁ             620  - 780 nm</a:t>
            </a:r>
          </a:p>
        </p:txBody>
      </p:sp>
    </p:spTree>
    <p:extLst>
      <p:ext uri="{BB962C8B-B14F-4D97-AF65-F5344CB8AC3E}">
        <p14:creationId xmlns:p14="http://schemas.microsoft.com/office/powerpoint/2010/main" val="36362221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Tyto barevné odstíny jedna v druhou spojitě přecházejí a nazývají se -</a:t>
            </a:r>
            <a:r>
              <a:rPr lang="cs-CZ" b="1"/>
              <a:t>VIDITELNÉ SPEKTRUM</a:t>
            </a:r>
          </a:p>
          <a:p>
            <a:pPr eaLnBrk="1" hangingPunct="1">
              <a:defRPr/>
            </a:pPr>
            <a:endParaRPr lang="cs-CZ" b="1"/>
          </a:p>
          <a:p>
            <a:pPr eaLnBrk="1" hangingPunct="1">
              <a:defRPr/>
            </a:pPr>
            <a:r>
              <a:rPr lang="cs-CZ"/>
              <a:t>v oblasti krátkovlnné přecházejí do neviditelného – ultrafialového záření</a:t>
            </a:r>
          </a:p>
          <a:p>
            <a:pPr eaLnBrk="1" hangingPunct="1">
              <a:defRPr/>
            </a:pPr>
            <a:r>
              <a:rPr lang="cs-CZ"/>
              <a:t>v oblasti dlouhovlnné – do infračerveného záření</a:t>
            </a:r>
            <a:endParaRPr lang="cs-CZ" sz="4400"/>
          </a:p>
        </p:txBody>
      </p:sp>
    </p:spTree>
    <p:extLst>
      <p:ext uri="{BB962C8B-B14F-4D97-AF65-F5344CB8AC3E}">
        <p14:creationId xmlns:p14="http://schemas.microsoft.com/office/powerpoint/2010/main" val="5347012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Lidské oko je k tomuto barevnému spektru rozdílně citlivé</a:t>
            </a:r>
          </a:p>
          <a:p>
            <a:pPr eaLnBrk="1" hangingPunct="1">
              <a:defRPr/>
            </a:pPr>
            <a:r>
              <a:rPr lang="cs-CZ"/>
              <a:t>při </a:t>
            </a:r>
            <a:r>
              <a:rPr lang="cs-CZ" b="1"/>
              <a:t>čípkové, fotopickém vidění</a:t>
            </a:r>
            <a:r>
              <a:rPr lang="cs-CZ"/>
              <a:t>  je nejcitlivější na světlo žlutozelené o vlnové délce 540-570nm</a:t>
            </a:r>
          </a:p>
          <a:p>
            <a:pPr eaLnBrk="1" hangingPunct="1">
              <a:defRPr/>
            </a:pPr>
            <a:r>
              <a:rPr lang="cs-CZ"/>
              <a:t>při </a:t>
            </a:r>
            <a:r>
              <a:rPr lang="cs-CZ" b="1"/>
              <a:t>skotopickém</a:t>
            </a:r>
            <a:r>
              <a:rPr lang="cs-CZ"/>
              <a:t> vidění je nejcitlivější na oblast krátkovlnnou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37681224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Poškození oka zářením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Zářivá energie včetně optického spektra mohou poškodit oko</a:t>
            </a:r>
          </a:p>
          <a:p>
            <a:pPr eaLnBrk="1" hangingPunct="1">
              <a:defRPr/>
            </a:pPr>
            <a:r>
              <a:rPr lang="cs-CZ"/>
              <a:t>Ve všech případech jde o koagulaci bílkovin v buňkách a jejich odumření</a:t>
            </a:r>
          </a:p>
        </p:txBody>
      </p:sp>
    </p:spTree>
    <p:extLst>
      <p:ext uri="{BB962C8B-B14F-4D97-AF65-F5344CB8AC3E}">
        <p14:creationId xmlns:p14="http://schemas.microsoft.com/office/powerpoint/2010/main" val="265308304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NEIONIZUJÍCÍ  ZÁŘENÍ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K poškození oka zaviněného neionizujícím zářením patří: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1. ultrafialové záření</a:t>
            </a:r>
            <a:r>
              <a:rPr lang="cs-CZ"/>
              <a:t> – absorbované především buňkami epitelu rohovky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2. infračervené záření – </a:t>
            </a:r>
            <a:r>
              <a:rPr lang="cs-CZ"/>
              <a:t>proniká do hlubších vrstev a nejčastěji poškozuje čočku event. makulu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3.viditelné světlo a zářivá energie laserů </a:t>
            </a:r>
            <a:r>
              <a:rPr lang="cs-CZ"/>
              <a:t>vyvolává analogická poškození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/>
          </a:p>
          <a:p>
            <a:pPr eaLnBrk="1" hangingPunct="1">
              <a:lnSpc>
                <a:spcPct val="90000"/>
              </a:lnSpc>
              <a:defRPr/>
            </a:pPr>
            <a:endParaRPr lang="cs-CZ"/>
          </a:p>
          <a:p>
            <a:pPr eaLnBrk="1" hangingPunct="1">
              <a:lnSpc>
                <a:spcPct val="90000"/>
              </a:lnSpc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4086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 sz="4000" b="1"/>
              <a:t>1. Ultrafialové záření / 100-380nm/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má malou pronikající schopnost – škody se týkají především rohovky</a:t>
            </a:r>
          </a:p>
          <a:p>
            <a:pPr eaLnBrk="1" hangingPunct="1">
              <a:defRPr/>
            </a:pPr>
            <a:r>
              <a:rPr lang="cs-CZ" dirty="0"/>
              <a:t>v rohovce je nejlépe absorbováno záření vlnových délek kratších než 280nm, se vzrůstající vlnovou délkou absorpce klesá</a:t>
            </a:r>
          </a:p>
          <a:p>
            <a:pPr eaLnBrk="1" hangingPunct="1">
              <a:defRPr/>
            </a:pPr>
            <a:r>
              <a:rPr lang="cs-CZ" dirty="0"/>
              <a:t>škody na rohovce se ohraničují na oblast epitelu předčasnou ztrátou krycích buněk</a:t>
            </a:r>
          </a:p>
        </p:txBody>
      </p:sp>
    </p:spTree>
    <p:extLst>
      <p:ext uri="{BB962C8B-B14F-4D97-AF65-F5344CB8AC3E}">
        <p14:creationId xmlns:p14="http://schemas.microsoft.com/office/powerpoint/2010/main" val="175344563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2052638"/>
            <a:ext cx="8947150" cy="4195762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vlivem UV záření je uspořádání buněk epitelu porušeno a buněčné vrstvy se od sebe rychleji odlučují</a:t>
            </a:r>
          </a:p>
          <a:p>
            <a:pPr eaLnBrk="1" hangingPunct="1">
              <a:defRPr/>
            </a:pPr>
            <a:r>
              <a:rPr lang="cs-CZ"/>
              <a:t>stroma rohovky bývá postiženo jen velmi málo a prokazatelné změny je možno nalézt jen na endotelu vytvořením vakuol, což ještě dále zhoršuje výživu epitelu</a:t>
            </a:r>
          </a:p>
        </p:txBody>
      </p:sp>
    </p:spTree>
    <p:extLst>
      <p:ext uri="{BB962C8B-B14F-4D97-AF65-F5344CB8AC3E}">
        <p14:creationId xmlns:p14="http://schemas.microsoft.com/office/powerpoint/2010/main" val="179444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549275"/>
            <a:ext cx="8229600" cy="5576888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při kontuzi většinou vzniká hypotonie oka, která může přejít ve zvýšení a vzniká sekundární glaukom</a:t>
            </a:r>
          </a:p>
          <a:p>
            <a:pPr eaLnBrk="1" hangingPunct="1">
              <a:defRPr/>
            </a:pPr>
            <a:r>
              <a:rPr lang="cs-CZ" dirty="0"/>
              <a:t>kontuze spojené s krvácením do orbity – </a:t>
            </a:r>
            <a:r>
              <a:rPr lang="cs-CZ" b="1" dirty="0"/>
              <a:t>exoftalmus</a:t>
            </a:r>
          </a:p>
          <a:p>
            <a:pPr eaLnBrk="1" hangingPunct="1">
              <a:defRPr/>
            </a:pPr>
            <a:r>
              <a:rPr lang="cs-CZ" dirty="0"/>
              <a:t>ruptura </a:t>
            </a:r>
            <a:r>
              <a:rPr lang="cs-CZ" dirty="0" err="1"/>
              <a:t>Tenonské</a:t>
            </a:r>
            <a:r>
              <a:rPr lang="cs-CZ" dirty="0"/>
              <a:t> membrány nebo fraktura očnicové stěny – </a:t>
            </a:r>
            <a:r>
              <a:rPr lang="cs-CZ" dirty="0" err="1"/>
              <a:t>enoftalmus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fraktura orbity – nastává dislokace bulbu, při zlomenině spodiny orbity -</a:t>
            </a:r>
            <a:r>
              <a:rPr lang="cs-CZ" b="1" dirty="0"/>
              <a:t>hydraulická zlomenina, </a:t>
            </a:r>
            <a:r>
              <a:rPr lang="cs-CZ" dirty="0"/>
              <a:t>kdy </a:t>
            </a:r>
            <a:r>
              <a:rPr lang="cs-CZ" dirty="0" err="1"/>
              <a:t>výhřezává</a:t>
            </a:r>
            <a:r>
              <a:rPr lang="cs-CZ" dirty="0"/>
              <a:t> obsah očnice do čelistní dutiny a často bývá kostními úlomky </a:t>
            </a:r>
            <a:r>
              <a:rPr lang="cs-CZ" dirty="0" err="1"/>
              <a:t>uskřinut</a:t>
            </a:r>
            <a:endParaRPr lang="cs-CZ" dirty="0"/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522932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765175"/>
            <a:ext cx="8229600" cy="5360988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sněžná slepota /ophtalmia nivealis</a:t>
            </a:r>
          </a:p>
          <a:p>
            <a:pPr eaLnBrk="1" hangingPunct="1">
              <a:defRPr/>
            </a:pPr>
            <a:r>
              <a:rPr lang="cs-CZ"/>
              <a:t>elektrická oftalmie /ophtalmia electrica</a:t>
            </a:r>
          </a:p>
          <a:p>
            <a:pPr eaLnBrk="1" hangingPunct="1">
              <a:defRPr/>
            </a:pPr>
            <a:r>
              <a:rPr lang="cs-CZ"/>
              <a:t>Vzniká při vystavení oka odraženým paprskům slunce od sněžných plání, zrcadlících se vodních ploch</a:t>
            </a:r>
          </a:p>
          <a:p>
            <a:pPr eaLnBrk="1" hangingPunct="1">
              <a:defRPr/>
            </a:pPr>
            <a:r>
              <a:rPr lang="cs-CZ"/>
              <a:t>při sváření elektrickým obloukem</a:t>
            </a:r>
          </a:p>
          <a:p>
            <a:pPr eaLnBrk="1" hangingPunct="1">
              <a:defRPr/>
            </a:pPr>
            <a:r>
              <a:rPr lang="cs-CZ"/>
              <a:t>při oslnění křemíkovými lampami umělých horských sluncí, ve filmových ateliérech – umělé sluneční světlo</a:t>
            </a:r>
          </a:p>
        </p:txBody>
      </p:sp>
    </p:spTree>
    <p:extLst>
      <p:ext uri="{BB962C8B-B14F-4D97-AF65-F5344CB8AC3E}">
        <p14:creationId xmlns:p14="http://schemas.microsoft.com/office/powerpoint/2010/main" val="1904294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>
              <a:defRPr/>
            </a:pPr>
            <a:r>
              <a:rPr lang="cs-CZ"/>
              <a:t>Projevy: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po určité době několikahodinové latence dochází ke značnému slzení, podráždění oka, blefarospasmu, pocitu cizího tělíska, značné bolesti vyvolané obnažením nervových zakončení po sloupnutí poškozených buněk rohovkového epitelu</a:t>
            </a:r>
          </a:p>
        </p:txBody>
      </p:sp>
    </p:spTree>
    <p:extLst>
      <p:ext uri="{BB962C8B-B14F-4D97-AF65-F5344CB8AC3E}">
        <p14:creationId xmlns:p14="http://schemas.microsoft.com/office/powerpoint/2010/main" val="6940738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/>
              <a:t>Nález na štěrbinové lampě: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četná fluoresceinem se barvící tečkovitá místa chybějícího epitelu</a:t>
            </a:r>
          </a:p>
          <a:p>
            <a:pPr eaLnBrk="1" hangingPunct="1">
              <a:defRPr/>
            </a:pPr>
            <a:r>
              <a:rPr lang="cs-CZ" dirty="0"/>
              <a:t>někdy i drobné zákalky v rohovkovém parenchymu</a:t>
            </a:r>
          </a:p>
        </p:txBody>
      </p:sp>
    </p:spTree>
    <p:extLst>
      <p:ext uri="{BB962C8B-B14F-4D97-AF65-F5344CB8AC3E}">
        <p14:creationId xmlns:p14="http://schemas.microsoft.com/office/powerpoint/2010/main" val="33970325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/>
              <a:t>Léčba: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anestetika do spojivkového vaku</a:t>
            </a:r>
          </a:p>
          <a:p>
            <a:pPr eaLnBrk="1" hangingPunct="1">
              <a:defRPr/>
            </a:pPr>
            <a:r>
              <a:rPr lang="cs-CZ"/>
              <a:t>studené obklady</a:t>
            </a:r>
          </a:p>
          <a:p>
            <a:pPr eaLnBrk="1" hangingPunct="1">
              <a:defRPr/>
            </a:pPr>
            <a:r>
              <a:rPr lang="cs-CZ"/>
              <a:t>pobyt v tmavé místnosti</a:t>
            </a:r>
          </a:p>
          <a:p>
            <a:pPr eaLnBrk="1" hangingPunct="1">
              <a:defRPr/>
            </a:pPr>
            <a:r>
              <a:rPr lang="cs-CZ"/>
              <a:t>krytí rohovky mastí s antibiotiky</a:t>
            </a:r>
          </a:p>
          <a:p>
            <a:pPr eaLnBrk="1" hangingPunct="1">
              <a:defRPr/>
            </a:pPr>
            <a:r>
              <a:rPr lang="cs-CZ"/>
              <a:t>hlavně se snažíme předcházet tomuto poškození používáním ochranných absorpčních filtrů, které vyřazují krátkovlnné škodící ultrafialové paprsky</a:t>
            </a:r>
          </a:p>
        </p:txBody>
      </p:sp>
    </p:spTree>
    <p:extLst>
      <p:ext uri="{BB962C8B-B14F-4D97-AF65-F5344CB8AC3E}">
        <p14:creationId xmlns:p14="http://schemas.microsoft.com/office/powerpoint/2010/main" val="36385172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 sz="4000" b="1"/>
              <a:t>2. Infračervené záření/780nm-1mm</a:t>
            </a:r>
            <a:r>
              <a:rPr lang="cs-CZ" sz="4000"/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infračervené paprsky absorbovány rohovkou jen velmi málo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dostávají se do čočky a na sítnici, kde způsobují typické termické změny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sklářská katarakta</a:t>
            </a:r>
            <a:r>
              <a:rPr lang="cs-CZ"/>
              <a:t> – u lidí pracujících po léta jako skláři či ve slévárnách, formu zadní polární katarakty,typickým příznakem je odloupnutí lamely na předním čočkovém pouzdru</a:t>
            </a:r>
          </a:p>
        </p:txBody>
      </p:sp>
    </p:spTree>
    <p:extLst>
      <p:ext uri="{BB962C8B-B14F-4D97-AF65-F5344CB8AC3E}">
        <p14:creationId xmlns:p14="http://schemas.microsoft.com/office/powerpoint/2010/main" val="21518385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76250"/>
            <a:ext cx="8229600" cy="590550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ochrana – brýle s modrým kobaltovým sklem </a:t>
            </a:r>
          </a:p>
          <a:p>
            <a:pPr eaLnBrk="1" hangingPunct="1">
              <a:defRPr/>
            </a:pPr>
            <a:r>
              <a:rPr lang="cs-CZ"/>
              <a:t>moderní mechanizací sklářského průmyslu vznik této katarakty vymizel</a:t>
            </a:r>
          </a:p>
          <a:p>
            <a:pPr eaLnBrk="1" hangingPunct="1">
              <a:defRPr/>
            </a:pPr>
            <a:r>
              <a:rPr lang="cs-CZ"/>
              <a:t>k poškození </a:t>
            </a:r>
            <a:r>
              <a:rPr lang="cs-CZ" b="1"/>
              <a:t>sítnice </a:t>
            </a:r>
            <a:r>
              <a:rPr lang="cs-CZ"/>
              <a:t>infračervenými paprsky při pozorování zatmění slunce</a:t>
            </a:r>
          </a:p>
          <a:p>
            <a:pPr eaLnBrk="1" hangingPunct="1">
              <a:defRPr/>
            </a:pPr>
            <a:r>
              <a:rPr lang="cs-CZ"/>
              <a:t>vzniká </a:t>
            </a:r>
            <a:r>
              <a:rPr lang="cs-CZ" b="1"/>
              <a:t>solární retinitida-</a:t>
            </a:r>
            <a:r>
              <a:rPr lang="cs-CZ"/>
              <a:t> je postižena makula,  rozpad pigmentového epitelu, poškození smyslových elementů, vznik centrálního skotomu, ireverzibilní snížení zrakové ostrosti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39941345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2052638"/>
            <a:ext cx="8947150" cy="4195762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ke vzniku </a:t>
            </a:r>
            <a:r>
              <a:rPr lang="cs-CZ" b="1"/>
              <a:t>elektrické katarakty</a:t>
            </a:r>
            <a:r>
              <a:rPr lang="cs-CZ"/>
              <a:t> může dojít pouze při styku těla a hlavy s elektrickým proudem vysokého napětí – při krátkém spojení nebo při blesku</a:t>
            </a:r>
          </a:p>
          <a:p>
            <a:pPr eaLnBrk="1" hangingPunct="1">
              <a:defRPr/>
            </a:pPr>
            <a:r>
              <a:rPr lang="cs-CZ"/>
              <a:t>popálení kůže víček, spojivky a rohovky</a:t>
            </a:r>
          </a:p>
        </p:txBody>
      </p:sp>
    </p:spTree>
    <p:extLst>
      <p:ext uri="{BB962C8B-B14F-4D97-AF65-F5344CB8AC3E}">
        <p14:creationId xmlns:p14="http://schemas.microsoft.com/office/powerpoint/2010/main" val="9447043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 sz="4000" b="1"/>
              <a:t>3.Viditelné světlo a zářivá energie laserů /350 -780nm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060575"/>
            <a:ext cx="8229600" cy="4065588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slunce, umělé zdroje, fotoblesky, lasery</a:t>
            </a:r>
          </a:p>
          <a:p>
            <a:pPr eaLnBrk="1" hangingPunct="1">
              <a:defRPr/>
            </a:pPr>
            <a:r>
              <a:rPr lang="cs-CZ"/>
              <a:t>dochází k fotochemickému poškození sítnice modrým světlem, k termickému poškození sítnice, vzniku makulopatie, termickému popálení duhovky</a:t>
            </a:r>
          </a:p>
        </p:txBody>
      </p:sp>
    </p:spTree>
    <p:extLst>
      <p:ext uri="{BB962C8B-B14F-4D97-AF65-F5344CB8AC3E}">
        <p14:creationId xmlns:p14="http://schemas.microsoft.com/office/powerpoint/2010/main" val="84726407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IONIZUJÍCÍ  ZÁŘENÍ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alfa, beta, gama, RTG záření, neutronové záření</a:t>
            </a:r>
          </a:p>
          <a:p>
            <a:pPr eaLnBrk="1" hangingPunct="1">
              <a:defRPr/>
            </a:pPr>
            <a:r>
              <a:rPr lang="cs-CZ"/>
              <a:t>následky jsou přímo úměrné dávkám, které se v životě člověka sčítají</a:t>
            </a:r>
          </a:p>
          <a:p>
            <a:pPr eaLnBrk="1" hangingPunct="1">
              <a:defRPr/>
            </a:pPr>
            <a:r>
              <a:rPr lang="cs-CZ"/>
              <a:t>mimořádně citlivá  je čočka, ale při vysokých dávkách mohou být postiženy všechny části oka, včetně pomocných orgánů - formou zánětlivé reakce</a:t>
            </a:r>
          </a:p>
        </p:txBody>
      </p:sp>
    </p:spTree>
    <p:extLst>
      <p:ext uri="{BB962C8B-B14F-4D97-AF65-F5344CB8AC3E}">
        <p14:creationId xmlns:p14="http://schemas.microsoft.com/office/powerpoint/2010/main" val="419559013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919162"/>
          </a:xfrm>
        </p:spPr>
        <p:txBody>
          <a:bodyPr/>
          <a:lstStyle/>
          <a:p>
            <a:pPr algn="l" eaLnBrk="1" hangingPunct="1"/>
            <a:r>
              <a:rPr lang="cs-CZ" altLang="cs-CZ">
                <a:effectLst/>
              </a:rPr>
              <a:t>Nález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268413"/>
            <a:ext cx="8229600" cy="485775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překrvení spojivek</a:t>
            </a:r>
          </a:p>
          <a:p>
            <a:pPr eaLnBrk="1" hangingPunct="1">
              <a:defRPr/>
            </a:pPr>
            <a:r>
              <a:rPr lang="cs-CZ"/>
              <a:t>dráždění duhovky s exudací do přední komory</a:t>
            </a:r>
          </a:p>
          <a:p>
            <a:pPr eaLnBrk="1" hangingPunct="1">
              <a:defRPr/>
            </a:pPr>
            <a:r>
              <a:rPr lang="cs-CZ"/>
              <a:t>v čočce se vytváří i po letech latence RTG záření katarakta, typické je pokračující kalení, poškozeny jsou především epitelové buňky na ekvátoru čočky, odkud neustále vyrůstají čočková vlákna</a:t>
            </a:r>
          </a:p>
          <a:p>
            <a:pPr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542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981075"/>
            <a:ext cx="8229600" cy="51450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klinickým projevem je </a:t>
            </a:r>
            <a:r>
              <a:rPr lang="cs-CZ" b="1" dirty="0"/>
              <a:t>diplopie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zlomeniny v oblasti hrotu očnice poraňují zrakový nerv /</a:t>
            </a:r>
            <a:r>
              <a:rPr lang="cs-CZ" dirty="0" err="1"/>
              <a:t>prokrvácení</a:t>
            </a:r>
            <a:r>
              <a:rPr lang="cs-CZ" dirty="0"/>
              <a:t>, přerušení nervových vláken-atrofie zrakového nervu, ztráta vidění/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kontuze značné intenzity –rupturu pevného sklerálního obalu oka, obsah oka vyhřezává pod spojivku, někdy vede až k devastaci bulbu s následnou enukleací</a:t>
            </a:r>
          </a:p>
        </p:txBody>
      </p:sp>
    </p:spTree>
    <p:extLst>
      <p:ext uri="{BB962C8B-B14F-4D97-AF65-F5344CB8AC3E}">
        <p14:creationId xmlns:p14="http://schemas.microsoft.com/office/powerpoint/2010/main" val="299480481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Poškození oka ionizujícím zářením: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Pří terapeutické aplikaci RTG paprsků a radioizotopů v blízkosti oka </a:t>
            </a:r>
          </a:p>
          <a:p>
            <a:pPr eaLnBrk="1" hangingPunct="1">
              <a:defRPr/>
            </a:pPr>
            <a:r>
              <a:rPr lang="cs-CZ"/>
              <a:t>Při haváriích atomových elektráren nebo při atomovém výbuchu závisí intenzita poškození oka na vzdálenosti pacienta od epicentra</a:t>
            </a:r>
          </a:p>
        </p:txBody>
      </p:sp>
    </p:spTree>
    <p:extLst>
      <p:ext uri="{BB962C8B-B14F-4D97-AF65-F5344CB8AC3E}">
        <p14:creationId xmlns:p14="http://schemas.microsoft.com/office/powerpoint/2010/main" val="181678944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Světlo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i světlo, které představuje fyziologicky adekvátní podnět pro proces vidění, může za určitých podmínek vyvolat na oku poškození</a:t>
            </a:r>
          </a:p>
          <a:p>
            <a:pPr eaLnBrk="1" hangingPunct="1">
              <a:defRPr/>
            </a:pPr>
            <a:r>
              <a:rPr lang="cs-CZ"/>
              <a:t>viditelné spektrum způsobuje škody jen dojde-li k jeho předávkování</a:t>
            </a:r>
          </a:p>
          <a:p>
            <a:pPr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56849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/>
              <a:t>Lidské oko je chráněno před přímým slunečním světlem :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svým umístěním /uložením v orbitě, víčky</a:t>
            </a:r>
          </a:p>
          <a:p>
            <a:pPr eaLnBrk="1" hangingPunct="1">
              <a:defRPr/>
            </a:pPr>
            <a:r>
              <a:rPr lang="cs-CZ"/>
              <a:t>reflexními mechanizmy / zornicový reflex, mrkací reflex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r>
              <a:rPr lang="cs-CZ" b="1"/>
              <a:t>Může být poškozeno také umělými světelnými zdroji: </a:t>
            </a:r>
            <a:r>
              <a:rPr lang="cs-CZ"/>
              <a:t>obloukové lampy, fotoblesky, lasery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1471995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bylo zjištěno, že to jsou právě modré retinální čípky velmi citlivé na vlnovou délku mezi 380 – 450 </a:t>
            </a:r>
            <a:r>
              <a:rPr lang="cs-CZ" dirty="0" err="1"/>
              <a:t>nm</a:t>
            </a:r>
            <a:r>
              <a:rPr lang="cs-CZ" dirty="0"/>
              <a:t>, u nichž dochází k fotochemickému netermickému poškození</a:t>
            </a:r>
          </a:p>
          <a:p>
            <a:pPr eaLnBrk="1" hangingPunct="1">
              <a:defRPr/>
            </a:pPr>
            <a:r>
              <a:rPr lang="cs-CZ" dirty="0"/>
              <a:t>modré čípky mají ochranu v žlutém pigmentu soustředěném ve žluté skvrně a také v absorpci krátkých vlnových délek v optických prostředích</a:t>
            </a:r>
          </a:p>
          <a:p>
            <a:pPr eaLnBrk="1" hangingPunct="1">
              <a:defRPr/>
            </a:pPr>
            <a:r>
              <a:rPr lang="cs-CZ" dirty="0"/>
              <a:t>úbytek modrých čípků ve stáří má zvýšenou ochranu ve žloutnoucí čočce</a:t>
            </a:r>
          </a:p>
        </p:txBody>
      </p:sp>
    </p:spTree>
    <p:extLst>
      <p:ext uri="{BB962C8B-B14F-4D97-AF65-F5344CB8AC3E}">
        <p14:creationId xmlns:p14="http://schemas.microsoft.com/office/powerpoint/2010/main" val="165559197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76251"/>
            <a:ext cx="8229600" cy="56499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obyvatelé žijící v zemích s větším slunečním svitem jsou chráněni zvýšeným pigmentováním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lidé ve skandinávských zemích užívají jako ochrannou pomůcku sluneční brýle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dlouhodobým zkoumáním bylo zjištěno, že frekvence výskytu šedého zákalu v mladším věku je tam, kde je zvýšená sluneční expozice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sluneční záření je jednou z příčin vzniku katarakty/ nukleární</a:t>
            </a:r>
          </a:p>
        </p:txBody>
      </p:sp>
    </p:spTree>
    <p:extLst>
      <p:ext uri="{BB962C8B-B14F-4D97-AF65-F5344CB8AC3E}">
        <p14:creationId xmlns:p14="http://schemas.microsoft.com/office/powerpoint/2010/main" val="140034227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76251"/>
            <a:ext cx="8229600" cy="5649913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extrakcí šedého zákalu ztrácí oko ochranu proti krátkovlnnému světlu v blízkosti ultrafialového spektra</a:t>
            </a:r>
          </a:p>
          <a:p>
            <a:pPr eaLnBrk="1" hangingPunct="1">
              <a:defRPr/>
            </a:pPr>
            <a:r>
              <a:rPr lang="cs-CZ"/>
              <a:t>byly pozorovány častější makulární degenerace a důsledky poškození modrých retinálních čípků</a:t>
            </a:r>
          </a:p>
          <a:p>
            <a:pPr eaLnBrk="1" hangingPunct="1">
              <a:defRPr/>
            </a:pPr>
            <a:r>
              <a:rPr lang="cs-CZ"/>
              <a:t>zvýšený počet různých umělých zdrojů světla vysílajících zářivou energii jsou dalším možným nebezpečím pro oko</a:t>
            </a:r>
          </a:p>
        </p:txBody>
      </p:sp>
    </p:spTree>
    <p:extLst>
      <p:ext uri="{BB962C8B-B14F-4D97-AF65-F5344CB8AC3E}">
        <p14:creationId xmlns:p14="http://schemas.microsoft.com/office/powerpoint/2010/main" val="302597492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v našich domovech i v práci,v dopravě, jsme obklopování spoustou světelných zdrojů a různými fluorescenčními trubicemi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před sto lety/ světlo z okna,parafinové a olejové lampy/ -maxim.osvětlení 90 luxů vydávalo světlo z oken a umělé zdroje  méně jak 50 luxů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dnes hladina osvětlení v místnostech nad 1000 luxů, v některých profesích stoupá až nad 4000 – 5000 luxů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v moderní době s přebytkem světla, které zvyšuje riziko fotochemického poškození</a:t>
            </a:r>
          </a:p>
        </p:txBody>
      </p:sp>
    </p:spTree>
    <p:extLst>
      <p:ext uri="{BB962C8B-B14F-4D97-AF65-F5344CB8AC3E}">
        <p14:creationId xmlns:p14="http://schemas.microsoft.com/office/powerpoint/2010/main" val="183453764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Mechanizmus vzniku poškození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Může být dvojí:</a:t>
            </a:r>
          </a:p>
          <a:p>
            <a:pPr eaLnBrk="1" hangingPunct="1">
              <a:defRPr/>
            </a:pPr>
            <a:r>
              <a:rPr lang="cs-CZ"/>
              <a:t> 1.Fotochemické poškození </a:t>
            </a:r>
          </a:p>
          <a:p>
            <a:pPr eaLnBrk="1" hangingPunct="1">
              <a:defRPr/>
            </a:pPr>
            <a:r>
              <a:rPr lang="cs-CZ"/>
              <a:t> 2.Termické poškození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r>
              <a:rPr lang="cs-CZ"/>
              <a:t>Příčina a průběh je rozdílný</a:t>
            </a:r>
          </a:p>
        </p:txBody>
      </p:sp>
    </p:spTree>
    <p:extLst>
      <p:ext uri="{BB962C8B-B14F-4D97-AF65-F5344CB8AC3E}">
        <p14:creationId xmlns:p14="http://schemas.microsoft.com/office/powerpoint/2010/main" val="21171690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Fotochemické poškození čočky: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zapříčiněno absorbcí UV záření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UV světlo působí na čočkové bílkoviny/tryptofan a tyrozin/, jejichž fotoprodukty jsou látky, poškozující oxidační procesy v čočce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poškozeno je především jádro čočky- nukleární katarakta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UV záření je uváděno jako příčinný faktor brunescentrní a zadní polární katarakty</a:t>
            </a:r>
          </a:p>
        </p:txBody>
      </p:sp>
    </p:spTree>
    <p:extLst>
      <p:ext uri="{BB962C8B-B14F-4D97-AF65-F5344CB8AC3E}">
        <p14:creationId xmlns:p14="http://schemas.microsoft.com/office/powerpoint/2010/main" val="15825744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/>
              <a:t>Fotochemické poškození sítnice: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nastupuje až po delší době latence</a:t>
            </a:r>
          </a:p>
          <a:p>
            <a:pPr eaLnBrk="1" hangingPunct="1">
              <a:defRPr/>
            </a:pPr>
            <a:r>
              <a:rPr lang="cs-CZ"/>
              <a:t>dochází ke zničení membrány na vnějším segmentu fotoreceptorů a k zániku fotoreceptorů</a:t>
            </a:r>
          </a:p>
          <a:p>
            <a:pPr eaLnBrk="1" hangingPunct="1">
              <a:defRPr/>
            </a:pPr>
            <a:r>
              <a:rPr lang="cs-CZ"/>
              <a:t>je prokázáno, že VPMD může být uspíšena fotochemickým mechanizmem</a:t>
            </a:r>
          </a:p>
          <a:p>
            <a:pPr eaLnBrk="1" hangingPunct="1">
              <a:defRPr/>
            </a:pPr>
            <a:r>
              <a:rPr lang="cs-CZ"/>
              <a:t>zvýšenou expozici k poškození – afakie a pseudofakie</a:t>
            </a:r>
          </a:p>
          <a:p>
            <a:pPr eaLnBrk="1" hangingPunct="1">
              <a:defRPr/>
            </a:pPr>
            <a:r>
              <a:rPr lang="cs-CZ"/>
              <a:t>tepelné změny- hl. absorbcí dlouhovlnného záření v pigmentovém epitelu</a:t>
            </a:r>
          </a:p>
        </p:txBody>
      </p:sp>
    </p:spTree>
    <p:extLst>
      <p:ext uri="{BB962C8B-B14F-4D97-AF65-F5344CB8AC3E}">
        <p14:creationId xmlns:p14="http://schemas.microsoft.com/office/powerpoint/2010/main" val="803535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Mechanismus kontuze bulbu</a:t>
            </a:r>
          </a:p>
        </p:txBody>
      </p:sp>
      <p:pic>
        <p:nvPicPr>
          <p:cNvPr id="1741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0475" y="1600201"/>
            <a:ext cx="7131050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65113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dopadají-li paprsky na biologický materiál, je s nimi přiváděna i energie</a:t>
            </a:r>
          </a:p>
          <a:p>
            <a:pPr eaLnBrk="1" hangingPunct="1">
              <a:defRPr/>
            </a:pPr>
            <a:r>
              <a:rPr lang="cs-CZ"/>
              <a:t>pro stupeň poškození tohoto typu je důležitá hloubka, do níž záření pronikne</a:t>
            </a:r>
          </a:p>
          <a:p>
            <a:pPr eaLnBrk="1" hangingPunct="1">
              <a:defRPr/>
            </a:pPr>
            <a:r>
              <a:rPr lang="cs-CZ"/>
              <a:t>oko je dobře chráněno proti ionizačnímu záření díky malé pronikající schopnosti neviditelného záření v krátkovlnném UV spektru a jeho pohlcování v rohovce a čočce</a:t>
            </a:r>
          </a:p>
          <a:p>
            <a:pPr eaLnBrk="1" hangingPunct="1">
              <a:defRPr/>
            </a:pPr>
            <a:r>
              <a:rPr lang="cs-CZ"/>
              <a:t>velmi dlouhé vlny viditelného spektra vedou k produkci tepla</a:t>
            </a:r>
          </a:p>
          <a:p>
            <a:pPr eaLnBrk="1" hangingPunct="1">
              <a:defRPr/>
            </a:pPr>
            <a:r>
              <a:rPr lang="cs-CZ"/>
              <a:t>toto a IFČ záření může vést k termickému poškození, zejména na vnějších tkáních oka</a:t>
            </a:r>
          </a:p>
        </p:txBody>
      </p:sp>
    </p:spTree>
    <p:extLst>
      <p:ext uri="{BB962C8B-B14F-4D97-AF65-F5344CB8AC3E}">
        <p14:creationId xmlns:p14="http://schemas.microsoft.com/office/powerpoint/2010/main" val="18827074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neionizující záření způsobuje nejen nespecifické </a:t>
            </a:r>
            <a:r>
              <a:rPr lang="cs-CZ" b="1"/>
              <a:t>tepelné</a:t>
            </a:r>
            <a:r>
              <a:rPr lang="cs-CZ"/>
              <a:t> poškození, ale působí i </a:t>
            </a:r>
            <a:r>
              <a:rPr lang="cs-CZ" b="1"/>
              <a:t>fotochemicky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velmi krátké UV záření – k zánětům spojivek, fotokeratitidě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dlouhá expozice tohoto záření způsobuje degenerativní změny na kůži víček/ basaliomy/, na spojivce probíhá degenerace ve formě pinguekuly a pterygia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o něco delší UV záření působí podobně a má kataraktogenní účinky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absorpce krátkovlnného světla čočkou a tím ochrana zadního pólu oka je tak vykoupena možností jejího zkalení</a:t>
            </a:r>
          </a:p>
        </p:txBody>
      </p:sp>
    </p:spTree>
    <p:extLst>
      <p:ext uri="{BB962C8B-B14F-4D97-AF65-F5344CB8AC3E}">
        <p14:creationId xmlns:p14="http://schemas.microsoft.com/office/powerpoint/2010/main" val="174445134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při ještě větších vlnových délkách stojí v popředí nejen keratitida a katarakta, ale i poškození sítnice</a:t>
            </a:r>
          </a:p>
          <a:p>
            <a:pPr eaLnBrk="1" hangingPunct="1">
              <a:defRPr/>
            </a:pPr>
            <a:r>
              <a:rPr lang="cs-CZ"/>
              <a:t>škodlivým vlivům UV záření jsou vystaveni nejvíce mladiství ve věku do 20 let, jejich čočka je pro UV záření transparentní z 20% a pro viditelné záření plně.</a:t>
            </a:r>
          </a:p>
          <a:p>
            <a:pPr eaLnBrk="1" hangingPunct="1">
              <a:defRPr/>
            </a:pPr>
            <a:r>
              <a:rPr lang="cs-CZ"/>
              <a:t>změny na sítnici se velmi podobají senilní makulární degeneraci, takže je možné předpokládat souvislost mezi ní a dlouhodobou expozicí UV záření</a:t>
            </a:r>
          </a:p>
        </p:txBody>
      </p:sp>
    </p:spTree>
    <p:extLst>
      <p:ext uri="{BB962C8B-B14F-4D97-AF65-F5344CB8AC3E}">
        <p14:creationId xmlns:p14="http://schemas.microsoft.com/office/powerpoint/2010/main" val="11414306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60351"/>
            <a:ext cx="8229600" cy="5865813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při poškození sítnice je nutno rozlišit, zda k němu došlo </a:t>
            </a:r>
            <a:r>
              <a:rPr lang="cs-CZ" b="1"/>
              <a:t>fotochemickým</a:t>
            </a:r>
            <a:r>
              <a:rPr lang="cs-CZ"/>
              <a:t> či </a:t>
            </a:r>
            <a:r>
              <a:rPr lang="cs-CZ" b="1"/>
              <a:t>termickým</a:t>
            </a:r>
            <a:r>
              <a:rPr lang="cs-CZ"/>
              <a:t> procesem</a:t>
            </a:r>
          </a:p>
          <a:p>
            <a:pPr eaLnBrk="1" hangingPunct="1">
              <a:defRPr/>
            </a:pPr>
            <a:r>
              <a:rPr lang="cs-CZ"/>
              <a:t>k fotochemickému poškození stačí relativně málo krátkovlnného viditelného záření</a:t>
            </a:r>
          </a:p>
          <a:p>
            <a:pPr eaLnBrk="1" hangingPunct="1">
              <a:defRPr/>
            </a:pPr>
            <a:r>
              <a:rPr lang="cs-CZ"/>
              <a:t>ke vzniku škod je potřeba dlouhé expozice, zvýšení teploty ve tkáni je malé</a:t>
            </a:r>
          </a:p>
          <a:p>
            <a:pPr eaLnBrk="1" hangingPunct="1">
              <a:defRPr/>
            </a:pPr>
            <a:r>
              <a:rPr lang="cs-CZ"/>
              <a:t>čípky citlivé na modrou jsou více zasaženy než ostatní – </a:t>
            </a:r>
            <a:r>
              <a:rPr lang="cs-CZ" b="1"/>
              <a:t>poškození oka modrým světlem</a:t>
            </a:r>
          </a:p>
        </p:txBody>
      </p:sp>
    </p:spTree>
    <p:extLst>
      <p:ext uri="{BB962C8B-B14F-4D97-AF65-F5344CB8AC3E}">
        <p14:creationId xmlns:p14="http://schemas.microsoft.com/office/powerpoint/2010/main" val="246663804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76251"/>
            <a:ext cx="8229600" cy="5649913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příčina </a:t>
            </a:r>
            <a:r>
              <a:rPr lang="cs-CZ" b="1"/>
              <a:t>termických </a:t>
            </a:r>
            <a:r>
              <a:rPr lang="cs-CZ"/>
              <a:t>změn na sítnici leží ve vysoké absorpční schopnosti pigmentového epitelu pro krátkovlnné světlo, který absorbuje asi 60% přicházejícího světla</a:t>
            </a:r>
          </a:p>
          <a:p>
            <a:pPr eaLnBrk="1" hangingPunct="1">
              <a:defRPr/>
            </a:pPr>
            <a:r>
              <a:rPr lang="cs-CZ"/>
              <a:t>termické škody způsobuje především světlo o delší vlnové délce, ale vysoké energii</a:t>
            </a:r>
          </a:p>
          <a:p>
            <a:pPr eaLnBrk="1" hangingPunct="1">
              <a:defRPr/>
            </a:pPr>
            <a:r>
              <a:rPr lang="cs-CZ"/>
              <a:t>expoziční doba je krátká a stoupnutí teploty ve tkáni více jak o 10 stupňů ihned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13790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052513"/>
            <a:ext cx="8229600" cy="507365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světlo se značnou energií, jako je u argonového či diodového laseru vede ke zničení buněk pigmentového epitelu</a:t>
            </a:r>
          </a:p>
          <a:p>
            <a:pPr eaLnBrk="1" hangingPunct="1">
              <a:defRPr/>
            </a:pPr>
            <a:r>
              <a:rPr lang="cs-CZ"/>
              <a:t>je zničena struktura bílkovin v sítnici, sítnice se zjizví</a:t>
            </a:r>
          </a:p>
          <a:p>
            <a:pPr eaLnBrk="1" hangingPunct="1">
              <a:defRPr/>
            </a:pPr>
            <a:r>
              <a:rPr lang="cs-CZ"/>
              <a:t>termická poškození jsou ireverzibilní</a:t>
            </a:r>
          </a:p>
        </p:txBody>
      </p:sp>
    </p:spTree>
    <p:extLst>
      <p:ext uri="{BB962C8B-B14F-4D97-AF65-F5344CB8AC3E}">
        <p14:creationId xmlns:p14="http://schemas.microsoft.com/office/powerpoint/2010/main" val="338641050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světlo u fotochemického poškození není absorbováno buňkami pigmentového epitelu, ale pigmenty smyslových buněk</a:t>
            </a:r>
          </a:p>
          <a:p>
            <a:pPr eaLnBrk="1" hangingPunct="1">
              <a:defRPr/>
            </a:pPr>
            <a:r>
              <a:rPr lang="cs-CZ"/>
              <a:t>vytvoří se volné radikály, které vedou při relativně malém světle ke zničení membrány zevního segmentu fotoreceptorů</a:t>
            </a:r>
          </a:p>
          <a:p>
            <a:pPr eaLnBrk="1" hangingPunct="1">
              <a:defRPr/>
            </a:pPr>
            <a:r>
              <a:rPr lang="cs-CZ"/>
              <a:t>zánik membrány a poškození mitochondrií přivodí po několika týdnech zánik jader vnitřního segmentu smyslových elementů – zánik pigmentového epitelu</a:t>
            </a:r>
          </a:p>
        </p:txBody>
      </p:sp>
    </p:spTree>
    <p:extLst>
      <p:ext uri="{BB962C8B-B14F-4D97-AF65-F5344CB8AC3E}">
        <p14:creationId xmlns:p14="http://schemas.microsoft.com/office/powerpoint/2010/main" val="3398662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620713"/>
            <a:ext cx="8229600" cy="550545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v určitých hranicích může být tento pochod ještě ireverzibilní</a:t>
            </a:r>
          </a:p>
          <a:p>
            <a:pPr eaLnBrk="1" hangingPunct="1">
              <a:defRPr/>
            </a:pPr>
            <a:r>
              <a:rPr lang="cs-CZ"/>
              <a:t>procesy poškození a reparační pochody v sítnici probíhají pomalu, někdy se dá těžko zhodnotit intenzita patologických změn</a:t>
            </a:r>
          </a:p>
          <a:p>
            <a:pPr eaLnBrk="1" hangingPunct="1">
              <a:defRPr/>
            </a:pPr>
            <a:r>
              <a:rPr lang="cs-CZ"/>
              <a:t>tyto fotochemické změny sítnice se nedají dobře klinicky objektivně pozorovat</a:t>
            </a:r>
          </a:p>
          <a:p>
            <a:pPr eaLnBrk="1" hangingPunct="1">
              <a:defRPr/>
            </a:pPr>
            <a:r>
              <a:rPr lang="cs-CZ"/>
              <a:t>u VPMD sehrává svou škodlivou úlohu nejen světlo, ale i mnoho dalších faktorů a i genetický předpoklad.</a:t>
            </a:r>
          </a:p>
        </p:txBody>
      </p:sp>
    </p:spTree>
    <p:extLst>
      <p:ext uri="{BB962C8B-B14F-4D97-AF65-F5344CB8AC3E}">
        <p14:creationId xmlns:p14="http://schemas.microsoft.com/office/powerpoint/2010/main" val="273733827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549275"/>
            <a:ext cx="8229600" cy="5576888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pravděpodobnost poškození sítnice je dána nejen popsanými fyzikálními příčinami, ale je násobena i vnějšími faktory/ ozonová díra, užívání některých léků, obsahujících fotosensibilní substance – chlorpromazin, sulfonamidy</a:t>
            </a:r>
          </a:p>
          <a:p>
            <a:pPr eaLnBrk="1" hangingPunct="1">
              <a:defRPr/>
            </a:pPr>
            <a:r>
              <a:rPr lang="cs-CZ"/>
              <a:t>roli sehrávají i biologické příčiny – individuální citlivost, projevy stáří</a:t>
            </a:r>
          </a:p>
          <a:p>
            <a:pPr eaLnBrk="1" hangingPunct="1">
              <a:defRPr/>
            </a:pPr>
            <a:r>
              <a:rPr lang="cs-CZ"/>
              <a:t>i vlnová délka – pod vln. délku 530nm stoupá citlivost k poškození rychleji</a:t>
            </a:r>
          </a:p>
        </p:txBody>
      </p:sp>
    </p:spTree>
    <p:extLst>
      <p:ext uri="{BB962C8B-B14F-4D97-AF65-F5344CB8AC3E}">
        <p14:creationId xmlns:p14="http://schemas.microsoft.com/office/powerpoint/2010/main" val="149197917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pravděpodobnost poškození používanými světelnými zdroji závisí na množství světelné energie, na době expozice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dlouhodobá práce při svařování elektrickým obloukem vyvolá nejen fotokeratitidu ale i reverzibilní změny sítnice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obrazovka a osvětlovací tělesa v domácnosti nejsou nebezpečná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silné světelné zdroje používané v průmyslu však mohou oko poškodit</a:t>
            </a:r>
          </a:p>
          <a:p>
            <a:pPr lvl="3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357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hyféma</a:t>
            </a:r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7014" y="1600201"/>
            <a:ext cx="6656387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8095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k prvním příznakům poškození sítnice světlem patří subjektivně nevnímané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/>
              <a:t>   poškození barvocitu v modré oblasti</a:t>
            </a:r>
          </a:p>
          <a:p>
            <a:pPr eaLnBrk="1" hangingPunct="1">
              <a:defRPr/>
            </a:pP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338929172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Oftalmoheliózy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oční stavy, v jejichž patogenezi hraje určitou roli sluneční světlo</a:t>
            </a:r>
          </a:p>
          <a:p>
            <a:pPr eaLnBrk="1" hangingPunct="1">
              <a:defRPr/>
            </a:pPr>
            <a:r>
              <a:rPr lang="cs-CZ"/>
              <a:t>vysoký výskyt v místech s vysokou povrchovou odrazivostí, nebo  v souvislosti s individuálním vystavením těmto podmínkám</a:t>
            </a:r>
          </a:p>
          <a:p>
            <a:pPr eaLnBrk="1" hangingPunct="1">
              <a:defRPr/>
            </a:pPr>
            <a:r>
              <a:rPr lang="cs-CZ"/>
              <a:t>hladina UV záření může být vysoká i v zamračených dnech a za různého počasí</a:t>
            </a:r>
          </a:p>
        </p:txBody>
      </p:sp>
    </p:spTree>
    <p:extLst>
      <p:ext uri="{BB962C8B-B14F-4D97-AF65-F5344CB8AC3E}">
        <p14:creationId xmlns:p14="http://schemas.microsoft.com/office/powerpoint/2010/main" val="10710006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Oční víčko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492375"/>
            <a:ext cx="8229600" cy="3633788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Vrásky, spálení, fotosenzitivní reakce, jizevnaté ektropium, dermatochaláza, prekancerózy, malignity- basocelulární karcinom, skvamocelulární karcinom, melanom</a:t>
            </a:r>
          </a:p>
          <a:p>
            <a:pPr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71467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Povrch oka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vernální katar, pterygium, pinguekula, klimatická keratopatie, granulom ze záření,keratitída/ sněžná slepota/, zonulární keratopatie, polymorfismus rohovkového endotelu, reaktivace herpetické keratitidy, skleritida u porfyrie,, malignity rohovky a spojivky</a:t>
            </a:r>
          </a:p>
        </p:txBody>
      </p:sp>
    </p:spTree>
    <p:extLst>
      <p:ext uri="{BB962C8B-B14F-4D97-AF65-F5344CB8AC3E}">
        <p14:creationId xmlns:p14="http://schemas.microsoft.com/office/powerpoint/2010/main" val="8933229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Cévnatka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3213101"/>
            <a:ext cx="8229600" cy="2913063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Melanom, mióza, disperze pigmentu, uveitida, narušení okulo-vaskulární bariery</a:t>
            </a:r>
          </a:p>
        </p:txBody>
      </p:sp>
    </p:spTree>
    <p:extLst>
      <p:ext uri="{BB962C8B-B14F-4D97-AF65-F5344CB8AC3E}">
        <p14:creationId xmlns:p14="http://schemas.microsoft.com/office/powerpoint/2010/main" val="370233706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Čočka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565401"/>
            <a:ext cx="8229600" cy="3560763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Katarakta, přední kapsulární herniace, časná presbyopie, kapsulární pseudoexfoliace, subluxace u Marfanova syndromu</a:t>
            </a:r>
          </a:p>
        </p:txBody>
      </p:sp>
    </p:spTree>
    <p:extLst>
      <p:ext uri="{BB962C8B-B14F-4D97-AF65-F5344CB8AC3E}">
        <p14:creationId xmlns:p14="http://schemas.microsoft.com/office/powerpoint/2010/main" val="308312154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Sklivec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844675"/>
            <a:ext cx="8229600" cy="4281488"/>
          </a:xfrm>
        </p:spPr>
        <p:txBody>
          <a:bodyPr/>
          <a:lstStyle/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r>
              <a:rPr lang="cs-CZ"/>
              <a:t>zkapalnění</a:t>
            </a:r>
          </a:p>
        </p:txBody>
      </p:sp>
    </p:spTree>
    <p:extLst>
      <p:ext uri="{BB962C8B-B14F-4D97-AF65-F5344CB8AC3E}">
        <p14:creationId xmlns:p14="http://schemas.microsoft.com/office/powerpoint/2010/main" val="49578596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Sítnice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492375"/>
            <a:ext cx="8229600" cy="3633788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erytropsie, makulární degenerace, chorioideální melanom, </a:t>
            </a:r>
          </a:p>
        </p:txBody>
      </p:sp>
    </p:spTree>
    <p:extLst>
      <p:ext uri="{BB962C8B-B14F-4D97-AF65-F5344CB8AC3E}">
        <p14:creationId xmlns:p14="http://schemas.microsoft.com/office/powerpoint/2010/main" val="117430283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Postavení očí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r>
              <a:rPr lang="cs-CZ"/>
              <a:t>Intermitentní exotropie</a:t>
            </a:r>
          </a:p>
        </p:txBody>
      </p:sp>
    </p:spTree>
    <p:extLst>
      <p:ext uri="{BB962C8B-B14F-4D97-AF65-F5344CB8AC3E}">
        <p14:creationId xmlns:p14="http://schemas.microsoft.com/office/powerpoint/2010/main" val="40606108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/>
              <a:t>Ochrana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fyziologická ochrana oka / uložení oka v obličeji, blefarosmazmus, mioza, mrkací reflex,čočka, rohovka, komorová voda, žluté barvivo v makule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omezení pobytu na slunci 11 – 14 hod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pracující v provozech, ohrožených radiací – zvláštními předpisy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brýlová úprava, kontaktní čočky, nitrooční čočky</a:t>
            </a:r>
          </a:p>
        </p:txBody>
      </p:sp>
    </p:spTree>
    <p:extLst>
      <p:ext uri="{BB962C8B-B14F-4D97-AF65-F5344CB8AC3E}">
        <p14:creationId xmlns:p14="http://schemas.microsoft.com/office/powerpoint/2010/main" val="2507210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/>
              <a:t>Iridodyalýza,iridorhexe, krev.koagulum</a:t>
            </a:r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7214" y="1600201"/>
            <a:ext cx="5995987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39093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Trvalé následky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Snížení zrakové ostrosti</a:t>
            </a:r>
          </a:p>
          <a:p>
            <a:pPr lvl="1"/>
            <a:r>
              <a:rPr lang="cs-CZ" dirty="0"/>
              <a:t>Zakalením optických prostředí oka- jizvy na rohovce, katarakta, luxace a subluxace čočky, zkalení sklivce, poúrazová </a:t>
            </a:r>
            <a:r>
              <a:rPr lang="cs-CZ" dirty="0" err="1"/>
              <a:t>makulopatie</a:t>
            </a:r>
            <a:endParaRPr lang="cs-CZ" dirty="0"/>
          </a:p>
          <a:p>
            <a:r>
              <a:rPr lang="cs-CZ" dirty="0"/>
              <a:t>Omezení zorného pole</a:t>
            </a:r>
          </a:p>
          <a:p>
            <a:pPr lvl="1"/>
            <a:r>
              <a:rPr lang="cs-CZ" dirty="0"/>
              <a:t>Srůsty okraje zornice s čočkou</a:t>
            </a:r>
          </a:p>
          <a:p>
            <a:pPr lvl="1"/>
            <a:r>
              <a:rPr lang="cs-CZ" dirty="0"/>
              <a:t>Poškození zrakového nervu či zrakové dráhy- koncentrické zúžení, </a:t>
            </a:r>
            <a:r>
              <a:rPr lang="cs-CZ" dirty="0" err="1"/>
              <a:t>hemianoptické</a:t>
            </a:r>
            <a:r>
              <a:rPr lang="cs-CZ" dirty="0"/>
              <a:t> či kvadrantové defekty</a:t>
            </a:r>
          </a:p>
          <a:p>
            <a:r>
              <a:rPr lang="cs-CZ" dirty="0"/>
              <a:t>Porucha hybnosti okohybných svalů a víčka</a:t>
            </a:r>
          </a:p>
          <a:p>
            <a:pPr lvl="1"/>
            <a:r>
              <a:rPr lang="cs-CZ" dirty="0"/>
              <a:t>Dvojité vidění, obrna zvedače víčka, jizevnaté změny po úrazu a zánětu</a:t>
            </a:r>
          </a:p>
          <a:p>
            <a:pPr lvl="1"/>
            <a:r>
              <a:rPr lang="cs-CZ" dirty="0"/>
              <a:t>Kompenzační postavení hlavy (tortikolis), změny na páteři</a:t>
            </a:r>
          </a:p>
          <a:p>
            <a:r>
              <a:rPr lang="cs-CZ"/>
              <a:t>Kosmetické defekty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47704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Stopky">
            <a:extLst>
              <a:ext uri="{FF2B5EF4-FFF2-40B4-BE49-F238E27FC236}">
                <a16:creationId xmlns:a16="http://schemas.microsoft.com/office/drawing/2014/main" id="{03A5EA77-66BF-4832-86DB-D9392142CE1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3" y="77020"/>
            <a:ext cx="11414234" cy="6703959"/>
          </a:xfrm>
        </p:spPr>
      </p:pic>
    </p:spTree>
    <p:extLst>
      <p:ext uri="{BB962C8B-B14F-4D97-AF65-F5344CB8AC3E}">
        <p14:creationId xmlns:p14="http://schemas.microsoft.com/office/powerpoint/2010/main" val="4096262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/>
              <a:t>Luxace čočky do přední komory</a:t>
            </a:r>
          </a:p>
        </p:txBody>
      </p:sp>
      <p:pic>
        <p:nvPicPr>
          <p:cNvPr id="2048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341438"/>
            <a:ext cx="7632700" cy="5111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064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/>
              <a:t>Luxace čočky do zadní komory</a:t>
            </a: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4" y="1484314"/>
            <a:ext cx="7272337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80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Traumatická katarakta</a:t>
            </a:r>
          </a:p>
        </p:txBody>
      </p:sp>
      <p:pic>
        <p:nvPicPr>
          <p:cNvPr id="22531" name="Picture 4" descr="152traumatic3_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1" y="1773238"/>
            <a:ext cx="6048375" cy="4252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103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úrazů oka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Mechanické</a:t>
            </a:r>
          </a:p>
          <a:p>
            <a:pPr lvl="1"/>
            <a:r>
              <a:rPr lang="cs-CZ" dirty="0"/>
              <a:t>Tupé</a:t>
            </a:r>
          </a:p>
          <a:p>
            <a:pPr lvl="1"/>
            <a:r>
              <a:rPr lang="cs-CZ" dirty="0"/>
              <a:t>Perforující</a:t>
            </a:r>
          </a:p>
          <a:p>
            <a:pPr lvl="2"/>
            <a:r>
              <a:rPr lang="cs-CZ" dirty="0"/>
              <a:t>Bez cizího nitroočního tělíska</a:t>
            </a:r>
          </a:p>
          <a:p>
            <a:pPr lvl="2"/>
            <a:r>
              <a:rPr lang="cs-CZ" dirty="0"/>
              <a:t>S cizím nitroočním tělískem</a:t>
            </a:r>
          </a:p>
          <a:p>
            <a:pPr lvl="3"/>
            <a:r>
              <a:rPr lang="cs-CZ" dirty="0"/>
              <a:t>Magnetická</a:t>
            </a:r>
          </a:p>
          <a:p>
            <a:pPr lvl="3"/>
            <a:r>
              <a:rPr lang="cs-CZ" dirty="0"/>
              <a:t>Nemagnetická</a:t>
            </a:r>
          </a:p>
          <a:p>
            <a:r>
              <a:rPr lang="cs-CZ" dirty="0"/>
              <a:t>Fyzikální</a:t>
            </a:r>
          </a:p>
          <a:p>
            <a:pPr lvl="1"/>
            <a:r>
              <a:rPr lang="cs-CZ" dirty="0"/>
              <a:t>Tepelné</a:t>
            </a:r>
          </a:p>
          <a:p>
            <a:pPr lvl="1"/>
            <a:r>
              <a:rPr lang="cs-CZ" dirty="0"/>
              <a:t>UV záření</a:t>
            </a:r>
          </a:p>
          <a:p>
            <a:pPr lvl="1"/>
            <a:r>
              <a:rPr lang="cs-CZ" dirty="0"/>
              <a:t>Infračervené záření</a:t>
            </a:r>
          </a:p>
          <a:p>
            <a:pPr lvl="1"/>
            <a:r>
              <a:rPr lang="cs-CZ" dirty="0"/>
              <a:t>radiační</a:t>
            </a:r>
          </a:p>
          <a:p>
            <a:r>
              <a:rPr lang="cs-CZ" dirty="0"/>
              <a:t>Chemické</a:t>
            </a:r>
          </a:p>
          <a:p>
            <a:pPr lvl="1"/>
            <a:r>
              <a:rPr lang="cs-CZ" dirty="0"/>
              <a:t>Poleptání kyselinami</a:t>
            </a:r>
          </a:p>
          <a:p>
            <a:pPr lvl="1"/>
            <a:r>
              <a:rPr lang="cs-CZ" dirty="0"/>
              <a:t>Poleptání zásadami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4551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Berlinovo zkalení</a:t>
            </a:r>
          </a:p>
        </p:txBody>
      </p:sp>
      <p:pic>
        <p:nvPicPr>
          <p:cNvPr id="23555" name="Picture 4" descr="2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275" y="1844676"/>
            <a:ext cx="55435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292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Ruptura cévnatky</a:t>
            </a:r>
          </a:p>
        </p:txBody>
      </p:sp>
      <p:pic>
        <p:nvPicPr>
          <p:cNvPr id="24579" name="Picture 4" descr="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16" y="3658267"/>
            <a:ext cx="1228344" cy="9845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138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Trhlina sítnice</a:t>
            </a:r>
          </a:p>
        </p:txBody>
      </p:sp>
      <p:pic>
        <p:nvPicPr>
          <p:cNvPr id="25603" name="Picture 4" descr="RetinalDet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1700214"/>
            <a:ext cx="6480175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271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/>
              <a:t>Mechanismus kontuze – zlomenina spodiny očnice</a:t>
            </a:r>
          </a:p>
        </p:txBody>
      </p:sp>
      <p:pic>
        <p:nvPicPr>
          <p:cNvPr id="26627" name="Picture 4" descr="Trauma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0" y="1844676"/>
            <a:ext cx="6553200" cy="4252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0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/>
              <a:t>Hydraulická zlomenina očnice, CT </a:t>
            </a:r>
          </a:p>
        </p:txBody>
      </p:sp>
      <p:pic>
        <p:nvPicPr>
          <p:cNvPr id="27651" name="Picture 4" descr="Skull_frx_orbit_medial_wall_coronal_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0" y="1628776"/>
            <a:ext cx="6121400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68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Hydraulická zlomenina očnice</a:t>
            </a:r>
          </a:p>
        </p:txBody>
      </p:sp>
      <p:pic>
        <p:nvPicPr>
          <p:cNvPr id="2867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1844676"/>
            <a:ext cx="6985000" cy="4252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744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Fraktury způsobené zevním tlakem na očnici a jařmový oblouk –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/>
              <a:t>Fort</a:t>
            </a:r>
            <a:r>
              <a:rPr lang="cs-CZ" dirty="0"/>
              <a:t> I – III, </a:t>
            </a:r>
            <a:r>
              <a:rPr lang="cs-CZ" dirty="0" err="1"/>
              <a:t>zygomatikofaciální</a:t>
            </a:r>
            <a:r>
              <a:rPr lang="cs-CZ" dirty="0"/>
              <a:t> komplex</a:t>
            </a:r>
          </a:p>
          <a:p>
            <a:pPr eaLnBrk="1" hangingPunct="1">
              <a:defRPr/>
            </a:pPr>
            <a:r>
              <a:rPr lang="cs-CZ" dirty="0"/>
              <a:t>Přímým úderem ruptura skléry – trhlina s limbem rohovky kryta spojivkou, často prolaps uvey a čočky – těžká hypotonie a poté atrofie bulbu.</a:t>
            </a:r>
          </a:p>
        </p:txBody>
      </p:sp>
    </p:spTree>
    <p:extLst>
      <p:ext uri="{BB962C8B-B14F-4D97-AF65-F5344CB8AC3E}">
        <p14:creationId xmlns:p14="http://schemas.microsoft.com/office/powerpoint/2010/main" val="2554460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63750" y="836613"/>
            <a:ext cx="8229600" cy="868362"/>
          </a:xfrm>
        </p:spPr>
        <p:txBody>
          <a:bodyPr/>
          <a:lstStyle/>
          <a:p>
            <a:pPr eaLnBrk="1" hangingPunct="1">
              <a:defRPr/>
            </a:pPr>
            <a:r>
              <a:rPr lang="cs-CZ" b="0" dirty="0"/>
              <a:t>Poranění oka ostrými předměty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279650" y="26368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pronikající</a:t>
            </a:r>
          </a:p>
          <a:p>
            <a:pPr eaLnBrk="1" hangingPunct="1">
              <a:defRPr/>
            </a:pPr>
            <a:r>
              <a:rPr lang="cs-CZ" b="1"/>
              <a:t>nepronikající</a:t>
            </a:r>
            <a:r>
              <a:rPr lang="cs-CZ"/>
              <a:t> pevným obalem oka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      s vniknutím cizího tělesa, které ulpí na povrchu, či pronikne do nitra oka</a:t>
            </a:r>
          </a:p>
        </p:txBody>
      </p:sp>
    </p:spTree>
    <p:extLst>
      <p:ext uri="{BB962C8B-B14F-4D97-AF65-F5344CB8AC3E}">
        <p14:creationId xmlns:p14="http://schemas.microsoft.com/office/powerpoint/2010/main" val="2541429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Příčiny úrazů oka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810139"/>
            <a:ext cx="8235820" cy="431602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úrazy pracovní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ve volném čase</a:t>
            </a:r>
          </a:p>
          <a:p>
            <a:pPr lvl="1">
              <a:defRPr/>
            </a:pPr>
            <a:r>
              <a:rPr lang="cs-CZ" dirty="0"/>
              <a:t>kutilství, napíchnutí na větvičku, nehet, list /papír, rostlina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sport - kord, meč..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Rozbité sklo brýlí , projde sklem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anamnéza – mechanizmus vzniku úrazu</a:t>
            </a:r>
          </a:p>
          <a:p>
            <a:pPr lvl="1">
              <a:defRPr/>
            </a:pPr>
            <a:r>
              <a:rPr lang="cs-CZ" dirty="0"/>
              <a:t>broušení, tlučení kladivem,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důležitá jak pro dg, odškodnění tak pro prognózu    </a:t>
            </a:r>
          </a:p>
        </p:txBody>
      </p:sp>
    </p:spTree>
    <p:extLst>
      <p:ext uri="{BB962C8B-B14F-4D97-AF65-F5344CB8AC3E}">
        <p14:creationId xmlns:p14="http://schemas.microsoft.com/office/powerpoint/2010/main" val="1444451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/>
              <a:t>Poranění víček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14525"/>
            <a:ext cx="8229600" cy="4211638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časté, spojené s krvácením,</a:t>
            </a:r>
          </a:p>
          <a:p>
            <a:pPr eaLnBrk="1" hangingPunct="1">
              <a:defRPr/>
            </a:pPr>
            <a:r>
              <a:rPr lang="cs-CZ" dirty="0"/>
              <a:t>důležité - poranění víčkového okraje či tarzální ploténky, či slzného kanálku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   /hojí se dobře, přesné sešití okrajů, správné postavení víček, musí se zabránit chybnému růstu řas/</a:t>
            </a:r>
          </a:p>
        </p:txBody>
      </p:sp>
    </p:spTree>
    <p:extLst>
      <p:ext uri="{BB962C8B-B14F-4D97-AF65-F5344CB8AC3E}">
        <p14:creationId xmlns:p14="http://schemas.microsoft.com/office/powerpoint/2010/main" val="2670235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Mechanické úrazy oka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Oko je chráněno kostěnou očnicí a víčky</a:t>
            </a:r>
          </a:p>
          <a:p>
            <a:pPr eaLnBrk="1" hangingPunct="1">
              <a:defRPr/>
            </a:pPr>
            <a:r>
              <a:rPr lang="cs-CZ"/>
              <a:t>Mezi poraněními těla poranění oka 7%</a:t>
            </a:r>
          </a:p>
          <a:p>
            <a:pPr eaLnBrk="1" hangingPunct="1">
              <a:defRPr/>
            </a:pPr>
            <a:r>
              <a:rPr lang="cs-CZ"/>
              <a:t>Oko jako smyslový orgán je vystaveno při nejrůznější činnosti hrozícímu úrazu</a:t>
            </a:r>
          </a:p>
          <a:p>
            <a:pPr eaLnBrk="1" hangingPunct="1">
              <a:defRPr/>
            </a:pPr>
            <a:r>
              <a:rPr lang="cs-CZ"/>
              <a:t>Vzhledem ke komplikované stavbě oka a jeho ceně může mít jakékoliv poranění těžké následky</a:t>
            </a:r>
          </a:p>
        </p:txBody>
      </p:sp>
    </p:spTree>
    <p:extLst>
      <p:ext uri="{BB962C8B-B14F-4D97-AF65-F5344CB8AC3E}">
        <p14:creationId xmlns:p14="http://schemas.microsoft.com/office/powerpoint/2010/main" val="3066410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 dirty="0"/>
              <a:t>Poranění očnice (orbity)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89139"/>
            <a:ext cx="8229600" cy="41370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vždy závažné</a:t>
            </a:r>
          </a:p>
          <a:p>
            <a:pPr eaLnBrk="1" hangingPunct="1">
              <a:defRPr/>
            </a:pPr>
            <a:r>
              <a:rPr lang="cs-CZ" dirty="0"/>
              <a:t>průkaz cizího tělesa -RTG, UZV, CT     -kov, dřevo, sklo</a:t>
            </a:r>
          </a:p>
          <a:p>
            <a:pPr eaLnBrk="1" hangingPunct="1">
              <a:defRPr/>
            </a:pPr>
            <a:r>
              <a:rPr lang="cs-CZ" dirty="0"/>
              <a:t>Zlomeniny orbity – </a:t>
            </a:r>
            <a:r>
              <a:rPr lang="cs-CZ" dirty="0" err="1"/>
              <a:t>Lefort</a:t>
            </a:r>
            <a:r>
              <a:rPr lang="cs-CZ" dirty="0"/>
              <a:t> I – III, zlomenina jařmového oblouku</a:t>
            </a:r>
          </a:p>
          <a:p>
            <a:pPr eaLnBrk="1" hangingPunct="1">
              <a:defRPr/>
            </a:pPr>
            <a:r>
              <a:rPr lang="cs-CZ" dirty="0"/>
              <a:t>střelné poranění orbity -  poškození očního nervu / hlavně při příčném průstřelu u pokusu o sebevraždu/</a:t>
            </a:r>
          </a:p>
        </p:txBody>
      </p:sp>
    </p:spTree>
    <p:extLst>
      <p:ext uri="{BB962C8B-B14F-4D97-AF65-F5344CB8AC3E}">
        <p14:creationId xmlns:p14="http://schemas.microsoft.com/office/powerpoint/2010/main" val="2317078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89139"/>
            <a:ext cx="8229600" cy="41370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nutné vyšetření na štěrbinové lampě (mikroskopu)</a:t>
            </a:r>
          </a:p>
          <a:p>
            <a:pPr eaLnBrk="1" hangingPunct="1">
              <a:defRPr/>
            </a:pPr>
            <a:r>
              <a:rPr lang="cs-CZ" dirty="0"/>
              <a:t>poranění povrchové či pronikající – hledat vstupní ranku,</a:t>
            </a:r>
          </a:p>
          <a:p>
            <a:pPr eaLnBrk="1" hangingPunct="1">
              <a:defRPr/>
            </a:pPr>
            <a:r>
              <a:rPr lang="cs-CZ" dirty="0"/>
              <a:t>prognóza drobných ranek dobrá – závisí od  lokalizace a možné infekce</a:t>
            </a:r>
          </a:p>
        </p:txBody>
      </p:sp>
    </p:spTree>
    <p:extLst>
      <p:ext uri="{BB962C8B-B14F-4D97-AF65-F5344CB8AC3E}">
        <p14:creationId xmlns:p14="http://schemas.microsoft.com/office/powerpoint/2010/main" val="2495108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/>
              <a:t>Nepronikající poranění bulbu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14525"/>
            <a:ext cx="8229600" cy="42116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hl. poranění rohovkového epitelu – eroze, nebo cizí tělíska / spoj. vak, pod víčkem, na rohovce/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hojí se dobře, recidivující eroze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pokud přesáhne Bowmanovu membránu hojí se  různě sytou jizvou / nubekula, makula, leucom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poruchu vidění – i nepravidelný astigmatismus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infikované poranění – rohovkový vřed, zánět duhovky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94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Oděrka rohovky</a:t>
            </a:r>
          </a:p>
        </p:txBody>
      </p:sp>
      <p:pic>
        <p:nvPicPr>
          <p:cNvPr id="921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39061"/>
            <a:ext cx="6985518" cy="47855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02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91" y="1825625"/>
            <a:ext cx="6761583" cy="493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Cizí tělísko pod víčkem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2249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G_033_12_glaucoma_diseases_of_lacrimal_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54762"/>
            <a:ext cx="6537649" cy="49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Rohovkové cizí tělísko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009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/>
              <a:t>Pronikající poranění bulbu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063750" y="23320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Poranění spojivky – krvácení, hojí se dobře</a:t>
            </a:r>
          </a:p>
          <a:p>
            <a:pPr eaLnBrk="1" hangingPunct="1">
              <a:defRPr/>
            </a:pPr>
            <a:r>
              <a:rPr lang="cs-CZ" dirty="0"/>
              <a:t>Poranění rohovky – u drobných se spontánně slepí, hojí se dobře, /důležité osa vidění, infekce/ </a:t>
            </a:r>
          </a:p>
          <a:p>
            <a:pPr eaLnBrk="1" hangingPunct="1">
              <a:defRPr/>
            </a:pPr>
            <a:r>
              <a:rPr lang="cs-CZ" dirty="0" err="1"/>
              <a:t>Perforatio</a:t>
            </a:r>
            <a:r>
              <a:rPr lang="cs-CZ" dirty="0"/>
              <a:t> </a:t>
            </a:r>
            <a:r>
              <a:rPr lang="cs-CZ" dirty="0" err="1"/>
              <a:t>bulbi</a:t>
            </a:r>
            <a:r>
              <a:rPr lang="cs-CZ" dirty="0"/>
              <a:t>, dvojitá perforace – duplex i malé tělísko s velkou hmotností a kinetickou energií</a:t>
            </a:r>
          </a:p>
          <a:p>
            <a:pPr eaLnBrk="1" hangingPunct="1">
              <a:defRPr/>
            </a:pPr>
            <a:r>
              <a:rPr lang="cs-CZ" dirty="0"/>
              <a:t>Zajištění integrity bulbu-sutura rány </a:t>
            </a:r>
          </a:p>
        </p:txBody>
      </p:sp>
    </p:spTree>
    <p:extLst>
      <p:ext uri="{BB962C8B-B14F-4D97-AF65-F5344CB8AC3E}">
        <p14:creationId xmlns:p14="http://schemas.microsoft.com/office/powerpoint/2010/main" val="4273282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/>
              <a:t>Perforační poranění rohovky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84313"/>
            <a:ext cx="8229600" cy="46418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otevření přední komory</a:t>
            </a:r>
          </a:p>
          <a:p>
            <a:pPr eaLnBrk="1" hangingPunct="1">
              <a:defRPr/>
            </a:pPr>
            <a:r>
              <a:rPr lang="cs-CZ" dirty="0"/>
              <a:t>odtok komorové tekutiny - hypotonie</a:t>
            </a:r>
          </a:p>
          <a:p>
            <a:pPr eaLnBrk="1" hangingPunct="1">
              <a:defRPr/>
            </a:pPr>
            <a:r>
              <a:rPr lang="cs-CZ" dirty="0"/>
              <a:t>změlčení přední komory</a:t>
            </a:r>
          </a:p>
          <a:p>
            <a:pPr eaLnBrk="1" hangingPunct="1">
              <a:defRPr/>
            </a:pPr>
            <a:r>
              <a:rPr lang="cs-CZ" dirty="0"/>
              <a:t>výhřez duhovky</a:t>
            </a:r>
          </a:p>
          <a:p>
            <a:pPr eaLnBrk="1" hangingPunct="1">
              <a:defRPr/>
            </a:pPr>
            <a:r>
              <a:rPr lang="cs-CZ" dirty="0"/>
              <a:t>ostrý předmět může poranit i čočku – čočkové hmoty do přední komory, čočka bobtná a zkalí se – okamžitá operace</a:t>
            </a:r>
          </a:p>
          <a:p>
            <a:pPr eaLnBrk="1" hangingPunct="1">
              <a:defRPr/>
            </a:pPr>
            <a:r>
              <a:rPr lang="cs-CZ" dirty="0"/>
              <a:t>poranění duhovky - perforace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1721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76872"/>
            <a:ext cx="7041502" cy="528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Perforace rohovky s výhřezem duhovky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715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/>
              <a:t>Perforační poranění skléry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4843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prolaps sklivce</a:t>
            </a:r>
          </a:p>
          <a:p>
            <a:pPr eaLnBrk="1" hangingPunct="1">
              <a:defRPr/>
            </a:pPr>
            <a:r>
              <a:rPr lang="cs-CZ" dirty="0"/>
              <a:t>krvácení do sklivce, cévnatky a sítnice / tvorba vazivových pruhů, sekundární odchlípení sítnice</a:t>
            </a:r>
          </a:p>
          <a:p>
            <a:pPr eaLnBrk="1" hangingPunct="1">
              <a:defRPr/>
            </a:pPr>
            <a:r>
              <a:rPr lang="cs-CZ" dirty="0"/>
              <a:t>prudce letící tělísko –dvojitá perforace</a:t>
            </a:r>
          </a:p>
          <a:p>
            <a:pPr eaLnBrk="1" hangingPunct="1">
              <a:defRPr/>
            </a:pPr>
            <a:r>
              <a:rPr lang="cs-CZ" dirty="0"/>
              <a:t>poranění řasnatého tělíska – </a:t>
            </a:r>
            <a:r>
              <a:rPr lang="cs-CZ" dirty="0" err="1"/>
              <a:t>iridocyklitída</a:t>
            </a:r>
            <a:r>
              <a:rPr lang="cs-CZ" dirty="0"/>
              <a:t>, vznik zánětu</a:t>
            </a:r>
          </a:p>
          <a:p>
            <a:pPr eaLnBrk="1" hangingPunct="1">
              <a:defRPr/>
            </a:pPr>
            <a:r>
              <a:rPr lang="cs-CZ" dirty="0"/>
              <a:t>poranění </a:t>
            </a:r>
            <a:r>
              <a:rPr lang="cs-CZ" dirty="0" err="1"/>
              <a:t>duhovkorohovkového</a:t>
            </a:r>
            <a:r>
              <a:rPr lang="cs-CZ" dirty="0"/>
              <a:t> úhlu </a:t>
            </a:r>
            <a:r>
              <a:rPr lang="cs-CZ" dirty="0" err="1"/>
              <a:t>recessus</a:t>
            </a:r>
            <a:r>
              <a:rPr lang="cs-CZ" dirty="0"/>
              <a:t> -– zvýšení nitroočního tlaku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0690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512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0364" y="1600201"/>
            <a:ext cx="6391275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072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0"/>
              <a:t>Léčba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4843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do rukou oftalmologa</a:t>
            </a:r>
          </a:p>
          <a:p>
            <a:pPr eaLnBrk="1" hangingPunct="1">
              <a:defRPr/>
            </a:pPr>
            <a:r>
              <a:rPr lang="cs-CZ" dirty="0"/>
              <a:t>vždy vyloučit průnik CT- </a:t>
            </a:r>
            <a:r>
              <a:rPr lang="cs-CZ" dirty="0" err="1"/>
              <a:t>rtg,CT,NMR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anamnéza</a:t>
            </a:r>
          </a:p>
          <a:p>
            <a:pPr eaLnBrk="1" hangingPunct="1">
              <a:defRPr/>
            </a:pPr>
            <a:r>
              <a:rPr lang="cs-CZ" dirty="0"/>
              <a:t>odhalení vstupní branky</a:t>
            </a:r>
          </a:p>
          <a:p>
            <a:pPr eaLnBrk="1" hangingPunct="1">
              <a:defRPr/>
            </a:pPr>
            <a:r>
              <a:rPr lang="cs-CZ" dirty="0"/>
              <a:t>zjištění polohy CT /RTG,UZV,CT, </a:t>
            </a:r>
            <a:r>
              <a:rPr lang="cs-CZ" dirty="0" err="1"/>
              <a:t>Combergova</a:t>
            </a:r>
            <a:r>
              <a:rPr lang="cs-CZ" dirty="0"/>
              <a:t> lokalizace-lokalizační </a:t>
            </a:r>
            <a:r>
              <a:rPr lang="cs-CZ" dirty="0" err="1"/>
              <a:t>protézka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vniknutí infekce – od typu materiálu/ sklo, dřevo, hřebíky….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8415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60848"/>
            <a:ext cx="6929535" cy="519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Rtg</a:t>
            </a:r>
            <a:r>
              <a:rPr lang="cs-CZ" dirty="0"/>
              <a:t> kontrastní cizí tělísko v levé očnici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70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f09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08" y="1527888"/>
            <a:ext cx="7106816" cy="533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CT vyšetření </a:t>
            </a:r>
            <a:endParaRPr lang="en-GB" dirty="0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1E077080-949E-4479-99A8-8B7FF108ECBF}"/>
              </a:ext>
            </a:extLst>
          </p:cNvPr>
          <p:cNvCxnSpPr/>
          <p:nvPr/>
        </p:nvCxnSpPr>
        <p:spPr>
          <a:xfrm>
            <a:off x="3105150" y="1952625"/>
            <a:ext cx="228600" cy="1209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113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55" y="1905864"/>
            <a:ext cx="6482151" cy="495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UZV vyšetření nitroočního tělíska</a:t>
            </a:r>
            <a:endParaRPr lang="en-GB" dirty="0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8B5F9F85-A3BA-4C4A-87C1-0D9FC4D0BF2D}"/>
              </a:ext>
            </a:extLst>
          </p:cNvPr>
          <p:cNvCxnSpPr/>
          <p:nvPr/>
        </p:nvCxnSpPr>
        <p:spPr>
          <a:xfrm>
            <a:off x="3800475" y="4562475"/>
            <a:ext cx="542925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804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42" y="3213100"/>
            <a:ext cx="4716462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rr-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0" y="1435100"/>
            <a:ext cx="4572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Kovové nitrooční tělísko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054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40766"/>
            <a:ext cx="6556310" cy="491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Ruptura bulbu s výhřezem nitroočních tkání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1462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268413"/>
            <a:ext cx="8229600" cy="48577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chirurgická léčba – sešití rány a obnovení přední </a:t>
            </a:r>
            <a:r>
              <a:rPr lang="cs-CZ" dirty="0" err="1"/>
              <a:t>komory+ATB</a:t>
            </a:r>
            <a:r>
              <a:rPr lang="cs-CZ" dirty="0"/>
              <a:t>, lokalizace – </a:t>
            </a:r>
            <a:r>
              <a:rPr lang="cs-CZ" dirty="0" err="1"/>
              <a:t>Comberg</a:t>
            </a:r>
            <a:r>
              <a:rPr lang="cs-CZ" dirty="0"/>
              <a:t>. a extrakce CT – magnet, pinzeta, </a:t>
            </a:r>
            <a:r>
              <a:rPr lang="cs-CZ" dirty="0" err="1"/>
              <a:t>vitrektom-pars</a:t>
            </a:r>
            <a:r>
              <a:rPr lang="cs-CZ" dirty="0"/>
              <a:t> plana-nepoškodit oční tkáně</a:t>
            </a:r>
          </a:p>
          <a:p>
            <a:pPr eaLnBrk="1" hangingPunct="1">
              <a:defRPr/>
            </a:pPr>
            <a:r>
              <a:rPr lang="cs-CZ" dirty="0"/>
              <a:t>neodstraněná CT: </a:t>
            </a:r>
            <a:r>
              <a:rPr lang="cs-CZ" b="1" dirty="0"/>
              <a:t>měděná –</a:t>
            </a:r>
            <a:r>
              <a:rPr lang="cs-CZ" dirty="0"/>
              <a:t> </a:t>
            </a:r>
            <a:r>
              <a:rPr lang="cs-CZ" dirty="0" err="1"/>
              <a:t>chalkóza</a:t>
            </a:r>
            <a:r>
              <a:rPr lang="cs-CZ" dirty="0"/>
              <a:t> /impregnace oč. tkání solemi mědi (až obraz </a:t>
            </a:r>
            <a:r>
              <a:rPr lang="cs-CZ" dirty="0" err="1"/>
              <a:t>endoftalmitidy</a:t>
            </a:r>
            <a:r>
              <a:rPr lang="cs-CZ" dirty="0"/>
              <a:t>), </a:t>
            </a:r>
            <a:r>
              <a:rPr lang="cs-CZ" b="1" dirty="0"/>
              <a:t>železná </a:t>
            </a:r>
            <a:r>
              <a:rPr lang="cs-CZ" dirty="0"/>
              <a:t>– sideróza, dále k rozkladu nervových elementů sítnice- vleklá </a:t>
            </a:r>
            <a:r>
              <a:rPr lang="cs-CZ" dirty="0" err="1"/>
              <a:t>uveitis</a:t>
            </a:r>
            <a:r>
              <a:rPr lang="cs-CZ" dirty="0"/>
              <a:t>, ERG- </a:t>
            </a:r>
            <a:r>
              <a:rPr lang="cs-CZ" dirty="0" err="1"/>
              <a:t>nevýbavné</a:t>
            </a:r>
            <a:r>
              <a:rPr lang="cs-CZ" dirty="0"/>
              <a:t> potenciály=atrofie zrakového nervu, </a:t>
            </a:r>
            <a:r>
              <a:rPr lang="cs-CZ" b="1" dirty="0"/>
              <a:t>olovo – </a:t>
            </a:r>
            <a:r>
              <a:rPr lang="cs-CZ" dirty="0"/>
              <a:t>atrofie sítnice a zrakového nervu</a:t>
            </a:r>
            <a:endParaRPr lang="cs-CZ" b="1" dirty="0"/>
          </a:p>
          <a:p>
            <a:pPr eaLnBrk="1" hangingPunct="1">
              <a:defRPr/>
            </a:pPr>
            <a:r>
              <a:rPr lang="cs-CZ" b="1" dirty="0"/>
              <a:t>sklo a plast</a:t>
            </a:r>
            <a:r>
              <a:rPr lang="cs-CZ" dirty="0"/>
              <a:t> – inertní, snášeny často bez patologických příznaků</a:t>
            </a:r>
          </a:p>
        </p:txBody>
      </p:sp>
    </p:spTree>
    <p:extLst>
      <p:ext uri="{BB962C8B-B14F-4D97-AF65-F5344CB8AC3E}">
        <p14:creationId xmlns:p14="http://schemas.microsoft.com/office/powerpoint/2010/main" val="25227957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Komplikace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infekce – rohovkový vřed, zánět duhovky, nitrooční sepse-</a:t>
            </a:r>
            <a:r>
              <a:rPr lang="cs-CZ" dirty="0" err="1"/>
              <a:t>endoftalmitida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katarakta, glaukom, jizvy</a:t>
            </a:r>
          </a:p>
          <a:p>
            <a:pPr eaLnBrk="1" hangingPunct="1">
              <a:defRPr/>
            </a:pPr>
            <a:r>
              <a:rPr lang="cs-CZ" dirty="0"/>
              <a:t>sympatická oftalmie</a:t>
            </a:r>
          </a:p>
          <a:p>
            <a:pPr eaLnBrk="1" hangingPunct="1">
              <a:defRPr/>
            </a:pPr>
            <a:r>
              <a:rPr lang="cs-CZ" dirty="0"/>
              <a:t>Odchlípení sítnice</a:t>
            </a:r>
          </a:p>
          <a:p>
            <a:pPr eaLnBrk="1" hangingPunct="1">
              <a:defRPr/>
            </a:pPr>
            <a:r>
              <a:rPr lang="cs-CZ" dirty="0"/>
              <a:t>atrofie bulbu</a:t>
            </a:r>
          </a:p>
          <a:p>
            <a:pPr eaLnBrk="1" hangingPunct="1">
              <a:defRPr/>
            </a:pPr>
            <a:r>
              <a:rPr lang="cs-CZ" dirty="0"/>
              <a:t>Sideróza</a:t>
            </a:r>
          </a:p>
          <a:p>
            <a:pPr eaLnBrk="1" hangingPunct="1">
              <a:defRPr/>
            </a:pPr>
            <a:r>
              <a:rPr lang="cs-CZ" dirty="0" err="1"/>
              <a:t>Chalkóza</a:t>
            </a:r>
            <a:endParaRPr lang="cs-CZ"/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72372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Poranění zrakového nervu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evulze (vytržení) zrakového nervu (ZN)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/>
              <a:t> - ZN je oddělen od oční koule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přímé poranění ZN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/>
              <a:t> - poranění ZN nebo pochev ZN cizím tělesem,  kostním fragmentem nebo retrobulbárním hematomem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nepřímé poranění ZN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/>
              <a:t> - poranění ZN v canalis n. optici přenesením síly</a:t>
            </a:r>
            <a:r>
              <a:rPr lang="cs-CZ" b="1">
                <a:latin typeface="Verdana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39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Poranění zrakového nervu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příznaky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/>
              <a:t> - výrazný pokles vidění (až slepota)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/>
              <a:t> - anisokorie (nestejná šíře zornic)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/>
              <a:t> - chybění reakce zornice na osvit</a:t>
            </a:r>
          </a:p>
          <a:p>
            <a:pPr eaLnBrk="1" hangingPunct="1">
              <a:defRPr/>
            </a:pPr>
            <a:r>
              <a:rPr lang="cs-CZ" b="1"/>
              <a:t>léčba – vysoké dávky kortikosteroidů, trvale snížené vidění</a:t>
            </a:r>
          </a:p>
          <a:p>
            <a:pPr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79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051"/>
            <a:ext cx="88201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ovací šipka 6"/>
          <p:cNvCxnSpPr/>
          <p:nvPr/>
        </p:nvCxnSpPr>
        <p:spPr>
          <a:xfrm flipH="1">
            <a:off x="6311900" y="1341438"/>
            <a:ext cx="1728788" cy="1079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flipH="1">
            <a:off x="6672263" y="3429000"/>
            <a:ext cx="1511300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>
            <a:stCxn id="7177" idx="1"/>
          </p:cNvCxnSpPr>
          <p:nvPr/>
        </p:nvCxnSpPr>
        <p:spPr>
          <a:xfrm flipH="1">
            <a:off x="5303838" y="2389189"/>
            <a:ext cx="2952750" cy="15446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>
            <a:off x="5087939" y="1773238"/>
            <a:ext cx="3095625" cy="1439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75" name="TextovéPole 13"/>
          <p:cNvSpPr txBox="1">
            <a:spLocks noChangeArrowheads="1"/>
          </p:cNvSpPr>
          <p:nvPr/>
        </p:nvSpPr>
        <p:spPr bwMode="auto">
          <a:xfrm>
            <a:off x="8183563" y="1268414"/>
            <a:ext cx="2476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Čelní kost(frontalis)</a:t>
            </a:r>
            <a:endParaRPr lang="en-US" altLang="cs-CZ"/>
          </a:p>
        </p:txBody>
      </p:sp>
      <p:sp>
        <p:nvSpPr>
          <p:cNvPr id="7176" name="TextovéPole 14"/>
          <p:cNvSpPr txBox="1">
            <a:spLocks noChangeArrowheads="1"/>
          </p:cNvSpPr>
          <p:nvPr/>
        </p:nvSpPr>
        <p:spPr bwMode="auto">
          <a:xfrm>
            <a:off x="8328026" y="1628776"/>
            <a:ext cx="165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Čichová kost</a:t>
            </a:r>
          </a:p>
          <a:p>
            <a:pPr eaLnBrk="1" hangingPunct="1"/>
            <a:r>
              <a:rPr lang="cs-CZ" altLang="cs-CZ"/>
              <a:t>(ethmoid)</a:t>
            </a:r>
            <a:endParaRPr lang="en-US" altLang="cs-CZ"/>
          </a:p>
        </p:txBody>
      </p:sp>
      <p:sp>
        <p:nvSpPr>
          <p:cNvPr id="7177" name="TextovéPole 15"/>
          <p:cNvSpPr txBox="1">
            <a:spLocks noChangeArrowheads="1"/>
          </p:cNvSpPr>
          <p:nvPr/>
        </p:nvSpPr>
        <p:spPr bwMode="auto">
          <a:xfrm>
            <a:off x="8256589" y="2205039"/>
            <a:ext cx="2509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Dolní čelist( maxila)</a:t>
            </a:r>
            <a:endParaRPr lang="en-US" altLang="cs-CZ"/>
          </a:p>
        </p:txBody>
      </p:sp>
      <p:sp>
        <p:nvSpPr>
          <p:cNvPr id="7178" name="TextovéPole 16"/>
          <p:cNvSpPr txBox="1">
            <a:spLocks noChangeArrowheads="1"/>
          </p:cNvSpPr>
          <p:nvPr/>
        </p:nvSpPr>
        <p:spPr bwMode="auto">
          <a:xfrm>
            <a:off x="8256589" y="3429001"/>
            <a:ext cx="200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Jařmový oblouk</a:t>
            </a:r>
          </a:p>
          <a:p>
            <a:pPr eaLnBrk="1" hangingPunct="1"/>
            <a:r>
              <a:rPr lang="cs-CZ" altLang="cs-CZ"/>
              <a:t>(zygomaticus)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71798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anizokorie</a:t>
            </a:r>
          </a:p>
        </p:txBody>
      </p:sp>
      <p:pic>
        <p:nvPicPr>
          <p:cNvPr id="26627" name="Picture 4" descr="ne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2400" y="1817688"/>
            <a:ext cx="6807200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74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Střelné poranění</a:t>
            </a:r>
          </a:p>
        </p:txBody>
      </p:sp>
      <p:pic>
        <p:nvPicPr>
          <p:cNvPr id="2765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6364" y="1600201"/>
            <a:ext cx="68992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815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63750" y="1196976"/>
            <a:ext cx="7772400" cy="2087563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/>
              <a:t>Poranění </a:t>
            </a:r>
            <a:r>
              <a:rPr lang="cs-CZ" sz="4800" b="1" dirty="0"/>
              <a:t>tepelným či chemickým působením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7350" y="4005263"/>
            <a:ext cx="6400800" cy="2087562"/>
          </a:xfrm>
        </p:spPr>
        <p:txBody>
          <a:bodyPr>
            <a:normAutofit fontScale="92500" lnSpcReduction="20000"/>
          </a:bodyPr>
          <a:lstStyle/>
          <a:p>
            <a:pPr marL="571500" indent="-571500">
              <a:buFontTx/>
              <a:buChar char="-"/>
              <a:defRPr/>
            </a:pPr>
            <a:r>
              <a:rPr lang="cs-CZ" sz="3600" dirty="0"/>
              <a:t> </a:t>
            </a:r>
          </a:p>
          <a:p>
            <a:pPr marL="571500" indent="-571500">
              <a:buFontTx/>
              <a:buChar char="-"/>
              <a:defRPr/>
            </a:pPr>
            <a:r>
              <a:rPr lang="cs-CZ" sz="3600" dirty="0"/>
              <a:t>Tepelná popálení– </a:t>
            </a:r>
            <a:r>
              <a:rPr lang="cs-CZ" sz="3600" dirty="0" err="1"/>
              <a:t>combustio</a:t>
            </a:r>
            <a:endParaRPr lang="cs-CZ" sz="3600" dirty="0"/>
          </a:p>
          <a:p>
            <a:pPr marL="571500" indent="-571500">
              <a:buFontTx/>
              <a:buChar char="-"/>
              <a:defRPr/>
            </a:pPr>
            <a:r>
              <a:rPr lang="cs-CZ" sz="3600" dirty="0"/>
              <a:t>Poleptání - </a:t>
            </a:r>
            <a:r>
              <a:rPr lang="cs-CZ" sz="3600" dirty="0" err="1"/>
              <a:t>causoma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5820050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23749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Poranění hlavně profesní – zemědělství, chemický průmysl, strojírenství /postřiky, chemické látky,žhavá okuj, horké páry</a:t>
            </a:r>
          </a:p>
          <a:p>
            <a:pPr eaLnBrk="1" hangingPunct="1">
              <a:defRPr/>
            </a:pPr>
            <a:r>
              <a:rPr lang="cs-CZ" dirty="0"/>
              <a:t>Ve volném čase – omastek, popel, čistící prostředky v domácnosti, gumovník, hašení vápna, elektrolyty</a:t>
            </a:r>
          </a:p>
        </p:txBody>
      </p:sp>
    </p:spTree>
    <p:extLst>
      <p:ext uri="{BB962C8B-B14F-4D97-AF65-F5344CB8AC3E}">
        <p14:creationId xmlns:p14="http://schemas.microsoft.com/office/powerpoint/2010/main" val="1002237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62400" y="692150"/>
            <a:ext cx="8229600" cy="52895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u mnoha škodlivin dochází k málo rozdílnému klinickému obrazu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pokud nemáme anamnézu z klinického obrazu nemůžeme posoudit poleptání ? či popálení 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oční tkáně reagují na tyto noxy v mnoha případech stejně - </a:t>
            </a:r>
            <a:r>
              <a:rPr lang="cs-CZ" b="1" dirty="0"/>
              <a:t>NESPECIFICKÁ REAKCE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z praktických důvodů je nutno je dělit na termická a chemická / prognóza, léčba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9703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/>
              <a:t>Tepelná poškození oka - combustio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28775"/>
            <a:ext cx="8229600" cy="45021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Dělíme na 3 stupně: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 </a:t>
            </a:r>
            <a:r>
              <a:rPr lang="cs-CZ" b="1"/>
              <a:t>Víčka</a:t>
            </a:r>
            <a:r>
              <a:rPr lang="cs-CZ"/>
              <a:t>: </a:t>
            </a:r>
            <a:r>
              <a:rPr lang="cs-CZ" b="1"/>
              <a:t>I.st.</a:t>
            </a:r>
            <a:r>
              <a:rPr lang="cs-CZ"/>
              <a:t> zčervenání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           </a:t>
            </a:r>
            <a:r>
              <a:rPr lang="cs-CZ" b="1"/>
              <a:t>II.st.</a:t>
            </a:r>
            <a:r>
              <a:rPr lang="cs-CZ"/>
              <a:t> tvorba puchýřků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          </a:t>
            </a:r>
            <a:r>
              <a:rPr lang="cs-CZ" b="1"/>
              <a:t>III.st.</a:t>
            </a:r>
            <a:r>
              <a:rPr lang="cs-CZ"/>
              <a:t> nekróza  - k zjizvení víček  </a:t>
            </a:r>
          </a:p>
        </p:txBody>
      </p:sp>
    </p:spTree>
    <p:extLst>
      <p:ext uri="{BB962C8B-B14F-4D97-AF65-F5344CB8AC3E}">
        <p14:creationId xmlns:p14="http://schemas.microsoft.com/office/powerpoint/2010/main" val="31062038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62400" y="1052513"/>
            <a:ext cx="822960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/>
              <a:t> </a:t>
            </a:r>
            <a:r>
              <a:rPr lang="cs-CZ" b="1"/>
              <a:t>Oko :  I.st.</a:t>
            </a:r>
            <a:r>
              <a:rPr lang="cs-CZ"/>
              <a:t> zčervenání spojivky a zkalení rohovky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/>
              <a:t>            </a:t>
            </a:r>
            <a:r>
              <a:rPr lang="cs-CZ" b="1"/>
              <a:t>II.st.</a:t>
            </a:r>
            <a:r>
              <a:rPr lang="cs-CZ"/>
              <a:t> chemóza spojivky a nekróza povrchových vrstev rohovky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/>
              <a:t>            </a:t>
            </a:r>
            <a:r>
              <a:rPr lang="cs-CZ" b="1"/>
              <a:t>III.st.</a:t>
            </a:r>
            <a:r>
              <a:rPr lang="cs-CZ"/>
              <a:t> nekróza spojivky a rohovky – k tvorbě jizevnatých pseudopterýgií, srůstům mezi víčky a spojivkou nebo rohovkou /symblefara /, rohovkový vřed, vaskularizovaný leukom, sekundární glaukom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1813951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Léčba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9891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II. a III. stupeň vyžaduje speciální léčbu</a:t>
            </a:r>
          </a:p>
          <a:p>
            <a:pPr eaLnBrk="1" hangingPunct="1">
              <a:defRPr/>
            </a:pPr>
            <a:r>
              <a:rPr lang="cs-CZ" dirty="0"/>
              <a:t>antibiotika lokálně k zabránění sekundární infekce, nekrotické oblasti spojivky nahrazujeme transplantáty/bukální sliznice dutiny ústní/, plastické úpravy srůstů, mechanické rozrušování srůstů</a:t>
            </a:r>
          </a:p>
        </p:txBody>
      </p:sp>
    </p:spTree>
    <p:extLst>
      <p:ext uri="{BB962C8B-B14F-4D97-AF65-F5344CB8AC3E}">
        <p14:creationId xmlns:p14="http://schemas.microsoft.com/office/powerpoint/2010/main" val="14403122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Poleptání oka - causoma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844676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komplikovaněji než popáleniny</a:t>
            </a:r>
          </a:p>
          <a:p>
            <a:pPr eaLnBrk="1" hangingPunct="1">
              <a:defRPr/>
            </a:pPr>
            <a:r>
              <a:rPr lang="cs-CZ" dirty="0"/>
              <a:t>často kombinace chemického a termického působení</a:t>
            </a:r>
          </a:p>
          <a:p>
            <a:pPr eaLnBrk="1" hangingPunct="1">
              <a:defRPr/>
            </a:pPr>
            <a:r>
              <a:rPr lang="cs-CZ" dirty="0"/>
              <a:t>nevíme do jaké hloubky pronikne a do jaké míry způsobí ireverzibilní poškození</a:t>
            </a:r>
          </a:p>
          <a:p>
            <a:pPr eaLnBrk="1" hangingPunct="1">
              <a:defRPr/>
            </a:pPr>
            <a:r>
              <a:rPr lang="cs-CZ" dirty="0"/>
              <a:t>důležitou roli hraje časový interval mezi poraněním a začátkem léčení. Noxa do oka proniká během vteřin.</a:t>
            </a:r>
          </a:p>
        </p:txBody>
      </p:sp>
    </p:spTree>
    <p:extLst>
      <p:ext uri="{BB962C8B-B14F-4D97-AF65-F5344CB8AC3E}">
        <p14:creationId xmlns:p14="http://schemas.microsoft.com/office/powerpoint/2010/main" val="34037619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052513"/>
            <a:ext cx="8229600" cy="53292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/>
              <a:t>poleptání způsobují</a:t>
            </a:r>
            <a:r>
              <a:rPr lang="cs-CZ"/>
              <a:t> – kyseliny, louhy, amoniak, vápno, anilinové barvy, bojové látky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/>
              <a:t>rozsah poškození závisí</a:t>
            </a:r>
            <a:r>
              <a:rPr lang="cs-CZ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- od chemické povahy látky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- na množství a koncentraci látky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- doby působení a tlaku, pod kterým se   škodlivina do oka dostala</a:t>
            </a:r>
          </a:p>
        </p:txBody>
      </p:sp>
    </p:spTree>
    <p:extLst>
      <p:ext uri="{BB962C8B-B14F-4D97-AF65-F5344CB8AC3E}">
        <p14:creationId xmlns:p14="http://schemas.microsoft.com/office/powerpoint/2010/main" val="4076929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Poranění může postihnout nejen vlastní oko, ale i přídatné a pomocné orgány</a:t>
            </a:r>
          </a:p>
          <a:p>
            <a:pPr eaLnBrk="1" hangingPunct="1">
              <a:defRPr/>
            </a:pPr>
            <a:r>
              <a:rPr lang="cs-CZ" dirty="0"/>
              <a:t>Může postihovat obě tyto části současně</a:t>
            </a:r>
          </a:p>
          <a:p>
            <a:pPr eaLnBrk="1" hangingPunct="1">
              <a:defRPr/>
            </a:pPr>
            <a:r>
              <a:rPr lang="cs-CZ" dirty="0"/>
              <a:t>Některé úrazy mohou zasahovat i do okolních tkání v obličeji – nosní  dutiny a do lebeční dutiny</a:t>
            </a:r>
          </a:p>
        </p:txBody>
      </p:sp>
    </p:spTree>
    <p:extLst>
      <p:ext uri="{BB962C8B-B14F-4D97-AF65-F5344CB8AC3E}">
        <p14:creationId xmlns:p14="http://schemas.microsoft.com/office/powerpoint/2010/main" val="6568703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412875"/>
            <a:ext cx="8229600" cy="4713288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stupně poškození rozeznáváme tak jako u popálenin</a:t>
            </a:r>
          </a:p>
          <a:p>
            <a:pPr eaLnBrk="1" hangingPunct="1">
              <a:defRPr/>
            </a:pPr>
            <a:r>
              <a:rPr lang="cs-CZ"/>
              <a:t>poleptání II. a III. stupně je vždy těžší a déle trvající</a:t>
            </a:r>
          </a:p>
          <a:p>
            <a:pPr eaLnBrk="1" hangingPunct="1">
              <a:defRPr/>
            </a:pPr>
            <a:r>
              <a:rPr lang="cs-CZ"/>
              <a:t>poleptané oko je poškozováno také tím, že leptající látka může i dále pronikat do hloubky oka, prognóza bezprostředně po úrazu není možná</a:t>
            </a:r>
          </a:p>
          <a:p>
            <a:pPr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0794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2052638"/>
            <a:ext cx="8947150" cy="41957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!!!!!!  nebezpečnost poleptání spočívá v tom, že chemicky působící radikály přímo poškozují bílkovinné molekuly buněk – dochází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   k </a:t>
            </a:r>
            <a:r>
              <a:rPr lang="cs-CZ" b="1" dirty="0"/>
              <a:t>ireverzibilním změnám, těžká- </a:t>
            </a:r>
            <a:r>
              <a:rPr lang="cs-CZ" b="1" dirty="0" err="1"/>
              <a:t>makula</a:t>
            </a:r>
            <a:r>
              <a:rPr lang="cs-CZ" b="1" dirty="0"/>
              <a:t>, leukom, deformace víček a postavení řas,  naopak u lehkých barvící se eroze léčba  bez trvalého poškození</a:t>
            </a:r>
          </a:p>
        </p:txBody>
      </p:sp>
    </p:spTree>
    <p:extLst>
      <p:ext uri="{BB962C8B-B14F-4D97-AF65-F5344CB8AC3E}">
        <p14:creationId xmlns:p14="http://schemas.microsoft.com/office/powerpoint/2010/main" val="30990510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765175"/>
            <a:ext cx="8229600" cy="5360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kyseliny – </a:t>
            </a:r>
            <a:r>
              <a:rPr lang="cs-CZ" b="1" dirty="0"/>
              <a:t>koagulační nekrózu – </a:t>
            </a:r>
            <a:r>
              <a:rPr lang="cs-CZ" dirty="0"/>
              <a:t>působnost je tedy pouze povrchová, místně a časově ohraničená a koagulum zabrání pronikání látky dále do hloubky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louhy a alkálie – </a:t>
            </a:r>
            <a:r>
              <a:rPr lang="cs-CZ" b="1" dirty="0"/>
              <a:t>kolikvační nekrózu</a:t>
            </a:r>
            <a:r>
              <a:rPr lang="cs-CZ" dirty="0"/>
              <a:t> – mají protrahované působení do hloubky,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dirty="0"/>
              <a:t>   </a:t>
            </a:r>
            <a:r>
              <a:rPr lang="cs-CZ" b="1" dirty="0"/>
              <a:t>amoniak, vápno pálené i nepálené</a:t>
            </a:r>
            <a:r>
              <a:rPr lang="cs-CZ" dirty="0"/>
              <a:t> podobnou působnost jako alkálie- vápenné poškození / pojí se  s vodou za vývoje tepla, vytváří se pevné částečky, ze kterých se dále uvolňuje leptající látka, dochází k ukládání solí kalcia ve tkání -těžko prognosticky hodnotitelné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396952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196975"/>
            <a:ext cx="8229600" cy="49291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anilinové barvy</a:t>
            </a:r>
            <a:r>
              <a:rPr lang="cs-CZ"/>
              <a:t> – z organických a anorganických kyselin, patří sem i poleptání inkoustovou tužkou / dříve hlavně sebepoškozování vězňů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/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Komplikace: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/>
              <a:t>   symblefara, pseudopterygia,vaskularizovaný leukom, rohovkový vřed, sekundární glaukom</a:t>
            </a:r>
          </a:p>
        </p:txBody>
      </p:sp>
    </p:spTree>
    <p:extLst>
      <p:ext uri="{BB962C8B-B14F-4D97-AF65-F5344CB8AC3E}">
        <p14:creationId xmlns:p14="http://schemas.microsoft.com/office/powerpoint/2010/main" val="27861765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Trauma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3367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6317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Terapie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412875"/>
            <a:ext cx="8229600" cy="4713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dirty="0"/>
              <a:t>výplach - okamžitě nadbytkem tekutiny po delší dobu, i minuty zde hrají roli v prognóze poleptání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/>
              <a:t>pevné částice musí být odstraněny mechanicky – i ostrými nástroji často i v narkóze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/>
              <a:t>stálá </a:t>
            </a:r>
            <a:r>
              <a:rPr lang="cs-CZ" sz="2400" dirty="0" err="1"/>
              <a:t>laváž</a:t>
            </a:r>
            <a:r>
              <a:rPr lang="cs-CZ" sz="2400" dirty="0"/>
              <a:t> předního segmentu, KČ k zabránění srůstů i kontaktní čočka se vstupem na permanentní </a:t>
            </a:r>
            <a:r>
              <a:rPr lang="cs-CZ" sz="2400" dirty="0" err="1"/>
              <a:t>laváž</a:t>
            </a:r>
            <a:r>
              <a:rPr lang="cs-CZ" sz="2400" dirty="0"/>
              <a:t> – protéká neutralizační činidlo + ATB připojením na infuzi.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/>
              <a:t>antibiotika pro zabránění sekundární infekce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/>
              <a:t>léčení pozdních následků- rozrušení srůstů, plastické úpravy víček-obtížné pro sklon k jizvení,keratoplastika-špatnou prognózu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742335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60350"/>
            <a:ext cx="3887787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260350"/>
            <a:ext cx="453707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1317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484313"/>
            <a:ext cx="8229600" cy="46418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 dirty="0"/>
              <a:t>Polovina úrazů neprofesní úrazy: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   ve volném čase, při sportu, na dovolené, při domácích pracích, kutilství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 dirty="0"/>
              <a:t>Profesní úrazy</a:t>
            </a:r>
            <a:r>
              <a:rPr lang="cs-CZ" dirty="0"/>
              <a:t> – vedou úrazy v průmyslu, stavebnictví, zemědělství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 dirty="0"/>
              <a:t>U chemických poranění</a:t>
            </a:r>
            <a:r>
              <a:rPr lang="cs-CZ" dirty="0"/>
              <a:t> lehce vedou alkalická činidla nad kyselinami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 dirty="0"/>
              <a:t>80 % mužů</a:t>
            </a:r>
            <a:r>
              <a:rPr lang="cs-CZ" dirty="0"/>
              <a:t> u všech úrazů převažuje nad ženami, časté ale úrazy dětí</a:t>
            </a:r>
          </a:p>
        </p:txBody>
      </p:sp>
    </p:spTree>
    <p:extLst>
      <p:ext uri="{BB962C8B-B14F-4D97-AF65-F5344CB8AC3E}">
        <p14:creationId xmlns:p14="http://schemas.microsoft.com/office/powerpoint/2010/main" val="24763869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Prevence a ochrana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268414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maximální důraz jak z ekonomických tak z humánních důvodů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v různých povoláních a na různých místech je nutné znát nejčastější způsob úrazu a nejúčinnější možnosti ochrany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individuální korekce zrakových vad, ochranné brýle, jejich údržba, ochranné štíty přímo na strojích, ochranné štíty chránící celou tvář, automatizace provozů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kombinace všech možných ochran je předmětem volby účinné úrazové prevence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844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TUPÁ   PORANĚNÍ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tupým nárazem dochází ke zhmoždění tkání oka – </a:t>
            </a:r>
            <a:r>
              <a:rPr lang="cs-CZ" dirty="0" err="1"/>
              <a:t>contusio</a:t>
            </a:r>
            <a:r>
              <a:rPr lang="cs-CZ" dirty="0"/>
              <a:t> </a:t>
            </a:r>
            <a:r>
              <a:rPr lang="cs-CZ" dirty="0" err="1"/>
              <a:t>bulbi</a:t>
            </a: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nejčastěji v práci, při sportu, rvačkách, kutilství / prasknutí pásu, úder míčkem, loktem, pěst na oko, pavouk na upevňování předmětů, zátka od šumivého vína, polínko, špalek, prut či větvička v lese/</a:t>
            </a:r>
          </a:p>
        </p:txBody>
      </p:sp>
    </p:spTree>
    <p:extLst>
      <p:ext uri="{BB962C8B-B14F-4D97-AF65-F5344CB8AC3E}">
        <p14:creationId xmlns:p14="http://schemas.microsoft.com/office/powerpoint/2010/main" val="4549384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76250"/>
            <a:ext cx="8229600" cy="59769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poučení zaměstnanců jak tyto pomůcky používat a jejich zajištění je povinnost zaměstnavatele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některé úrazy ubývají, naopak přibývá nových moderních úrazů - poleptání vápnem /kamínky od sekačky na trávu, úrazy </a:t>
            </a:r>
            <a:r>
              <a:rPr lang="cs-CZ"/>
              <a:t>ve sportu-squash</a:t>
            </a: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méně se dbá na ochranu očí při různých aktivitách mimo pracovní zařízení/ řemeslnické práce, sport, úrazy dětí –tragické následky/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důležitá osvěta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61967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125539"/>
            <a:ext cx="8229600" cy="50006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 !!!!!!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 Častost očních úrazů a především jejich závažnost vyžaduje účinnou prevenci, rychlou první pomoc a odborné kvalitní léčení časných i pozdních následků zranění.Jen tak se podaří zmírnit a zachránit aspoň užitečné vidění na poraněném oku.  !!!!!!</a:t>
            </a:r>
          </a:p>
        </p:txBody>
      </p:sp>
    </p:spTree>
    <p:extLst>
      <p:ext uri="{BB962C8B-B14F-4D97-AF65-F5344CB8AC3E}">
        <p14:creationId xmlns:p14="http://schemas.microsoft.com/office/powerpoint/2010/main" val="19597700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5188" y="1700213"/>
            <a:ext cx="7772400" cy="2520950"/>
          </a:xfrm>
        </p:spPr>
        <p:txBody>
          <a:bodyPr/>
          <a:lstStyle/>
          <a:p>
            <a:pPr eaLnBrk="1" hangingPunct="1">
              <a:defRPr/>
            </a:pPr>
            <a:r>
              <a:rPr lang="cs-CZ" sz="6600" b="1"/>
              <a:t>Působení toxických látek</a:t>
            </a:r>
          </a:p>
        </p:txBody>
      </p:sp>
    </p:spTree>
    <p:extLst>
      <p:ext uri="{BB962C8B-B14F-4D97-AF65-F5344CB8AC3E}">
        <p14:creationId xmlns:p14="http://schemas.microsoft.com/office/powerpoint/2010/main" val="23998121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5492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/>
              <a:t>Během svého života je člověk vystaven působení toxických látek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063750" y="22050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v prostředí, v kterém žije</a:t>
            </a:r>
          </a:p>
          <a:p>
            <a:pPr eaLnBrk="1" hangingPunct="1">
              <a:defRPr/>
            </a:pPr>
            <a:r>
              <a:rPr lang="cs-CZ"/>
              <a:t>v různých povoláních</a:t>
            </a:r>
          </a:p>
          <a:p>
            <a:pPr eaLnBrk="1" hangingPunct="1">
              <a:defRPr/>
            </a:pPr>
            <a:r>
              <a:rPr lang="cs-CZ"/>
              <a:t>při domácích pracích</a:t>
            </a:r>
          </a:p>
          <a:p>
            <a:pPr eaLnBrk="1" hangingPunct="1">
              <a:defRPr/>
            </a:pPr>
            <a:r>
              <a:rPr lang="cs-CZ"/>
              <a:t>při konzumaci potravin</a:t>
            </a:r>
          </a:p>
          <a:p>
            <a:pPr eaLnBrk="1" hangingPunct="1">
              <a:defRPr/>
            </a:pPr>
            <a:r>
              <a:rPr lang="cs-CZ"/>
              <a:t>při užívání léků</a:t>
            </a:r>
          </a:p>
        </p:txBody>
      </p:sp>
    </p:spTree>
    <p:extLst>
      <p:ext uri="{BB962C8B-B14F-4D97-AF65-F5344CB8AC3E}">
        <p14:creationId xmlns:p14="http://schemas.microsoft.com/office/powerpoint/2010/main" val="3005099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/>
              <a:t>Do těla se toxické látky dostávají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dýchacími cestami</a:t>
            </a:r>
          </a:p>
          <a:p>
            <a:pPr eaLnBrk="1" hangingPunct="1">
              <a:defRPr/>
            </a:pPr>
            <a:r>
              <a:rPr lang="cs-CZ"/>
              <a:t>zažívacím traktem</a:t>
            </a:r>
          </a:p>
          <a:p>
            <a:pPr eaLnBrk="1" hangingPunct="1">
              <a:defRPr/>
            </a:pPr>
            <a:r>
              <a:rPr lang="cs-CZ"/>
              <a:t>kůží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   krví dopravovány do tělesných orgánů, včetně očí</a:t>
            </a:r>
          </a:p>
          <a:p>
            <a:pPr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8968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549275"/>
            <a:ext cx="8291512" cy="12954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/>
              <a:t>Orgány lidského těla jsou poškozovány</a:t>
            </a:r>
            <a:br>
              <a:rPr lang="cs-CZ" sz="3600"/>
            </a:br>
            <a:endParaRPr lang="cs-CZ" sz="360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847850" y="2133600"/>
            <a:ext cx="8229600" cy="416560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jednorázovým působením jedů</a:t>
            </a:r>
          </a:p>
          <a:p>
            <a:pPr eaLnBrk="1" hangingPunct="1">
              <a:defRPr/>
            </a:pPr>
            <a:r>
              <a:rPr lang="cs-CZ"/>
              <a:t>protrahovaným a sumujícím se účinkem</a:t>
            </a:r>
          </a:p>
          <a:p>
            <a:pPr eaLnBrk="1" hangingPunct="1">
              <a:defRPr/>
            </a:pPr>
            <a:r>
              <a:rPr lang="cs-CZ"/>
              <a:t>patologické změny poškozují hlavně sítnici a oční nerv</a:t>
            </a:r>
          </a:p>
          <a:p>
            <a:pPr eaLnBrk="1" hangingPunct="1">
              <a:defRPr/>
            </a:pPr>
            <a:r>
              <a:rPr lang="cs-CZ"/>
              <a:t>působí na CNS</a:t>
            </a:r>
          </a:p>
        </p:txBody>
      </p:sp>
    </p:spTree>
    <p:extLst>
      <p:ext uri="{BB962C8B-B14F-4D97-AF65-F5344CB8AC3E}">
        <p14:creationId xmlns:p14="http://schemas.microsoft.com/office/powerpoint/2010/main" val="6631058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919288" y="908050"/>
            <a:ext cx="8229600" cy="525780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působení těchto jedů na sítnici a oční nerv vede ke snížení zrakové ostrosti</a:t>
            </a:r>
          </a:p>
          <a:p>
            <a:pPr eaLnBrk="1" hangingPunct="1">
              <a:defRPr/>
            </a:pPr>
            <a:r>
              <a:rPr lang="cs-CZ"/>
              <a:t>nazýváme je  </a:t>
            </a:r>
            <a:r>
              <a:rPr lang="cs-CZ" b="1"/>
              <a:t>TOXICKÉ  AMBLYOPIE</a:t>
            </a:r>
          </a:p>
          <a:p>
            <a:pPr eaLnBrk="1" hangingPunct="1">
              <a:defRPr/>
            </a:pPr>
            <a:r>
              <a:rPr lang="cs-CZ"/>
              <a:t>působení jedů na mozek rovněž poruchy vidění a změny barevného vidění</a:t>
            </a:r>
          </a:p>
          <a:p>
            <a:pPr eaLnBrk="1" hangingPunct="1">
              <a:defRPr/>
            </a:pPr>
            <a:r>
              <a:rPr lang="cs-CZ"/>
              <a:t>méně často kalení čočky, poruchy vnitřních a vnějších očních svalů, víček, rohovky, spojivky…..</a:t>
            </a:r>
          </a:p>
        </p:txBody>
      </p:sp>
    </p:spTree>
    <p:extLst>
      <p:ext uri="{BB962C8B-B14F-4D97-AF65-F5344CB8AC3E}">
        <p14:creationId xmlns:p14="http://schemas.microsoft.com/office/powerpoint/2010/main" val="23925516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692151"/>
            <a:ext cx="8229600" cy="1503363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cs-CZ" sz="3600" b="1"/>
              <a:t>1.Akutně vznikající toxické amblyopie s centrálním skotomem a následným vývojem atrofie očního nervu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2708275"/>
            <a:ext cx="8229600" cy="3951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Metylalkohol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akutně probíhající, z konzumace nedokonale vypálených alkoholů, které obsahují velmi dobře chutnající metylalkohol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nejnižší dávka způsobující oslepnutí je 7-10 ml  obvykle se jedná o množství vyšší</a:t>
            </a:r>
          </a:p>
        </p:txBody>
      </p:sp>
    </p:spTree>
    <p:extLst>
      <p:ext uri="{BB962C8B-B14F-4D97-AF65-F5344CB8AC3E}">
        <p14:creationId xmlns:p14="http://schemas.microsoft.com/office/powerpoint/2010/main" val="23524866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692151"/>
            <a:ext cx="8229600" cy="5434013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je známa rozdílná individuální snášenlivost</a:t>
            </a:r>
          </a:p>
          <a:p>
            <a:pPr eaLnBrk="1" hangingPunct="1">
              <a:defRPr/>
            </a:pPr>
            <a:r>
              <a:rPr lang="cs-CZ"/>
              <a:t>jestli byl vypit na plný či prázdný žaludek</a:t>
            </a:r>
          </a:p>
          <a:p>
            <a:pPr eaLnBrk="1" hangingPunct="1">
              <a:defRPr/>
            </a:pPr>
            <a:r>
              <a:rPr lang="cs-CZ"/>
              <a:t>i případy oslepnutí po vdechnutí či vstřebání kůží</a:t>
            </a:r>
          </a:p>
          <a:p>
            <a:pPr eaLnBrk="1" hangingPunct="1">
              <a:defRPr/>
            </a:pPr>
            <a:r>
              <a:rPr lang="cs-CZ"/>
              <a:t>po požití nedochází obvykle během prvních dvou dnů k žádným obtížím</a:t>
            </a:r>
          </a:p>
          <a:p>
            <a:pPr eaLnBrk="1" hangingPunct="1">
              <a:defRPr/>
            </a:pPr>
            <a:r>
              <a:rPr lang="cs-CZ"/>
              <a:t>nanejvýš bolesti hlavy, únava, nevolnost, průjem</a:t>
            </a:r>
          </a:p>
          <a:p>
            <a:pPr eaLnBrk="1" hangingPunct="1">
              <a:defRPr/>
            </a:pPr>
            <a:r>
              <a:rPr lang="cs-CZ"/>
              <a:t>mezi 2-4 dnem se objevují oční obtíže</a:t>
            </a:r>
          </a:p>
        </p:txBody>
      </p:sp>
    </p:spTree>
    <p:extLst>
      <p:ext uri="{BB962C8B-B14F-4D97-AF65-F5344CB8AC3E}">
        <p14:creationId xmlns:p14="http://schemas.microsoft.com/office/powerpoint/2010/main" val="3534905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04813"/>
            <a:ext cx="8229600" cy="6119812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v lehkých případech lehké zamlžení vidění, v těžších mizí vidění úplně během krátké doby</a:t>
            </a:r>
          </a:p>
          <a:p>
            <a:pPr eaLnBrk="1" hangingPunct="1">
              <a:defRPr/>
            </a:pPr>
            <a:r>
              <a:rPr lang="cs-CZ"/>
              <a:t>pacienti upadají do hlubokého spánku, ze kterého se budí slepí</a:t>
            </a:r>
          </a:p>
          <a:p>
            <a:pPr eaLnBrk="1" hangingPunct="1">
              <a:defRPr/>
            </a:pPr>
            <a:r>
              <a:rPr lang="cs-CZ"/>
              <a:t>v mnoha případech dochází při značných bolestech a dechových obtížích ke smrti</a:t>
            </a:r>
          </a:p>
          <a:p>
            <a:pPr eaLnBrk="1" hangingPunct="1">
              <a:defRPr/>
            </a:pPr>
            <a:r>
              <a:rPr lang="cs-CZ"/>
              <a:t>vyjímečně může dojít po několikadenním oslepnutí ke zlepšení vidění, po kterém  dochází znovu k oslepnutí</a:t>
            </a:r>
          </a:p>
          <a:p>
            <a:pPr eaLnBrk="1" hangingPunct="1">
              <a:defRPr/>
            </a:pPr>
            <a:r>
              <a:rPr lang="cs-CZ"/>
              <a:t>nepříznivý průběh při oslnění slunečním světlem</a:t>
            </a:r>
          </a:p>
        </p:txBody>
      </p:sp>
    </p:spTree>
    <p:extLst>
      <p:ext uri="{BB962C8B-B14F-4D97-AF65-F5344CB8AC3E}">
        <p14:creationId xmlns:p14="http://schemas.microsoft.com/office/powerpoint/2010/main" val="2872921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4048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cs-CZ" sz="2800" dirty="0"/>
            </a:br>
            <a:r>
              <a:rPr lang="cs-CZ" sz="4000" b="1" dirty="0"/>
              <a:t>Nejčastější následky tupého poranění</a:t>
            </a:r>
            <a:br>
              <a:rPr lang="cs-CZ" sz="4000" b="1" dirty="0"/>
            </a:br>
            <a:br>
              <a:rPr lang="cs-CZ" sz="2800" b="1" dirty="0"/>
            </a:br>
            <a:endParaRPr lang="cs-CZ" sz="2800" b="1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hematomy víček, výron krve pod spojivku</a:t>
            </a:r>
          </a:p>
          <a:p>
            <a:pPr eaLnBrk="1" hangingPunct="1">
              <a:defRPr/>
            </a:pPr>
            <a:r>
              <a:rPr lang="cs-CZ" dirty="0"/>
              <a:t>i malé zhmoždění oka překrvení předního segmentu, světloplachost, slzení</a:t>
            </a:r>
          </a:p>
          <a:p>
            <a:pPr eaLnBrk="1" hangingPunct="1">
              <a:defRPr/>
            </a:pPr>
            <a:r>
              <a:rPr lang="cs-CZ" dirty="0"/>
              <a:t>k lehkému zkalení komorové tekutiny a edému rohovky</a:t>
            </a:r>
          </a:p>
          <a:p>
            <a:pPr eaLnBrk="1" hangingPunct="1">
              <a:defRPr/>
            </a:pPr>
            <a:r>
              <a:rPr lang="cs-CZ" b="1" dirty="0"/>
              <a:t>Krvácení do přední oční komory-</a:t>
            </a:r>
            <a:r>
              <a:rPr lang="cs-CZ" b="1" dirty="0" err="1"/>
              <a:t>hyféma</a:t>
            </a:r>
            <a:r>
              <a:rPr lang="cs-CZ" dirty="0"/>
              <a:t> při poškození duhovkových cév</a:t>
            </a:r>
          </a:p>
          <a:p>
            <a:pPr eaLnBrk="1" hangingPunct="1">
              <a:defRPr/>
            </a:pPr>
            <a:r>
              <a:rPr lang="cs-CZ" dirty="0"/>
              <a:t>poškození svěrače zorničky- ochrnutí- </a:t>
            </a:r>
            <a:r>
              <a:rPr lang="cs-CZ" b="1" dirty="0" err="1"/>
              <a:t>iridoplegie</a:t>
            </a:r>
            <a:r>
              <a:rPr lang="cs-CZ" dirty="0"/>
              <a:t>-traumatická mydriáza neokrouhlá zornice</a:t>
            </a:r>
          </a:p>
          <a:p>
            <a:pPr marL="0" indent="0">
              <a:buNone/>
              <a:defRPr/>
            </a:pPr>
            <a:r>
              <a:rPr lang="cs-CZ" dirty="0"/>
              <a:t>  </a:t>
            </a:r>
            <a:r>
              <a:rPr lang="cs-CZ" dirty="0" err="1"/>
              <a:t>recessus</a:t>
            </a:r>
            <a:r>
              <a:rPr lang="cs-CZ" dirty="0"/>
              <a:t> </a:t>
            </a:r>
            <a:r>
              <a:rPr lang="cs-CZ" dirty="0" err="1"/>
              <a:t>iridocorneálního</a:t>
            </a:r>
            <a:r>
              <a:rPr lang="cs-CZ" dirty="0"/>
              <a:t> úhlu</a:t>
            </a:r>
          </a:p>
        </p:txBody>
      </p:sp>
    </p:spTree>
    <p:extLst>
      <p:ext uri="{BB962C8B-B14F-4D97-AF65-F5344CB8AC3E}">
        <p14:creationId xmlns:p14="http://schemas.microsoft.com/office/powerpoint/2010/main" val="14118641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692151"/>
            <a:ext cx="8229600" cy="54340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Vyšetření zorného pole</a:t>
            </a:r>
            <a:r>
              <a:rPr lang="cs-CZ"/>
              <a:t> – skotom, šířící se ze slepé skvrny směrem k bodu fixace,v těžkých případech zachován malý excentricky umístěný zbytek zorného pole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Nález na očním pozadí – </a:t>
            </a:r>
            <a:r>
              <a:rPr lang="cs-CZ"/>
              <a:t>dlouho beze změn, po 3 týdnech k nablednutí papily na obou očích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/>
              <a:t>Zornice</a:t>
            </a:r>
            <a:r>
              <a:rPr lang="cs-CZ"/>
              <a:t> při oslepnutí je široká, strnulá, při sníženém vidění je obleněná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31019452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Diferenciálně diagnosticky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vyloučit uremickou a hysterickou amaurózu – není poškozena reakce zornice</a:t>
            </a:r>
          </a:p>
          <a:p>
            <a:pPr eaLnBrk="1" hangingPunct="1">
              <a:defRPr/>
            </a:pPr>
            <a:r>
              <a:rPr lang="cs-CZ"/>
              <a:t>u jiných otrav nenastupuje porucha vidění tak akutně a je spojena s periferním zužováním zorného pole</a:t>
            </a:r>
          </a:p>
          <a:p>
            <a:pPr eaLnBrk="1" hangingPunct="1">
              <a:defRPr/>
            </a:pPr>
            <a:r>
              <a:rPr lang="cs-CZ"/>
              <a:t>potvrzení- průkaz kyseliny mravenčí v moči</a:t>
            </a:r>
          </a:p>
          <a:p>
            <a:pPr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2200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/>
              <a:t>  V patogenezi</a:t>
            </a:r>
            <a:r>
              <a:rPr lang="cs-CZ"/>
              <a:t> metylalkoholové amblyopie dochází k primárnímu toxickému poškození gangliových buněk sítnice se sekundární degenerací očního nervu, ale může k ní dojít také na podkladě primární degenerace očního nervu.</a:t>
            </a:r>
          </a:p>
        </p:txBody>
      </p:sp>
    </p:spTree>
    <p:extLst>
      <p:ext uri="{BB962C8B-B14F-4D97-AF65-F5344CB8AC3E}">
        <p14:creationId xmlns:p14="http://schemas.microsoft.com/office/powerpoint/2010/main" val="36927033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Léčba:</a:t>
            </a:r>
            <a:r>
              <a:rPr lang="cs-CZ"/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výplach žaludku </a:t>
            </a:r>
          </a:p>
          <a:p>
            <a:pPr eaLnBrk="1" hangingPunct="1">
              <a:defRPr/>
            </a:pPr>
            <a:r>
              <a:rPr lang="cs-CZ"/>
              <a:t>aplikace projímavých prostředků</a:t>
            </a:r>
          </a:p>
          <a:p>
            <a:pPr eaLnBrk="1" hangingPunct="1">
              <a:defRPr/>
            </a:pPr>
            <a:r>
              <a:rPr lang="cs-CZ"/>
              <a:t>ochrana před světlem</a:t>
            </a:r>
          </a:p>
          <a:p>
            <a:pPr eaLnBrk="1" hangingPunct="1">
              <a:defRPr/>
            </a:pPr>
            <a:r>
              <a:rPr lang="cs-CZ"/>
              <a:t>rychlý přívod neutralizačních roztoků</a:t>
            </a:r>
          </a:p>
          <a:p>
            <a:pPr eaLnBrk="1" hangingPunct="1">
              <a:defRPr/>
            </a:pPr>
            <a:r>
              <a:rPr lang="cs-CZ"/>
              <a:t>dialýza </a:t>
            </a:r>
          </a:p>
          <a:p>
            <a:pPr eaLnBrk="1" hangingPunct="1">
              <a:defRPr/>
            </a:pPr>
            <a:r>
              <a:rPr lang="cs-CZ"/>
              <a:t>vzhledem k následkům – osvěta, dohled hygieniků na alkoholové výrobky</a:t>
            </a:r>
          </a:p>
        </p:txBody>
      </p:sp>
    </p:spTree>
    <p:extLst>
      <p:ext uri="{BB962C8B-B14F-4D97-AF65-F5344CB8AC3E}">
        <p14:creationId xmlns:p14="http://schemas.microsoft.com/office/powerpoint/2010/main" val="30790907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207486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/>
              <a:t>2. Chronické toxické amblyopie s centrálním skotomem a pomalu nastupující atrofií očního nervu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847850" y="3284539"/>
            <a:ext cx="8229600" cy="2592387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Etylalkohol</a:t>
            </a:r>
          </a:p>
          <a:p>
            <a:pPr eaLnBrk="1" hangingPunct="1">
              <a:defRPr/>
            </a:pPr>
            <a:r>
              <a:rPr lang="cs-CZ"/>
              <a:t>tabák</a:t>
            </a:r>
          </a:p>
        </p:txBody>
      </p:sp>
    </p:spTree>
    <p:extLst>
      <p:ext uri="{BB962C8B-B14F-4D97-AF65-F5344CB8AC3E}">
        <p14:creationId xmlns:p14="http://schemas.microsoft.com/office/powerpoint/2010/main" val="23228618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76251"/>
            <a:ext cx="8229600" cy="5649913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užívání těchto látek rozšířeno, někdy i obou současně</a:t>
            </a:r>
          </a:p>
          <a:p>
            <a:pPr eaLnBrk="1" hangingPunct="1">
              <a:defRPr/>
            </a:pPr>
            <a:r>
              <a:rPr lang="cs-CZ"/>
              <a:t>k poškození oka až při dlouhodobém nadměrném užívání</a:t>
            </a:r>
          </a:p>
          <a:p>
            <a:pPr eaLnBrk="1" hangingPunct="1">
              <a:defRPr/>
            </a:pPr>
            <a:r>
              <a:rPr lang="cs-CZ" b="1"/>
              <a:t>akutní otrava etylalkoholem</a:t>
            </a:r>
            <a:r>
              <a:rPr lang="cs-CZ"/>
              <a:t> nevyvolává vážnější poruchu vidění</a:t>
            </a:r>
          </a:p>
          <a:p>
            <a:pPr eaLnBrk="1" hangingPunct="1">
              <a:defRPr/>
            </a:pPr>
            <a:r>
              <a:rPr lang="cs-CZ"/>
              <a:t>přechodné dvojité vidění – fúzní poruchy, latentní šilhání</a:t>
            </a:r>
          </a:p>
          <a:p>
            <a:pPr eaLnBrk="1" hangingPunct="1">
              <a:defRPr/>
            </a:pPr>
            <a:r>
              <a:rPr lang="cs-CZ"/>
              <a:t>nystagmus</a:t>
            </a:r>
          </a:p>
          <a:p>
            <a:pPr eaLnBrk="1" hangingPunct="1">
              <a:defRPr/>
            </a:pPr>
            <a:r>
              <a:rPr lang="cs-CZ"/>
              <a:t>nápadné rozšíření či zúžení zorniček</a:t>
            </a:r>
          </a:p>
        </p:txBody>
      </p:sp>
    </p:spTree>
    <p:extLst>
      <p:ext uri="{BB962C8B-B14F-4D97-AF65-F5344CB8AC3E}">
        <p14:creationId xmlns:p14="http://schemas.microsoft.com/office/powerpoint/2010/main" val="2122166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836613"/>
            <a:ext cx="8229600" cy="554355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/>
              <a:t>Akutní otrava tabákem</a:t>
            </a:r>
            <a:r>
              <a:rPr lang="cs-CZ" dirty="0"/>
              <a:t> – celkovými příznaky </a:t>
            </a:r>
          </a:p>
          <a:p>
            <a:pPr eaLnBrk="1" hangingPunct="1">
              <a:defRPr/>
            </a:pPr>
            <a:r>
              <a:rPr lang="cs-CZ" dirty="0"/>
              <a:t>zvýšení počtu pulzů, tachykardie</a:t>
            </a:r>
          </a:p>
          <a:p>
            <a:pPr eaLnBrk="1" hangingPunct="1">
              <a:defRPr/>
            </a:pPr>
            <a:r>
              <a:rPr lang="cs-CZ" dirty="0"/>
              <a:t>bledost </a:t>
            </a:r>
          </a:p>
          <a:p>
            <a:pPr eaLnBrk="1" hangingPunct="1">
              <a:defRPr/>
            </a:pPr>
            <a:r>
              <a:rPr lang="cs-CZ" dirty="0"/>
              <a:t>zvýšená sekrece potu </a:t>
            </a:r>
          </a:p>
          <a:p>
            <a:pPr eaLnBrk="1" hangingPunct="1">
              <a:defRPr/>
            </a:pPr>
            <a:r>
              <a:rPr lang="cs-CZ" dirty="0"/>
              <a:t>náchylnost k mdlobám</a:t>
            </a:r>
          </a:p>
          <a:p>
            <a:pPr eaLnBrk="1" hangingPunct="1">
              <a:defRPr/>
            </a:pPr>
            <a:r>
              <a:rPr lang="cs-CZ" dirty="0"/>
              <a:t>nystagmus </a:t>
            </a:r>
          </a:p>
          <a:p>
            <a:pPr eaLnBrk="1" hangingPunct="1">
              <a:defRPr/>
            </a:pPr>
            <a:r>
              <a:rPr lang="cs-CZ" dirty="0"/>
              <a:t>zúžení či rozšíření zorničky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926263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620713"/>
            <a:ext cx="8229600" cy="5505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u těchto amblyopií nebezpečnější tabák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množství alkoholu a tabáku, které tuto amblyopii vyvolá po denním mnoho měsíců trvajícím užívání  je rozličné a odvislé od individuální dispozice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při chronické otravě tabákem je nebezpečnější jeho vdechování, žvýkání a využívání nedopalků cigaret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subjekt. příznaky – mlhavé vidění a špatné vidění při čtení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lepší vidění za šera než za jasného denního světla</a:t>
            </a:r>
          </a:p>
        </p:txBody>
      </p:sp>
    </p:spTree>
    <p:extLst>
      <p:ext uri="{BB962C8B-B14F-4D97-AF65-F5344CB8AC3E}">
        <p14:creationId xmlns:p14="http://schemas.microsoft.com/office/powerpoint/2010/main" val="40478512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333375"/>
            <a:ext cx="8229600" cy="57927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/>
              <a:t>porucha vidění – nastupuje velice pomalu, teprve po dlouhodobém trvání klesá vidění na jednu třetinu a nikdy nepřesáhne hranice praktické slepoty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/>
              <a:t>jako první objektivní příznak – skotom, ležící mezi fixačním bodem a slepou skvrnou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/>
              <a:t>později k temporálnímu nablednutí papil - atrofie papilo- makulárního svazečku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/>
              <a:t>u otrav tabákem jen zřídka poruchy očních svalů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/>
              <a:t>u chronického alkoholismu – porucha abducentu a nystagmus, někdy reflektorická ztuhlost zornice</a:t>
            </a:r>
          </a:p>
        </p:txBody>
      </p:sp>
    </p:spTree>
    <p:extLst>
      <p:ext uri="{BB962C8B-B14F-4D97-AF65-F5344CB8AC3E}">
        <p14:creationId xmlns:p14="http://schemas.microsoft.com/office/powerpoint/2010/main" val="20166258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1484313"/>
            <a:ext cx="8229600" cy="507365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Při skutečné abstinenci </a:t>
            </a:r>
            <a:r>
              <a:rPr lang="cs-CZ" b="1"/>
              <a:t>prognóza</a:t>
            </a:r>
            <a:r>
              <a:rPr lang="cs-CZ"/>
              <a:t> dobrá. Čím déle však porucha vidění trvá a je spojena s nálezem nabledlé papily, o to je horší naděje na zlepšení vidění</a:t>
            </a:r>
          </a:p>
          <a:p>
            <a:pPr eaLnBrk="1" hangingPunct="1">
              <a:defRPr/>
            </a:pPr>
            <a:r>
              <a:rPr lang="cs-CZ" b="1"/>
              <a:t>Léčba</a:t>
            </a:r>
            <a:r>
              <a:rPr lang="cs-CZ"/>
              <a:t> – okamžité vysazení obou látek</a:t>
            </a:r>
          </a:p>
        </p:txBody>
      </p:sp>
    </p:spTree>
    <p:extLst>
      <p:ext uri="{BB962C8B-B14F-4D97-AF65-F5344CB8AC3E}">
        <p14:creationId xmlns:p14="http://schemas.microsoft.com/office/powerpoint/2010/main" val="62835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836614"/>
            <a:ext cx="8229600" cy="5329237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drobné trhliny v pupilárním  okraji-</a:t>
            </a:r>
            <a:r>
              <a:rPr lang="cs-CZ" b="1" dirty="0" err="1"/>
              <a:t>iridorhexe</a:t>
            </a:r>
            <a:r>
              <a:rPr lang="cs-CZ" b="1" dirty="0"/>
              <a:t> – ruptury svěrače</a:t>
            </a:r>
          </a:p>
          <a:p>
            <a:pPr eaLnBrk="1" hangingPunct="1">
              <a:defRPr/>
            </a:pPr>
            <a:r>
              <a:rPr lang="cs-CZ" dirty="0"/>
              <a:t>k odtržení duhovky od kořene-</a:t>
            </a:r>
            <a:r>
              <a:rPr lang="cs-CZ" b="1" dirty="0" err="1"/>
              <a:t>iridodyalýza</a:t>
            </a:r>
            <a:endParaRPr lang="cs-CZ" b="1" dirty="0"/>
          </a:p>
          <a:p>
            <a:pPr eaLnBrk="1" hangingPunct="1">
              <a:defRPr/>
            </a:pPr>
            <a:r>
              <a:rPr lang="cs-CZ" dirty="0"/>
              <a:t>poranění řasnatého tělíska-</a:t>
            </a:r>
            <a:r>
              <a:rPr lang="cs-CZ" b="1" dirty="0"/>
              <a:t> </a:t>
            </a:r>
            <a:r>
              <a:rPr lang="cs-CZ" b="1" dirty="0" err="1"/>
              <a:t>cykloplegii</a:t>
            </a:r>
            <a:endParaRPr lang="cs-CZ" b="1" dirty="0"/>
          </a:p>
          <a:p>
            <a:pPr eaLnBrk="1" hangingPunct="1">
              <a:defRPr/>
            </a:pPr>
            <a:r>
              <a:rPr lang="cs-CZ" dirty="0"/>
              <a:t>poranění závěsného aparátu čočky-</a:t>
            </a:r>
            <a:r>
              <a:rPr lang="cs-CZ" b="1" dirty="0" err="1"/>
              <a:t>subluxaci</a:t>
            </a:r>
            <a:r>
              <a:rPr lang="cs-CZ" dirty="0" err="1"/>
              <a:t>,chvění</a:t>
            </a:r>
            <a:r>
              <a:rPr lang="cs-CZ" dirty="0"/>
              <a:t> duhovky-</a:t>
            </a:r>
            <a:r>
              <a:rPr lang="cs-CZ" b="1" dirty="0"/>
              <a:t> </a:t>
            </a:r>
            <a:r>
              <a:rPr lang="cs-CZ" b="1" dirty="0" err="1"/>
              <a:t>iridodonéza</a:t>
            </a:r>
            <a:endParaRPr lang="cs-CZ" b="1" dirty="0"/>
          </a:p>
          <a:p>
            <a:pPr eaLnBrk="1" hangingPunct="1">
              <a:defRPr/>
            </a:pPr>
            <a:r>
              <a:rPr lang="cs-CZ" dirty="0"/>
              <a:t>k </a:t>
            </a:r>
            <a:r>
              <a:rPr lang="cs-CZ" b="1" dirty="0"/>
              <a:t>luxaci</a:t>
            </a:r>
            <a:r>
              <a:rPr lang="cs-CZ" dirty="0"/>
              <a:t> čočky – do přední komory-okamžitý záchvat glaukomu, do sklivce-sekundární glaukom, odchlípení sítnice</a:t>
            </a:r>
          </a:p>
        </p:txBody>
      </p:sp>
    </p:spTree>
    <p:extLst>
      <p:ext uri="{BB962C8B-B14F-4D97-AF65-F5344CB8AC3E}">
        <p14:creationId xmlns:p14="http://schemas.microsoft.com/office/powerpoint/2010/main" val="23866615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25781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sz="4000" b="1"/>
              <a:t>3. Intoxikace spojené s periferním zúžením zorného pole a pomalu nastupující atrofií očního nervu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3286125"/>
            <a:ext cx="8229600" cy="284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/>
              <a:t>arzen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chinin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optochinin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chinolin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námel</a:t>
            </a:r>
          </a:p>
        </p:txBody>
      </p:sp>
    </p:spTree>
    <p:extLst>
      <p:ext uri="{BB962C8B-B14F-4D97-AF65-F5344CB8AC3E}">
        <p14:creationId xmlns:p14="http://schemas.microsoft.com/office/powerpoint/2010/main" val="16784652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404813"/>
            <a:ext cx="8229600" cy="5721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b="1"/>
              <a:t>Arzen</a:t>
            </a:r>
            <a:r>
              <a:rPr lang="cs-CZ" sz="2400"/>
              <a:t> – záněty spojivek, poškození očního nervu méně časté.Častější celkové příznaky – ztížené polykání, zvracení, průjem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b="1"/>
              <a:t>Chinin </a:t>
            </a:r>
            <a:r>
              <a:rPr lang="cs-CZ" sz="2400"/>
              <a:t>– periferní zúžení zorného pole, ischemické změny na sítnici. V lehkých případech mlžení a jiskření, v těžších případech rychlé snížení vidění obou očí. Současně porucha sluchu, závratě, bolesti hlavy až bezvědomí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/>
              <a:t>po delší době se může obnovit jak sluch tak zraková ostrost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/>
              <a:t>na sítnici – obraz podobný při embolii a.centr. retinae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b="1"/>
              <a:t>Patogeneze</a:t>
            </a:r>
            <a:r>
              <a:rPr lang="cs-CZ" sz="2400"/>
              <a:t> – ischemie, která vede sekundárně k poruše sítnice a očního nervu</a:t>
            </a:r>
          </a:p>
        </p:txBody>
      </p:sp>
    </p:spTree>
    <p:extLst>
      <p:ext uri="{BB962C8B-B14F-4D97-AF65-F5344CB8AC3E}">
        <p14:creationId xmlns:p14="http://schemas.microsoft.com/office/powerpoint/2010/main" val="30029459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692151"/>
            <a:ext cx="8229600" cy="572611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/>
              <a:t>Olovo –</a:t>
            </a:r>
            <a:r>
              <a:rPr lang="cs-CZ"/>
              <a:t> přítomna porucha vidění, příznaky neuroretinitidy</a:t>
            </a:r>
          </a:p>
          <a:p>
            <a:pPr eaLnBrk="1" hangingPunct="1">
              <a:buFontTx/>
              <a:buChar char="-"/>
              <a:defRPr/>
            </a:pPr>
            <a:r>
              <a:rPr lang="cs-CZ"/>
              <a:t>u malířů, natěračů,sazečů, méně často při požití vody dlouho stojící v olověných trubkách, při dlouhodobém působení obalů na poživatiny</a:t>
            </a:r>
          </a:p>
          <a:p>
            <a:pPr eaLnBrk="1" hangingPunct="1">
              <a:buFontTx/>
              <a:buChar char="-"/>
              <a:defRPr/>
            </a:pPr>
            <a:r>
              <a:rPr lang="cs-CZ"/>
              <a:t>poškození očí později než známé chronické příznaky otravy olovem</a:t>
            </a:r>
          </a:p>
          <a:p>
            <a:pPr eaLnBrk="1" hangingPunct="1">
              <a:buFontTx/>
              <a:buChar char="-"/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7492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poškození dásní, kolika, bolesti hlavy a obrny svalů na horních končetinách</a:t>
            </a:r>
          </a:p>
          <a:p>
            <a:pPr eaLnBrk="1" hangingPunct="1">
              <a:defRPr/>
            </a:pPr>
            <a:r>
              <a:rPr lang="cs-CZ" dirty="0"/>
              <a:t>Oční – rozličné, především jde o centrálně podloženou přechodnou </a:t>
            </a:r>
            <a:r>
              <a:rPr lang="cs-CZ" dirty="0" err="1"/>
              <a:t>amaurozu</a:t>
            </a:r>
            <a:r>
              <a:rPr lang="cs-CZ" dirty="0"/>
              <a:t> či </a:t>
            </a:r>
            <a:r>
              <a:rPr lang="cs-CZ" dirty="0" err="1"/>
              <a:t>hemianopsii</a:t>
            </a:r>
            <a:r>
              <a:rPr lang="cs-CZ" dirty="0"/>
              <a:t>, onemocnění očního nervu a poškození vnitřních a vnějších očních svalů</a:t>
            </a:r>
          </a:p>
        </p:txBody>
      </p:sp>
    </p:spTree>
    <p:extLst>
      <p:ext uri="{BB962C8B-B14F-4D97-AF65-F5344CB8AC3E}">
        <p14:creationId xmlns:p14="http://schemas.microsoft.com/office/powerpoint/2010/main" val="17947912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Rtuť</a:t>
            </a:r>
            <a:r>
              <a:rPr lang="cs-CZ"/>
              <a:t> – akutní otrava smrt</a:t>
            </a:r>
          </a:p>
          <a:p>
            <a:pPr eaLnBrk="1" hangingPunct="1">
              <a:defRPr/>
            </a:pPr>
            <a:r>
              <a:rPr lang="cs-CZ"/>
              <a:t>chronická otrava – neurologickými symptomy, zúžením zorného pole, slepotou zaviněnou atrofií mozkové kory</a:t>
            </a:r>
            <a:endParaRPr lang="cs-CZ" b="1"/>
          </a:p>
        </p:txBody>
      </p:sp>
    </p:spTree>
    <p:extLst>
      <p:ext uri="{BB962C8B-B14F-4D97-AF65-F5344CB8AC3E}">
        <p14:creationId xmlns:p14="http://schemas.microsoft.com/office/powerpoint/2010/main" val="19471763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/>
              <a:t>4. Intoxikační amblyopie spojené s kolísající poruchou vidění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821234" y="2241331"/>
            <a:ext cx="8229600" cy="5068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hemostáza v sítnicových vénách, krvácení do sítnice, </a:t>
            </a:r>
            <a:r>
              <a:rPr lang="cs-CZ" dirty="0" err="1"/>
              <a:t>poruchau</a:t>
            </a:r>
            <a:r>
              <a:rPr lang="cs-CZ" dirty="0"/>
              <a:t> pigmentového epitelu sítnice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b="1" dirty="0"/>
              <a:t>anilinové barvy, nitrobenzol, benzen, trinitrotoluen, bojové látky-chlor, fosgen a difosgen,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 dirty="0"/>
              <a:t>   insekticidy</a:t>
            </a:r>
            <a:r>
              <a:rPr lang="cs-CZ" dirty="0"/>
              <a:t>/rozšiřují zornice, edém papily zrakového nervu/</a:t>
            </a:r>
            <a:endParaRPr lang="cs-CZ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/>
              <a:t>celkově – závratě, jiskření před očima, nevolnost, parestezie</a:t>
            </a:r>
          </a:p>
        </p:txBody>
      </p:sp>
    </p:spTree>
    <p:extLst>
      <p:ext uri="{BB962C8B-B14F-4D97-AF65-F5344CB8AC3E}">
        <p14:creationId xmlns:p14="http://schemas.microsoft.com/office/powerpoint/2010/main" val="40647704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/>
              <a:t>5. Jedovaté látky přímo působící na mozek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700214"/>
            <a:ext cx="8229600" cy="4752975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spojeny s poruchami vidění</a:t>
            </a:r>
          </a:p>
          <a:p>
            <a:pPr eaLnBrk="1" hangingPunct="1">
              <a:defRPr/>
            </a:pPr>
            <a:r>
              <a:rPr lang="cs-CZ" b="1"/>
              <a:t>kysličník uhelnatý, kyselina salicylová</a:t>
            </a:r>
          </a:p>
          <a:p>
            <a:pPr eaLnBrk="1" hangingPunct="1">
              <a:defRPr/>
            </a:pPr>
            <a:r>
              <a:rPr lang="cs-CZ"/>
              <a:t>poškození centrálních mozkových center vidění, homonymní hemianopsie, koncentrické zúžení zorného pole, vzácně změny na očním pozadí</a:t>
            </a:r>
          </a:p>
        </p:txBody>
      </p:sp>
    </p:spTree>
    <p:extLst>
      <p:ext uri="{BB962C8B-B14F-4D97-AF65-F5344CB8AC3E}">
        <p14:creationId xmlns:p14="http://schemas.microsoft.com/office/powerpoint/2010/main" val="3801484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cs-CZ" b="1"/>
              <a:t>6. Barvocit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492375"/>
            <a:ext cx="8229600" cy="3638550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santonin</a:t>
            </a:r>
            <a:r>
              <a:rPr lang="cs-CZ"/>
              <a:t>, - izolovaně poškozuje barvocit bez poškození vidění</a:t>
            </a:r>
          </a:p>
          <a:p>
            <a:pPr eaLnBrk="1" hangingPunct="1">
              <a:defRPr/>
            </a:pPr>
            <a:r>
              <a:rPr lang="cs-CZ" b="1"/>
              <a:t>fenacetin</a:t>
            </a:r>
            <a:r>
              <a:rPr lang="cs-CZ"/>
              <a:t> – žluté vidění</a:t>
            </a:r>
          </a:p>
          <a:p>
            <a:pPr eaLnBrk="1" hangingPunct="1">
              <a:defRPr/>
            </a:pPr>
            <a:r>
              <a:rPr lang="cs-CZ" b="1"/>
              <a:t>žvýkání tabáku</a:t>
            </a:r>
            <a:r>
              <a:rPr lang="cs-CZ"/>
              <a:t> – červené vidění</a:t>
            </a:r>
          </a:p>
        </p:txBody>
      </p:sp>
    </p:spTree>
    <p:extLst>
      <p:ext uri="{BB962C8B-B14F-4D97-AF65-F5344CB8AC3E}">
        <p14:creationId xmlns:p14="http://schemas.microsoft.com/office/powerpoint/2010/main" val="2067366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7. Zkalení čočky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2276476"/>
            <a:ext cx="8229600" cy="3883025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 naftalin</a:t>
            </a:r>
          </a:p>
          <a:p>
            <a:pPr eaLnBrk="1" hangingPunct="1">
              <a:defRPr/>
            </a:pPr>
            <a:r>
              <a:rPr lang="cs-CZ"/>
              <a:t> betanaftol</a:t>
            </a:r>
          </a:p>
          <a:p>
            <a:pPr eaLnBrk="1" hangingPunct="1">
              <a:defRPr/>
            </a:pPr>
            <a:r>
              <a:rPr lang="cs-CZ"/>
              <a:t> námel</a:t>
            </a:r>
          </a:p>
          <a:p>
            <a:pPr eaLnBrk="1" hangingPunct="1">
              <a:defRPr/>
            </a:pPr>
            <a:r>
              <a:rPr lang="cs-CZ"/>
              <a:t> thalium</a:t>
            </a:r>
          </a:p>
        </p:txBody>
      </p:sp>
    </p:spTree>
    <p:extLst>
      <p:ext uri="{BB962C8B-B14F-4D97-AF65-F5344CB8AC3E}">
        <p14:creationId xmlns:p14="http://schemas.microsoft.com/office/powerpoint/2010/main" val="40781748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/>
              <a:t>8. Toxické látky působící na vnitřní a vnější svaly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916113"/>
            <a:ext cx="8229600" cy="4214812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Opium, morfium, chloroform,éter, parasympatomimetika</a:t>
            </a:r>
            <a:r>
              <a:rPr lang="cs-CZ"/>
              <a:t> – zužují zornici</a:t>
            </a:r>
          </a:p>
          <a:p>
            <a:pPr eaLnBrk="1" hangingPunct="1">
              <a:defRPr/>
            </a:pPr>
            <a:r>
              <a:rPr lang="cs-CZ" b="1"/>
              <a:t>kokain,adrenalin, ergotonin, atropin</a:t>
            </a:r>
            <a:r>
              <a:rPr lang="cs-CZ"/>
              <a:t> – rozšíření zornice působením na svaly duhovky a řasnatého tělíska</a:t>
            </a:r>
          </a:p>
        </p:txBody>
      </p:sp>
    </p:spTree>
    <p:extLst>
      <p:ext uri="{BB962C8B-B14F-4D97-AF65-F5344CB8AC3E}">
        <p14:creationId xmlns:p14="http://schemas.microsoft.com/office/powerpoint/2010/main" val="108656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385</TotalTime>
  <Words>5505</Words>
  <Application>Microsoft Office PowerPoint</Application>
  <PresentationFormat>Širokoúhlá obrazovka</PresentationFormat>
  <Paragraphs>584</Paragraphs>
  <Slides>161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161</vt:i4>
      </vt:variant>
    </vt:vector>
  </HeadingPairs>
  <TitlesOfParts>
    <vt:vector size="167" baseType="lpstr">
      <vt:lpstr>Arial</vt:lpstr>
      <vt:lpstr>Century Gothic</vt:lpstr>
      <vt:lpstr>Verdana</vt:lpstr>
      <vt:lpstr>Wingdings</vt:lpstr>
      <vt:lpstr>Wingdings 3</vt:lpstr>
      <vt:lpstr>Ion</vt:lpstr>
      <vt:lpstr>Úrazy oka</vt:lpstr>
      <vt:lpstr>Rozdělení úrazů oka</vt:lpstr>
      <vt:lpstr>Mechanické úrazy oka</vt:lpstr>
      <vt:lpstr>Prezentace aplikace PowerPoint</vt:lpstr>
      <vt:lpstr>Prezentace aplikace PowerPoint</vt:lpstr>
      <vt:lpstr>Prezentace aplikace PowerPoint</vt:lpstr>
      <vt:lpstr>TUPÁ   PORANĚNÍ</vt:lpstr>
      <vt:lpstr> Nejčastější následky tupého poranění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Mechanismus kontuze bulbu</vt:lpstr>
      <vt:lpstr>hyféma</vt:lpstr>
      <vt:lpstr>Iridodyalýza,iridorhexe, krev.koagulum</vt:lpstr>
      <vt:lpstr>Luxace čočky do přední komory</vt:lpstr>
      <vt:lpstr>Luxace čočky do zadní komory</vt:lpstr>
      <vt:lpstr>Traumatická katarakta</vt:lpstr>
      <vt:lpstr>Berlinovo zkalení</vt:lpstr>
      <vt:lpstr>Ruptura cévnatky</vt:lpstr>
      <vt:lpstr>Trhlina sítnice</vt:lpstr>
      <vt:lpstr>Mechanismus kontuze – zlomenina spodiny očnice</vt:lpstr>
      <vt:lpstr>Hydraulická zlomenina očnice, CT </vt:lpstr>
      <vt:lpstr>Hydraulická zlomenina očnice</vt:lpstr>
      <vt:lpstr>Prezentace aplikace PowerPoint</vt:lpstr>
      <vt:lpstr>Poranění oka ostrými předměty</vt:lpstr>
      <vt:lpstr>Příčiny úrazů oka</vt:lpstr>
      <vt:lpstr>Poranění víček</vt:lpstr>
      <vt:lpstr>Poranění očnice (orbity)</vt:lpstr>
      <vt:lpstr>Prezentace aplikace PowerPoint</vt:lpstr>
      <vt:lpstr>Nepronikající poranění bulbu</vt:lpstr>
      <vt:lpstr>Oděrka rohovky</vt:lpstr>
      <vt:lpstr>Cizí tělísko pod víčkem</vt:lpstr>
      <vt:lpstr>Rohovkové cizí tělísko</vt:lpstr>
      <vt:lpstr>Pronikající poranění bulbu</vt:lpstr>
      <vt:lpstr>Perforační poranění rohovky</vt:lpstr>
      <vt:lpstr>Perforace rohovky s výhřezem duhovky</vt:lpstr>
      <vt:lpstr>Perforační poranění skléry</vt:lpstr>
      <vt:lpstr>Léčba</vt:lpstr>
      <vt:lpstr>Rtg kontrastní cizí tělísko v levé očnici</vt:lpstr>
      <vt:lpstr>CT vyšetření </vt:lpstr>
      <vt:lpstr>UZV vyšetření nitroočního tělíska</vt:lpstr>
      <vt:lpstr>Kovové nitrooční tělísko</vt:lpstr>
      <vt:lpstr>Ruptura bulbu s výhřezem nitroočních tkání</vt:lpstr>
      <vt:lpstr>Prezentace aplikace PowerPoint</vt:lpstr>
      <vt:lpstr>Komplikace</vt:lpstr>
      <vt:lpstr>Poranění zrakového nervu</vt:lpstr>
      <vt:lpstr>Poranění zrakového nervu</vt:lpstr>
      <vt:lpstr>anizokorie</vt:lpstr>
      <vt:lpstr>Střelné poranění</vt:lpstr>
      <vt:lpstr>Poranění tepelným či chemickým působením</vt:lpstr>
      <vt:lpstr>Prezentace aplikace PowerPoint</vt:lpstr>
      <vt:lpstr>Prezentace aplikace PowerPoint</vt:lpstr>
      <vt:lpstr>Tepelná poškození oka - combustio</vt:lpstr>
      <vt:lpstr>Prezentace aplikace PowerPoint</vt:lpstr>
      <vt:lpstr>Léčba</vt:lpstr>
      <vt:lpstr>Poleptání oka - causoma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Terapie</vt:lpstr>
      <vt:lpstr>Prezentace aplikace PowerPoint</vt:lpstr>
      <vt:lpstr>Prezentace aplikace PowerPoint</vt:lpstr>
      <vt:lpstr>Prevence a ochrana</vt:lpstr>
      <vt:lpstr>Prezentace aplikace PowerPoint</vt:lpstr>
      <vt:lpstr>Prezentace aplikace PowerPoint</vt:lpstr>
      <vt:lpstr>Působení toxických látek</vt:lpstr>
      <vt:lpstr>Během svého života je člověk vystaven působení toxických látek</vt:lpstr>
      <vt:lpstr>Do těla se toxické látky dostávají</vt:lpstr>
      <vt:lpstr>Orgány lidského těla jsou poškozovány </vt:lpstr>
      <vt:lpstr>Prezentace aplikace PowerPoint</vt:lpstr>
      <vt:lpstr>1.Akutně vznikající toxické amblyopie s centrálním skotomem a následným vývojem atrofie očního nervu</vt:lpstr>
      <vt:lpstr>Prezentace aplikace PowerPoint</vt:lpstr>
      <vt:lpstr>Prezentace aplikace PowerPoint</vt:lpstr>
      <vt:lpstr>Prezentace aplikace PowerPoint</vt:lpstr>
      <vt:lpstr>Diferenciálně diagnosticky</vt:lpstr>
      <vt:lpstr>Prezentace aplikace PowerPoint</vt:lpstr>
      <vt:lpstr>Léčba: </vt:lpstr>
      <vt:lpstr>2. Chronické toxické amblyopie s centrálním skotomem a pomalu nastupující atrofií očního nervu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Intoxikace spojené s periferním zúžením zorného pole a pomalu nastupující atrofií očního nervu</vt:lpstr>
      <vt:lpstr>Prezentace aplikace PowerPoint</vt:lpstr>
      <vt:lpstr>Prezentace aplikace PowerPoint</vt:lpstr>
      <vt:lpstr>Prezentace aplikace PowerPoint</vt:lpstr>
      <vt:lpstr>Prezentace aplikace PowerPoint</vt:lpstr>
      <vt:lpstr>4. Intoxikační amblyopie spojené s kolísající poruchou vidění</vt:lpstr>
      <vt:lpstr>5. Jedovaté látky přímo působící na mozek</vt:lpstr>
      <vt:lpstr>6. Barvocit</vt:lpstr>
      <vt:lpstr>7. Zkalení čočky</vt:lpstr>
      <vt:lpstr>8. Toxické látky působící na vnitřní a vnější svaly</vt:lpstr>
      <vt:lpstr>Prezentace aplikace PowerPoint</vt:lpstr>
      <vt:lpstr>Prezentace aplikace PowerPoint</vt:lpstr>
      <vt:lpstr>9. Oční komplikace při celkově podávaných lécích</vt:lpstr>
      <vt:lpstr>Prezentace aplikace PowerPoint</vt:lpstr>
      <vt:lpstr>Prezentace aplikace PowerPoint</vt:lpstr>
      <vt:lpstr>Záření a světlo</vt:lpstr>
      <vt:lpstr>Prezentace aplikace PowerPoint</vt:lpstr>
      <vt:lpstr>Záření -  radiace </vt:lpstr>
      <vt:lpstr>Prezentace aplikace PowerPoint</vt:lpstr>
      <vt:lpstr>Podle prostupu záření hmotou :</vt:lpstr>
      <vt:lpstr>Prezentace aplikace PowerPoint</vt:lpstr>
      <vt:lpstr>Světlo</vt:lpstr>
      <vt:lpstr>Prezentace aplikace PowerPoint</vt:lpstr>
      <vt:lpstr>Prezentace aplikace PowerPoint</vt:lpstr>
      <vt:lpstr>Prezentace aplikace PowerPoint</vt:lpstr>
      <vt:lpstr>Prezentace aplikace PowerPoint</vt:lpstr>
      <vt:lpstr>Poškození oka zářením</vt:lpstr>
      <vt:lpstr>NEIONIZUJÍCÍ  ZÁŘENÍ</vt:lpstr>
      <vt:lpstr>1. Ultrafialové záření / 100-380nm/</vt:lpstr>
      <vt:lpstr>Prezentace aplikace PowerPoint</vt:lpstr>
      <vt:lpstr>Prezentace aplikace PowerPoint</vt:lpstr>
      <vt:lpstr>Projevy:</vt:lpstr>
      <vt:lpstr>Nález na štěrbinové lampě:</vt:lpstr>
      <vt:lpstr>Léčba:</vt:lpstr>
      <vt:lpstr>2. Infračervené záření/780nm-1mm </vt:lpstr>
      <vt:lpstr>Prezentace aplikace PowerPoint</vt:lpstr>
      <vt:lpstr>Prezentace aplikace PowerPoint</vt:lpstr>
      <vt:lpstr>3.Viditelné světlo a zářivá energie laserů /350 -780nm</vt:lpstr>
      <vt:lpstr>IONIZUJÍCÍ  ZÁŘENÍ</vt:lpstr>
      <vt:lpstr>Nález</vt:lpstr>
      <vt:lpstr>Poškození oka ionizujícím zářením:</vt:lpstr>
      <vt:lpstr>Světlo</vt:lpstr>
      <vt:lpstr>Lidské oko je chráněno před přímým slunečním světlem :</vt:lpstr>
      <vt:lpstr>Prezentace aplikace PowerPoint</vt:lpstr>
      <vt:lpstr>Prezentace aplikace PowerPoint</vt:lpstr>
      <vt:lpstr>Prezentace aplikace PowerPoint</vt:lpstr>
      <vt:lpstr>Prezentace aplikace PowerPoint</vt:lpstr>
      <vt:lpstr>Mechanizmus vzniku poškození</vt:lpstr>
      <vt:lpstr>Fotochemické poškození čočky:</vt:lpstr>
      <vt:lpstr>Fotochemické poškození sítnice: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Oftalmoheliózy</vt:lpstr>
      <vt:lpstr>Oční víčko</vt:lpstr>
      <vt:lpstr>Povrch oka</vt:lpstr>
      <vt:lpstr>Cévnatka</vt:lpstr>
      <vt:lpstr>Čočka</vt:lpstr>
      <vt:lpstr>Sklivec</vt:lpstr>
      <vt:lpstr>Sítnice</vt:lpstr>
      <vt:lpstr>Postavení očí</vt:lpstr>
      <vt:lpstr>Ochrana</vt:lpstr>
      <vt:lpstr>Trvalé následky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Úrazy oka</dc:title>
  <dc:creator>Svatopluk Synek</dc:creator>
  <cp:lastModifiedBy>Svatopluk Synek</cp:lastModifiedBy>
  <cp:revision>11</cp:revision>
  <dcterms:created xsi:type="dcterms:W3CDTF">2016-05-11T08:35:33Z</dcterms:created>
  <dcterms:modified xsi:type="dcterms:W3CDTF">2020-12-10T14:23:16Z</dcterms:modified>
</cp:coreProperties>
</file>