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3" r:id="rId8"/>
    <p:sldId id="262" r:id="rId9"/>
    <p:sldId id="264" r:id="rId10"/>
    <p:sldId id="265" r:id="rId11"/>
    <p:sldId id="266" r:id="rId12"/>
    <p:sldId id="267" r:id="rId13"/>
    <p:sldId id="268" r:id="rId14"/>
    <p:sldId id="270" r:id="rId15"/>
    <p:sldId id="269" r:id="rId16"/>
    <p:sldId id="271"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52" y="124"/>
      </p:cViewPr>
      <p:guideLst/>
    </p:cSldViewPr>
  </p:slideViewPr>
  <p:notesTextViewPr>
    <p:cViewPr>
      <p:scale>
        <a:sx n="1" d="1"/>
        <a:sy n="1" d="1"/>
      </p:scale>
      <p:origin x="0" y="0"/>
    </p:cViewPr>
  </p:notesTextViewPr>
  <p:sorterViewPr>
    <p:cViewPr>
      <p:scale>
        <a:sx n="100" d="100"/>
        <a:sy n="100" d="100"/>
      </p:scale>
      <p:origin x="0" y="-13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862D20-3970-49A1-A53D-AE59E21415D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BBD4663-EFCC-4DEB-BD0A-DE46F006D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13D8FF6-77D4-4AE3-9F1C-EC09CF0936F3}"/>
              </a:ext>
            </a:extLst>
          </p:cNvPr>
          <p:cNvSpPr>
            <a:spLocks noGrp="1"/>
          </p:cNvSpPr>
          <p:nvPr>
            <p:ph type="dt" sz="half" idx="10"/>
          </p:nvPr>
        </p:nvSpPr>
        <p:spPr/>
        <p:txBody>
          <a:bodyPr/>
          <a:lstStyle/>
          <a:p>
            <a:fld id="{48834392-4D0A-4C09-B77C-DCB000BFB053}" type="datetimeFigureOut">
              <a:rPr lang="cs-CZ" smtClean="0"/>
              <a:t>06.12.2020</a:t>
            </a:fld>
            <a:endParaRPr lang="cs-CZ"/>
          </a:p>
        </p:txBody>
      </p:sp>
      <p:sp>
        <p:nvSpPr>
          <p:cNvPr id="5" name="Zástupný symbol pro zápatí 4">
            <a:extLst>
              <a:ext uri="{FF2B5EF4-FFF2-40B4-BE49-F238E27FC236}">
                <a16:creationId xmlns:a16="http://schemas.microsoft.com/office/drawing/2014/main" id="{A1ED6DF6-8C89-413F-BD45-9303C114058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08A9918-E5B4-4DC6-BC76-78A707E3650E}"/>
              </a:ext>
            </a:extLst>
          </p:cNvPr>
          <p:cNvSpPr>
            <a:spLocks noGrp="1"/>
          </p:cNvSpPr>
          <p:nvPr>
            <p:ph type="sldNum" sz="quarter" idx="12"/>
          </p:nvPr>
        </p:nvSpPr>
        <p:spPr/>
        <p:txBody>
          <a:bodyPr/>
          <a:lstStyle/>
          <a:p>
            <a:fld id="{5C2850A6-C2D6-4614-91F2-8C14956CEB8F}" type="slidenum">
              <a:rPr lang="cs-CZ" smtClean="0"/>
              <a:t>‹#›</a:t>
            </a:fld>
            <a:endParaRPr lang="cs-CZ"/>
          </a:p>
        </p:txBody>
      </p:sp>
    </p:spTree>
    <p:extLst>
      <p:ext uri="{BB962C8B-B14F-4D97-AF65-F5344CB8AC3E}">
        <p14:creationId xmlns:p14="http://schemas.microsoft.com/office/powerpoint/2010/main" val="1030494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98F5FF-4DBE-46CD-876F-45F2CAEA64D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C4A87AE-9028-420B-855F-BECF8E3636C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B1F0B80-4144-4581-B980-11ADA2180E8A}"/>
              </a:ext>
            </a:extLst>
          </p:cNvPr>
          <p:cNvSpPr>
            <a:spLocks noGrp="1"/>
          </p:cNvSpPr>
          <p:nvPr>
            <p:ph type="dt" sz="half" idx="10"/>
          </p:nvPr>
        </p:nvSpPr>
        <p:spPr/>
        <p:txBody>
          <a:bodyPr/>
          <a:lstStyle/>
          <a:p>
            <a:fld id="{48834392-4D0A-4C09-B77C-DCB000BFB053}" type="datetimeFigureOut">
              <a:rPr lang="cs-CZ" smtClean="0"/>
              <a:t>06.12.2020</a:t>
            </a:fld>
            <a:endParaRPr lang="cs-CZ"/>
          </a:p>
        </p:txBody>
      </p:sp>
      <p:sp>
        <p:nvSpPr>
          <p:cNvPr id="5" name="Zástupný symbol pro zápatí 4">
            <a:extLst>
              <a:ext uri="{FF2B5EF4-FFF2-40B4-BE49-F238E27FC236}">
                <a16:creationId xmlns:a16="http://schemas.microsoft.com/office/drawing/2014/main" id="{D4D47B0D-1398-4B48-80D5-77539F38A54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6BA6A0A-5ADC-4848-881F-4774306E9CB6}"/>
              </a:ext>
            </a:extLst>
          </p:cNvPr>
          <p:cNvSpPr>
            <a:spLocks noGrp="1"/>
          </p:cNvSpPr>
          <p:nvPr>
            <p:ph type="sldNum" sz="quarter" idx="12"/>
          </p:nvPr>
        </p:nvSpPr>
        <p:spPr/>
        <p:txBody>
          <a:bodyPr/>
          <a:lstStyle/>
          <a:p>
            <a:fld id="{5C2850A6-C2D6-4614-91F2-8C14956CEB8F}" type="slidenum">
              <a:rPr lang="cs-CZ" smtClean="0"/>
              <a:t>‹#›</a:t>
            </a:fld>
            <a:endParaRPr lang="cs-CZ"/>
          </a:p>
        </p:txBody>
      </p:sp>
    </p:spTree>
    <p:extLst>
      <p:ext uri="{BB962C8B-B14F-4D97-AF65-F5344CB8AC3E}">
        <p14:creationId xmlns:p14="http://schemas.microsoft.com/office/powerpoint/2010/main" val="3455466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6B8F47C-E19D-48C8-A4E7-9949C9B9CAC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E1CA015-626B-438E-9AAC-914F61A6DC3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6E1DD2F-3919-416E-B717-A673051F78DE}"/>
              </a:ext>
            </a:extLst>
          </p:cNvPr>
          <p:cNvSpPr>
            <a:spLocks noGrp="1"/>
          </p:cNvSpPr>
          <p:nvPr>
            <p:ph type="dt" sz="half" idx="10"/>
          </p:nvPr>
        </p:nvSpPr>
        <p:spPr/>
        <p:txBody>
          <a:bodyPr/>
          <a:lstStyle/>
          <a:p>
            <a:fld id="{48834392-4D0A-4C09-B77C-DCB000BFB053}" type="datetimeFigureOut">
              <a:rPr lang="cs-CZ" smtClean="0"/>
              <a:t>06.12.2020</a:t>
            </a:fld>
            <a:endParaRPr lang="cs-CZ"/>
          </a:p>
        </p:txBody>
      </p:sp>
      <p:sp>
        <p:nvSpPr>
          <p:cNvPr id="5" name="Zástupný symbol pro zápatí 4">
            <a:extLst>
              <a:ext uri="{FF2B5EF4-FFF2-40B4-BE49-F238E27FC236}">
                <a16:creationId xmlns:a16="http://schemas.microsoft.com/office/drawing/2014/main" id="{D3C2547D-192D-45F2-A558-A6C35B95648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4203490-0798-486F-BEB4-CD38923ED88A}"/>
              </a:ext>
            </a:extLst>
          </p:cNvPr>
          <p:cNvSpPr>
            <a:spLocks noGrp="1"/>
          </p:cNvSpPr>
          <p:nvPr>
            <p:ph type="sldNum" sz="quarter" idx="12"/>
          </p:nvPr>
        </p:nvSpPr>
        <p:spPr/>
        <p:txBody>
          <a:bodyPr/>
          <a:lstStyle/>
          <a:p>
            <a:fld id="{5C2850A6-C2D6-4614-91F2-8C14956CEB8F}" type="slidenum">
              <a:rPr lang="cs-CZ" smtClean="0"/>
              <a:t>‹#›</a:t>
            </a:fld>
            <a:endParaRPr lang="cs-CZ"/>
          </a:p>
        </p:txBody>
      </p:sp>
    </p:spTree>
    <p:extLst>
      <p:ext uri="{BB962C8B-B14F-4D97-AF65-F5344CB8AC3E}">
        <p14:creationId xmlns:p14="http://schemas.microsoft.com/office/powerpoint/2010/main" val="76716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758A11-6325-4003-A378-ACE02C7F703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4649590-5854-4736-9FF7-16D77F4FC138}"/>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3A88A8D-FB84-45B1-90F4-7095B4C0882A}"/>
              </a:ext>
            </a:extLst>
          </p:cNvPr>
          <p:cNvSpPr>
            <a:spLocks noGrp="1"/>
          </p:cNvSpPr>
          <p:nvPr>
            <p:ph type="dt" sz="half" idx="10"/>
          </p:nvPr>
        </p:nvSpPr>
        <p:spPr/>
        <p:txBody>
          <a:bodyPr/>
          <a:lstStyle/>
          <a:p>
            <a:fld id="{48834392-4D0A-4C09-B77C-DCB000BFB053}" type="datetimeFigureOut">
              <a:rPr lang="cs-CZ" smtClean="0"/>
              <a:t>06.12.2020</a:t>
            </a:fld>
            <a:endParaRPr lang="cs-CZ"/>
          </a:p>
        </p:txBody>
      </p:sp>
      <p:sp>
        <p:nvSpPr>
          <p:cNvPr id="5" name="Zástupný symbol pro zápatí 4">
            <a:extLst>
              <a:ext uri="{FF2B5EF4-FFF2-40B4-BE49-F238E27FC236}">
                <a16:creationId xmlns:a16="http://schemas.microsoft.com/office/drawing/2014/main" id="{3B07F9F5-FCC9-4F83-96CB-0C5245EFBE9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029EECE-E5CA-4DCF-81DB-513362EFC0AE}"/>
              </a:ext>
            </a:extLst>
          </p:cNvPr>
          <p:cNvSpPr>
            <a:spLocks noGrp="1"/>
          </p:cNvSpPr>
          <p:nvPr>
            <p:ph type="sldNum" sz="quarter" idx="12"/>
          </p:nvPr>
        </p:nvSpPr>
        <p:spPr/>
        <p:txBody>
          <a:bodyPr/>
          <a:lstStyle/>
          <a:p>
            <a:fld id="{5C2850A6-C2D6-4614-91F2-8C14956CEB8F}" type="slidenum">
              <a:rPr lang="cs-CZ" smtClean="0"/>
              <a:t>‹#›</a:t>
            </a:fld>
            <a:endParaRPr lang="cs-CZ"/>
          </a:p>
        </p:txBody>
      </p:sp>
    </p:spTree>
    <p:extLst>
      <p:ext uri="{BB962C8B-B14F-4D97-AF65-F5344CB8AC3E}">
        <p14:creationId xmlns:p14="http://schemas.microsoft.com/office/powerpoint/2010/main" val="117049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EEDE42-81C3-48CE-8D1F-B94C628C969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0E593FA-670B-4E43-B102-EEF96CACA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4267FD37-246E-46D3-A473-B136F527C438}"/>
              </a:ext>
            </a:extLst>
          </p:cNvPr>
          <p:cNvSpPr>
            <a:spLocks noGrp="1"/>
          </p:cNvSpPr>
          <p:nvPr>
            <p:ph type="dt" sz="half" idx="10"/>
          </p:nvPr>
        </p:nvSpPr>
        <p:spPr/>
        <p:txBody>
          <a:bodyPr/>
          <a:lstStyle/>
          <a:p>
            <a:fld id="{48834392-4D0A-4C09-B77C-DCB000BFB053}" type="datetimeFigureOut">
              <a:rPr lang="cs-CZ" smtClean="0"/>
              <a:t>06.12.2020</a:t>
            </a:fld>
            <a:endParaRPr lang="cs-CZ"/>
          </a:p>
        </p:txBody>
      </p:sp>
      <p:sp>
        <p:nvSpPr>
          <p:cNvPr id="5" name="Zástupný symbol pro zápatí 4">
            <a:extLst>
              <a:ext uri="{FF2B5EF4-FFF2-40B4-BE49-F238E27FC236}">
                <a16:creationId xmlns:a16="http://schemas.microsoft.com/office/drawing/2014/main" id="{5B227AF4-41C9-4A6A-9A15-EC17AC84741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2279E22-B9E8-4B71-A0F4-79B56673B944}"/>
              </a:ext>
            </a:extLst>
          </p:cNvPr>
          <p:cNvSpPr>
            <a:spLocks noGrp="1"/>
          </p:cNvSpPr>
          <p:nvPr>
            <p:ph type="sldNum" sz="quarter" idx="12"/>
          </p:nvPr>
        </p:nvSpPr>
        <p:spPr/>
        <p:txBody>
          <a:bodyPr/>
          <a:lstStyle/>
          <a:p>
            <a:fld id="{5C2850A6-C2D6-4614-91F2-8C14956CEB8F}" type="slidenum">
              <a:rPr lang="cs-CZ" smtClean="0"/>
              <a:t>‹#›</a:t>
            </a:fld>
            <a:endParaRPr lang="cs-CZ"/>
          </a:p>
        </p:txBody>
      </p:sp>
    </p:spTree>
    <p:extLst>
      <p:ext uri="{BB962C8B-B14F-4D97-AF65-F5344CB8AC3E}">
        <p14:creationId xmlns:p14="http://schemas.microsoft.com/office/powerpoint/2010/main" val="3436939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97AE53-1ADA-4E86-87C4-816AFB3B7F1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291736D-14A8-467F-97CF-DB454CB85F7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F2F06DE-3FB8-4CBE-87C1-7755047F5B2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824E208-1DDD-4BD0-A933-0BC44C7A6154}"/>
              </a:ext>
            </a:extLst>
          </p:cNvPr>
          <p:cNvSpPr>
            <a:spLocks noGrp="1"/>
          </p:cNvSpPr>
          <p:nvPr>
            <p:ph type="dt" sz="half" idx="10"/>
          </p:nvPr>
        </p:nvSpPr>
        <p:spPr/>
        <p:txBody>
          <a:bodyPr/>
          <a:lstStyle/>
          <a:p>
            <a:fld id="{48834392-4D0A-4C09-B77C-DCB000BFB053}" type="datetimeFigureOut">
              <a:rPr lang="cs-CZ" smtClean="0"/>
              <a:t>06.12.2020</a:t>
            </a:fld>
            <a:endParaRPr lang="cs-CZ"/>
          </a:p>
        </p:txBody>
      </p:sp>
      <p:sp>
        <p:nvSpPr>
          <p:cNvPr id="6" name="Zástupný symbol pro zápatí 5">
            <a:extLst>
              <a:ext uri="{FF2B5EF4-FFF2-40B4-BE49-F238E27FC236}">
                <a16:creationId xmlns:a16="http://schemas.microsoft.com/office/drawing/2014/main" id="{55F878A9-9CE5-44E9-A5EB-2FAC23A651E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00A1ED7-60A3-4B3B-B975-CECBFA1D0505}"/>
              </a:ext>
            </a:extLst>
          </p:cNvPr>
          <p:cNvSpPr>
            <a:spLocks noGrp="1"/>
          </p:cNvSpPr>
          <p:nvPr>
            <p:ph type="sldNum" sz="quarter" idx="12"/>
          </p:nvPr>
        </p:nvSpPr>
        <p:spPr/>
        <p:txBody>
          <a:bodyPr/>
          <a:lstStyle/>
          <a:p>
            <a:fld id="{5C2850A6-C2D6-4614-91F2-8C14956CEB8F}" type="slidenum">
              <a:rPr lang="cs-CZ" smtClean="0"/>
              <a:t>‹#›</a:t>
            </a:fld>
            <a:endParaRPr lang="cs-CZ"/>
          </a:p>
        </p:txBody>
      </p:sp>
    </p:spTree>
    <p:extLst>
      <p:ext uri="{BB962C8B-B14F-4D97-AF65-F5344CB8AC3E}">
        <p14:creationId xmlns:p14="http://schemas.microsoft.com/office/powerpoint/2010/main" val="322555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6ED574-B95D-4C0D-8E94-1CFDDA9087E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EAFB2AD-C05E-4D23-BE16-0E7C354AD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8650A967-69C7-4A9C-8C83-B781ABD6352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49521ADD-F06F-4FBE-A6F4-6DF140342D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D243E82-D9F9-4B77-A1FA-844D2FF800D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A43D12B-EAF2-42D0-99E8-80ACB96FA8E8}"/>
              </a:ext>
            </a:extLst>
          </p:cNvPr>
          <p:cNvSpPr>
            <a:spLocks noGrp="1"/>
          </p:cNvSpPr>
          <p:nvPr>
            <p:ph type="dt" sz="half" idx="10"/>
          </p:nvPr>
        </p:nvSpPr>
        <p:spPr/>
        <p:txBody>
          <a:bodyPr/>
          <a:lstStyle/>
          <a:p>
            <a:fld id="{48834392-4D0A-4C09-B77C-DCB000BFB053}" type="datetimeFigureOut">
              <a:rPr lang="cs-CZ" smtClean="0"/>
              <a:t>06.12.2020</a:t>
            </a:fld>
            <a:endParaRPr lang="cs-CZ"/>
          </a:p>
        </p:txBody>
      </p:sp>
      <p:sp>
        <p:nvSpPr>
          <p:cNvPr id="8" name="Zástupný symbol pro zápatí 7">
            <a:extLst>
              <a:ext uri="{FF2B5EF4-FFF2-40B4-BE49-F238E27FC236}">
                <a16:creationId xmlns:a16="http://schemas.microsoft.com/office/drawing/2014/main" id="{6CBB6B0C-0F81-42FC-8D03-CAF49875257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2F2C162-04D8-462E-BB63-0574917FF960}"/>
              </a:ext>
            </a:extLst>
          </p:cNvPr>
          <p:cNvSpPr>
            <a:spLocks noGrp="1"/>
          </p:cNvSpPr>
          <p:nvPr>
            <p:ph type="sldNum" sz="quarter" idx="12"/>
          </p:nvPr>
        </p:nvSpPr>
        <p:spPr/>
        <p:txBody>
          <a:bodyPr/>
          <a:lstStyle/>
          <a:p>
            <a:fld id="{5C2850A6-C2D6-4614-91F2-8C14956CEB8F}" type="slidenum">
              <a:rPr lang="cs-CZ" smtClean="0"/>
              <a:t>‹#›</a:t>
            </a:fld>
            <a:endParaRPr lang="cs-CZ"/>
          </a:p>
        </p:txBody>
      </p:sp>
    </p:spTree>
    <p:extLst>
      <p:ext uri="{BB962C8B-B14F-4D97-AF65-F5344CB8AC3E}">
        <p14:creationId xmlns:p14="http://schemas.microsoft.com/office/powerpoint/2010/main" val="116123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901AA7-6CF5-4DA9-BFB8-281B3642768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A04B512-82A9-48CC-996C-C21C7D9A331E}"/>
              </a:ext>
            </a:extLst>
          </p:cNvPr>
          <p:cNvSpPr>
            <a:spLocks noGrp="1"/>
          </p:cNvSpPr>
          <p:nvPr>
            <p:ph type="dt" sz="half" idx="10"/>
          </p:nvPr>
        </p:nvSpPr>
        <p:spPr/>
        <p:txBody>
          <a:bodyPr/>
          <a:lstStyle/>
          <a:p>
            <a:fld id="{48834392-4D0A-4C09-B77C-DCB000BFB053}" type="datetimeFigureOut">
              <a:rPr lang="cs-CZ" smtClean="0"/>
              <a:t>06.12.2020</a:t>
            </a:fld>
            <a:endParaRPr lang="cs-CZ"/>
          </a:p>
        </p:txBody>
      </p:sp>
      <p:sp>
        <p:nvSpPr>
          <p:cNvPr id="4" name="Zástupný symbol pro zápatí 3">
            <a:extLst>
              <a:ext uri="{FF2B5EF4-FFF2-40B4-BE49-F238E27FC236}">
                <a16:creationId xmlns:a16="http://schemas.microsoft.com/office/drawing/2014/main" id="{91E57316-F9E6-473D-B419-4902A7863183}"/>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8C267DE-EFA6-4243-9BB1-9062D68C1316}"/>
              </a:ext>
            </a:extLst>
          </p:cNvPr>
          <p:cNvSpPr>
            <a:spLocks noGrp="1"/>
          </p:cNvSpPr>
          <p:nvPr>
            <p:ph type="sldNum" sz="quarter" idx="12"/>
          </p:nvPr>
        </p:nvSpPr>
        <p:spPr/>
        <p:txBody>
          <a:bodyPr/>
          <a:lstStyle/>
          <a:p>
            <a:fld id="{5C2850A6-C2D6-4614-91F2-8C14956CEB8F}" type="slidenum">
              <a:rPr lang="cs-CZ" smtClean="0"/>
              <a:t>‹#›</a:t>
            </a:fld>
            <a:endParaRPr lang="cs-CZ"/>
          </a:p>
        </p:txBody>
      </p:sp>
    </p:spTree>
    <p:extLst>
      <p:ext uri="{BB962C8B-B14F-4D97-AF65-F5344CB8AC3E}">
        <p14:creationId xmlns:p14="http://schemas.microsoft.com/office/powerpoint/2010/main" val="484864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08183B8-2037-4696-899E-BC005D9C575C}"/>
              </a:ext>
            </a:extLst>
          </p:cNvPr>
          <p:cNvSpPr>
            <a:spLocks noGrp="1"/>
          </p:cNvSpPr>
          <p:nvPr>
            <p:ph type="dt" sz="half" idx="10"/>
          </p:nvPr>
        </p:nvSpPr>
        <p:spPr/>
        <p:txBody>
          <a:bodyPr/>
          <a:lstStyle/>
          <a:p>
            <a:fld id="{48834392-4D0A-4C09-B77C-DCB000BFB053}" type="datetimeFigureOut">
              <a:rPr lang="cs-CZ" smtClean="0"/>
              <a:t>06.12.2020</a:t>
            </a:fld>
            <a:endParaRPr lang="cs-CZ"/>
          </a:p>
        </p:txBody>
      </p:sp>
      <p:sp>
        <p:nvSpPr>
          <p:cNvPr id="3" name="Zástupný symbol pro zápatí 2">
            <a:extLst>
              <a:ext uri="{FF2B5EF4-FFF2-40B4-BE49-F238E27FC236}">
                <a16:creationId xmlns:a16="http://schemas.microsoft.com/office/drawing/2014/main" id="{D2E89D0C-FA51-4062-91D4-C556E56CDE6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ACCFA90-E449-4F84-9090-B31EFF811697}"/>
              </a:ext>
            </a:extLst>
          </p:cNvPr>
          <p:cNvSpPr>
            <a:spLocks noGrp="1"/>
          </p:cNvSpPr>
          <p:nvPr>
            <p:ph type="sldNum" sz="quarter" idx="12"/>
          </p:nvPr>
        </p:nvSpPr>
        <p:spPr/>
        <p:txBody>
          <a:bodyPr/>
          <a:lstStyle/>
          <a:p>
            <a:fld id="{5C2850A6-C2D6-4614-91F2-8C14956CEB8F}" type="slidenum">
              <a:rPr lang="cs-CZ" smtClean="0"/>
              <a:t>‹#›</a:t>
            </a:fld>
            <a:endParaRPr lang="cs-CZ"/>
          </a:p>
        </p:txBody>
      </p:sp>
    </p:spTree>
    <p:extLst>
      <p:ext uri="{BB962C8B-B14F-4D97-AF65-F5344CB8AC3E}">
        <p14:creationId xmlns:p14="http://schemas.microsoft.com/office/powerpoint/2010/main" val="85433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C30571-7C01-4F10-B72F-F7ED2DF646A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D64FDB2-6862-4D08-AFF8-D9DDBACB77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71856A8-4330-47E7-A313-D8F858385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C3D66A7-88DF-4BC3-847E-C27F884EAD31}"/>
              </a:ext>
            </a:extLst>
          </p:cNvPr>
          <p:cNvSpPr>
            <a:spLocks noGrp="1"/>
          </p:cNvSpPr>
          <p:nvPr>
            <p:ph type="dt" sz="half" idx="10"/>
          </p:nvPr>
        </p:nvSpPr>
        <p:spPr/>
        <p:txBody>
          <a:bodyPr/>
          <a:lstStyle/>
          <a:p>
            <a:fld id="{48834392-4D0A-4C09-B77C-DCB000BFB053}" type="datetimeFigureOut">
              <a:rPr lang="cs-CZ" smtClean="0"/>
              <a:t>06.12.2020</a:t>
            </a:fld>
            <a:endParaRPr lang="cs-CZ"/>
          </a:p>
        </p:txBody>
      </p:sp>
      <p:sp>
        <p:nvSpPr>
          <p:cNvPr id="6" name="Zástupný symbol pro zápatí 5">
            <a:extLst>
              <a:ext uri="{FF2B5EF4-FFF2-40B4-BE49-F238E27FC236}">
                <a16:creationId xmlns:a16="http://schemas.microsoft.com/office/drawing/2014/main" id="{1F016A38-4244-4057-BA0F-B4992A12973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0F0F209-05E1-4C8B-A843-8BB20E701063}"/>
              </a:ext>
            </a:extLst>
          </p:cNvPr>
          <p:cNvSpPr>
            <a:spLocks noGrp="1"/>
          </p:cNvSpPr>
          <p:nvPr>
            <p:ph type="sldNum" sz="quarter" idx="12"/>
          </p:nvPr>
        </p:nvSpPr>
        <p:spPr/>
        <p:txBody>
          <a:bodyPr/>
          <a:lstStyle/>
          <a:p>
            <a:fld id="{5C2850A6-C2D6-4614-91F2-8C14956CEB8F}" type="slidenum">
              <a:rPr lang="cs-CZ" smtClean="0"/>
              <a:t>‹#›</a:t>
            </a:fld>
            <a:endParaRPr lang="cs-CZ"/>
          </a:p>
        </p:txBody>
      </p:sp>
    </p:spTree>
    <p:extLst>
      <p:ext uri="{BB962C8B-B14F-4D97-AF65-F5344CB8AC3E}">
        <p14:creationId xmlns:p14="http://schemas.microsoft.com/office/powerpoint/2010/main" val="265132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4AC5C5-1C23-41AA-A0BF-B6971A21FEC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B344A8F-A523-45F6-AAB1-8432E98FAE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40904A43-B00D-4EE2-9B59-61AE4C1A9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3861597-3E91-450C-92A5-F618ABF0FD62}"/>
              </a:ext>
            </a:extLst>
          </p:cNvPr>
          <p:cNvSpPr>
            <a:spLocks noGrp="1"/>
          </p:cNvSpPr>
          <p:nvPr>
            <p:ph type="dt" sz="half" idx="10"/>
          </p:nvPr>
        </p:nvSpPr>
        <p:spPr/>
        <p:txBody>
          <a:bodyPr/>
          <a:lstStyle/>
          <a:p>
            <a:fld id="{48834392-4D0A-4C09-B77C-DCB000BFB053}" type="datetimeFigureOut">
              <a:rPr lang="cs-CZ" smtClean="0"/>
              <a:t>06.12.2020</a:t>
            </a:fld>
            <a:endParaRPr lang="cs-CZ"/>
          </a:p>
        </p:txBody>
      </p:sp>
      <p:sp>
        <p:nvSpPr>
          <p:cNvPr id="6" name="Zástupný symbol pro zápatí 5">
            <a:extLst>
              <a:ext uri="{FF2B5EF4-FFF2-40B4-BE49-F238E27FC236}">
                <a16:creationId xmlns:a16="http://schemas.microsoft.com/office/drawing/2014/main" id="{88F51D45-6364-493F-BB68-C8F405E7BC3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1850970-1DD2-4928-8123-74F049A6B8A1}"/>
              </a:ext>
            </a:extLst>
          </p:cNvPr>
          <p:cNvSpPr>
            <a:spLocks noGrp="1"/>
          </p:cNvSpPr>
          <p:nvPr>
            <p:ph type="sldNum" sz="quarter" idx="12"/>
          </p:nvPr>
        </p:nvSpPr>
        <p:spPr/>
        <p:txBody>
          <a:bodyPr/>
          <a:lstStyle/>
          <a:p>
            <a:fld id="{5C2850A6-C2D6-4614-91F2-8C14956CEB8F}" type="slidenum">
              <a:rPr lang="cs-CZ" smtClean="0"/>
              <a:t>‹#›</a:t>
            </a:fld>
            <a:endParaRPr lang="cs-CZ"/>
          </a:p>
        </p:txBody>
      </p:sp>
    </p:spTree>
    <p:extLst>
      <p:ext uri="{BB962C8B-B14F-4D97-AF65-F5344CB8AC3E}">
        <p14:creationId xmlns:p14="http://schemas.microsoft.com/office/powerpoint/2010/main" val="310173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B1EEFD7-610D-4FF1-A206-A6FE632D9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4445588-40A2-477C-ABA8-6AC23DFAFB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3C3EA1F-1B59-45C1-BBE2-0A7ECA1E5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34392-4D0A-4C09-B77C-DCB000BFB053}" type="datetimeFigureOut">
              <a:rPr lang="cs-CZ" smtClean="0"/>
              <a:t>06.12.2020</a:t>
            </a:fld>
            <a:endParaRPr lang="cs-CZ"/>
          </a:p>
        </p:txBody>
      </p:sp>
      <p:sp>
        <p:nvSpPr>
          <p:cNvPr id="5" name="Zástupný symbol pro zápatí 4">
            <a:extLst>
              <a:ext uri="{FF2B5EF4-FFF2-40B4-BE49-F238E27FC236}">
                <a16:creationId xmlns:a16="http://schemas.microsoft.com/office/drawing/2014/main" id="{53EC004B-E9D8-4494-A93C-B38A6B3AD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5B6245A-8FC1-47E9-B611-FCCEF482D9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850A6-C2D6-4614-91F2-8C14956CEB8F}" type="slidenum">
              <a:rPr lang="cs-CZ" smtClean="0"/>
              <a:t>‹#›</a:t>
            </a:fld>
            <a:endParaRPr lang="cs-CZ"/>
          </a:p>
        </p:txBody>
      </p:sp>
    </p:spTree>
    <p:extLst>
      <p:ext uri="{BB962C8B-B14F-4D97-AF65-F5344CB8AC3E}">
        <p14:creationId xmlns:p14="http://schemas.microsoft.com/office/powerpoint/2010/main" val="1682064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CEA27A-17F5-4B84-8053-C314199725C6}"/>
              </a:ext>
            </a:extLst>
          </p:cNvPr>
          <p:cNvSpPr>
            <a:spLocks noGrp="1"/>
          </p:cNvSpPr>
          <p:nvPr>
            <p:ph type="ctrTitle"/>
          </p:nvPr>
        </p:nvSpPr>
        <p:spPr/>
        <p:txBody>
          <a:bodyPr/>
          <a:lstStyle/>
          <a:p>
            <a:r>
              <a:rPr lang="cs-CZ" dirty="0"/>
              <a:t>Vyšetření zorného pole</a:t>
            </a:r>
            <a:br>
              <a:rPr lang="cs-CZ" dirty="0"/>
            </a:br>
            <a:r>
              <a:rPr lang="cs-CZ" dirty="0" err="1"/>
              <a:t>Perimetrie</a:t>
            </a:r>
            <a:endParaRPr lang="cs-CZ" dirty="0"/>
          </a:p>
        </p:txBody>
      </p:sp>
      <p:sp>
        <p:nvSpPr>
          <p:cNvPr id="3" name="Podnadpis 2">
            <a:extLst>
              <a:ext uri="{FF2B5EF4-FFF2-40B4-BE49-F238E27FC236}">
                <a16:creationId xmlns:a16="http://schemas.microsoft.com/office/drawing/2014/main" id="{B94EFF7C-38CF-4C92-B160-6062A9A407FC}"/>
              </a:ext>
            </a:extLst>
          </p:cNvPr>
          <p:cNvSpPr>
            <a:spLocks noGrp="1"/>
          </p:cNvSpPr>
          <p:nvPr>
            <p:ph type="subTitle" idx="1"/>
          </p:nvPr>
        </p:nvSpPr>
        <p:spPr/>
        <p:txBody>
          <a:bodyPr/>
          <a:lstStyle/>
          <a:p>
            <a:r>
              <a:rPr lang="cs-CZ" dirty="0"/>
              <a:t>Synek S.</a:t>
            </a:r>
          </a:p>
          <a:p>
            <a:r>
              <a:rPr lang="cs-CZ" dirty="0"/>
              <a:t>KOO</a:t>
            </a:r>
          </a:p>
        </p:txBody>
      </p:sp>
    </p:spTree>
    <p:extLst>
      <p:ext uri="{BB962C8B-B14F-4D97-AF65-F5344CB8AC3E}">
        <p14:creationId xmlns:p14="http://schemas.microsoft.com/office/powerpoint/2010/main" val="53894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B97D942E-09EF-4107-98F4-74DB7F72D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19E06C9-EEE7-4329-871A-53901F3797B2}"/>
              </a:ext>
            </a:extLst>
          </p:cNvPr>
          <p:cNvSpPr>
            <a:spLocks noGrp="1"/>
          </p:cNvSpPr>
          <p:nvPr>
            <p:ph type="title"/>
          </p:nvPr>
        </p:nvSpPr>
        <p:spPr>
          <a:xfrm>
            <a:off x="532015" y="3930305"/>
            <a:ext cx="3861960" cy="2437244"/>
          </a:xfrm>
        </p:spPr>
        <p:txBody>
          <a:bodyPr anchor="ctr">
            <a:normAutofit/>
          </a:bodyPr>
          <a:lstStyle/>
          <a:p>
            <a:r>
              <a:rPr lang="cs-CZ" sz="3600" dirty="0"/>
              <a:t>Zorné pole u pigmentové degenerace sítnice</a:t>
            </a:r>
          </a:p>
        </p:txBody>
      </p:sp>
      <p:sp>
        <p:nvSpPr>
          <p:cNvPr id="79" name="Rectangle 78">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Zobrazit zdrojový obrázek">
            <a:extLst>
              <a:ext uri="{FF2B5EF4-FFF2-40B4-BE49-F238E27FC236}">
                <a16:creationId xmlns:a16="http://schemas.microsoft.com/office/drawing/2014/main" id="{5B9520F1-8F6E-4E01-8239-920D1E8F80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09" r="5099" b="-1"/>
          <a:stretch/>
        </p:blipFill>
        <p:spPr bwMode="auto">
          <a:xfrm>
            <a:off x="838200" y="364144"/>
            <a:ext cx="3335789" cy="28113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Zobrazit zdrojový obrázek">
            <a:extLst>
              <a:ext uri="{FF2B5EF4-FFF2-40B4-BE49-F238E27FC236}">
                <a16:creationId xmlns:a16="http://schemas.microsoft.com/office/drawing/2014/main" id="{1CDDC62C-AEE9-4F9A-BD03-C4D462D05D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68"/>
          <a:stretch/>
        </p:blipFill>
        <p:spPr bwMode="auto">
          <a:xfrm>
            <a:off x="4466396" y="364143"/>
            <a:ext cx="3336953" cy="28113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Zobrazit zdrojový obrázek">
            <a:extLst>
              <a:ext uri="{FF2B5EF4-FFF2-40B4-BE49-F238E27FC236}">
                <a16:creationId xmlns:a16="http://schemas.microsoft.com/office/drawing/2014/main" id="{41403546-0BAF-4704-B338-E362871504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22" r="8912" b="2"/>
          <a:stretch/>
        </p:blipFill>
        <p:spPr bwMode="auto">
          <a:xfrm>
            <a:off x="8095756" y="364143"/>
            <a:ext cx="3336953" cy="281132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635346" y="5126067"/>
            <a:ext cx="21945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Content Placeholder 3081">
            <a:extLst>
              <a:ext uri="{FF2B5EF4-FFF2-40B4-BE49-F238E27FC236}">
                <a16:creationId xmlns:a16="http://schemas.microsoft.com/office/drawing/2014/main" id="{9B3550C5-0FC1-4DB3-8786-2520E461712E}"/>
              </a:ext>
            </a:extLst>
          </p:cNvPr>
          <p:cNvSpPr>
            <a:spLocks noGrp="1"/>
          </p:cNvSpPr>
          <p:nvPr>
            <p:ph idx="1"/>
          </p:nvPr>
        </p:nvSpPr>
        <p:spPr>
          <a:xfrm>
            <a:off x="5162719" y="3930305"/>
            <a:ext cx="6586915" cy="2437244"/>
          </a:xfrm>
        </p:spPr>
        <p:txBody>
          <a:bodyPr anchor="ctr">
            <a:normAutofit/>
          </a:bodyPr>
          <a:lstStyle/>
          <a:p>
            <a:endParaRPr lang="en-US" sz="2000"/>
          </a:p>
        </p:txBody>
      </p:sp>
    </p:spTree>
    <p:extLst>
      <p:ext uri="{BB962C8B-B14F-4D97-AF65-F5344CB8AC3E}">
        <p14:creationId xmlns:p14="http://schemas.microsoft.com/office/powerpoint/2010/main" val="4169051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B97D942E-09EF-4107-98F4-74DB7F72D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D1CA953-44B2-4773-B3B3-00F32DC00E6F}"/>
              </a:ext>
            </a:extLst>
          </p:cNvPr>
          <p:cNvSpPr>
            <a:spLocks noGrp="1"/>
          </p:cNvSpPr>
          <p:nvPr>
            <p:ph type="title"/>
          </p:nvPr>
        </p:nvSpPr>
        <p:spPr>
          <a:xfrm>
            <a:off x="532015" y="3930305"/>
            <a:ext cx="3861960" cy="2437244"/>
          </a:xfrm>
        </p:spPr>
        <p:txBody>
          <a:bodyPr anchor="ctr">
            <a:normAutofit/>
          </a:bodyPr>
          <a:lstStyle/>
          <a:p>
            <a:r>
              <a:rPr lang="cs-CZ" sz="3600" dirty="0"/>
              <a:t>Zorné pole u odchlípení sítnice</a:t>
            </a:r>
          </a:p>
        </p:txBody>
      </p:sp>
      <p:sp>
        <p:nvSpPr>
          <p:cNvPr id="79" name="Rectangle 78">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Zobrazit zdrojový obrázek">
            <a:extLst>
              <a:ext uri="{FF2B5EF4-FFF2-40B4-BE49-F238E27FC236}">
                <a16:creationId xmlns:a16="http://schemas.microsoft.com/office/drawing/2014/main" id="{46F70177-9C34-41C3-8D92-BDBEFB7EC9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24" r="5424" b="3"/>
          <a:stretch/>
        </p:blipFill>
        <p:spPr bwMode="auto">
          <a:xfrm>
            <a:off x="838200" y="364144"/>
            <a:ext cx="3335789" cy="28113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EBFA003C-FECA-4E95-ACA4-5E89B902DD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768" b="-3"/>
          <a:stretch/>
        </p:blipFill>
        <p:spPr bwMode="auto">
          <a:xfrm>
            <a:off x="4466396" y="364143"/>
            <a:ext cx="3336953" cy="28113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Zobrazit zdrojový obrázek">
            <a:extLst>
              <a:ext uri="{FF2B5EF4-FFF2-40B4-BE49-F238E27FC236}">
                <a16:creationId xmlns:a16="http://schemas.microsoft.com/office/drawing/2014/main" id="{38F28C5D-2F36-442B-8BA9-812E58B75E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29" r="-3" b="-3"/>
          <a:stretch/>
        </p:blipFill>
        <p:spPr bwMode="auto">
          <a:xfrm>
            <a:off x="8095756" y="364143"/>
            <a:ext cx="3336953" cy="281132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635346" y="5126067"/>
            <a:ext cx="21945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Content Placeholder 4105">
            <a:extLst>
              <a:ext uri="{FF2B5EF4-FFF2-40B4-BE49-F238E27FC236}">
                <a16:creationId xmlns:a16="http://schemas.microsoft.com/office/drawing/2014/main" id="{AE48A9F3-B72C-4C22-97BC-0935DF4819AB}"/>
              </a:ext>
            </a:extLst>
          </p:cNvPr>
          <p:cNvSpPr>
            <a:spLocks noGrp="1"/>
          </p:cNvSpPr>
          <p:nvPr>
            <p:ph idx="1"/>
          </p:nvPr>
        </p:nvSpPr>
        <p:spPr>
          <a:xfrm>
            <a:off x="5162719" y="3930305"/>
            <a:ext cx="6586915" cy="2437244"/>
          </a:xfrm>
        </p:spPr>
        <p:txBody>
          <a:bodyPr anchor="ctr">
            <a:normAutofit/>
          </a:bodyPr>
          <a:lstStyle/>
          <a:p>
            <a:endParaRPr lang="en-US" sz="2000"/>
          </a:p>
        </p:txBody>
      </p:sp>
    </p:spTree>
    <p:extLst>
      <p:ext uri="{BB962C8B-B14F-4D97-AF65-F5344CB8AC3E}">
        <p14:creationId xmlns:p14="http://schemas.microsoft.com/office/powerpoint/2010/main" val="1669703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430338F-E2FD-4573-B0B7-E2EB12CC9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B2311DB-BDCF-4DD4-BA82-A0CCE4EF3CCE}"/>
              </a:ext>
            </a:extLst>
          </p:cNvPr>
          <p:cNvSpPr>
            <a:spLocks noGrp="1"/>
          </p:cNvSpPr>
          <p:nvPr>
            <p:ph type="title"/>
          </p:nvPr>
        </p:nvSpPr>
        <p:spPr>
          <a:xfrm>
            <a:off x="532015" y="4495568"/>
            <a:ext cx="3861960" cy="1905232"/>
          </a:xfrm>
        </p:spPr>
        <p:txBody>
          <a:bodyPr anchor="ctr">
            <a:normAutofit/>
          </a:bodyPr>
          <a:lstStyle/>
          <a:p>
            <a:r>
              <a:rPr lang="cs-CZ" sz="3200" dirty="0"/>
              <a:t>Horizontální defekt zorného pole u ischemické neuropatie</a:t>
            </a:r>
          </a:p>
        </p:txBody>
      </p:sp>
      <p:sp>
        <p:nvSpPr>
          <p:cNvPr id="77" name="Rectangle 7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Zobrazit zdrojový obrázek">
            <a:extLst>
              <a:ext uri="{FF2B5EF4-FFF2-40B4-BE49-F238E27FC236}">
                <a16:creationId xmlns:a16="http://schemas.microsoft.com/office/drawing/2014/main" id="{6DC05CE4-6883-4744-84CD-1C42DECCB6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40139"/>
          <a:stretch/>
        </p:blipFill>
        <p:spPr bwMode="auto">
          <a:xfrm>
            <a:off x="838200" y="364143"/>
            <a:ext cx="5136795" cy="34264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Zobrazit zdrojový obrázek">
            <a:extLst>
              <a:ext uri="{FF2B5EF4-FFF2-40B4-BE49-F238E27FC236}">
                <a16:creationId xmlns:a16="http://schemas.microsoft.com/office/drawing/2014/main" id="{3D3C2457-FAD3-407B-AD2E-AC3CD56080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305" b="3"/>
          <a:stretch/>
        </p:blipFill>
        <p:spPr bwMode="auto">
          <a:xfrm>
            <a:off x="6297264" y="364142"/>
            <a:ext cx="5136795" cy="3426462"/>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8" name="Content Placeholder 5127">
            <a:extLst>
              <a:ext uri="{FF2B5EF4-FFF2-40B4-BE49-F238E27FC236}">
                <a16:creationId xmlns:a16="http://schemas.microsoft.com/office/drawing/2014/main" id="{EA7189AA-DB72-4E21-B8D6-F92223221554}"/>
              </a:ext>
            </a:extLst>
          </p:cNvPr>
          <p:cNvSpPr>
            <a:spLocks noGrp="1"/>
          </p:cNvSpPr>
          <p:nvPr>
            <p:ph idx="1"/>
          </p:nvPr>
        </p:nvSpPr>
        <p:spPr>
          <a:xfrm>
            <a:off x="5162719" y="4495568"/>
            <a:ext cx="6586915" cy="1905232"/>
          </a:xfrm>
        </p:spPr>
        <p:txBody>
          <a:bodyPr anchor="ctr">
            <a:normAutofit/>
          </a:bodyPr>
          <a:lstStyle/>
          <a:p>
            <a:endParaRPr lang="en-US" sz="1800"/>
          </a:p>
        </p:txBody>
      </p:sp>
    </p:spTree>
    <p:extLst>
      <p:ext uri="{BB962C8B-B14F-4D97-AF65-F5344CB8AC3E}">
        <p14:creationId xmlns:p14="http://schemas.microsoft.com/office/powerpoint/2010/main" val="2389915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F8836B-D4B7-4DAF-9170-267D3126359E}"/>
              </a:ext>
            </a:extLst>
          </p:cNvPr>
          <p:cNvSpPr>
            <a:spLocks noGrp="1"/>
          </p:cNvSpPr>
          <p:nvPr>
            <p:ph type="title"/>
          </p:nvPr>
        </p:nvSpPr>
        <p:spPr/>
        <p:txBody>
          <a:bodyPr/>
          <a:lstStyle/>
          <a:p>
            <a:r>
              <a:rPr lang="cs-CZ" dirty="0"/>
              <a:t>Chiasmatický syndrom- bitemporální </a:t>
            </a:r>
            <a:r>
              <a:rPr lang="cs-CZ" dirty="0" err="1"/>
              <a:t>kvadrantopsie</a:t>
            </a:r>
            <a:endParaRPr lang="cs-CZ" dirty="0"/>
          </a:p>
        </p:txBody>
      </p:sp>
      <p:pic>
        <p:nvPicPr>
          <p:cNvPr id="6146" name="Picture 2" descr="Zobrazit zdrojový obrázek">
            <a:extLst>
              <a:ext uri="{FF2B5EF4-FFF2-40B4-BE49-F238E27FC236}">
                <a16:creationId xmlns:a16="http://schemas.microsoft.com/office/drawing/2014/main" id="{CC6DF9D1-C3D2-4326-B5F4-38ADD0657D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4750" y="2210594"/>
            <a:ext cx="47625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36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7EB49D-83D3-41E7-A7D6-DC955E320AE5}"/>
              </a:ext>
            </a:extLst>
          </p:cNvPr>
          <p:cNvSpPr>
            <a:spLocks noGrp="1"/>
          </p:cNvSpPr>
          <p:nvPr>
            <p:ph type="title"/>
          </p:nvPr>
        </p:nvSpPr>
        <p:spPr/>
        <p:txBody>
          <a:bodyPr/>
          <a:lstStyle/>
          <a:p>
            <a:r>
              <a:rPr lang="cs-CZ" dirty="0"/>
              <a:t>Defekty zorného pole podle místa poškození</a:t>
            </a:r>
          </a:p>
        </p:txBody>
      </p:sp>
      <p:pic>
        <p:nvPicPr>
          <p:cNvPr id="8194" name="Picture 2">
            <a:extLst>
              <a:ext uri="{FF2B5EF4-FFF2-40B4-BE49-F238E27FC236}">
                <a16:creationId xmlns:a16="http://schemas.microsoft.com/office/drawing/2014/main" id="{75F7C222-ABE8-442F-A5C4-5B6D2CB011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7052" y="1825625"/>
            <a:ext cx="529789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561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370277-EE3C-4BD7-9C06-AA8ECA939003}"/>
              </a:ext>
            </a:extLst>
          </p:cNvPr>
          <p:cNvSpPr>
            <a:spLocks noGrp="1"/>
          </p:cNvSpPr>
          <p:nvPr>
            <p:ph type="title"/>
          </p:nvPr>
        </p:nvSpPr>
        <p:spPr/>
        <p:txBody>
          <a:bodyPr/>
          <a:lstStyle/>
          <a:p>
            <a:r>
              <a:rPr lang="cs-CZ" dirty="0"/>
              <a:t>Poškození </a:t>
            </a:r>
            <a:r>
              <a:rPr lang="cs-CZ" dirty="0" err="1"/>
              <a:t>tractus</a:t>
            </a:r>
            <a:r>
              <a:rPr lang="cs-CZ" dirty="0"/>
              <a:t> </a:t>
            </a:r>
            <a:r>
              <a:rPr lang="cs-CZ" dirty="0" err="1"/>
              <a:t>opticus</a:t>
            </a:r>
            <a:r>
              <a:rPr lang="cs-CZ" dirty="0"/>
              <a:t> –levostranná </a:t>
            </a:r>
            <a:r>
              <a:rPr lang="cs-CZ" dirty="0" err="1"/>
              <a:t>hemianopsie</a:t>
            </a:r>
            <a:endParaRPr lang="cs-CZ" dirty="0"/>
          </a:p>
        </p:txBody>
      </p:sp>
      <p:pic>
        <p:nvPicPr>
          <p:cNvPr id="7170" name="Picture 2" descr="Zobrazit zdrojový obrázek">
            <a:extLst>
              <a:ext uri="{FF2B5EF4-FFF2-40B4-BE49-F238E27FC236}">
                <a16:creationId xmlns:a16="http://schemas.microsoft.com/office/drawing/2014/main" id="{5A7A39F2-4103-4661-9A1E-BC851E47BD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0325" y="1972469"/>
            <a:ext cx="699135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684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Včela ukládající do plástve">
            <a:extLst>
              <a:ext uri="{FF2B5EF4-FFF2-40B4-BE49-F238E27FC236}">
                <a16:creationId xmlns:a16="http://schemas.microsoft.com/office/drawing/2014/main" id="{8E13413D-E8C7-41CD-90B2-568B45C0DA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525" b="12569"/>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12" name="Group 11">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3" name="Freeform: Shape 12">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62673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C72CD7-AAD7-43EF-868D-00DE5CF9A519}"/>
              </a:ext>
            </a:extLst>
          </p:cNvPr>
          <p:cNvSpPr>
            <a:spLocks noGrp="1"/>
          </p:cNvSpPr>
          <p:nvPr>
            <p:ph type="title"/>
          </p:nvPr>
        </p:nvSpPr>
        <p:spPr/>
        <p:txBody>
          <a:bodyPr/>
          <a:lstStyle/>
          <a:p>
            <a:r>
              <a:rPr lang="cs-CZ" dirty="0"/>
              <a:t>Zorné pole</a:t>
            </a:r>
          </a:p>
        </p:txBody>
      </p:sp>
      <p:sp>
        <p:nvSpPr>
          <p:cNvPr id="3" name="Zástupný obsah 2">
            <a:extLst>
              <a:ext uri="{FF2B5EF4-FFF2-40B4-BE49-F238E27FC236}">
                <a16:creationId xmlns:a16="http://schemas.microsoft.com/office/drawing/2014/main" id="{B410ADB0-C4EE-4B2F-9D9C-DF2EB49437C1}"/>
              </a:ext>
            </a:extLst>
          </p:cNvPr>
          <p:cNvSpPr>
            <a:spLocks noGrp="1"/>
          </p:cNvSpPr>
          <p:nvPr>
            <p:ph idx="1"/>
          </p:nvPr>
        </p:nvSpPr>
        <p:spPr/>
        <p:txBody>
          <a:bodyPr/>
          <a:lstStyle/>
          <a:p>
            <a:r>
              <a:rPr lang="cs-CZ" b="0" i="0" dirty="0">
                <a:solidFill>
                  <a:srgbClr val="212529"/>
                </a:solidFill>
                <a:effectLst/>
                <a:latin typeface="-apple-system"/>
              </a:rPr>
              <a:t>Zorné pole je část prostoru, kterou člověk vnímá při fixaci zraku na jeden bod. Temporálně má pole rozsah 95°, směrem k nosu 65°, 60° nahoru a zbylých 70° dolů.</a:t>
            </a:r>
          </a:p>
          <a:p>
            <a:r>
              <a:rPr lang="cs-CZ" b="0" i="0" dirty="0">
                <a:solidFill>
                  <a:srgbClr val="212529"/>
                </a:solidFill>
                <a:effectLst/>
                <a:latin typeface="-apple-system"/>
              </a:rPr>
              <a:t>Zorná pole obou očí se částečně překrývají a v rozsahu 120° umožňují takzvané binokulární vidění</a:t>
            </a:r>
            <a:endParaRPr lang="cs-CZ" dirty="0"/>
          </a:p>
        </p:txBody>
      </p:sp>
    </p:spTree>
    <p:extLst>
      <p:ext uri="{BB962C8B-B14F-4D97-AF65-F5344CB8AC3E}">
        <p14:creationId xmlns:p14="http://schemas.microsoft.com/office/powerpoint/2010/main" val="56957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C7604E-764F-43C3-94A4-8EB693F677DC}"/>
              </a:ext>
            </a:extLst>
          </p:cNvPr>
          <p:cNvSpPr>
            <a:spLocks noGrp="1"/>
          </p:cNvSpPr>
          <p:nvPr>
            <p:ph type="title"/>
          </p:nvPr>
        </p:nvSpPr>
        <p:spPr/>
        <p:txBody>
          <a:bodyPr/>
          <a:lstStyle/>
          <a:p>
            <a:r>
              <a:rPr lang="cs-CZ" dirty="0"/>
              <a:t>Rozdělení zorného pole</a:t>
            </a:r>
          </a:p>
        </p:txBody>
      </p:sp>
      <p:sp>
        <p:nvSpPr>
          <p:cNvPr id="3" name="Zástupný obsah 2">
            <a:extLst>
              <a:ext uri="{FF2B5EF4-FFF2-40B4-BE49-F238E27FC236}">
                <a16:creationId xmlns:a16="http://schemas.microsoft.com/office/drawing/2014/main" id="{81862646-7CDB-49C9-83E8-C34DD07E8253}"/>
              </a:ext>
            </a:extLst>
          </p:cNvPr>
          <p:cNvSpPr>
            <a:spLocks noGrp="1"/>
          </p:cNvSpPr>
          <p:nvPr>
            <p:ph idx="1"/>
          </p:nvPr>
        </p:nvSpPr>
        <p:spPr/>
        <p:txBody>
          <a:bodyPr>
            <a:normAutofit/>
          </a:bodyPr>
          <a:lstStyle/>
          <a:p>
            <a:r>
              <a:rPr lang="cs-CZ" b="0" i="0" dirty="0">
                <a:solidFill>
                  <a:srgbClr val="212529"/>
                </a:solidFill>
                <a:effectLst/>
                <a:latin typeface="-apple-system"/>
              </a:rPr>
              <a:t>Zorné pole dělíme na centrální a periferní. </a:t>
            </a:r>
          </a:p>
          <a:p>
            <a:pPr lvl="1"/>
            <a:r>
              <a:rPr lang="cs-CZ" b="0" i="0" dirty="0">
                <a:solidFill>
                  <a:srgbClr val="212529"/>
                </a:solidFill>
                <a:effectLst/>
                <a:latin typeface="-apple-system"/>
              </a:rPr>
              <a:t>Centrální zorné pole je významné pro ostré a barevné vidění. Z převážné části je tvořeno čípky, které jsou nezbytné pro barevné vidění. Nachází se zde žlutá skvrna, místo s největší koncentrací čípků a nejostřejším viděním. Centrální zorné pole zprostředkuje 83% zrakových informací, přestože velikostně představuje pouze 1/5 celkového zorného pole.  </a:t>
            </a:r>
          </a:p>
          <a:p>
            <a:pPr lvl="1"/>
            <a:r>
              <a:rPr lang="cs-CZ" b="0" i="0" dirty="0">
                <a:solidFill>
                  <a:srgbClr val="212529"/>
                </a:solidFill>
                <a:effectLst/>
                <a:latin typeface="-apple-system"/>
              </a:rPr>
              <a:t>Periferii oka tvoří tyčinky citlivé na černobílé světlo. Rozlišovací schopnost oka od centrálního zorného pole směrem k perifernímu rychle klesá. Periferní zorné pole hraje významnou roli v orientaci v prostoru, rozpoznání pohybu a adaptaci na ztížené světelné podmínky (šero, tmu).</a:t>
            </a:r>
            <a:endParaRPr lang="cs-CZ" dirty="0"/>
          </a:p>
        </p:txBody>
      </p:sp>
    </p:spTree>
    <p:extLst>
      <p:ext uri="{BB962C8B-B14F-4D97-AF65-F5344CB8AC3E}">
        <p14:creationId xmlns:p14="http://schemas.microsoft.com/office/powerpoint/2010/main" val="19381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782345-DC11-4846-96F8-9A62B989931F}"/>
              </a:ext>
            </a:extLst>
          </p:cNvPr>
          <p:cNvSpPr>
            <a:spLocks noGrp="1"/>
          </p:cNvSpPr>
          <p:nvPr>
            <p:ph type="title"/>
          </p:nvPr>
        </p:nvSpPr>
        <p:spPr/>
        <p:txBody>
          <a:bodyPr/>
          <a:lstStyle/>
          <a:p>
            <a:r>
              <a:rPr lang="cs-CZ" dirty="0"/>
              <a:t>Skotom</a:t>
            </a:r>
          </a:p>
        </p:txBody>
      </p:sp>
      <p:sp>
        <p:nvSpPr>
          <p:cNvPr id="3" name="Zástupný obsah 2">
            <a:extLst>
              <a:ext uri="{FF2B5EF4-FFF2-40B4-BE49-F238E27FC236}">
                <a16:creationId xmlns:a16="http://schemas.microsoft.com/office/drawing/2014/main" id="{4532DB5A-1896-4D4C-9675-C7C1555AB558}"/>
              </a:ext>
            </a:extLst>
          </p:cNvPr>
          <p:cNvSpPr>
            <a:spLocks noGrp="1"/>
          </p:cNvSpPr>
          <p:nvPr>
            <p:ph idx="1"/>
          </p:nvPr>
        </p:nvSpPr>
        <p:spPr/>
        <p:txBody>
          <a:bodyPr/>
          <a:lstStyle/>
          <a:p>
            <a:r>
              <a:rPr lang="cs-CZ" b="0" i="0" dirty="0">
                <a:solidFill>
                  <a:srgbClr val="212529"/>
                </a:solidFill>
                <a:effectLst/>
                <a:latin typeface="-apple-system"/>
              </a:rPr>
              <a:t>Skotom je označení pro výpadek zorného pole. Slepá skvrna je  přirozený skotom, která se nachází 18° temporálně v horizontální rovině v oblasti výstupu zrakového nervu, kde nejsou přítomny zrakové buňky. Pokud se nachází předmět v této oblasti, nevidíme ho.</a:t>
            </a:r>
            <a:endParaRPr lang="cs-CZ" dirty="0"/>
          </a:p>
        </p:txBody>
      </p:sp>
    </p:spTree>
    <p:extLst>
      <p:ext uri="{BB962C8B-B14F-4D97-AF65-F5344CB8AC3E}">
        <p14:creationId xmlns:p14="http://schemas.microsoft.com/office/powerpoint/2010/main" val="419838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350A39-4AD4-40F9-817B-1096EA4E9042}"/>
              </a:ext>
            </a:extLst>
          </p:cNvPr>
          <p:cNvSpPr>
            <a:spLocks noGrp="1"/>
          </p:cNvSpPr>
          <p:nvPr>
            <p:ph type="title"/>
          </p:nvPr>
        </p:nvSpPr>
        <p:spPr/>
        <p:txBody>
          <a:bodyPr/>
          <a:lstStyle/>
          <a:p>
            <a:r>
              <a:rPr lang="cs-CZ" dirty="0"/>
              <a:t>Rozdělení skotomu podle vnímání</a:t>
            </a:r>
          </a:p>
        </p:txBody>
      </p:sp>
      <p:sp>
        <p:nvSpPr>
          <p:cNvPr id="3" name="Zástupný obsah 2">
            <a:extLst>
              <a:ext uri="{FF2B5EF4-FFF2-40B4-BE49-F238E27FC236}">
                <a16:creationId xmlns:a16="http://schemas.microsoft.com/office/drawing/2014/main" id="{4CEEC344-E470-4466-A325-4BB0E293A08C}"/>
              </a:ext>
            </a:extLst>
          </p:cNvPr>
          <p:cNvSpPr>
            <a:spLocks noGrp="1"/>
          </p:cNvSpPr>
          <p:nvPr>
            <p:ph idx="1"/>
          </p:nvPr>
        </p:nvSpPr>
        <p:spPr/>
        <p:txBody>
          <a:bodyPr/>
          <a:lstStyle/>
          <a:p>
            <a:r>
              <a:rPr lang="cs-CZ" dirty="0"/>
              <a:t>Pozitivní skotom- výpadek zorného pole je vnímán jako tmavá skvrna, například u makulární degenerace či zánětu sítnice</a:t>
            </a:r>
          </a:p>
          <a:p>
            <a:r>
              <a:rPr lang="cs-CZ" dirty="0"/>
              <a:t>Relativní skotom- v určité části zorného pole je snížené vnímání některých barev- například červenozelená porucha u onemocnění zrakového nervu</a:t>
            </a:r>
          </a:p>
          <a:p>
            <a:r>
              <a:rPr lang="cs-CZ" dirty="0"/>
              <a:t>Negativní skotom- nemocný si neuvědomuje výpadek zorného pole- typicky u glaukomu</a:t>
            </a:r>
          </a:p>
        </p:txBody>
      </p:sp>
    </p:spTree>
    <p:extLst>
      <p:ext uri="{BB962C8B-B14F-4D97-AF65-F5344CB8AC3E}">
        <p14:creationId xmlns:p14="http://schemas.microsoft.com/office/powerpoint/2010/main" val="74232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2D563E-947C-42D6-A37E-50AAE04CF3A7}"/>
              </a:ext>
            </a:extLst>
          </p:cNvPr>
          <p:cNvSpPr>
            <a:spLocks noGrp="1"/>
          </p:cNvSpPr>
          <p:nvPr>
            <p:ph type="title"/>
          </p:nvPr>
        </p:nvSpPr>
        <p:spPr/>
        <p:txBody>
          <a:bodyPr/>
          <a:lstStyle/>
          <a:p>
            <a:r>
              <a:rPr lang="cs-CZ" dirty="0"/>
              <a:t>Rozdělení podle lokalizace a tvaru skotomu</a:t>
            </a:r>
          </a:p>
        </p:txBody>
      </p:sp>
      <p:sp>
        <p:nvSpPr>
          <p:cNvPr id="3" name="Zástupný obsah 2">
            <a:extLst>
              <a:ext uri="{FF2B5EF4-FFF2-40B4-BE49-F238E27FC236}">
                <a16:creationId xmlns:a16="http://schemas.microsoft.com/office/drawing/2014/main" id="{593600BD-FB0D-4DC5-A376-824514C23ACF}"/>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cs-CZ" b="0" i="0" dirty="0">
                <a:solidFill>
                  <a:srgbClr val="212529"/>
                </a:solidFill>
                <a:effectLst/>
                <a:latin typeface="-apple-system"/>
              </a:rPr>
              <a:t>centrální - Mohou být absolutní (týkají se všech kvalit vidění), nebo jsou relativní (týkají se jen některých podnětů, např. barevných nebo jen málo intenzivních). Centrální skotom může být různé velikosti, od miniaturního, kdy pacientovi vypadává jen jedno písmenko z řádku, až po obrovské, dosahující téměř k okrajům zorného pole, kde zůstává jen úzký prstenec zachovaného světlocitu.</a:t>
            </a:r>
          </a:p>
          <a:p>
            <a:pPr algn="l">
              <a:buFont typeface="Arial" panose="020B0604020202020204" pitchFamily="34" charset="0"/>
              <a:buChar char="•"/>
            </a:pPr>
            <a:r>
              <a:rPr lang="cs-CZ" b="0" i="0" dirty="0" err="1">
                <a:solidFill>
                  <a:srgbClr val="212529"/>
                </a:solidFill>
                <a:effectLst/>
                <a:latin typeface="-apple-system"/>
              </a:rPr>
              <a:t>paracentrální</a:t>
            </a:r>
            <a:endParaRPr lang="cs-CZ" b="0" i="0" dirty="0">
              <a:solidFill>
                <a:srgbClr val="212529"/>
              </a:solidFill>
              <a:effectLst/>
              <a:latin typeface="-apple-system"/>
            </a:endParaRPr>
          </a:p>
          <a:p>
            <a:pPr algn="l">
              <a:buFont typeface="Arial" panose="020B0604020202020204" pitchFamily="34" charset="0"/>
              <a:buChar char="•"/>
            </a:pPr>
            <a:r>
              <a:rPr lang="cs-CZ" b="0" i="0" dirty="0" err="1">
                <a:solidFill>
                  <a:srgbClr val="212529"/>
                </a:solidFill>
                <a:effectLst/>
                <a:latin typeface="-apple-system"/>
              </a:rPr>
              <a:t>centrocekální</a:t>
            </a:r>
            <a:r>
              <a:rPr lang="cs-CZ" b="0" i="0" dirty="0">
                <a:solidFill>
                  <a:srgbClr val="212529"/>
                </a:solidFill>
                <a:effectLst/>
                <a:latin typeface="-apple-system"/>
              </a:rPr>
              <a:t> - může zaujímat i oblast slepé skvrny. typický hlavně pro vzácné chronické neuropatie, např. pro tabákovou a alkoholovou neuropatii.</a:t>
            </a:r>
          </a:p>
          <a:p>
            <a:pPr algn="l">
              <a:buFont typeface="Arial" panose="020B0604020202020204" pitchFamily="34" charset="0"/>
              <a:buChar char="•"/>
            </a:pPr>
            <a:r>
              <a:rPr lang="cs-CZ" b="0" i="0" dirty="0">
                <a:solidFill>
                  <a:srgbClr val="212529"/>
                </a:solidFill>
                <a:effectLst/>
                <a:latin typeface="-apple-system"/>
              </a:rPr>
              <a:t>obloukové</a:t>
            </a:r>
          </a:p>
          <a:p>
            <a:pPr algn="l">
              <a:buFont typeface="Arial" panose="020B0604020202020204" pitchFamily="34" charset="0"/>
              <a:buChar char="•"/>
            </a:pPr>
            <a:r>
              <a:rPr lang="cs-CZ" b="0" i="0" dirty="0" err="1">
                <a:solidFill>
                  <a:srgbClr val="212529"/>
                </a:solidFill>
                <a:effectLst/>
                <a:latin typeface="-apple-system"/>
              </a:rPr>
              <a:t>anulární</a:t>
            </a:r>
            <a:endParaRPr lang="cs-CZ" b="0" i="0" dirty="0">
              <a:solidFill>
                <a:srgbClr val="212529"/>
              </a:solidFill>
              <a:effectLst/>
              <a:latin typeface="-apple-system"/>
            </a:endParaRPr>
          </a:p>
          <a:p>
            <a:endParaRPr lang="cs-CZ" dirty="0"/>
          </a:p>
        </p:txBody>
      </p:sp>
    </p:spTree>
    <p:extLst>
      <p:ext uri="{BB962C8B-B14F-4D97-AF65-F5344CB8AC3E}">
        <p14:creationId xmlns:p14="http://schemas.microsoft.com/office/powerpoint/2010/main" val="21098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FF5D9C-15F6-4130-B6CC-C101174C62A5}"/>
              </a:ext>
            </a:extLst>
          </p:cNvPr>
          <p:cNvSpPr>
            <a:spLocks noGrp="1"/>
          </p:cNvSpPr>
          <p:nvPr>
            <p:ph type="title"/>
          </p:nvPr>
        </p:nvSpPr>
        <p:spPr/>
        <p:txBody>
          <a:bodyPr/>
          <a:lstStyle/>
          <a:p>
            <a:r>
              <a:rPr lang="cs-CZ" dirty="0"/>
              <a:t>Typy </a:t>
            </a:r>
            <a:r>
              <a:rPr lang="cs-CZ" dirty="0" err="1"/>
              <a:t>perimetrie</a:t>
            </a:r>
            <a:endParaRPr lang="cs-CZ" dirty="0"/>
          </a:p>
        </p:txBody>
      </p:sp>
      <p:sp>
        <p:nvSpPr>
          <p:cNvPr id="3" name="Zástupný obsah 2">
            <a:extLst>
              <a:ext uri="{FF2B5EF4-FFF2-40B4-BE49-F238E27FC236}">
                <a16:creationId xmlns:a16="http://schemas.microsoft.com/office/drawing/2014/main" id="{79236DFA-7457-468C-A044-A754B84C6965}"/>
              </a:ext>
            </a:extLst>
          </p:cNvPr>
          <p:cNvSpPr>
            <a:spLocks noGrp="1"/>
          </p:cNvSpPr>
          <p:nvPr>
            <p:ph idx="1"/>
          </p:nvPr>
        </p:nvSpPr>
        <p:spPr/>
        <p:txBody>
          <a:bodyPr/>
          <a:lstStyle/>
          <a:p>
            <a:r>
              <a:rPr lang="cs-CZ" dirty="0"/>
              <a:t>Kinetická- světelná značka se pohybuje z periferie do centra, nemocný hlásí, kdy ji zahlédne. Lze vyšetřovat různě velikou značkou, různé intenzity světla a barevnými značkami</a:t>
            </a:r>
          </a:p>
          <a:p>
            <a:r>
              <a:rPr lang="cs-CZ" dirty="0"/>
              <a:t>Statická- je vyšetření pomocí PC generovanými statickými značkami, program lze zvolit podle předpokládané patologie, výstupem je mapa zorného pole včetně matematického vyhodnocení</a:t>
            </a:r>
          </a:p>
          <a:p>
            <a:endParaRPr lang="cs-CZ" dirty="0"/>
          </a:p>
          <a:p>
            <a:pPr marL="0" indent="0">
              <a:buNone/>
            </a:pPr>
            <a:r>
              <a:rPr lang="cs-CZ" dirty="0" err="1"/>
              <a:t>Perimetrie</a:t>
            </a:r>
            <a:r>
              <a:rPr lang="cs-CZ" dirty="0"/>
              <a:t> je vždy metoda subjektivní a vyžaduje spolupráci nemocného</a:t>
            </a:r>
          </a:p>
        </p:txBody>
      </p:sp>
    </p:spTree>
    <p:extLst>
      <p:ext uri="{BB962C8B-B14F-4D97-AF65-F5344CB8AC3E}">
        <p14:creationId xmlns:p14="http://schemas.microsoft.com/office/powerpoint/2010/main" val="1536936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Zobrazit zdrojový obrázek">
            <a:extLst>
              <a:ext uri="{FF2B5EF4-FFF2-40B4-BE49-F238E27FC236}">
                <a16:creationId xmlns:a16="http://schemas.microsoft.com/office/drawing/2014/main" id="{BEBD976C-A7DF-4E46-BB25-A20B13E01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469900"/>
            <a:ext cx="4902200" cy="3683000"/>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400F608-D9CB-4303-BF89-43424537C5B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81700" y="4229100"/>
            <a:ext cx="1612900" cy="2108200"/>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Zobrazit zdrojový obrázek">
            <a:extLst>
              <a:ext uri="{FF2B5EF4-FFF2-40B4-BE49-F238E27FC236}">
                <a16:creationId xmlns:a16="http://schemas.microsoft.com/office/drawing/2014/main" id="{93576494-244C-44C4-AFE5-EAC1C43DA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0" y="4229100"/>
            <a:ext cx="3213100" cy="2108200"/>
          </a:xfrm>
          <a:prstGeom prst="rect">
            <a:avLst/>
          </a:prstGeom>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D049E70D-A0EC-415B-B293-8FE1AE4C3C7E}"/>
              </a:ext>
            </a:extLst>
          </p:cNvPr>
          <p:cNvSpPr>
            <a:spLocks noGrp="1"/>
          </p:cNvSpPr>
          <p:nvPr>
            <p:ph type="title"/>
          </p:nvPr>
        </p:nvSpPr>
        <p:spPr>
          <a:xfrm>
            <a:off x="863029" y="1012004"/>
            <a:ext cx="3416158" cy="4795408"/>
          </a:xfrm>
        </p:spPr>
        <p:txBody>
          <a:bodyPr>
            <a:normAutofit/>
          </a:bodyPr>
          <a:lstStyle/>
          <a:p>
            <a:r>
              <a:rPr lang="cs-CZ" dirty="0">
                <a:solidFill>
                  <a:srgbClr val="FFFFFF"/>
                </a:solidFill>
              </a:rPr>
              <a:t>Typické příklady poruch zorného pole</a:t>
            </a:r>
            <a:br>
              <a:rPr lang="cs-CZ" dirty="0">
                <a:solidFill>
                  <a:srgbClr val="FFFFFF"/>
                </a:solidFill>
              </a:rPr>
            </a:br>
            <a:r>
              <a:rPr lang="cs-CZ" dirty="0">
                <a:solidFill>
                  <a:srgbClr val="FFFFFF"/>
                </a:solidFill>
              </a:rPr>
              <a:t>Degenerace makuly</a:t>
            </a:r>
          </a:p>
        </p:txBody>
      </p:sp>
    </p:spTree>
    <p:extLst>
      <p:ext uri="{BB962C8B-B14F-4D97-AF65-F5344CB8AC3E}">
        <p14:creationId xmlns:p14="http://schemas.microsoft.com/office/powerpoint/2010/main" val="1144625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191">
            <a:extLst>
              <a:ext uri="{FF2B5EF4-FFF2-40B4-BE49-F238E27FC236}">
                <a16:creationId xmlns:a16="http://schemas.microsoft.com/office/drawing/2014/main" id="{B97D942E-09EF-4107-98F4-74DB7F72D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CA2559E-EA21-4D96-83C6-9853D94569AC}"/>
              </a:ext>
            </a:extLst>
          </p:cNvPr>
          <p:cNvSpPr>
            <a:spLocks noGrp="1"/>
          </p:cNvSpPr>
          <p:nvPr>
            <p:ph type="title"/>
          </p:nvPr>
        </p:nvSpPr>
        <p:spPr>
          <a:xfrm>
            <a:off x="532015" y="3930305"/>
            <a:ext cx="3861960" cy="2437244"/>
          </a:xfrm>
        </p:spPr>
        <p:txBody>
          <a:bodyPr anchor="ctr">
            <a:normAutofit/>
          </a:bodyPr>
          <a:lstStyle/>
          <a:p>
            <a:r>
              <a:rPr lang="cs-CZ" sz="3600" dirty="0"/>
              <a:t>Vývoj zorného pole u glaukomu</a:t>
            </a:r>
          </a:p>
        </p:txBody>
      </p:sp>
      <p:sp>
        <p:nvSpPr>
          <p:cNvPr id="2059" name="Rectangle 19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Zobrazit zdrojový obrázek">
            <a:extLst>
              <a:ext uri="{FF2B5EF4-FFF2-40B4-BE49-F238E27FC236}">
                <a16:creationId xmlns:a16="http://schemas.microsoft.com/office/drawing/2014/main" id="{FC8031E3-D079-4B7A-A401-3A350DE706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179" r="2" b="2"/>
          <a:stretch/>
        </p:blipFill>
        <p:spPr bwMode="auto">
          <a:xfrm>
            <a:off x="838200" y="364144"/>
            <a:ext cx="3335789" cy="2811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Zobrazit zdrojový obrázek">
            <a:extLst>
              <a:ext uri="{FF2B5EF4-FFF2-40B4-BE49-F238E27FC236}">
                <a16:creationId xmlns:a16="http://schemas.microsoft.com/office/drawing/2014/main" id="{26191771-F26C-4525-A6B7-2D65B0F4CC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226" b="17376"/>
          <a:stretch/>
        </p:blipFill>
        <p:spPr bwMode="auto">
          <a:xfrm>
            <a:off x="4466396" y="364143"/>
            <a:ext cx="3336953" cy="28113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obrazit zdrojový obrázek">
            <a:extLst>
              <a:ext uri="{FF2B5EF4-FFF2-40B4-BE49-F238E27FC236}">
                <a16:creationId xmlns:a16="http://schemas.microsoft.com/office/drawing/2014/main" id="{6A9D9289-0E50-4EB3-BCEA-DF150B3CEC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64" r="11389" b="-4"/>
          <a:stretch/>
        </p:blipFill>
        <p:spPr bwMode="auto">
          <a:xfrm>
            <a:off x="8095756" y="364143"/>
            <a:ext cx="3336953" cy="2811320"/>
          </a:xfrm>
          <a:prstGeom prst="rect">
            <a:avLst/>
          </a:prstGeom>
          <a:noFill/>
          <a:extLst>
            <a:ext uri="{909E8E84-426E-40DD-AFC4-6F175D3DCCD1}">
              <a14:hiddenFill xmlns:a14="http://schemas.microsoft.com/office/drawing/2010/main">
                <a:solidFill>
                  <a:srgbClr val="FFFFFF"/>
                </a:solidFill>
              </a14:hiddenFill>
            </a:ext>
          </a:extLst>
        </p:spPr>
      </p:pic>
      <p:sp>
        <p:nvSpPr>
          <p:cNvPr id="195" name="Rectangle 194">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635346" y="5126067"/>
            <a:ext cx="21945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Content Placeholder 2055">
            <a:extLst>
              <a:ext uri="{FF2B5EF4-FFF2-40B4-BE49-F238E27FC236}">
                <a16:creationId xmlns:a16="http://schemas.microsoft.com/office/drawing/2014/main" id="{EA91FAC0-1721-405C-9F27-903BF7F10359}"/>
              </a:ext>
            </a:extLst>
          </p:cNvPr>
          <p:cNvSpPr>
            <a:spLocks noGrp="1"/>
          </p:cNvSpPr>
          <p:nvPr>
            <p:ph idx="1"/>
          </p:nvPr>
        </p:nvSpPr>
        <p:spPr>
          <a:xfrm>
            <a:off x="5162719" y="3930305"/>
            <a:ext cx="6586915" cy="2437244"/>
          </a:xfrm>
        </p:spPr>
        <p:txBody>
          <a:bodyPr anchor="ctr">
            <a:normAutofit/>
          </a:bodyPr>
          <a:lstStyle/>
          <a:p>
            <a:endParaRPr lang="en-US" sz="2000"/>
          </a:p>
        </p:txBody>
      </p:sp>
    </p:spTree>
    <p:extLst>
      <p:ext uri="{BB962C8B-B14F-4D97-AF65-F5344CB8AC3E}">
        <p14:creationId xmlns:p14="http://schemas.microsoft.com/office/powerpoint/2010/main" val="417307288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Words>
  <Application>Microsoft Office PowerPoint</Application>
  <PresentationFormat>Širokoúhlá obrazovka</PresentationFormat>
  <Paragraphs>35</Paragraphs>
  <Slides>16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-apple-system</vt:lpstr>
      <vt:lpstr>Arial</vt:lpstr>
      <vt:lpstr>Calibri</vt:lpstr>
      <vt:lpstr>Calibri Light</vt:lpstr>
      <vt:lpstr>Motiv Office</vt:lpstr>
      <vt:lpstr>Vyšetření zorného pole Perimetrie</vt:lpstr>
      <vt:lpstr>Zorné pole</vt:lpstr>
      <vt:lpstr>Rozdělení zorného pole</vt:lpstr>
      <vt:lpstr>Skotom</vt:lpstr>
      <vt:lpstr>Rozdělení skotomu podle vnímání</vt:lpstr>
      <vt:lpstr>Rozdělení podle lokalizace a tvaru skotomu</vt:lpstr>
      <vt:lpstr>Typy perimetrie</vt:lpstr>
      <vt:lpstr>Typické příklady poruch zorného pole Degenerace makuly</vt:lpstr>
      <vt:lpstr>Vývoj zorného pole u glaukomu</vt:lpstr>
      <vt:lpstr>Zorné pole u pigmentové degenerace sítnice</vt:lpstr>
      <vt:lpstr>Zorné pole u odchlípení sítnice</vt:lpstr>
      <vt:lpstr>Horizontální defekt zorného pole u ischemické neuropatie</vt:lpstr>
      <vt:lpstr>Chiasmatický syndrom- bitemporální kvadrantopsie</vt:lpstr>
      <vt:lpstr>Defekty zorného pole podle místa poškození</vt:lpstr>
      <vt:lpstr>Poškození tractus opticus –levostranná hemianopsie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Vyšetření zorného pole Perimetrie</dc:title>
  <dc:creator>Svatopluk Synek</dc:creator>
  <cp:lastModifiedBy>Svatopluk Synek</cp:lastModifiedBy>
  <cp:revision>1</cp:revision>
  <dcterms:created xsi:type="dcterms:W3CDTF">2020-12-06T10:16:33Z</dcterms:created>
  <dcterms:modified xsi:type="dcterms:W3CDTF">2020-12-06T10:16:42Z</dcterms:modified>
</cp:coreProperties>
</file>