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73E87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CustomShape 2"/>
          <p:cNvSpPr/>
          <p:nvPr/>
        </p:nvSpPr>
        <p:spPr>
          <a:xfrm>
            <a:off x="6047280" y="1824480"/>
            <a:ext cx="2876040" cy="71352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2619360" y="1696320"/>
            <a:ext cx="5544000" cy="84960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828880" y="1708560"/>
            <a:ext cx="5467680" cy="77400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5609520" y="1694880"/>
            <a:ext cx="3307680" cy="65124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211680" y="1679400"/>
            <a:ext cx="8723160" cy="132948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6054840" y="5499360"/>
            <a:ext cx="2879640" cy="71460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2622240" y="5370840"/>
            <a:ext cx="5551200" cy="85104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2832120" y="5383080"/>
            <a:ext cx="5474520" cy="77508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5616360" y="5369760"/>
            <a:ext cx="3312000" cy="65196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211680" y="5353920"/>
            <a:ext cx="8723160" cy="133128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D7E1C4C-5E1A-4F60-A6EA-2DB2BFDC1D7F}" type="datetime">
              <a:rPr lang="cs-CZ" sz="1000" b="0" strike="noStrike" spc="-1">
                <a:solidFill>
                  <a:srgbClr val="073E87"/>
                </a:solidFill>
                <a:latin typeface="Candara"/>
              </a:rPr>
              <a:t>07.10.2020</a:t>
            </a:fld>
            <a:endParaRPr lang="cs-CZ" sz="1000" b="0" strike="noStrike" spc="-1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E7605E95-9114-485E-8992-131D90D41534}" type="slidenum">
              <a:rPr lang="cs-CZ" sz="1000" b="0" strike="noStrike" spc="-1">
                <a:solidFill>
                  <a:srgbClr val="073E87"/>
                </a:solidFill>
                <a:latin typeface="Candara"/>
              </a:rPr>
              <a:t>‹#›</a:t>
            </a:fld>
            <a:endParaRPr lang="cs-CZ" sz="1000" b="0" strike="noStrike" spc="-1"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73E87"/>
                </a:solidFill>
                <a:latin typeface="Candara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73E87"/>
                </a:solidFill>
                <a:latin typeface="Candara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73E87"/>
                </a:solidFill>
                <a:latin typeface="Candara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73E87"/>
                </a:solidFill>
                <a:latin typeface="Candara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2"/>
          <p:cNvSpPr/>
          <p:nvPr/>
        </p:nvSpPr>
        <p:spPr>
          <a:xfrm>
            <a:off x="6047280" y="1824480"/>
            <a:ext cx="2876040" cy="71352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3"/>
          <p:cNvSpPr/>
          <p:nvPr/>
        </p:nvSpPr>
        <p:spPr>
          <a:xfrm>
            <a:off x="2619360" y="1696320"/>
            <a:ext cx="5544000" cy="84960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4"/>
          <p:cNvSpPr/>
          <p:nvPr/>
        </p:nvSpPr>
        <p:spPr>
          <a:xfrm>
            <a:off x="2828880" y="1708560"/>
            <a:ext cx="5467680" cy="77400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5"/>
          <p:cNvSpPr/>
          <p:nvPr/>
        </p:nvSpPr>
        <p:spPr>
          <a:xfrm>
            <a:off x="5609520" y="1694880"/>
            <a:ext cx="3307680" cy="65124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6"/>
          <p:cNvSpPr/>
          <p:nvPr/>
        </p:nvSpPr>
        <p:spPr>
          <a:xfrm>
            <a:off x="211680" y="1679400"/>
            <a:ext cx="8723160" cy="132948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/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Kliknutím lze upravit styly předlohy textu.</a:t>
            </a:r>
          </a:p>
          <a:p>
            <a:pPr marL="576360" lvl="1" indent="-273960">
              <a:lnSpc>
                <a:spcPct val="100000"/>
              </a:lnSpc>
              <a:spcBef>
                <a:spcPts val="43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200" b="0" strike="noStrike" spc="-1">
                <a:solidFill>
                  <a:srgbClr val="073E87"/>
                </a:solidFill>
                <a:latin typeface="Candara"/>
              </a:rPr>
              <a:t>Druhá úroveň</a:t>
            </a:r>
          </a:p>
          <a:p>
            <a:pPr marL="855720" lvl="2" indent="-228240">
              <a:lnSpc>
                <a:spcPct val="100000"/>
              </a:lnSpc>
              <a:spcBef>
                <a:spcPts val="40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000" b="0" strike="noStrike" spc="-1">
                <a:solidFill>
                  <a:srgbClr val="073E87"/>
                </a:solidFill>
                <a:latin typeface="Candara"/>
              </a:rPr>
              <a:t>Třetí úroveň</a:t>
            </a:r>
          </a:p>
          <a:p>
            <a:pPr marL="1143000" lvl="3" indent="-228240">
              <a:lnSpc>
                <a:spcPct val="100000"/>
              </a:lnSpc>
              <a:spcBef>
                <a:spcPts val="36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</a:rPr>
              <a:t>Čtvrtá úroveň</a:t>
            </a:r>
          </a:p>
          <a:p>
            <a:pPr marL="1463040" lvl="4" indent="-228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Pátá úroveň</a:t>
            </a:r>
          </a:p>
        </p:txBody>
      </p:sp>
      <p:sp>
        <p:nvSpPr>
          <p:cNvPr id="60" name="PlaceHolder 8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2274B45-8F41-4EBA-8DAD-D9DDF74F71C2}" type="datetime">
              <a:rPr lang="cs-CZ" sz="1000" b="0" strike="noStrike" spc="-1">
                <a:solidFill>
                  <a:srgbClr val="073E87"/>
                </a:solidFill>
                <a:latin typeface="Candara"/>
              </a:rPr>
              <a:t>07.10.2020</a:t>
            </a:fld>
            <a:endParaRPr lang="cs-CZ" sz="1000" b="0" strike="noStrike" spc="-1">
              <a:latin typeface="Times New Roman"/>
            </a:endParaRPr>
          </a:p>
        </p:txBody>
      </p:sp>
      <p:sp>
        <p:nvSpPr>
          <p:cNvPr id="61" name="PlaceHolder 9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62" name="PlaceHolder 10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CBE3103C-C017-469A-80E0-332E2D9DA470}" type="slidenum">
              <a:rPr lang="cs-CZ" sz="1000" b="0" strike="noStrike" spc="-1">
                <a:solidFill>
                  <a:srgbClr val="073E87"/>
                </a:solidFill>
                <a:latin typeface="Candara"/>
              </a:rPr>
              <a:t>‹#›</a:t>
            </a:fld>
            <a:endParaRPr lang="cs-CZ" sz="1000" b="0" strike="noStrike" spc="-1">
              <a:latin typeface="Times New Roman"/>
            </a:endParaRPr>
          </a:p>
        </p:txBody>
      </p:sp>
      <p:sp>
        <p:nvSpPr>
          <p:cNvPr id="63" name="PlaceHolder 1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85800" y="1600200"/>
            <a:ext cx="7772040" cy="1779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</a:rPr>
              <a:t>Technologie přípravy pokrmů</a:t>
            </a:r>
            <a:endParaRPr lang="cs-CZ" sz="4400" b="0" strike="noStrike" spc="-1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371600" y="3556080"/>
            <a:ext cx="6400440" cy="14727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>
                <a:solidFill>
                  <a:srgbClr val="FFFFFF"/>
                </a:solidFill>
                <a:latin typeface="Candara"/>
              </a:rPr>
              <a:t>Mgr. Kamila Kroupová</a:t>
            </a:r>
            <a:endParaRPr lang="cs-CZ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539640" y="1124640"/>
            <a:ext cx="7696080" cy="496260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Dle zápisu do dvou skupin: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1" strike="noStrike" spc="-1" dirty="0">
                <a:solidFill>
                  <a:srgbClr val="073E87"/>
                </a:solidFill>
                <a:latin typeface="Candara"/>
              </a:rPr>
              <a:t>20. a 21.11. 2020   a  27. a 29. 11. 2020</a:t>
            </a:r>
            <a:endParaRPr lang="cs-CZ" b="0" strike="noStrike" spc="-1" dirty="0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     Jedná se vždy o pátek a sobotu.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Pátek:  začátek praxe ve 13 hodin do 20 hodin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Sobota: začátek praxe v 8 hodin do 15 hodin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S sebou: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pracovní oblečení (plášť, kalhoty bílé, tričko)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pracovní obuv – pohodlné, ne pantofle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bez ozdob, nehty nelakované – jinak rukavice,  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  gumička na vlasy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psací potřeby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- 400,- Kč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svačina, pití, krabička na jídlo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- </a:t>
            </a:r>
            <a:r>
              <a:rPr lang="cs-CZ" b="1" strike="noStrike" spc="-1" dirty="0">
                <a:solidFill>
                  <a:srgbClr val="073E87"/>
                </a:solidFill>
                <a:latin typeface="Candara"/>
              </a:rPr>
              <a:t>platný zdravotní průkaz</a:t>
            </a:r>
            <a:endParaRPr lang="cs-CZ" b="0" strike="noStrike" spc="-1" dirty="0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457380" y="270457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latin typeface="Candara"/>
              </a:rPr>
              <a:t>Praktická cvičení</a:t>
            </a:r>
            <a:br>
              <a:rPr dirty="0"/>
            </a:br>
            <a:endParaRPr lang="cs-CZ" sz="4400" b="0" strike="noStrike" spc="-1" dirty="0">
              <a:latin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39640" y="620640"/>
            <a:ext cx="762408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Zdroje:</a:t>
            </a:r>
          </a:p>
          <a:p>
            <a:pPr marL="274320" indent="-27396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SEDLÁČKOVÁ, Hana a Pavel OTOUPAL. </a:t>
            </a:r>
            <a:r>
              <a:rPr lang="cs-CZ" sz="1600" b="0" i="1" strike="noStrike" spc="-1">
                <a:solidFill>
                  <a:srgbClr val="073E87"/>
                </a:solidFill>
                <a:latin typeface="Candara"/>
              </a:rPr>
              <a:t>Technologie přípravy pokrmů: učebnice pro střední odborná učiliště, učební obory kuchař-kuchařka, kuchař-číšník, číšník-servírka, a pro hotelové školy</a:t>
            </a: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. 3., přeprac. vyd. Praha: Fortuna, 2004. ISBN 80-7168-912-2.</a:t>
            </a:r>
          </a:p>
          <a:p>
            <a:pPr marL="274320" indent="-27396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Obrázky:</a:t>
            </a:r>
          </a:p>
          <a:p>
            <a:pPr marL="274320" indent="-27396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https://encrypted-tbn0.gstatic.com/images?q=tbn:ANd9GcTBcGVyzj6E4CZS9lVTLx0xYtgyGxIs5HgGgXnw9yl0pD58atNi</a:t>
            </a: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lang="cs-CZ" sz="1600" b="0" strike="noStrike" spc="-1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</a:rPr>
              <a:t>https://www.mauriciusdovolena.cz/sites/default/files/aktivity/kurzy-vareni.jpg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28913" y="2452640"/>
            <a:ext cx="871272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Nutriční terapeut je plnohodnotný zdravotnický pracovník.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Má vědomosti o potravinách, jejich výrobě, mikrobiologii a technologii přípravy pokrmů.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Orientuje se ve výživě člověka, v prevenci různých onemocnění, i ve výživě léčebné či klinické.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1" strike="noStrike" spc="-1" dirty="0">
                <a:solidFill>
                  <a:srgbClr val="073E87"/>
                </a:solidFill>
                <a:latin typeface="Candara"/>
              </a:rPr>
              <a:t> </a:t>
            </a: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Má teoretický základ společný pro všechny zdravotníky. Ten zahrnuje například anatomii, fyziologii a patologickou fyziologii nebo farmakologii. </a:t>
            </a:r>
          </a:p>
        </p:txBody>
      </p:sp>
      <p:sp>
        <p:nvSpPr>
          <p:cNvPr id="103" name="TextShape 2"/>
          <p:cNvSpPr txBox="1"/>
          <p:nvPr/>
        </p:nvSpPr>
        <p:spPr>
          <a:xfrm>
            <a:off x="457380" y="185937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</a:rPr>
              <a:t>Nutriční terapeut</a:t>
            </a:r>
            <a:endParaRPr lang="cs-CZ" sz="4400" b="0" strike="noStrike" spc="-1">
              <a:solidFill>
                <a:srgbClr val="000000"/>
              </a:solidFill>
              <a:latin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39640" y="1036440"/>
            <a:ext cx="8424720" cy="478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859"/>
              </a:spcBef>
            </a:pPr>
            <a:r>
              <a:rPr lang="cs-CZ" sz="4300" b="0" strike="noStrike" spc="-1" dirty="0">
                <a:solidFill>
                  <a:srgbClr val="073E87"/>
                </a:solidFill>
                <a:latin typeface="Candara"/>
              </a:rPr>
              <a:t>Praxe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Během studia: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po prvním roce studia týden v nemocničním stravovacím  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     provozu.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-    týden v jídelně některého ze školských zařízení.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praxe v ambulancích, jako např. z obezitologických, 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    diabetologických či gastroenterologických, tak z klinické péče   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     přímo u lůžka pacienta.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odběr nutriční anamnézy, zhodnocení výživového stavu 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    pacienta, návrh úpravy stravy či doplnění o umělou výživu.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251640" y="1700640"/>
            <a:ext cx="7848360" cy="4968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Jako absolventi své znalosti můžete využít: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 nemocnicích na odděleních léčebné výživy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 ambulantní péči, kde můžete vhodnými nutričními intervencemi výrazně pomoci například onkologicky nemocným, obézním, diabetikům nebo pacientům po těžkých zákrocích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Pro otevření vlastní poradny nebo ambulance pro veřejnost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Při přípravě dietní stravy ve školních jídelnách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Ve Státním zdravotním ústavu, krajských hygienických stanicích nebo na Ministerstvu zdravotnictví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Při tvorbě projektů pro základní školy či osvětových kampaní pro veřejnost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Ve výzkumu týkajícím se výživy člověka na různých pracovištích v České republice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 potravinářských podnicích, které s pomocí nutričních terapeutů mohou například vyvíjet nové výrobky</a:t>
            </a:r>
          </a:p>
        </p:txBody>
      </p:sp>
      <p:sp>
        <p:nvSpPr>
          <p:cNvPr id="106" name="TextShape 2"/>
          <p:cNvSpPr txBox="1"/>
          <p:nvPr/>
        </p:nvSpPr>
        <p:spPr>
          <a:xfrm>
            <a:off x="551880" y="0"/>
            <a:ext cx="8229240" cy="10969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</a:rPr>
              <a:t>„Nechť výživa je ti lékem“</a:t>
            </a:r>
            <a:endParaRPr lang="cs-CZ" sz="4400" b="0" strike="noStrike" spc="-1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07" name="Picture 2"/>
          <p:cNvPicPr/>
          <p:nvPr/>
        </p:nvPicPr>
        <p:blipFill>
          <a:blip r:embed="rId2"/>
          <a:stretch/>
        </p:blipFill>
        <p:spPr>
          <a:xfrm>
            <a:off x="6160320" y="853920"/>
            <a:ext cx="1772280" cy="163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3"/>
          <p:cNvPicPr/>
          <p:nvPr/>
        </p:nvPicPr>
        <p:blipFill>
          <a:blip r:embed="rId2"/>
          <a:stretch/>
        </p:blipFill>
        <p:spPr>
          <a:xfrm>
            <a:off x="441720" y="692640"/>
            <a:ext cx="2171520" cy="2104560"/>
          </a:xfrm>
          <a:prstGeom prst="rect">
            <a:avLst/>
          </a:prstGeom>
          <a:ln>
            <a:noFill/>
          </a:ln>
        </p:spPr>
      </p:pic>
      <p:pic>
        <p:nvPicPr>
          <p:cNvPr id="109" name="Picture 4"/>
          <p:cNvPicPr/>
          <p:nvPr/>
        </p:nvPicPr>
        <p:blipFill>
          <a:blip r:embed="rId3"/>
          <a:stretch/>
        </p:blipFill>
        <p:spPr>
          <a:xfrm>
            <a:off x="5724000" y="476640"/>
            <a:ext cx="2951280" cy="2018160"/>
          </a:xfrm>
          <a:prstGeom prst="rect">
            <a:avLst/>
          </a:prstGeom>
          <a:ln>
            <a:noFill/>
          </a:ln>
        </p:spPr>
      </p:pic>
      <p:pic>
        <p:nvPicPr>
          <p:cNvPr id="110" name="Picture 5"/>
          <p:cNvPicPr/>
          <p:nvPr/>
        </p:nvPicPr>
        <p:blipFill>
          <a:blip r:embed="rId4"/>
          <a:stretch/>
        </p:blipFill>
        <p:spPr>
          <a:xfrm>
            <a:off x="3286080" y="476640"/>
            <a:ext cx="2088000" cy="3137760"/>
          </a:xfrm>
          <a:prstGeom prst="rect">
            <a:avLst/>
          </a:prstGeom>
          <a:ln>
            <a:noFill/>
          </a:ln>
        </p:spPr>
      </p:pic>
      <p:pic>
        <p:nvPicPr>
          <p:cNvPr id="111" name="Picture 6"/>
          <p:cNvPicPr/>
          <p:nvPr/>
        </p:nvPicPr>
        <p:blipFill>
          <a:blip r:embed="rId5"/>
          <a:stretch/>
        </p:blipFill>
        <p:spPr>
          <a:xfrm>
            <a:off x="480960" y="3933000"/>
            <a:ext cx="5688360" cy="2004840"/>
          </a:xfrm>
          <a:prstGeom prst="rect">
            <a:avLst/>
          </a:prstGeom>
          <a:ln>
            <a:noFill/>
          </a:ln>
        </p:spPr>
      </p:pic>
      <p:pic>
        <p:nvPicPr>
          <p:cNvPr id="112" name="Picture 7"/>
          <p:cNvPicPr/>
          <p:nvPr/>
        </p:nvPicPr>
        <p:blipFill>
          <a:blip r:embed="rId6"/>
          <a:stretch/>
        </p:blipFill>
        <p:spPr>
          <a:xfrm>
            <a:off x="6372360" y="2925000"/>
            <a:ext cx="2619000" cy="1742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251460" y="2106359"/>
            <a:ext cx="8640720" cy="449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Technologie přípravy pokrmů má za úkol seznámit studenta  s významem a správnými způsoby přípravy pokrmů.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Tyto znalosti vznikly na základě dlouholetých zkušeností práce mnoha špičkových kuchařů a jsou neustále obměňovány na základě moderních metod přípravy pokrmů a na základě současných lékařských znalostí a doporučení.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Kvalitní znalosti kuchařské technologie nám mohou výrazně pomoci při přípravě nových pokrmů.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FFFFFF"/>
                </a:solidFill>
                <a:latin typeface="Candara"/>
              </a:rPr>
              <a:t>Význam technologie přípravy pokrmů</a:t>
            </a:r>
            <a:endParaRPr lang="cs-CZ" sz="4400" b="0" strike="noStrike" spc="-1" dirty="0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5" name="Picture 2"/>
          <p:cNvPicPr/>
          <p:nvPr/>
        </p:nvPicPr>
        <p:blipFill>
          <a:blip r:embed="rId2"/>
          <a:stretch/>
        </p:blipFill>
        <p:spPr>
          <a:xfrm>
            <a:off x="5508000" y="4997002"/>
            <a:ext cx="2798873" cy="160647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539640" y="332640"/>
            <a:ext cx="7920360" cy="6120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b="1" strike="noStrike" spc="-1" dirty="0">
                <a:solidFill>
                  <a:srgbClr val="073E87"/>
                </a:solidFill>
                <a:latin typeface="Candara"/>
              </a:rPr>
              <a:t>Při přípravě pokrmů musíme dbát na moderní trendy:</a:t>
            </a:r>
            <a:endParaRPr lang="cs-CZ" b="0" strike="noStrike" spc="-1" dirty="0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pestrá strava zaměřená na snížení množství konzumovaných   živočišných tuků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větší podíl zeleniny a ovoce a to hlavně v čerstvém stavu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zvýšený podíl výrobků z celozrnné mouky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omezení soli a cukru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dostatečné množství kvalitního tuku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b="1" strike="noStrike" spc="-1" dirty="0">
                <a:solidFill>
                  <a:srgbClr val="073E87"/>
                </a:solidFill>
                <a:latin typeface="Candara"/>
              </a:rPr>
              <a:t>Bezpečnost a ochrana zdraví při práci:</a:t>
            </a:r>
            <a:endParaRPr lang="cs-CZ" b="0" strike="noStrike" spc="-1" dirty="0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osobní hygiena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hygiena na pracovišti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všeobecné bezpečnostní předpisy 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osobní bezpečnost                                                         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b="1" strike="noStrike" spc="-1" dirty="0">
                <a:solidFill>
                  <a:srgbClr val="073E87"/>
                </a:solidFill>
                <a:latin typeface="Candara"/>
              </a:rPr>
              <a:t>Ochrana spotřebitele</a:t>
            </a: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: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čerstvé suroviny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hygiena při přípravě pokrmů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správné technologické postupy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dostatečná tepelná úprava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vhodné vybavení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b="0" strike="noStrike" spc="-1" dirty="0">
                <a:solidFill>
                  <a:srgbClr val="073E87"/>
                </a:solidFill>
                <a:latin typeface="Candara"/>
              </a:rPr>
              <a:t>dodržování předpisů pro zpracování surovin </a:t>
            </a:r>
          </a:p>
        </p:txBody>
      </p:sp>
      <p:pic>
        <p:nvPicPr>
          <p:cNvPr id="117" name="Picture 2"/>
          <p:cNvPicPr/>
          <p:nvPr/>
        </p:nvPicPr>
        <p:blipFill>
          <a:blip r:embed="rId2"/>
          <a:stretch/>
        </p:blipFill>
        <p:spPr>
          <a:xfrm>
            <a:off x="5004000" y="3182040"/>
            <a:ext cx="3522240" cy="216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395640" y="2205000"/>
            <a:ext cx="8280720" cy="4896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Seminární práce na téma „Já a moje životospráva“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Praktická cvičení – dle rozpisu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Tři průběžné orientační testy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Závěrečný test v lednu v IS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Opravný termín je možný – ústní formou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</a:rPr>
              <a:t>Odevzdání žluté knihy Illková: Technologie přípravy pokrmů</a:t>
            </a:r>
          </a:p>
        </p:txBody>
      </p:sp>
      <p:sp>
        <p:nvSpPr>
          <p:cNvPr id="119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</a:rPr>
              <a:t>Podmínky ukončení předmětu</a:t>
            </a:r>
            <a:endParaRPr lang="cs-CZ" sz="4400" b="0" strike="noStrike" spc="-1">
              <a:solidFill>
                <a:srgbClr val="000000"/>
              </a:solidFill>
              <a:latin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71861" y="2093829"/>
            <a:ext cx="7400277" cy="342130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Titulní strana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Neexperimentovat s písmem – doporučeno </a:t>
            </a:r>
            <a:r>
              <a:rPr lang="cs-CZ" sz="2400" b="0" strike="noStrike" spc="-1" dirty="0" err="1">
                <a:solidFill>
                  <a:srgbClr val="073E87"/>
                </a:solidFill>
                <a:latin typeface="Candara"/>
              </a:rPr>
              <a:t>Times</a:t>
            </a: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 New Roman, </a:t>
            </a:r>
            <a:r>
              <a:rPr lang="cs-CZ" sz="2400" b="0" strike="noStrike" spc="-1" dirty="0" err="1">
                <a:solidFill>
                  <a:srgbClr val="073E87"/>
                </a:solidFill>
                <a:latin typeface="Candara"/>
              </a:rPr>
              <a:t>Arial</a:t>
            </a:r>
            <a:endParaRPr lang="cs-CZ" sz="2400" b="0" strike="noStrike" spc="-1" dirty="0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Řádkování: 1,5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Rozsah 1,5 až  2 A4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Úvaha o vašem životním stylu, životosprávě, vztahu k výživě, případně důvodu volby oboru nutriční terapeut.</a:t>
            </a: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Poslat na email učitele do IS MUNI – do předmětu napsat-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</a:rPr>
              <a:t>    </a:t>
            </a:r>
            <a:r>
              <a:rPr lang="cs-CZ" sz="2400" b="1" strike="noStrike" spc="-1" dirty="0">
                <a:solidFill>
                  <a:srgbClr val="073E87"/>
                </a:solidFill>
                <a:latin typeface="Candara"/>
              </a:rPr>
              <a:t>Seminární práce TPP I - příjmení</a:t>
            </a:r>
            <a:endParaRPr lang="cs-CZ" sz="2400" b="0" strike="noStrike" spc="-1" dirty="0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354349" y="394094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FFFFFF"/>
                </a:solidFill>
                <a:latin typeface="Candara"/>
              </a:rPr>
              <a:t>Seminární práce na téma </a:t>
            </a:r>
            <a:br>
              <a:rPr dirty="0"/>
            </a:br>
            <a:r>
              <a:rPr lang="cs-CZ" sz="4400" b="0" strike="noStrike" spc="-1" dirty="0">
                <a:solidFill>
                  <a:srgbClr val="FFFFFF"/>
                </a:solidFill>
                <a:latin typeface="Candara"/>
              </a:rPr>
              <a:t>„Já a moje životospráva“</a:t>
            </a:r>
            <a:br>
              <a:rPr dirty="0"/>
            </a:br>
            <a:endParaRPr lang="cs-CZ" sz="4400" b="0" strike="noStrike" spc="-1" dirty="0">
              <a:solidFill>
                <a:srgbClr val="000000"/>
              </a:solidFill>
              <a:latin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177</TotalTime>
  <Words>699</Words>
  <Application>Microsoft Office PowerPoint</Application>
  <PresentationFormat>Předvádění na obrazovce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Candara</vt:lpstr>
      <vt:lpstr>DejaVu Sans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přípravy pokrmů</dc:title>
  <dc:subject/>
  <dc:creator>Mama</dc:creator>
  <dc:description/>
  <cp:lastModifiedBy>ucitel</cp:lastModifiedBy>
  <cp:revision>20</cp:revision>
  <dcterms:created xsi:type="dcterms:W3CDTF">2019-07-30T19:16:48Z</dcterms:created>
  <dcterms:modified xsi:type="dcterms:W3CDTF">2020-10-07T12:52:30Z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