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7" r:id="rId5"/>
    <p:sldId id="268" r:id="rId6"/>
    <p:sldId id="269" r:id="rId7"/>
    <p:sldId id="270" r:id="rId8"/>
    <p:sldId id="259" r:id="rId9"/>
    <p:sldId id="273" r:id="rId10"/>
    <p:sldId id="271" r:id="rId11"/>
    <p:sldId id="276" r:id="rId12"/>
    <p:sldId id="274" r:id="rId13"/>
    <p:sldId id="275" r:id="rId14"/>
    <p:sldId id="272" r:id="rId15"/>
  </p:sldIdLst>
  <p:sldSz cx="9144000" cy="6858000" type="screen4x3"/>
  <p:notesSz cx="6881813" cy="97107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4A6AA5-52EC-4D57-94FC-50AF02A88B8F}" type="datetimeFigureOut">
              <a:rPr lang="cs-CZ" smtClean="0"/>
              <a:t>24.9.2019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4-54" TargetMode="External"/><Relationship Id="rId2" Type="http://schemas.openxmlformats.org/officeDocument/2006/relationships/hyperlink" Target="https://www.zakonyprolidi.cz/cs/2004-4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legal-content/cs/TXT/?uri=CELEX:32002R0178" TargetMode="External"/><Relationship Id="rId5" Type="http://schemas.openxmlformats.org/officeDocument/2006/relationships/hyperlink" Target="https://www.zakonyprolidi.cz/cs/2004-210" TargetMode="External"/><Relationship Id="rId4" Type="http://schemas.openxmlformats.org/officeDocument/2006/relationships/hyperlink" Target="https://www.zakonyprolidi.cz/cs/2004-13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zpecnostpotravin.cz/az/termin/92165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zpecnostpotravin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pi.gov.cz/clanek/system-rychleho-varovani-pro-potraviny-a-krmiva-rasff.aspx" TargetMode="External"/><Relationship Id="rId2" Type="http://schemas.openxmlformats.org/officeDocument/2006/relationships/hyperlink" Target="https://www.bezpecnostpotravin.cz/kategorie/system-zajisteni-bezpecnosti-potravin.asp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0-376" TargetMode="External"/><Relationship Id="rId2" Type="http://schemas.openxmlformats.org/officeDocument/2006/relationships/hyperlink" Target="https://www.zakonyprolidi.cz/cs/2000-258#cast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4-1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Technologie přípravy </a:t>
            </a:r>
            <a:r>
              <a:rPr lang="cs-CZ" dirty="0" smtClean="0"/>
              <a:t>pokrmů</a:t>
            </a:r>
            <a:br>
              <a:rPr lang="cs-CZ" dirty="0" smtClean="0"/>
            </a:br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Kamila Kroupová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30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97360"/>
            <a:ext cx="8964488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Některé důležité vyhlášky:</a:t>
            </a:r>
          </a:p>
          <a:p>
            <a:pPr marL="0" indent="0">
              <a:buNone/>
            </a:pPr>
            <a:r>
              <a:rPr lang="cs-CZ" b="1" dirty="0" smtClean="0"/>
              <a:t>Vyhláška č. 275/2004 Sb. </a:t>
            </a:r>
            <a:r>
              <a:rPr lang="cs-CZ" dirty="0" smtClean="0"/>
              <a:t>–požadavky na zdravotní nezávadnost balených vod a způsob jejich úpravy</a:t>
            </a:r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450/2004 Sb. </a:t>
            </a:r>
            <a:r>
              <a:rPr lang="cs-CZ" dirty="0" smtClean="0"/>
              <a:t>o způsobu výpočtu a uvádění nutriční hodnoty potravin a značení údaje o možném nepříznivém ovlivnění zdraví.</a:t>
            </a:r>
            <a:r>
              <a:rPr lang="cs-CZ" dirty="0">
                <a:hlinkClick r:id="rId2"/>
              </a:rPr>
              <a:t> https://www.zakonyprolidi.cz/cs/2004-450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54/2004 </a:t>
            </a:r>
            <a:r>
              <a:rPr lang="cs-CZ" b="1" dirty="0"/>
              <a:t>Sb</a:t>
            </a:r>
            <a:r>
              <a:rPr lang="cs-CZ" dirty="0" smtClean="0"/>
              <a:t>.-potraviny určené pro zvláštní výživu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https://www.zakonyprolidi.cz/cs/2004-54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324/1997Sb</a:t>
            </a:r>
            <a:r>
              <a:rPr lang="cs-CZ" dirty="0" smtClean="0"/>
              <a:t>.-označování potravin</a:t>
            </a:r>
          </a:p>
          <a:p>
            <a:pPr marL="0" indent="0">
              <a:buNone/>
            </a:pPr>
            <a:r>
              <a:rPr lang="cs-CZ" b="1" dirty="0" smtClean="0"/>
              <a:t>Hygienické předpisy:</a:t>
            </a:r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137/2004 Sb</a:t>
            </a:r>
            <a:r>
              <a:rPr lang="cs-CZ" dirty="0" smtClean="0"/>
              <a:t>.-hygienické požadavky na stravovací služby a zásadách osobní a provozní hygieny při činnostech epidemiologicky závažných.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www.zakonyprolidi.cz/cs/2004-137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210/2004 </a:t>
            </a:r>
            <a:r>
              <a:rPr lang="cs-CZ" b="1" dirty="0" err="1" smtClean="0"/>
              <a:t>Sb</a:t>
            </a:r>
            <a:r>
              <a:rPr lang="cs-CZ" b="1" dirty="0" smtClean="0"/>
              <a:t> </a:t>
            </a:r>
            <a:r>
              <a:rPr lang="cs-CZ" i="1" dirty="0"/>
              <a:t>Vyhláška o podmínkách a požadavcích na provozní a osobní hygienu při výrobě potravin a jejich uvádění do oběhu s výjimkou prodeje, kromě potravin živočišného původu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https://www.zakonyprolidi.cz/cs/2004-210</a:t>
            </a:r>
            <a:endParaRPr lang="cs-CZ" b="1" dirty="0"/>
          </a:p>
          <a:p>
            <a:pPr marL="0" indent="0">
              <a:buNone/>
            </a:pPr>
            <a:r>
              <a:rPr lang="cs-CZ" b="1" smtClean="0"/>
              <a:t>Bezpečné </a:t>
            </a:r>
            <a:r>
              <a:rPr lang="cs-CZ" b="1" dirty="0" smtClean="0"/>
              <a:t>potraviny:</a:t>
            </a:r>
          </a:p>
          <a:p>
            <a:pPr marL="0" indent="0">
              <a:buNone/>
            </a:pPr>
            <a:r>
              <a:rPr lang="cs-CZ" b="1" dirty="0" smtClean="0"/>
              <a:t>Nařízení č. 178/2002 ES</a:t>
            </a:r>
            <a:r>
              <a:rPr lang="cs-CZ" dirty="0" smtClean="0"/>
              <a:t> –</a:t>
            </a:r>
            <a:r>
              <a:rPr lang="cs-CZ" dirty="0"/>
              <a:t>kterým se stanoví obecné zásady a požadavky potravinového práva, zřizuje se Evropský úřad pro bezpečnost potravin a stanoví postupy týkající se bezpečnosti </a:t>
            </a:r>
            <a:r>
              <a:rPr lang="cs-CZ" dirty="0" smtClean="0"/>
              <a:t>potravin</a:t>
            </a:r>
          </a:p>
          <a:p>
            <a:pPr marL="0" indent="0">
              <a:buNone/>
            </a:pPr>
            <a:r>
              <a:rPr lang="cs-CZ" dirty="0">
                <a:hlinkClick r:id="rId6"/>
              </a:rPr>
              <a:t>https://eur-lex.europa.eu/legal-content/cs/TXT/?</a:t>
            </a:r>
            <a:r>
              <a:rPr lang="cs-CZ" dirty="0" smtClean="0">
                <a:hlinkClick r:id="rId6"/>
              </a:rPr>
              <a:t>uri=CELEX:32002R0178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73616" cy="720080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Zákon č. 110/1997 Sb</a:t>
            </a:r>
            <a:r>
              <a:rPr lang="cs-CZ" sz="2700" dirty="0"/>
              <a:t>. </a:t>
            </a:r>
            <a:r>
              <a:rPr lang="cs-CZ" sz="2700" i="1" dirty="0"/>
              <a:t>Zákon o potravinách a tabákových výrobcích a o změně a doplnění některých souvisejících zákonů</a:t>
            </a:r>
            <a:r>
              <a:rPr lang="cs-CZ" i="1" dirty="0"/>
              <a:t/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772816"/>
            <a:ext cx="9036496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Pojem „bezpečné potraviny“ je definován v Nařízení č. 178/2002ES, podle kterého potravina není považována za bezpečnou, pokud:</a:t>
            </a:r>
          </a:p>
          <a:p>
            <a:pPr marL="0" indent="0">
              <a:buNone/>
            </a:pPr>
            <a:r>
              <a:rPr lang="cs-CZ" dirty="0" smtClean="0"/>
              <a:t>- poškozuje zdraví spotřebitele</a:t>
            </a:r>
          </a:p>
          <a:p>
            <a:pPr marL="0" indent="0">
              <a:buNone/>
            </a:pPr>
            <a:r>
              <a:rPr lang="cs-CZ" dirty="0" smtClean="0"/>
              <a:t>- je nevhodná k lidské spotřebě</a:t>
            </a:r>
          </a:p>
          <a:p>
            <a:pPr marL="0" indent="0">
              <a:buNone/>
            </a:pPr>
            <a:r>
              <a:rPr lang="cs-CZ" dirty="0" smtClean="0"/>
              <a:t>Přijetí systémových kroků k zajištění bezpečnosti potravin předcházela řada případů ohrožení zdraví z potravin v mezinárodním rozsahu, důsledkem byl silný pokles důvěry občanů unie o zdravotní nezávadnosti potravin.</a:t>
            </a:r>
          </a:p>
          <a:p>
            <a:pPr marL="0" indent="0">
              <a:buNone/>
            </a:pPr>
            <a:r>
              <a:rPr lang="cs-CZ" dirty="0" smtClean="0"/>
              <a:t>Proto byla přijata řada opatření.  Soubor těchto opatření byl zpracován komisí EU v tzv. „Bílé knize“. Počátečním krokem této strategie je důkladná analýza rizika v jednotlivých článcích potravního řetězce.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 bezpečnost potravin</a:t>
            </a:r>
          </a:p>
        </p:txBody>
      </p:sp>
    </p:spTree>
    <p:extLst>
      <p:ext uri="{BB962C8B-B14F-4D97-AF65-F5344CB8AC3E}">
        <p14:creationId xmlns:p14="http://schemas.microsoft.com/office/powerpoint/2010/main" val="82136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48961" cy="4713387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 smtClean="0"/>
              <a:t>     Analýza </a:t>
            </a:r>
            <a:r>
              <a:rPr lang="cs-CZ" b="1" dirty="0"/>
              <a:t>rizika</a:t>
            </a:r>
          </a:p>
          <a:p>
            <a:pPr fontAlgn="base"/>
            <a:r>
              <a:rPr lang="cs-CZ" dirty="0"/>
              <a:t>Rizikem se rozumí míra pravděpodobnosti nepříznivého účinku na zdraví vyplývající z nebezpečí a závažnosti tohoto účinku.</a:t>
            </a:r>
            <a:br>
              <a:rPr lang="cs-CZ" dirty="0"/>
            </a:br>
            <a:r>
              <a:rPr lang="cs-CZ" dirty="0"/>
              <a:t>Jedna z definic rizika v sobě zahrnuje odpovědi na následující tři otázky:</a:t>
            </a:r>
            <a:br>
              <a:rPr lang="cs-CZ" dirty="0"/>
            </a:br>
            <a:r>
              <a:rPr lang="cs-CZ" dirty="0"/>
              <a:t>Co se může stát? </a:t>
            </a:r>
            <a:r>
              <a:rPr lang="cs-CZ" dirty="0" smtClean="0"/>
              <a:t>S </a:t>
            </a:r>
            <a:r>
              <a:rPr lang="cs-CZ" dirty="0"/>
              <a:t>jakou pravděpodobností se to může stát? Jaké jsou důsledky?</a:t>
            </a:r>
            <a:br>
              <a:rPr lang="cs-CZ" dirty="0"/>
            </a:br>
            <a:r>
              <a:rPr lang="cs-CZ" dirty="0"/>
              <a:t>Cílem analýzy rizika je riziko minimalizovat. </a:t>
            </a:r>
            <a:r>
              <a:rPr lang="cs-CZ" b="1" dirty="0"/>
              <a:t>Analýza rizika je v tzv. Bílé knize bezpečnosti </a:t>
            </a:r>
            <a:r>
              <a:rPr lang="cs-CZ" b="1" dirty="0" smtClean="0"/>
              <a:t>potravin  </a:t>
            </a:r>
            <a:r>
              <a:rPr lang="cs-CZ" b="1" dirty="0"/>
              <a:t>a nařízení (ES) č. 178/2002 označena jako klíčový princip pro strategii zajištění bezpečnosti potravin</a:t>
            </a:r>
            <a:r>
              <a:rPr lang="cs-CZ" b="1" dirty="0" smtClean="0"/>
              <a:t>.</a:t>
            </a:r>
            <a:r>
              <a:rPr lang="cs-CZ" dirty="0">
                <a:hlinkClick r:id="rId2"/>
              </a:rPr>
              <a:t> https://</a:t>
            </a:r>
            <a:r>
              <a:rPr lang="cs-CZ" dirty="0" smtClean="0">
                <a:hlinkClick r:id="rId2"/>
              </a:rPr>
              <a:t>www.bezpecnostpotravin.cz/az/termin/92165.aspx</a:t>
            </a:r>
            <a:endParaRPr lang="cs-CZ" dirty="0" smtClean="0"/>
          </a:p>
          <a:p>
            <a:pPr fontAlgn="base"/>
            <a:r>
              <a:rPr lang="cs-CZ" dirty="0" smtClean="0"/>
              <a:t>Opatření </a:t>
            </a:r>
            <a:r>
              <a:rPr lang="cs-CZ" dirty="0"/>
              <a:t>regulující potraviny a krmiva, přijatá členskými státy a Společenstvím, by měla být obecně založena na analýze rizika. Podle Strategie bezpečnosti potravin České republiky politika bezpečnosti (nezávadnosti) potravin důsledně vychází z analýzy rizika.</a:t>
            </a:r>
            <a:br>
              <a:rPr lang="cs-CZ" dirty="0"/>
            </a:br>
            <a:r>
              <a:rPr lang="cs-CZ" dirty="0"/>
              <a:t>Obecný rámec analýzy rizika je proces skládající se ze tří vzájemně propojených prvků: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10744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Opatření pro bezpečnost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58989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a) </a:t>
            </a:r>
            <a:r>
              <a:rPr lang="cs-CZ" b="1" dirty="0"/>
              <a:t>hodnocení rizika</a:t>
            </a:r>
            <a:r>
              <a:rPr lang="cs-CZ" dirty="0"/>
              <a:t> (vědecké poradenství a analýza dostupných informací)</a:t>
            </a:r>
            <a:br>
              <a:rPr lang="cs-CZ" dirty="0"/>
            </a:br>
            <a:r>
              <a:rPr lang="cs-CZ" dirty="0"/>
              <a:t>b) </a:t>
            </a:r>
            <a:r>
              <a:rPr lang="cs-CZ" b="1" dirty="0"/>
              <a:t>řízení (management) rizika</a:t>
            </a:r>
            <a:r>
              <a:rPr lang="cs-CZ" dirty="0"/>
              <a:t> (legislativa a kontrola)</a:t>
            </a:r>
            <a:br>
              <a:rPr lang="cs-CZ" dirty="0"/>
            </a:br>
            <a:r>
              <a:rPr lang="cs-CZ" dirty="0"/>
              <a:t>c) </a:t>
            </a:r>
            <a:r>
              <a:rPr lang="cs-CZ" b="1" dirty="0"/>
              <a:t>komunikace o riziku</a:t>
            </a:r>
            <a:r>
              <a:rPr lang="cs-CZ" dirty="0"/>
              <a:t> (proces výměny informací a stanovisek o riziku na úrovní odpovědných státních a podnikatelských subjektů a směrem ke spotřebitelské veřejnosti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Tři </a:t>
            </a:r>
            <a:r>
              <a:rPr lang="cs-CZ" dirty="0"/>
              <a:t>propojené složky analýzy rizika představují systematický postup pro stanovení účinných, přiměřených a cílených opatření nebo jiných kroků k ochraně zdraví.</a:t>
            </a:r>
            <a:br>
              <a:rPr lang="cs-CZ" dirty="0"/>
            </a:b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r. 2002 byl zřízen nezávislý Evropský úřadu pro potraviny (EÚP) - EFSA, jehož hlavními agendami je zejména posuzování rizik a komunikace v otázkách zdravotní nezávadnosti potravin. </a:t>
            </a:r>
            <a:endParaRPr lang="cs-CZ" dirty="0" smtClean="0"/>
          </a:p>
          <a:p>
            <a:r>
              <a:rPr lang="cs-CZ" smtClean="0"/>
              <a:t>Management </a:t>
            </a:r>
            <a:r>
              <a:rPr lang="cs-CZ" dirty="0"/>
              <a:t>rizika byl vyčleněn z působnosti úřadu a byl ponechán v kompetenci Evropské komise a členských států.</a:t>
            </a:r>
            <a:r>
              <a:rPr lang="cs-CZ"/>
              <a:t/>
            </a:r>
            <a:br>
              <a:rPr lang="cs-CZ"/>
            </a:br>
            <a:endParaRPr lang="cs-CZ" smtClean="0"/>
          </a:p>
          <a:p>
            <a:r>
              <a:rPr lang="cs-CZ" smtClean="0"/>
              <a:t>Kontaktním </a:t>
            </a:r>
            <a:r>
              <a:rPr lang="cs-CZ" dirty="0"/>
              <a:t>místem pro EFSA je v ČR Úřad pro potraviny, který je zřízen 28. 4. 2005 prostřednictvím odboru bezpečnosti potravin a techniky životního prostředí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2"/>
              </a:rPr>
              <a:t>https://www.bezpecnostpotravin.cz/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Systém zajištění bezpečnosti </a:t>
            </a:r>
            <a:r>
              <a:rPr lang="cs-CZ" b="1" dirty="0" smtClean="0"/>
              <a:t>potravin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www.bezpecnostpotravin.cz/kategorie/system-zajisteni-bezpecnosti-potravin.aspx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Systém rychlého varování</a:t>
            </a:r>
          </a:p>
          <a:p>
            <a:r>
              <a:rPr lang="cs-CZ" dirty="0" smtClean="0"/>
              <a:t>Systém </a:t>
            </a:r>
            <a:r>
              <a:rPr lang="cs-CZ" dirty="0"/>
              <a:t>rychlého varování pro potraviny a krmiva (anglicky Rapid </a:t>
            </a:r>
            <a:r>
              <a:rPr lang="cs-CZ" dirty="0" err="1"/>
              <a:t>Alert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Food and </a:t>
            </a:r>
            <a:r>
              <a:rPr lang="cs-CZ" dirty="0" err="1"/>
              <a:t>Feed</a:t>
            </a:r>
            <a:r>
              <a:rPr lang="cs-CZ" dirty="0"/>
              <a:t> - RASFF) je informační systém pro členské státy EU, Evropskou komisi, Evropský úřad pro bezpečnost potravin a země Evropského sdružení volného obchodu</a:t>
            </a:r>
            <a:r>
              <a:rPr lang="cs-CZ" dirty="0" smtClean="0"/>
              <a:t>. </a:t>
            </a:r>
            <a:r>
              <a:rPr lang="cs-CZ" dirty="0"/>
              <a:t>Systém slouží k rychlé výměně informací týkajících se potravin a krmiv, které představují riziko ohrožení zdraví lidí a které se vyskytují na společném trhu těchto zemí. Zabraňuje uvedení zdravotně závadných potravin do oběhu a zajišťuje stažení či likvidaci při jejích výskytu</a:t>
            </a:r>
            <a:r>
              <a:rPr lang="cs-CZ" dirty="0" smtClean="0"/>
              <a:t>.</a:t>
            </a:r>
          </a:p>
          <a:p>
            <a:r>
              <a:rPr lang="cs-CZ" dirty="0"/>
              <a:t>Kontaktním </a:t>
            </a:r>
            <a:r>
              <a:rPr lang="cs-CZ" dirty="0" smtClean="0"/>
              <a:t>místem v ČR </a:t>
            </a:r>
            <a:r>
              <a:rPr lang="cs-CZ" dirty="0"/>
              <a:t>je Státní zemědělská a potravinářská inspekce (SZPI)</a:t>
            </a:r>
            <a:endParaRPr lang="cs-CZ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://www.szpi.gov.cz/clanek/system-rychleho-varovani-pro-potraviny-a-krmiva-rasff.aspx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2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869324" cy="37444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Vstupem do EU je oblast výroby potravin a jejich uvádění do běhu regulována jednak národní legislativou ( zákony ČR, vyhlášky, nařízení vlády), jednak předpisy Evropských společenství.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</a:p>
          <a:p>
            <a:pPr marL="0" indent="0">
              <a:buNone/>
            </a:pPr>
            <a:r>
              <a:rPr lang="cs-CZ" b="1" dirty="0" smtClean="0"/>
              <a:t>Národní legislativa</a:t>
            </a:r>
          </a:p>
          <a:p>
            <a:r>
              <a:rPr lang="cs-CZ" dirty="0" smtClean="0"/>
              <a:t>Základním zákonem, který upravuje oblast potravin je zákon </a:t>
            </a:r>
            <a:r>
              <a:rPr lang="cs-CZ" dirty="0" smtClean="0"/>
              <a:t> 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smtClean="0"/>
              <a:t>č</a:t>
            </a:r>
            <a:r>
              <a:rPr lang="cs-CZ" dirty="0" smtClean="0"/>
              <a:t>. </a:t>
            </a:r>
            <a:r>
              <a:rPr lang="cs-CZ" b="1" dirty="0" smtClean="0"/>
              <a:t>110/1997 Sb. o potravinách a tabákových výrobcích, </a:t>
            </a:r>
            <a:r>
              <a:rPr lang="cs-CZ" dirty="0" smtClean="0"/>
              <a:t>který byl </a:t>
            </a:r>
            <a:r>
              <a:rPr lang="cs-CZ" dirty="0" smtClean="0"/>
              <a:t> již </a:t>
            </a:r>
            <a:r>
              <a:rPr lang="cs-CZ" dirty="0" smtClean="0"/>
              <a:t>několikrát novelizován a soubor prováděcích </a:t>
            </a:r>
            <a:r>
              <a:rPr lang="cs-CZ" dirty="0" smtClean="0"/>
              <a:t>vyhlášek, vydaných na základě zmocnění tímto zákonem a to </a:t>
            </a:r>
            <a:r>
              <a:rPr lang="cs-CZ" dirty="0" smtClean="0"/>
              <a:t>Ministerstvem zemědělství a Ministerstvem zdravotnictví.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</a:p>
        </p:txBody>
      </p:sp>
    </p:spTree>
    <p:extLst>
      <p:ext uri="{BB962C8B-B14F-4D97-AF65-F5344CB8AC3E}">
        <p14:creationId xmlns:p14="http://schemas.microsoft.com/office/powerpoint/2010/main" val="210169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75467"/>
            <a:ext cx="8928992" cy="3450696"/>
          </a:xfrm>
        </p:spPr>
        <p:txBody>
          <a:bodyPr/>
          <a:lstStyle/>
          <a:p>
            <a:r>
              <a:rPr lang="cs-CZ" dirty="0" smtClean="0"/>
              <a:t>Zákon o potravinách je v novodobé historii naší republiky prvním komplexním zákonem upravujícím oblast potravin. Jeho vznik a základní kořeny však sahají hluboko do historie, ještě před vznikem samostatné ČSR, to je na přelomu 19. a 20. století. </a:t>
            </a:r>
          </a:p>
          <a:p>
            <a:r>
              <a:rPr lang="cs-CZ" dirty="0" smtClean="0"/>
              <a:t>Je nutné zdůraznit, že náš národní zákon o potravinách není jen opsaným produktem a snůškou předpisů současných Evropských společenství a že se opírá o vlastní historické zdroje.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5" y="1988840"/>
            <a:ext cx="8928992" cy="453650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Na přelomu 19.-20.století byla legislativa na nejvyšší úrovni v Rakousku-Uhersku, jehož součástí byly České a Moravskoslezské země a Slovensko.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Počátkem 20.století bylo zpracováno rozsáhlé dílo zahrnující všechny předpisy z oblasti poživatin.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Toto rozsáhlé dílo bylo nazváno </a:t>
            </a:r>
            <a:r>
              <a:rPr lang="cs-CZ" sz="2600" b="1" dirty="0" err="1" smtClean="0"/>
              <a:t>Codex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Alimentarius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Austriacus</a:t>
            </a:r>
            <a:endParaRPr lang="cs-CZ" sz="26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b="1" dirty="0"/>
              <a:t> </a:t>
            </a:r>
            <a:r>
              <a:rPr lang="cs-CZ" sz="2600" b="1" dirty="0" smtClean="0"/>
              <a:t>    </a:t>
            </a:r>
            <a:r>
              <a:rPr lang="cs-CZ" sz="2600" dirty="0" smtClean="0"/>
              <a:t>a bylo vydán o pouze v němčině. Upravovalo problematiku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poživatin, </a:t>
            </a:r>
            <a:r>
              <a:rPr lang="cs-CZ" sz="2600" dirty="0" smtClean="0"/>
              <a:t>kosmetických </a:t>
            </a:r>
            <a:r>
              <a:rPr lang="cs-CZ" sz="2600" dirty="0" smtClean="0"/>
              <a:t>prostředků, užitných předmětů aj. ve </a:t>
            </a:r>
            <a:r>
              <a:rPr lang="cs-CZ" sz="2600" dirty="0" smtClean="0"/>
              <a:t>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</a:t>
            </a:r>
            <a:r>
              <a:rPr lang="cs-CZ" sz="2600" dirty="0" smtClean="0"/>
              <a:t>vztahu </a:t>
            </a:r>
            <a:r>
              <a:rPr lang="cs-CZ" sz="2600" dirty="0" smtClean="0"/>
              <a:t>k </a:t>
            </a:r>
            <a:r>
              <a:rPr lang="cs-CZ" sz="2600" dirty="0" smtClean="0"/>
              <a:t>výrobě</a:t>
            </a:r>
            <a:r>
              <a:rPr lang="cs-CZ" sz="2600" dirty="0" smtClean="0"/>
              <a:t>, složení, popisu, názvosloví, manipulaci atd.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Kodex byl určen všem, kteří se zabývali výrobou, obchodem a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kontrolou, jako základní závazná směrnice.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Stručná historie vzniku národní potravinářské 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3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ýsledek obrázku pro codex alimentarius austriac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04636"/>
            <a:ext cx="6552728" cy="440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0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217443"/>
          </a:xfrm>
        </p:spPr>
        <p:txBody>
          <a:bodyPr/>
          <a:lstStyle/>
          <a:p>
            <a:r>
              <a:rPr lang="cs-CZ" dirty="0" smtClean="0"/>
              <a:t>Po vzniku republiky 1918 – vydáno 25 zákonů a více jak 150 výnosů, vyhlášek a rozhodnutí v oblasti problematiky potravin. </a:t>
            </a:r>
          </a:p>
          <a:p>
            <a:r>
              <a:rPr lang="cs-CZ" dirty="0" smtClean="0"/>
              <a:t>V roce 1937 vyšel </a:t>
            </a:r>
            <a:r>
              <a:rPr lang="cs-CZ" b="1" dirty="0" smtClean="0"/>
              <a:t>I. svazek potravního kodexu československého</a:t>
            </a:r>
          </a:p>
          <a:p>
            <a:r>
              <a:rPr lang="cs-CZ" dirty="0" smtClean="0"/>
              <a:t>Ve válečných letech v době okupace byly dosavadní předpisy nahrazovány německými předpisy a nařízeními.</a:t>
            </a:r>
          </a:p>
          <a:p>
            <a:r>
              <a:rPr lang="cs-CZ" dirty="0" smtClean="0"/>
              <a:t>Po roce 1948 po komunistickém puči došlo k zásadnímu politickému obratu nežádoucím směrem. Nastala direktivní regulace státem - KSČ. Byly tvořeny nové technické celostátní normy, které byly kontrolovány Úřadem pro technickou  normalizaci a měření. Po vytvoření seskupení  států RVHP se sjednocovaly přístupy k řešení, výsledkem byly mezinárodní normy RVHP – obchodování mezi členskými státy.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7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760640"/>
          </a:xfrm>
        </p:spPr>
        <p:txBody>
          <a:bodyPr>
            <a:normAutofit/>
          </a:bodyPr>
          <a:lstStyle/>
          <a:p>
            <a:r>
              <a:rPr lang="cs-CZ" dirty="0" smtClean="0"/>
              <a:t>V roce 1988 – pokyn k tvorbě nového zákona o potravinách, při sestavování byly vzaty v úvahu podněty a doporučení mezinárodní organizace FAO/WHO. Do těchto příprav zasáhla sametová revoluce 1989, která svrhla dosavadní politický režim, respektive direktivní regulace hospodářství včetně systému technických norem.</a:t>
            </a:r>
          </a:p>
          <a:p>
            <a:r>
              <a:rPr lang="cs-CZ" dirty="0" smtClean="0"/>
              <a:t>Zákon 142/92 Sb. řešil danou problematiku</a:t>
            </a:r>
            <a:r>
              <a:rPr lang="cs-CZ" dirty="0"/>
              <a:t> na přechodnou </a:t>
            </a:r>
            <a:r>
              <a:rPr lang="cs-CZ" dirty="0" smtClean="0"/>
              <a:t>dobu, to je do konečného legislativního řešení. </a:t>
            </a:r>
          </a:p>
          <a:p>
            <a:r>
              <a:rPr lang="cs-CZ" dirty="0" smtClean="0"/>
              <a:t>Práce na zákoně byly zásadně narušeny rozpadem federální ČSFR. </a:t>
            </a:r>
          </a:p>
          <a:p>
            <a:r>
              <a:rPr lang="cs-CZ" dirty="0" smtClean="0"/>
              <a:t>Nový zákon o potravinách byl schválen s účinností od  1.9.1997 pod č. </a:t>
            </a:r>
            <a:r>
              <a:rPr lang="cs-CZ" b="1" dirty="0" smtClean="0"/>
              <a:t>110/1997 Sb.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2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Oblasti související s problematikou potravin jsou regulovány dalšími zákony a prováděcími vyhláškami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Zákon č. 110/1997 Sb</a:t>
            </a:r>
            <a:r>
              <a:rPr lang="cs-CZ" dirty="0" smtClean="0"/>
              <a:t>. </a:t>
            </a:r>
            <a:r>
              <a:rPr lang="cs-CZ" i="1" dirty="0" smtClean="0"/>
              <a:t>Zákon o potravinách a tabákových výrobcích a o změně a doplnění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258/2001 Sb</a:t>
            </a:r>
            <a:r>
              <a:rPr lang="cs-CZ" dirty="0" smtClean="0"/>
              <a:t>. </a:t>
            </a:r>
            <a:r>
              <a:rPr lang="cs-CZ" i="1" dirty="0" smtClean="0"/>
              <a:t>Zákon o ochraně veřejného zdraví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166/1999 Sb</a:t>
            </a:r>
            <a:r>
              <a:rPr lang="cs-CZ" dirty="0" smtClean="0"/>
              <a:t>. </a:t>
            </a:r>
            <a:r>
              <a:rPr lang="cs-CZ" i="1" dirty="0" smtClean="0"/>
              <a:t>Zákon o veterinární péči a o změně některých souvisejících zákonů (veterinární zákon)</a:t>
            </a:r>
          </a:p>
          <a:p>
            <a:pPr marL="0" indent="0">
              <a:buNone/>
            </a:pPr>
            <a:r>
              <a:rPr lang="cs-CZ" b="1" dirty="0" smtClean="0"/>
              <a:t>Zákon č. 242/2000 Sb</a:t>
            </a:r>
            <a:r>
              <a:rPr lang="cs-CZ" dirty="0" smtClean="0"/>
              <a:t>. </a:t>
            </a:r>
            <a:r>
              <a:rPr lang="cs-CZ" i="1" dirty="0" smtClean="0"/>
              <a:t>Zákon o ekologickém zemědělství a o změně zákona č. 368/1992 Sb., o správních poplatcích, ve znění pozdějších předpisů</a:t>
            </a:r>
          </a:p>
          <a:p>
            <a:pPr marL="0" indent="0">
              <a:buNone/>
            </a:pPr>
            <a:r>
              <a:rPr lang="cs-CZ" b="1" dirty="0" smtClean="0"/>
              <a:t>Zákon č. 78/2004 Sb</a:t>
            </a:r>
            <a:r>
              <a:rPr lang="cs-CZ" dirty="0" smtClean="0"/>
              <a:t>. </a:t>
            </a:r>
            <a:r>
              <a:rPr lang="cs-CZ" i="1" dirty="0" smtClean="0"/>
              <a:t>Zákon o nakládání s geneticky modifikovanými organismy a genetickými produkty</a:t>
            </a:r>
          </a:p>
          <a:p>
            <a:pPr marL="0" indent="0">
              <a:buNone/>
            </a:pPr>
            <a:r>
              <a:rPr lang="cs-CZ" b="1" dirty="0" smtClean="0"/>
              <a:t>Zákon č. 634/1992 Sb</a:t>
            </a:r>
            <a:r>
              <a:rPr lang="cs-CZ" dirty="0" smtClean="0"/>
              <a:t>. </a:t>
            </a:r>
            <a:r>
              <a:rPr lang="cs-CZ" i="1" dirty="0" smtClean="0"/>
              <a:t>Zákon o ochraně spotřebitele</a:t>
            </a:r>
          </a:p>
          <a:p>
            <a:pPr marL="0" indent="0">
              <a:buNone/>
            </a:pPr>
            <a:r>
              <a:rPr lang="cs-CZ" b="1" dirty="0" smtClean="0"/>
              <a:t>Zákon č. 146/2002 Sb</a:t>
            </a:r>
            <a:r>
              <a:rPr lang="cs-CZ" dirty="0" smtClean="0"/>
              <a:t>. </a:t>
            </a:r>
            <a:r>
              <a:rPr lang="cs-CZ" i="1" dirty="0" smtClean="0"/>
              <a:t>Zákon o Státní zemědělské a potravinářské inspekci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321/2004 Sb. </a:t>
            </a:r>
            <a:r>
              <a:rPr lang="cs-CZ" i="1" dirty="0" smtClean="0"/>
              <a:t>Zákon o vinohradnictví a vinařství a o změně některých souvisejících zákonů (zákon o vinohradnictví a vinařství)</a:t>
            </a:r>
          </a:p>
          <a:p>
            <a:pPr marL="0" indent="0">
              <a:buNone/>
            </a:pPr>
            <a:r>
              <a:rPr lang="cs-CZ" b="1" dirty="0"/>
              <a:t>Zákon č. 22/1997 Sb</a:t>
            </a:r>
            <a:r>
              <a:rPr lang="cs-CZ" dirty="0" smtClean="0"/>
              <a:t>. </a:t>
            </a:r>
            <a:r>
              <a:rPr lang="cs-CZ" i="1" dirty="0" smtClean="0"/>
              <a:t>Zákon </a:t>
            </a:r>
            <a:r>
              <a:rPr lang="cs-CZ" i="1" dirty="0"/>
              <a:t>o technických požadavcích na výrobky a o změně a doplnění některých zákonů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3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" y="1772816"/>
            <a:ext cx="8964488" cy="46805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www.zakonyprolidi.cz/cs/2000-258#cast1</a:t>
            </a:r>
            <a:endParaRPr lang="cs-CZ" sz="3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376/2000Sb - </a:t>
            </a:r>
            <a:r>
              <a:rPr lang="cs-CZ" sz="3200" dirty="0" smtClean="0"/>
              <a:t>požadavky na pitnou vodu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 smtClean="0">
                <a:hlinkClick r:id="rId3"/>
              </a:rPr>
              <a:t>https</a:t>
            </a:r>
            <a:r>
              <a:rPr lang="cs-CZ" sz="3200" dirty="0">
                <a:hlinkClick r:id="rId3"/>
              </a:rPr>
              <a:t>://www.zakonyprolidi.cz/cs/2000-376</a:t>
            </a: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502/2000 Sb. - </a:t>
            </a:r>
            <a:r>
              <a:rPr lang="cs-CZ" sz="3200" dirty="0" smtClean="0"/>
              <a:t>ochrana </a:t>
            </a:r>
            <a:r>
              <a:rPr lang="cs-CZ" sz="3200" dirty="0"/>
              <a:t>zdraví před nepříznivými účinky hluku a vibrací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Nařízení č.1935/2004 ES. - </a:t>
            </a:r>
            <a:r>
              <a:rPr lang="cs-CZ" sz="3200" dirty="0" smtClean="0"/>
              <a:t>hygienické požadavky na výrobky určené pro styk s potravinami a pokrmy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</a:t>
            </a:r>
            <a:r>
              <a:rPr lang="cs-CZ" sz="3200" b="1" dirty="0" smtClean="0"/>
              <a:t>137/2004 </a:t>
            </a:r>
            <a:r>
              <a:rPr lang="cs-CZ" sz="3200" b="1" dirty="0"/>
              <a:t>Sb</a:t>
            </a:r>
            <a:r>
              <a:rPr lang="cs-CZ" sz="3200" b="1" dirty="0" smtClean="0"/>
              <a:t>. - </a:t>
            </a:r>
            <a:r>
              <a:rPr lang="cs-CZ" sz="3200" dirty="0" smtClean="0"/>
              <a:t>hygienické </a:t>
            </a:r>
            <a:r>
              <a:rPr lang="cs-CZ" sz="3200" dirty="0"/>
              <a:t>požadavky na stravovací služby o zásadách osobní a provozní hygieny při činnostech epidemiologicky závažných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 </a:t>
            </a:r>
            <a:r>
              <a:rPr lang="cs-CZ" sz="3200" dirty="0">
                <a:hlinkClick r:id="rId4"/>
              </a:rPr>
              <a:t>https://www.zakonyprolidi.cz/cs/2004-137</a:t>
            </a:r>
            <a:endParaRPr lang="cs-CZ" sz="3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 smtClean="0"/>
              <a:t>Vyhl</a:t>
            </a:r>
            <a:r>
              <a:rPr lang="cs-CZ" sz="3200" b="1" dirty="0"/>
              <a:t>. č. 178/2001 Sb</a:t>
            </a:r>
            <a:r>
              <a:rPr lang="cs-CZ" sz="3200" b="1" dirty="0" smtClean="0"/>
              <a:t>. - </a:t>
            </a:r>
            <a:r>
              <a:rPr lang="cs-CZ" sz="3200" dirty="0" smtClean="0"/>
              <a:t>Podmínky ochrany zdraví zaměstnanců při práci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endParaRPr lang="cs-CZ" sz="32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1434488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Legislativa pro stravovací zařízení</a:t>
            </a:r>
            <a:br>
              <a:rPr lang="cs-CZ" sz="3100" b="1" dirty="0" smtClean="0"/>
            </a:br>
            <a:r>
              <a:rPr lang="cs-CZ" sz="3100" b="1" dirty="0" smtClean="0"/>
              <a:t>Zákon </a:t>
            </a:r>
            <a:r>
              <a:rPr lang="cs-CZ" sz="3100" b="1" dirty="0"/>
              <a:t>č. 258/2001 Sb. </a:t>
            </a:r>
            <a:r>
              <a:rPr lang="cs-CZ" sz="3100" dirty="0"/>
              <a:t>Zákon o ochraně veřejného zdraví a o změně některých souvisejících zákonů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326</TotalTime>
  <Words>1051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Vlnění</vt:lpstr>
      <vt:lpstr>Technologie přípravy pokrmů Legislativa</vt:lpstr>
      <vt:lpstr>Potravinářská legislativa</vt:lpstr>
      <vt:lpstr>Potravinářská legislativa</vt:lpstr>
      <vt:lpstr>Stručná historie vzniku národní potravinářské legislativy</vt:lpstr>
      <vt:lpstr>Prezentace aplikace PowerPoint</vt:lpstr>
      <vt:lpstr>Prezentace aplikace PowerPoint</vt:lpstr>
      <vt:lpstr>Prezentace aplikace PowerPoint</vt:lpstr>
      <vt:lpstr>Prezentace aplikace PowerPoint</vt:lpstr>
      <vt:lpstr> Legislativa pro stravovací zařízení Zákon č. 258/2001 Sb. Zákon o ochraně veřejného zdraví a o změně některých souvisejících zákonů </vt:lpstr>
      <vt:lpstr>Zákon č. 110/1997 Sb. Zákon o potravinách a tabákových výrobcích a o změně a doplnění některých souvisejících zákonů </vt:lpstr>
      <vt:lpstr>Opatření pro bezpečnost potravin</vt:lpstr>
      <vt:lpstr>Opatření pro bezpečnost potravin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creator>Mama</dc:creator>
  <cp:lastModifiedBy>Mama</cp:lastModifiedBy>
  <cp:revision>34</cp:revision>
  <cp:lastPrinted>2019-09-24T17:11:43Z</cp:lastPrinted>
  <dcterms:created xsi:type="dcterms:W3CDTF">2019-07-30T19:16:48Z</dcterms:created>
  <dcterms:modified xsi:type="dcterms:W3CDTF">2019-09-24T17:27:06Z</dcterms:modified>
</cp:coreProperties>
</file>