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Average"/>
      <p:regular r:id="rId32"/>
    </p:embeddedFont>
    <p:embeddedFont>
      <p:font typeface="Oswald"/>
      <p:regular r:id="rId33"/>
      <p:bold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Oswald-regular.fntdata"/><Relationship Id="rId10" Type="http://schemas.openxmlformats.org/officeDocument/2006/relationships/slide" Target="slides/slide5.xml"/><Relationship Id="rId32" Type="http://schemas.openxmlformats.org/officeDocument/2006/relationships/font" Target="fonts/Averag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Oswald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568ce283c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568ce283c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568ce283c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568ce283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568ce283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568ce283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568ce283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568ce283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568ce283c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568ce283c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568ce283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568ce283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568ce283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9568ce283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568ce283c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568ce283c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568ce283c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9568ce283c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9568ce283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9568ce283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46d462944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46d462944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568ce283c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9568ce283c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966b42904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966b429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568ce283c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9568ce283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66b4290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966b429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568ce283c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9568ce283c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966b42904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966b42904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66b42904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966b42904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46d462944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46d462944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568ce28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568ce28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568ce283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568ce283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568ce283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568ce283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46d462944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46d462944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568ce283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568ce283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568ce283c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568ce283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rgbClr val="07376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Empatie - reflexe, zrcadlení, mlčení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5. setkání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Předpoklady</a:t>
            </a:r>
            <a:r>
              <a:rPr lang="cs">
                <a:highlight>
                  <a:srgbClr val="BF9000"/>
                </a:highlight>
              </a:rPr>
              <a:t> empatie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SENZITIVITA : obecní citlivost k tomu, co se děje v člověku i kolem něho. 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SEBEPOZNÁNÍ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OSOBNÍ ZRALOST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VNITŘNÍ STABILITA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SCHOPNOST AUTOEMPATIE - LASKAVOST K SOBĚ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AKCEPTACE DRUHÝCH A SEBE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OCHOTA K EMPATII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VERBÁLNÍ OBRATNOST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FÁZE k</a:t>
            </a:r>
            <a:r>
              <a:rPr lang="cs">
                <a:highlight>
                  <a:srgbClr val="BF9000"/>
                </a:highlight>
              </a:rPr>
              <a:t> empatické reakci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Naladění se na prožívání druhé osoby</a:t>
            </a:r>
            <a:r>
              <a:rPr lang="cs">
                <a:solidFill>
                  <a:srgbClr val="FFFFFF"/>
                </a:solidFill>
              </a:rPr>
              <a:t> (</a:t>
            </a:r>
            <a:r>
              <a:rPr lang="cs">
                <a:solidFill>
                  <a:srgbClr val="FFFFFF"/>
                </a:solidFill>
              </a:rPr>
              <a:t>zpomalím tempo, přiblížím se, navážu oční kontakt, </a:t>
            </a:r>
            <a:r>
              <a:rPr lang="cs">
                <a:solidFill>
                  <a:srgbClr val="FFFFFF"/>
                </a:solidFill>
              </a:rPr>
              <a:t> zjistím, co se právě děje…) = odložení svého vnitřního naladění (radost, vztek, podráždění, únava…)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Spoluprožívání s odlišením pocitů druhého od těch vlastních</a:t>
            </a:r>
            <a:r>
              <a:rPr lang="cs">
                <a:solidFill>
                  <a:srgbClr val="FFFFFF"/>
                </a:solidFill>
              </a:rPr>
              <a:t> (jestli jsou odlišné)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Porozumění </a:t>
            </a:r>
            <a:r>
              <a:rPr lang="cs">
                <a:solidFill>
                  <a:srgbClr val="FFFFFF"/>
                </a:solidFill>
              </a:rPr>
              <a:t>- pochopení jeho emočního ladění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Adekvátní reakce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BLOKÁDY</a:t>
            </a:r>
            <a:r>
              <a:rPr lang="cs">
                <a:highlight>
                  <a:srgbClr val="BF9000"/>
                </a:highlight>
              </a:rPr>
              <a:t> empatické reakci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VLASTNÍ TEORIE O LIDSKÉM CHOVÁNÍ - nereaguje na druhého člověka na základě aktuálního prožitku, ani se nesnažím na něho naladit, ale situaci vyhodnotím na základě vnitřních teorii a pravidel  </a:t>
            </a:r>
            <a:r>
              <a:rPr lang="cs">
                <a:solidFill>
                  <a:srgbClr val="FFFFFF"/>
                </a:solidFill>
              </a:rPr>
              <a:t>(v situaci, ktorá provokuje vztek se bude člověk cítit naštvaně)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FALEŠNÁ EMPATIE- naslouchající se stotožňuje s postojem druhé osoby, příčinou je problém v diferenciaci emocí a primárně v správné detekci vlastního emočního prožitku. 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POTŘEBY, nebo AKUTNÍ STAROSTI NASLOUCHAJÍCÍHO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SILNÉ SYMPATIE nebo ANTIPATIE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Rozdíl mezi EMPATII a SOUCITEM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</a:rPr>
              <a:t>Mearns a Thorne (2013) definují rozdíl mezi empatii a soucitem následovně: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i="1" lang="cs">
                <a:solidFill>
                  <a:srgbClr val="FFFFFF"/>
                </a:solidFill>
              </a:rPr>
              <a:t>“Zatímco SOUCIT vyrůstá z pocitu soucitného pohnutí ze zážitku druhého, a do jisté míry z jeho sdílení, EMPATIE vyžaduje mnohem složitější obouvání si bot druhého člověka a schopnost vidět svět jeho očima, a to bez ztráty kontaktu s vlastní realitou. </a:t>
            </a:r>
            <a:endParaRPr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Stupnice naši empatičnosti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</a:rPr>
              <a:t>4 bodová stupnice, na základě které můžeme odhadnout úroveň empatické reakce jedince: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0.</a:t>
            </a:r>
            <a:r>
              <a:rPr b="1" lang="cs" sz="2400">
                <a:solidFill>
                  <a:srgbClr val="FFFFFF"/>
                </a:solidFill>
              </a:rPr>
              <a:t> </a:t>
            </a:r>
            <a:r>
              <a:rPr b="1" lang="cs">
                <a:solidFill>
                  <a:srgbClr val="FFFFFF"/>
                </a:solidFill>
              </a:rPr>
              <a:t>Reakce postrádá individuální porozumění druhému a nejčastěji rovnou obsahuje RADU, která člověku napadne, nebo ho svojí reakcí utvrdíme ve stereotypu.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BF9000"/>
                </a:solidFill>
              </a:rPr>
              <a:t>“Promiň, že jsem se zdržela”</a:t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BF9000"/>
                </a:solidFill>
              </a:rPr>
              <a:t>“Nevadí, vy ženy jste všechny stejné, jsem zvyklý”.</a:t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1C232"/>
                </a:solidFill>
              </a:rPr>
              <a:t>“Moc se chci omluvit za opožděné blahopřání k narozeninám”</a:t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1C232"/>
                </a:solidFill>
              </a:rPr>
              <a:t>“Hm… dík…. příště si to zapiš do kalendáře”</a:t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Stupnice naši empatičnosti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1</a:t>
            </a: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.</a:t>
            </a:r>
            <a:r>
              <a:rPr b="1" lang="cs" sz="2400">
                <a:solidFill>
                  <a:srgbClr val="FFFFFF"/>
                </a:solidFill>
              </a:rPr>
              <a:t> </a:t>
            </a:r>
            <a:r>
              <a:rPr b="1" lang="cs">
                <a:solidFill>
                  <a:srgbClr val="FFFFFF"/>
                </a:solidFill>
              </a:rPr>
              <a:t>Částečné porozumění. Člověk dává najevo, že druhou osobu chápe , ale není už schopen reflektovat své prožívání a poskytnout adekvátní zpětnou vazbu.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BF9000"/>
                </a:solidFill>
              </a:rPr>
              <a:t>“Promiň, že jsem se zdržela”</a:t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BF9000"/>
                </a:solidFill>
              </a:rPr>
              <a:t>“To se někdy stane každému, vůbec se nezlobím, i když já vždy chodím včas”.</a:t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Stupnice naši empatičnosti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2.</a:t>
            </a:r>
            <a:r>
              <a:rPr b="1" lang="cs" sz="2400">
                <a:solidFill>
                  <a:srgbClr val="FFFFFF"/>
                </a:solidFill>
              </a:rPr>
              <a:t> </a:t>
            </a:r>
            <a:r>
              <a:rPr b="1" lang="cs">
                <a:solidFill>
                  <a:srgbClr val="FFFFFF"/>
                </a:solidFill>
              </a:rPr>
              <a:t>Přeformulování a zopakování problému druhou osobou, čímž dává naslouchající najevo, že rozumí. 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1C232"/>
                </a:solidFill>
              </a:rPr>
              <a:t>“Včera jsem se hrozně rozzlobila na kolegu, který mě opakovaně ignoruje a neodepisuje na emaily”</a:t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1C232"/>
                </a:solidFill>
              </a:rPr>
              <a:t>“Slyším, že tě zlobí, když ti kolega delší dobu neodepisuje”.</a:t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Stupnice naši empatičnosti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3.</a:t>
            </a:r>
            <a:r>
              <a:rPr b="1" lang="cs" sz="2400">
                <a:solidFill>
                  <a:srgbClr val="FFFFFF"/>
                </a:solidFill>
              </a:rPr>
              <a:t> </a:t>
            </a:r>
            <a:r>
              <a:rPr b="1" lang="cs">
                <a:solidFill>
                  <a:srgbClr val="FFFFFF"/>
                </a:solidFill>
              </a:rPr>
              <a:t>Naslouchající je schopen úplně reflektovat slova a pocity druhého a stejně tak je schopný vnímat své pocity, myšlenky a adekvátně a citlivě reagovat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1C232"/>
                </a:solidFill>
              </a:rPr>
              <a:t>“Včera jsem se hrozně rozzlobila na kolegu, který mě opakovaně ignoruje a neodepisuje na emaily”</a:t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1C232"/>
                </a:solidFill>
              </a:rPr>
              <a:t>“Slyším, že jste naštvaná a uvědomuji si, že přemýšlím, jak se v této situaci cítí ten kolega.”</a:t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Stupnice naši empatičnosti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0.  </a:t>
            </a:r>
            <a:r>
              <a:rPr b="1" lang="cs">
                <a:solidFill>
                  <a:srgbClr val="FFFFFF"/>
                </a:solidFill>
              </a:rPr>
              <a:t>Reakce postrádá individuální porozumění druhému a nejčastěji rovnou obsahuje RADU,</a:t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1. </a:t>
            </a:r>
            <a:r>
              <a:rPr b="1" lang="cs">
                <a:solidFill>
                  <a:srgbClr val="FFFFFF"/>
                </a:solidFill>
              </a:rPr>
              <a:t>Částečné porozumění. Člověk dává najevo, že druhou osobu chápe , ale není už schopen reflektovat své prožívání a poskytnout adekvátní zpětnou vazbu. </a:t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2. </a:t>
            </a:r>
            <a:r>
              <a:rPr b="1" lang="cs">
                <a:solidFill>
                  <a:srgbClr val="FFFFFF"/>
                </a:solidFill>
              </a:rPr>
              <a:t>Přeformulování a zopakování problému druhou osobou, čímž dává naslouchající najevo, že rozumí.</a:t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3.</a:t>
            </a:r>
            <a:r>
              <a:rPr b="1" lang="cs" sz="2400">
                <a:solidFill>
                  <a:srgbClr val="FFFFFF"/>
                </a:solidFill>
              </a:rPr>
              <a:t> </a:t>
            </a:r>
            <a:r>
              <a:rPr b="1" lang="cs">
                <a:solidFill>
                  <a:srgbClr val="FFFFFF"/>
                </a:solidFill>
              </a:rPr>
              <a:t>Naslouchající je schopen úplně reflektovat slova a pocity druhého a stejně tak je schopný vnímat své pocity, myšlenky a adekvátně a citlivě reagovat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BF9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Jak empaticky reagovat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Neverbální komunikací /zrcadlením a mlčením</a:t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 sz="2400">
                <a:solidFill>
                  <a:srgbClr val="FFFFFF"/>
                </a:solidFill>
              </a:rPr>
              <a:t>Základní forma empatie, spoluprožívání obtížné emoce (strach, smutek, zármutek, šok…) je prostřednictvím neverbálních náznaků blízkosti k druhému -  </a:t>
            </a:r>
            <a:r>
              <a:rPr i="1" lang="cs" sz="2400">
                <a:solidFill>
                  <a:srgbClr val="FFFFFF"/>
                </a:solidFill>
              </a:rPr>
              <a:t>navázání očního kontaktu, naklonění se, přisednutí, pohlazení, utření slz, obejmutí a mlčení, chycení za ruku, podepření, přikleknutí si, podání kapesníčků...</a:t>
            </a:r>
            <a:endParaRPr i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5B0F00"/>
                </a:highlight>
              </a:rPr>
              <a:t>Diskuze k předešlé hodině</a:t>
            </a:r>
            <a:endParaRPr>
              <a:highlight>
                <a:srgbClr val="5B0F00"/>
              </a:highlight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660000"/>
                </a:solidFill>
                <a:highlight>
                  <a:srgbClr val="FFFFFF"/>
                </a:highlight>
              </a:rPr>
              <a:t>Domácí úkol:</a:t>
            </a:r>
            <a:r>
              <a:rPr lang="cs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Jak empaticky reagovat - ZRCADLENÍ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highlight>
                  <a:srgbClr val="B45F06"/>
                </a:highlight>
              </a:rPr>
              <a:t>Napodobujeme druhého, jakoby se vnímal v zrcadle. Zcela nenápadně děláme co on, sladíme postavení rukou, nohou, náklon hlavy, hlas, rytmus dechu, používáme stejná významná slova - NENÁPADNĚ</a:t>
            </a:r>
            <a:endParaRPr b="1" sz="175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750">
                <a:solidFill>
                  <a:srgbClr val="FFFFFF"/>
                </a:solidFill>
              </a:rPr>
              <a:t>Zrcadlení slouží k co nejlepšímu našemu naladění na druhého člověka a jeho naladění pro společnou práci.</a:t>
            </a:r>
            <a:endParaRPr sz="175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750">
                <a:solidFill>
                  <a:srgbClr val="FFFFFF"/>
                </a:solidFill>
              </a:rPr>
              <a:t>Je nutné trénovat, abychom v klidu zvládli a využívali vše najednou.</a:t>
            </a:r>
            <a:endParaRPr sz="175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750">
                <a:solidFill>
                  <a:srgbClr val="FFFFFF"/>
                </a:solidFill>
              </a:rPr>
              <a:t>Zrcadlíme:</a:t>
            </a:r>
            <a:endParaRPr sz="1750">
              <a:solidFill>
                <a:srgbClr val="FFFFFF"/>
              </a:solidFill>
            </a:endParaRPr>
          </a:p>
          <a:p>
            <a:pPr indent="-339725" lvl="0" marL="927100" marR="1016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750"/>
              <a:buFont typeface="Average"/>
              <a:buAutoNum type="arabicPeriod"/>
            </a:pPr>
            <a:r>
              <a:rPr lang="cs" sz="1750">
                <a:solidFill>
                  <a:srgbClr val="FFFFFF"/>
                </a:solidFill>
              </a:rPr>
              <a:t>Tělo</a:t>
            </a:r>
            <a:endParaRPr sz="1750">
              <a:solidFill>
                <a:srgbClr val="FFFFFF"/>
              </a:solidFill>
            </a:endParaRPr>
          </a:p>
          <a:p>
            <a:pPr indent="-339725" lvl="0" marL="927100" marR="10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50"/>
              <a:buFont typeface="Average"/>
              <a:buAutoNum type="arabicPeriod"/>
            </a:pPr>
            <a:r>
              <a:rPr lang="cs" sz="1750">
                <a:solidFill>
                  <a:srgbClr val="FFFFFF"/>
                </a:solidFill>
              </a:rPr>
              <a:t>Dech</a:t>
            </a:r>
            <a:endParaRPr sz="1750">
              <a:solidFill>
                <a:srgbClr val="FFFFFF"/>
              </a:solidFill>
            </a:endParaRPr>
          </a:p>
          <a:p>
            <a:pPr indent="-339725" lvl="0" marL="927100" marR="10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50"/>
              <a:buFont typeface="Average"/>
              <a:buAutoNum type="arabicPeriod"/>
            </a:pPr>
            <a:r>
              <a:rPr lang="cs" sz="1750">
                <a:solidFill>
                  <a:srgbClr val="FFFFFF"/>
                </a:solidFill>
              </a:rPr>
              <a:t>Slova</a:t>
            </a:r>
            <a:endParaRPr sz="1750">
              <a:solidFill>
                <a:srgbClr val="FFFFFF"/>
              </a:solidFill>
            </a:endParaRPr>
          </a:p>
          <a:p>
            <a:pPr indent="-339725" lvl="0" marL="927100" marR="10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50"/>
              <a:buFont typeface="Average"/>
              <a:buAutoNum type="arabicPeriod"/>
            </a:pPr>
            <a:r>
              <a:rPr lang="cs" sz="1750">
                <a:solidFill>
                  <a:srgbClr val="FFFFFF"/>
                </a:solidFill>
              </a:rPr>
              <a:t>Hlas</a:t>
            </a:r>
            <a:endParaRPr sz="175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FFFFFF"/>
                </a:solidFill>
                <a:highlight>
                  <a:srgbClr val="BF9000"/>
                </a:highlight>
              </a:rPr>
              <a:t> </a:t>
            </a:r>
            <a:endParaRPr b="1" sz="2400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5B0F00"/>
                </a:highlight>
              </a:rPr>
              <a:t>ZRCADLENÍ - </a:t>
            </a:r>
            <a:r>
              <a:rPr lang="cs">
                <a:highlight>
                  <a:srgbClr val="5B0F00"/>
                </a:highlight>
              </a:rPr>
              <a:t>trénink</a:t>
            </a:r>
            <a:endParaRPr>
              <a:highlight>
                <a:srgbClr val="5B0F00"/>
              </a:highlight>
            </a:endParaRPr>
          </a:p>
        </p:txBody>
      </p:sp>
      <p:sp>
        <p:nvSpPr>
          <p:cNvPr id="183" name="Google Shape;183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Úkol 1: (je možný pouze F2F) Dvojice se postaví naproti sobě. Jeden je předvádějící a druhý je napodobovatel pohybů, zvuků, postoje, výrazu ve tváři. Tohle dělají 3 minuty a pak si role otočí.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  <a:highlight>
                  <a:srgbClr val="BF9000"/>
                </a:highlight>
              </a:rPr>
              <a:t>Reflexe:</a:t>
            </a:r>
            <a:endParaRPr b="1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Úkol 2: </a:t>
            </a:r>
            <a:r>
              <a:rPr lang="cs">
                <a:solidFill>
                  <a:srgbClr val="FFFFFF"/>
                </a:solidFill>
              </a:rPr>
              <a:t> Dvojice sedí naproti sobě a  jeden z nich popisuje z prázdnin toho druhého je po něm opakovat důležitá slova nebo spojení naprosto stejně - obsahově, i formou (intonace, emoce, výraz).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Jak empaticky reagovat - Reflexe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89" name="Google Shape;189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Reflektivní naslouchání: je asi nejnáročnějším úkolem v pomáhající komunikaci s druhými prostřednictvím kterého verbálně vyjádřim svojí empatii.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Podstatou reflektivního naslouchání je odhad, co tím člověk míní.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1C232"/>
                </a:solidFill>
              </a:rPr>
              <a:t>Než člověk začne mluvit, má na mysli nějaký význam, obsah, o kterém chce komunikovat. Tento obsah je zakódován do slov a neverbálního projevu, ovšem často nedokonal. . Poslucháč musí pečlivě vyslechnout slova, vyhodnotit své pozorování a  pak dekódovat význam. </a:t>
            </a:r>
            <a:endParaRPr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Předpokladem reflektivního naslouchání je reflektivní myšlení, a to odlišení našich předpokladů, které jsou často automatické od skutečného významu, který druhý člověk říká.   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5B0F00"/>
                </a:highlight>
              </a:rPr>
              <a:t>Reflexe- </a:t>
            </a:r>
            <a:r>
              <a:rPr lang="cs">
                <a:highlight>
                  <a:srgbClr val="5B0F00"/>
                </a:highlight>
              </a:rPr>
              <a:t>trénink</a:t>
            </a:r>
            <a:endParaRPr>
              <a:highlight>
                <a:srgbClr val="5B0F00"/>
              </a:highlight>
            </a:endParaRPr>
          </a:p>
        </p:txBody>
      </p:sp>
      <p:sp>
        <p:nvSpPr>
          <p:cNvPr id="195" name="Google Shape;195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Úkol 1: Vymyslete co nejvíce možností interpretace následujících krátkých prohlášení.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chci být více společenský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mám depresi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nevydržím na jednom místě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 mám problém se spánkem 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myslím, že nezvládnu školu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cítím bolesti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nesmím vám nic říct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Empatická reakce?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201" name="Google Shape;201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highlight>
                  <a:srgbClr val="BF9000"/>
                </a:highlight>
              </a:rPr>
              <a:t>V mnohých případech jsou naše reakce PSEUDOEMPATICKÉ a více zaměřené na vlastní myšlenky a prožitky než na druhého člověka. To poznáme podle toho, že na  nás projev reaguje druhá osoba stažením pozornosti k sobě. </a:t>
            </a:r>
            <a:endParaRPr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333333"/>
                </a:solidFill>
                <a:highlight>
                  <a:srgbClr val="FFFFFF"/>
                </a:highlight>
              </a:rPr>
              <a:t>“Já vím jak se cítíš, určitě….”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333333"/>
                </a:solidFill>
                <a:highlight>
                  <a:srgbClr val="FFFFFF"/>
                </a:highlight>
              </a:rPr>
              <a:t>„Já vím, jak se cítíš, protože já…..“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333333"/>
                </a:solidFill>
                <a:highlight>
                  <a:srgbClr val="FFFFFF"/>
                </a:highlight>
              </a:rPr>
              <a:t>„To znám, to já……“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1700"/>
              </a:spcAft>
              <a:buNone/>
            </a:pPr>
            <a:r>
              <a:rPr lang="cs">
                <a:solidFill>
                  <a:srgbClr val="333333"/>
                </a:solidFill>
                <a:highlight>
                  <a:srgbClr val="FFFFFF"/>
                </a:highlight>
              </a:rPr>
              <a:t>„Možná bys mohla udělat</a:t>
            </a:r>
            <a:r>
              <a:rPr lang="cs" sz="135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….“</a:t>
            </a:r>
            <a:endParaRPr sz="135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Shrnutí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207" name="Google Shape;207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  <a:highlight>
                  <a:srgbClr val="BF9000"/>
                </a:highlight>
              </a:rPr>
              <a:t>Povolené empatické reakce: </a:t>
            </a:r>
            <a:endParaRPr b="1">
              <a:solidFill>
                <a:srgbClr val="FFFFFF"/>
              </a:solidFill>
              <a:highlight>
                <a:srgbClr val="BF9000"/>
              </a:highlight>
            </a:endParaRPr>
          </a:p>
          <a:p>
            <a:pPr indent="-342900" lvl="0" marL="457200" rtl="0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b="1" lang="cs">
                <a:solidFill>
                  <a:srgbClr val="FFFFFF"/>
                </a:solidFill>
              </a:rPr>
              <a:t>mlčení s </a:t>
            </a:r>
            <a:r>
              <a:rPr b="1" lang="cs">
                <a:solidFill>
                  <a:srgbClr val="FFFFFF"/>
                </a:solidFill>
              </a:rPr>
              <a:t>navázaným</a:t>
            </a:r>
            <a:r>
              <a:rPr b="1" lang="cs">
                <a:solidFill>
                  <a:srgbClr val="FFFFFF"/>
                </a:solidFill>
              </a:rPr>
              <a:t> kontaktem (blízkost, oční kontakt, dotek….)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b="1" lang="cs">
                <a:solidFill>
                  <a:srgbClr val="FFFFFF"/>
                </a:solidFill>
              </a:rPr>
              <a:t>mhm….hm… + navázaný kontakt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b="1" lang="cs">
                <a:solidFill>
                  <a:srgbClr val="FFFFFF"/>
                </a:solidFill>
              </a:rPr>
              <a:t>otevřená otázka zaměřená na porozumění tomu, co druhý člověk míní tím, co říká (</a:t>
            </a:r>
            <a:r>
              <a:rPr b="1" i="1" lang="cs">
                <a:solidFill>
                  <a:srgbClr val="FFFFFF"/>
                </a:solidFill>
              </a:rPr>
              <a:t>“Zmiňujete slovo deprese, mohla byste mi to více vysvětlit jak to myslíte?”</a:t>
            </a:r>
            <a:r>
              <a:rPr b="1" lang="cs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b="1" lang="cs">
                <a:solidFill>
                  <a:srgbClr val="FFFFFF"/>
                </a:solidFill>
              </a:rPr>
              <a:t>přiznání své nejistoty a bezradnosti + vyjádření jistoty v tom, že posloucháte a jste přítomný + navázaný kontakt (</a:t>
            </a:r>
            <a:r>
              <a:rPr b="1" i="1" lang="cs">
                <a:solidFill>
                  <a:srgbClr val="FFFFFF"/>
                </a:solidFill>
              </a:rPr>
              <a:t>“Přiznám se, že jste z toho v šoku a nevím jak teď reagovat……. mlčení…. jsem tady”</a:t>
            </a:r>
            <a:r>
              <a:rPr b="1" lang="cs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5B0F00"/>
                </a:highlight>
              </a:rPr>
              <a:t>Závěrečné cvičení</a:t>
            </a:r>
            <a:endParaRPr>
              <a:highlight>
                <a:srgbClr val="5B0F00"/>
              </a:highlight>
            </a:endParaRPr>
          </a:p>
        </p:txBody>
      </p:sp>
      <p:sp>
        <p:nvSpPr>
          <p:cNvPr id="213" name="Google Shape;213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  <a:highlight>
                  <a:srgbClr val="660000"/>
                </a:highlight>
              </a:rPr>
              <a:t>Úkol: </a:t>
            </a:r>
            <a:r>
              <a:rPr b="1" lang="cs">
                <a:solidFill>
                  <a:srgbClr val="FFFFFF"/>
                </a:solidFill>
              </a:rPr>
              <a:t>Vytvořte dvojice. Jeden je naslouchající a druhý popisuje </a:t>
            </a:r>
            <a:r>
              <a:rPr b="1" lang="cs">
                <a:solidFill>
                  <a:srgbClr val="FFFFFF"/>
                </a:solidFill>
              </a:rPr>
              <a:t>svůj</a:t>
            </a:r>
            <a:r>
              <a:rPr b="1" lang="cs">
                <a:solidFill>
                  <a:srgbClr val="FFFFFF"/>
                </a:solidFill>
              </a:rPr>
              <a:t> nepříjemný zážitek, který již má zpracovaný. Důrazně nedoporučuji otevírat traumatizující prožitky, pro bezpečí sdělujícího i </a:t>
            </a:r>
            <a:r>
              <a:rPr b="1" lang="cs">
                <a:solidFill>
                  <a:srgbClr val="FFFFFF"/>
                </a:solidFill>
              </a:rPr>
              <a:t>naslouchajícího</a:t>
            </a:r>
            <a:r>
              <a:rPr b="1" lang="cs">
                <a:solidFill>
                  <a:srgbClr val="FFFFFF"/>
                </a:solidFill>
              </a:rPr>
              <a:t>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  <a:highlight>
                  <a:srgbClr val="660000"/>
                </a:highlight>
              </a:rPr>
              <a:t>Popisující: </a:t>
            </a:r>
            <a:r>
              <a:rPr b="1" lang="cs">
                <a:solidFill>
                  <a:srgbClr val="FFFFFF"/>
                </a:solidFill>
              </a:rPr>
              <a:t>Snaží se otevřeně popsat zážitek s maximem informací, které chce sdělit.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FFFFFF"/>
                </a:solidFill>
                <a:highlight>
                  <a:srgbClr val="660000"/>
                </a:highlight>
              </a:rPr>
              <a:t>Nasluchající: </a:t>
            </a:r>
            <a:r>
              <a:rPr b="1" lang="cs">
                <a:solidFill>
                  <a:srgbClr val="FFFFFF"/>
                </a:solidFill>
              </a:rPr>
              <a:t>Reaguje maximálně empaticky s využitím získaných informací, neradí, nedoporučuje řešení, straní se vyjádření vlastního názoru.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700"/>
              </a:spcBef>
              <a:spcAft>
                <a:spcPts val="1700"/>
              </a:spcAft>
              <a:buNone/>
            </a:pPr>
            <a:r>
              <a:rPr b="1" lang="cs">
                <a:solidFill>
                  <a:srgbClr val="FFFFFF"/>
                </a:solidFill>
                <a:highlight>
                  <a:srgbClr val="660000"/>
                </a:highlight>
              </a:rPr>
              <a:t>Na závěr:</a:t>
            </a:r>
            <a:r>
              <a:rPr b="1" lang="cs">
                <a:solidFill>
                  <a:srgbClr val="FFFFFF"/>
                </a:solidFill>
              </a:rPr>
              <a:t> Diskuse ohledně prožitku popisujících. Reflexe toho, jak se dařilo úkol plnit. 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741B47"/>
                </a:highlight>
              </a:rPr>
              <a:t>Cvičení: EMOCE 1</a:t>
            </a:r>
            <a:endParaRPr>
              <a:highlight>
                <a:srgbClr val="741B47"/>
              </a:highlight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Kromě uvědomování si myšlenek, je důležité být všímavý je svým pocitů a emocím.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Existují 3 základní složky emocí (víc v přednášce), které si můžeme uvědomovat: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Myšlenky nebo příběhy, které stojí za emocemi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Tělesné pocity: to jak se emoce projevuje v těle, protože všechny emoce mají svojí tělesnou složku, a uvědomování si tělesného pocitu je nejjednodušší způsob, jak si můžete všimnout, že něco prožíváte.  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Emoční nálada: samotní pocit, který dokážeme jasně pojmenovat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741B47"/>
                </a:highlight>
              </a:rPr>
              <a:t>Cvičení: EMOCE 1</a:t>
            </a:r>
            <a:endParaRPr>
              <a:highlight>
                <a:srgbClr val="741B47"/>
              </a:highlight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Emoce se vážou k našim minulým prožitků, k našim budoucím obavám a představám, k našim přáním a k naši přítomnosti. Avšak nejčastěji jste v minulosti a budoucnosti. K naši práci a vědomému bytí je důležité vnímat i přítomný okamžik a odlišit ho od minulé zkušenosti a budoucnosti.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FFFFFF"/>
                </a:solidFill>
              </a:rPr>
              <a:t>“Jsem šťastný” </a:t>
            </a:r>
            <a:r>
              <a:rPr lang="cs">
                <a:solidFill>
                  <a:srgbClr val="FFFFFF"/>
                </a:solidFill>
              </a:rPr>
              <a:t>- může být vyjádřením toho, že se opakuje situace, kterou jsem jednou prožil a tehdy jsem prožíval štěstí, ale dnes to tak nemusí být. Nebo to může být pocit štěstí z očekávání budoucích změn, prožívám skutečně v tomto momentu štěstí?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b="1" lang="cs">
                <a:solidFill>
                  <a:srgbClr val="FFFFFF"/>
                </a:solidFill>
                <a:highlight>
                  <a:srgbClr val="741B47"/>
                </a:highlight>
              </a:rPr>
              <a:t>nejvyšším cílem rozvoje přítomného prožívání je naučit se vnímat dynamiku a proměnlivost pocitů a uvědomit si jejich NE - automatičnost.</a:t>
            </a:r>
            <a:r>
              <a:rPr lang="cs">
                <a:solidFill>
                  <a:srgbClr val="FFFFFF"/>
                </a:solidFill>
                <a:highlight>
                  <a:srgbClr val="741B47"/>
                </a:highlight>
              </a:rPr>
              <a:t> </a:t>
            </a:r>
            <a:endParaRPr>
              <a:solidFill>
                <a:srgbClr val="FFFFFF"/>
              </a:solidFill>
              <a:highlight>
                <a:srgbClr val="741B47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741B47"/>
                </a:highlight>
              </a:rPr>
              <a:t>Cvičení: EMOCE 1</a:t>
            </a:r>
            <a:endParaRPr>
              <a:highlight>
                <a:srgbClr val="741B47"/>
              </a:highlight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Nejdříve vám přečtu příběh, v průběhu kterého si zkuste uvědomovat to, jak se cítíte.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Všimni si pocit</a:t>
            </a:r>
            <a:r>
              <a:rPr lang="cs">
                <a:solidFill>
                  <a:srgbClr val="FFFFFF"/>
                </a:solidFill>
              </a:rPr>
              <a:t> - pojmenuj ho a všimni si, kde se v těle projevuje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Sleduj pocit</a:t>
            </a:r>
            <a:r>
              <a:rPr lang="cs">
                <a:solidFill>
                  <a:srgbClr val="FFFFFF"/>
                </a:solidFill>
              </a:rPr>
              <a:t> - je dobrý, je špatný, nabuzuje tě, cítíš se po něm unaveně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Přijmi pocit </a:t>
            </a:r>
            <a:r>
              <a:rPr lang="cs">
                <a:solidFill>
                  <a:srgbClr val="FFFFFF"/>
                </a:solidFill>
              </a:rPr>
              <a:t>- něhodnoť ho, ani sa ho nesnaž zbavit, cíleně ho neměň, nic s ním nedělej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Prozkoumej přítomný okamžik pocitu </a:t>
            </a:r>
            <a:r>
              <a:rPr lang="cs">
                <a:solidFill>
                  <a:srgbClr val="FFFFFF"/>
                </a:solidFill>
              </a:rPr>
              <a:t>- všimni si té části emoce, která je spojená s přítomností, a stejně tak i části, které jsou z minulosti a budoucnosti. 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b="1" lang="cs">
                <a:solidFill>
                  <a:srgbClr val="FFFFFF"/>
                </a:solidFill>
              </a:rPr>
              <a:t>Neztotožňuj se s pocite </a:t>
            </a:r>
            <a:r>
              <a:rPr lang="cs">
                <a:solidFill>
                  <a:srgbClr val="FFFFFF"/>
                </a:solidFill>
              </a:rPr>
              <a:t>- vaše emoce není to stejné, co vy.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741B47"/>
                </a:highlight>
              </a:rPr>
              <a:t>Cvičení: EMOCE 1</a:t>
            </a:r>
            <a:endParaRPr>
              <a:highlight>
                <a:srgbClr val="741B47"/>
              </a:highlight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highlight>
                  <a:srgbClr val="741B47"/>
                </a:highlight>
              </a:rPr>
              <a:t>Diskuze:</a:t>
            </a:r>
            <a:r>
              <a:rPr lang="cs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Jaké pocity se v průběhu příběhu nabízeli, dokázali jste je rozpoznat a pojmenovat?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Kde se v těle projevili?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Jaká byla přítomná, minulá a budoucí část vašeho prožitku (myšlenka která vás napadla)?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Cítili jste se už tak někdy předtím?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Jaké to bylo si tyto pocity nyní plně uvědomovat?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Empatie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Základní definice: </a:t>
            </a:r>
            <a:r>
              <a:rPr b="1" lang="cs" u="sng">
                <a:solidFill>
                  <a:srgbClr val="FFFFFF"/>
                </a:solidFill>
              </a:rPr>
              <a:t>“</a:t>
            </a:r>
            <a:r>
              <a:rPr b="1" i="1" lang="cs" u="sng">
                <a:solidFill>
                  <a:srgbClr val="FFFFFF"/>
                </a:solidFill>
              </a:rPr>
              <a:t>Umění vcítit se do pocitů a jednání druhé osoby.”</a:t>
            </a:r>
            <a:endParaRPr b="1" i="1" u="sng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cs">
                <a:solidFill>
                  <a:srgbClr val="FFFFFF"/>
                </a:solidFill>
              </a:rPr>
              <a:t>Kvalitativně je empatické porozumění </a:t>
            </a:r>
            <a:r>
              <a:rPr i="1" lang="cs">
                <a:solidFill>
                  <a:srgbClr val="E69138"/>
                </a:solidFill>
              </a:rPr>
              <a:t>aktivním procesem</a:t>
            </a:r>
            <a:r>
              <a:rPr i="1" lang="cs">
                <a:solidFill>
                  <a:srgbClr val="FFFFFF"/>
                </a:solidFill>
              </a:rPr>
              <a:t> touhy znát plné, </a:t>
            </a:r>
            <a:r>
              <a:rPr i="1" lang="cs">
                <a:solidFill>
                  <a:srgbClr val="F1C232"/>
                </a:solidFill>
              </a:rPr>
              <a:t>přítomné a proměnlivé vědomí druhého člověka</a:t>
            </a:r>
            <a:r>
              <a:rPr i="1" lang="cs">
                <a:solidFill>
                  <a:srgbClr val="FFFFFF"/>
                </a:solidFill>
              </a:rPr>
              <a:t>, snahy vnímat </a:t>
            </a:r>
            <a:r>
              <a:rPr i="1" lang="cs">
                <a:solidFill>
                  <a:srgbClr val="FFE599"/>
                </a:solidFill>
              </a:rPr>
              <a:t>jeho komunikaci a význam</a:t>
            </a:r>
            <a:r>
              <a:rPr i="1" lang="cs">
                <a:solidFill>
                  <a:srgbClr val="FFFFFF"/>
                </a:solidFill>
              </a:rPr>
              <a:t>, a </a:t>
            </a:r>
            <a:r>
              <a:rPr i="1" lang="cs">
                <a:solidFill>
                  <a:srgbClr val="BF9000"/>
                </a:solidFill>
              </a:rPr>
              <a:t>převést jeho slová a gesta v praktický význam.</a:t>
            </a:r>
            <a:r>
              <a:rPr i="1" lang="cs">
                <a:solidFill>
                  <a:srgbClr val="FFFFFF"/>
                </a:solidFill>
              </a:rPr>
              <a:t> Jde o prožívání skrytého </a:t>
            </a:r>
            <a:r>
              <a:rPr i="1" lang="cs">
                <a:solidFill>
                  <a:srgbClr val="F9CB9C"/>
                </a:solidFill>
              </a:rPr>
              <a:t>“</a:t>
            </a:r>
            <a:r>
              <a:rPr b="1" i="1" lang="cs">
                <a:solidFill>
                  <a:srgbClr val="F9CB9C"/>
                </a:solidFill>
              </a:rPr>
              <a:t>za” vnější komunikací druhého,</a:t>
            </a:r>
            <a:r>
              <a:rPr i="1" lang="cs">
                <a:solidFill>
                  <a:srgbClr val="F9CB9C"/>
                </a:solidFill>
              </a:rPr>
              <a:t> </a:t>
            </a:r>
            <a:r>
              <a:rPr i="1" lang="cs">
                <a:solidFill>
                  <a:srgbClr val="FFFFFF"/>
                </a:solidFill>
              </a:rPr>
              <a:t>ale s neustálým uvědomováním si skutečnosti, že toto vědomím </a:t>
            </a:r>
            <a:r>
              <a:rPr i="1" lang="cs">
                <a:solidFill>
                  <a:srgbClr val="FFE599"/>
                </a:solidFill>
              </a:rPr>
              <a:t>vzniká a probíhá v nitru druhého. </a:t>
            </a:r>
            <a:endParaRPr i="1">
              <a:solidFill>
                <a:srgbClr val="FFE599"/>
              </a:solidFill>
            </a:endParaRPr>
          </a:p>
        </p:txBody>
      </p:sp>
      <p:sp>
        <p:nvSpPr>
          <p:cNvPr id="97" name="Google Shape;97;p19"/>
          <p:cNvSpPr/>
          <p:nvPr/>
        </p:nvSpPr>
        <p:spPr>
          <a:xfrm>
            <a:off x="2120925" y="911900"/>
            <a:ext cx="2797200" cy="1095300"/>
          </a:xfrm>
          <a:prstGeom prst="wedgeEllipseCallout">
            <a:avLst>
              <a:gd fmla="val 53295" name="adj1"/>
              <a:gd fmla="val 81898" name="adj2"/>
            </a:avLst>
          </a:prstGeom>
          <a:solidFill>
            <a:srgbClr val="7F6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Ne jenom prázdným mhm... nebo pasivním a nezaujatým mlčením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19"/>
          <p:cNvSpPr/>
          <p:nvPr/>
        </p:nvSpPr>
        <p:spPr>
          <a:xfrm>
            <a:off x="5844475" y="445025"/>
            <a:ext cx="3135600" cy="1350300"/>
          </a:xfrm>
          <a:prstGeom prst="wedgeEllipseCallout">
            <a:avLst>
              <a:gd fmla="val -10270" name="adj1"/>
              <a:gd fmla="val 111098" name="adj2"/>
            </a:avLst>
          </a:prstGeom>
          <a:solidFill>
            <a:srgbClr val="7F6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Plně si uvědomovat, že komunikace má 2 roviny - obsah a formu, které spolu nemusí vždy ladit.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9" name="Google Shape;99;p19"/>
          <p:cNvSpPr/>
          <p:nvPr/>
        </p:nvSpPr>
        <p:spPr>
          <a:xfrm>
            <a:off x="3122475" y="3778225"/>
            <a:ext cx="4613400" cy="1350300"/>
          </a:xfrm>
          <a:prstGeom prst="wedgeEllipseCallout">
            <a:avLst>
              <a:gd fmla="val -77484" name="adj1"/>
              <a:gd fmla="val -49052" name="adj2"/>
            </a:avLst>
          </a:prstGeom>
          <a:solidFill>
            <a:srgbClr val="7F6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Nejedná se o moje pocity, se kterými “empaticky” splývají pocity druhé osoby. jedná se o dvě separované entity, které se mohou cítit podobně ale nemusí.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Lze se empatii naučit?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FFE599"/>
                </a:solidFill>
              </a:rPr>
              <a:t>Někteří autoři popisují Empatii jako techniku, kterou se může každý člověk naučit. </a:t>
            </a:r>
            <a:endParaRPr i="1">
              <a:solidFill>
                <a:srgbClr val="FFE59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>
                <a:solidFill>
                  <a:srgbClr val="FFE599"/>
                </a:solidFill>
              </a:rPr>
              <a:t>Jiní autoři popisují empatii jako způsob bytí ve vztahu s druhou osobou, empatické odpovědi musí z tohoto vztahu vycházet a není možné si empatické reagování osvojit prostým cvičením bez vlastní účasti s druhým člověkem.  - takže to nejde úplně mechanicky.</a:t>
            </a:r>
            <a:endParaRPr i="1">
              <a:solidFill>
                <a:srgbClr val="FFE59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cs">
                <a:solidFill>
                  <a:srgbClr val="FFE599"/>
                </a:solidFill>
              </a:rPr>
              <a:t>Správně by měl člověk do empatické reakce vložit svojí intuici, pozornost věnovanou tomu druhému a jistou míru vlastního emoční prožitku  - minimálně LIDSKOST. </a:t>
            </a:r>
            <a:endParaRPr i="1">
              <a:solidFill>
                <a:srgbClr val="FFE5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BF9000"/>
                </a:highlight>
              </a:rPr>
              <a:t>Význam empatie</a:t>
            </a:r>
            <a:endParaRPr>
              <a:highlight>
                <a:srgbClr val="BF9000"/>
              </a:highlight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cs">
                <a:solidFill>
                  <a:srgbClr val="FFFFFF"/>
                </a:solidFill>
              </a:rPr>
              <a:t>Schopnost vidět sám sebe očima druhého člověka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být schopen odpovědět na otázku: </a:t>
            </a:r>
            <a:r>
              <a:rPr i="1" lang="cs">
                <a:solidFill>
                  <a:srgbClr val="FFD966"/>
                </a:solidFill>
              </a:rPr>
              <a:t>“Co si on myslí, že si myslím?”</a:t>
            </a:r>
            <a:endParaRPr i="1">
              <a:solidFill>
                <a:srgbClr val="FFD9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cs">
                <a:solidFill>
                  <a:srgbClr val="FFFFFF"/>
                </a:solidFill>
              </a:rPr>
              <a:t>Schopnost vidět jinou osobu očima druhého člověka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být schopen odpovědět na otázku: </a:t>
            </a:r>
            <a:r>
              <a:rPr i="1" lang="cs">
                <a:solidFill>
                  <a:srgbClr val="FFD966"/>
                </a:solidFill>
              </a:rPr>
              <a:t>“Co si o objektivně myslím o druhém?”</a:t>
            </a:r>
            <a:endParaRPr i="1">
              <a:solidFill>
                <a:srgbClr val="FFD9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cs">
                <a:solidFill>
                  <a:srgbClr val="FFFFFF"/>
                </a:solidFill>
              </a:rPr>
              <a:t>Schopnost vidět druhého člověka jeho očima, tedy jak on vnímá sám sebe. 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cs">
                <a:solidFill>
                  <a:srgbClr val="FFFFFF"/>
                </a:solidFill>
              </a:rPr>
              <a:t>být schopen odpovědět na otázku: </a:t>
            </a:r>
            <a:r>
              <a:rPr i="1" lang="cs">
                <a:solidFill>
                  <a:srgbClr val="F1C232"/>
                </a:solidFill>
              </a:rPr>
              <a:t>“Co si myslím, že si on o sobě myslí?”</a:t>
            </a:r>
            <a:endParaRPr i="1">
              <a:solidFill>
                <a:srgbClr val="F1C23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FFFFFF"/>
                </a:solidFill>
              </a:rPr>
              <a:t>Empatie je proces, na kterém se podílí vrozené predispozice empaticky chápat a jednat a životní zkušenosti jedince (ne ty naučené, empaticky znějící fráze…..</a:t>
            </a:r>
            <a:r>
              <a:rPr i="1" lang="cs">
                <a:solidFill>
                  <a:srgbClr val="FFFFFF"/>
                </a:solidFill>
              </a:rPr>
              <a:t> “Já vím, jak se cítíš…</a:t>
            </a:r>
            <a:r>
              <a:rPr lang="cs">
                <a:solidFill>
                  <a:srgbClr val="FFFFFF"/>
                </a:solidFill>
              </a:rPr>
              <a:t>)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