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5143500" type="screen16x9"/>
  <p:notesSz cx="6858000" cy="9144000"/>
  <p:embeddedFontLst>
    <p:embeddedFont>
      <p:font typeface="Average" panose="02000503040000020003" pitchFamily="2" charset="0"/>
      <p:regular r:id="rId23"/>
    </p:embeddedFont>
    <p:embeddedFont>
      <p:font typeface="Oswald" pitchFamily="2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7"/>
  </p:normalViewPr>
  <p:slideViewPr>
    <p:cSldViewPr snapToGrid="0">
      <p:cViewPr varScale="1">
        <p:scale>
          <a:sx n="150" d="100"/>
          <a:sy n="150" d="100"/>
        </p:scale>
        <p:origin x="52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4628061bd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4628061bd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4628061b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4628061bd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Kevin Spacey ve filmu Obvyklí podezřelí.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4628061b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4628061bd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4. prezident SR - Andrej Kiska - obviněný z daňových únikov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45. prezident USA- Donald Trump - embargo na výrobky z Číny, ignorace koronavirové krize v USA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Spevačka, herečka Whitney Houston - </a:t>
            </a:r>
            <a:r>
              <a:rPr lang="cs" sz="1050">
                <a:solidFill>
                  <a:srgbClr val="202122"/>
                </a:solidFill>
                <a:highlight>
                  <a:srgbClr val="FFFFFF"/>
                </a:highlight>
              </a:rPr>
              <a:t> zemřela nešťastnou náhodou utonutím, nicméně k její smrti přispěla srdeční choroba a užívání kokainu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4628061bd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94628061bd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4628061b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4628061b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4628061bd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94628061bd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4628061bd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94628061bd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94628061bd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94628061bd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4628061bd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94628061bd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4628061bd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94628061bd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4628061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4628061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94628061bd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94628061bd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4628061b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4628061b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4628061b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4628061b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4628061b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4628061b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4628061b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4628061b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343F4B"/>
                </a:solidFill>
                <a:highlight>
                  <a:srgbClr val="EFF3F5"/>
                </a:highlight>
              </a:rPr>
              <a:t>Milan Šlemenda seděl 31. srpna 2012 v restauraci Sokolovna, kam si přišla parta Romů koupit kusové cigarety. Neměli. Nedal jim je ani Milan, který vzápětí zaplatil a odcházel domů. Před restaurací mu Demeter dal pěstí takovou ránu, že upadl a způsobil si zlomeninu lebky. V nemocnici zemřel.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4628061b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4628061b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343F4B"/>
                </a:solidFill>
                <a:highlight>
                  <a:srgbClr val="EFF3F5"/>
                </a:highlight>
              </a:rPr>
              <a:t>Milan Šlemenda seděl 31. srpna 2012 v restauraci Sokolovna, kam si přišla parta Romů koupit kusové cigarety. Neměli. Nedal jim je ani Milan, který vzápětí zaplatil a odcházel domů. Před restaurací mu Demeter dal pěstí takovou ránu, že upadl a způsobil si zlomeninu lebky. V nemocnici zemřel.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4628061b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94628061b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4628061bd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4628061bd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Sociální percepce a domněnky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3. setkání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BF9000"/>
                </a:solidFill>
                <a:highlight>
                  <a:srgbClr val="FFFFFF"/>
                </a:highlight>
              </a:rPr>
              <a:t>Faktory na straně posuzované osoby</a:t>
            </a:r>
            <a:endParaRPr>
              <a:solidFill>
                <a:srgbClr val="BF9000"/>
              </a:solidFill>
              <a:highlight>
                <a:srgbClr val="FFFFFF"/>
              </a:highlight>
            </a:endParaRPr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 b="1">
                <a:solidFill>
                  <a:srgbClr val="FFFFFF"/>
                </a:solidFill>
              </a:rPr>
              <a:t>1. Efekt primárnosti</a:t>
            </a:r>
            <a:endParaRPr sz="32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b="1">
                <a:solidFill>
                  <a:srgbClr val="FFFFFF"/>
                </a:solidFill>
              </a:rPr>
              <a:t>(rysy zaznamenané jako první mají větší vliv na formování dojmu)</a:t>
            </a:r>
            <a:r>
              <a:rPr lang="cs" sz="3200" b="1">
                <a:solidFill>
                  <a:srgbClr val="FFFFFF"/>
                </a:solidFill>
              </a:rPr>
              <a:t> </a:t>
            </a:r>
            <a:endParaRPr sz="32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 b="1">
                <a:solidFill>
                  <a:srgbClr val="FFFFFF"/>
                </a:solidFill>
              </a:rPr>
              <a:t>: bývalý vězeň                  : slavná herečka</a:t>
            </a:r>
            <a:endParaRPr sz="32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</a:endParaRPr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388274"/>
            <a:ext cx="3603203" cy="240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7050" y="2388275"/>
            <a:ext cx="3603175" cy="240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odbočka: </a:t>
            </a:r>
            <a:r>
              <a:rPr lang="cs">
                <a:solidFill>
                  <a:srgbClr val="BF9000"/>
                </a:solidFill>
              </a:rPr>
              <a:t>KOGNITIVNÍ DISONANCE</a:t>
            </a:r>
            <a:endParaRPr>
              <a:solidFill>
                <a:srgbClr val="BF9000"/>
              </a:solidFill>
            </a:endParaRPr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311700" y="1060750"/>
            <a:ext cx="8520600" cy="22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solidFill>
                  <a:srgbClr val="BF9000"/>
                </a:solidFill>
              </a:rPr>
              <a:t>Vnitřní diskomfort </a:t>
            </a:r>
            <a:r>
              <a:rPr lang="cs">
                <a:solidFill>
                  <a:srgbClr val="FFFFFF"/>
                </a:solidFill>
              </a:rPr>
              <a:t>(nervozita, rozpaky, úzkost…)</a:t>
            </a:r>
            <a:r>
              <a:rPr lang="cs" b="1">
                <a:solidFill>
                  <a:srgbClr val="FFFFFF"/>
                </a:solidFill>
              </a:rPr>
              <a:t> </a:t>
            </a:r>
            <a:r>
              <a:rPr lang="cs" b="1">
                <a:solidFill>
                  <a:srgbClr val="BF9000"/>
                </a:solidFill>
              </a:rPr>
              <a:t>provokován nekonzistencí mezi očekáváním/představu/vírou/stereotypem a realitou. </a:t>
            </a:r>
            <a:endParaRPr b="1">
              <a:solidFill>
                <a:srgbClr val="BF9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</a:rPr>
              <a:t>Člověk, ktorý takový rozpor zažívá, má přirozenou tendenci toto vnitřní napětí snižovat tím, že se snaží ospravedlňovat “nežádoucí” realitu (</a:t>
            </a:r>
            <a:r>
              <a:rPr lang="cs" i="1">
                <a:solidFill>
                  <a:srgbClr val="FFFFFF"/>
                </a:solidFill>
              </a:rPr>
              <a:t>s cílem přiblížit se k vlastní představě</a:t>
            </a:r>
            <a:r>
              <a:rPr lang="cs">
                <a:solidFill>
                  <a:srgbClr val="FFFFFF"/>
                </a:solidFill>
              </a:rPr>
              <a:t>), nebo se vyhýbat okolnostem a protichůdným informacím, které kognitivní disonanci zvyšují.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100" b="1">
              <a:solidFill>
                <a:srgbClr val="FFFFFF"/>
              </a:solidFill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1672150" y="3838225"/>
            <a:ext cx="191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2100" b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: pedofil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73" name="Google Shape;17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375" y="3230875"/>
            <a:ext cx="2681150" cy="178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 txBox="1"/>
          <p:nvPr/>
        </p:nvSpPr>
        <p:spPr>
          <a:xfrm>
            <a:off x="5493425" y="3838225"/>
            <a:ext cx="191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2100" b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: masový vrah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75" name="Google Shape;175;p27"/>
          <p:cNvPicPr preferRelativeResize="0"/>
          <p:nvPr/>
        </p:nvPicPr>
        <p:blipFill rotWithShape="1">
          <a:blip r:embed="rId4">
            <a:alphaModFix/>
          </a:blip>
          <a:srcRect r="41342"/>
          <a:stretch/>
        </p:blipFill>
        <p:spPr>
          <a:xfrm>
            <a:off x="5215898" y="3230875"/>
            <a:ext cx="2466976" cy="178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BF9000"/>
                </a:solidFill>
                <a:highlight>
                  <a:srgbClr val="FFFFFF"/>
                </a:highlight>
              </a:rPr>
              <a:t>Faktory na straně posuzované osoby</a:t>
            </a:r>
            <a:endParaRPr>
              <a:solidFill>
                <a:srgbClr val="BF9000"/>
              </a:solidFill>
              <a:highlight>
                <a:srgbClr val="FFFFFF"/>
              </a:highlight>
            </a:endParaRPr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 b="1">
                <a:solidFill>
                  <a:srgbClr val="FFFFFF"/>
                </a:solidFill>
              </a:rPr>
              <a:t>2. Efekt novosti</a:t>
            </a:r>
            <a:endParaRPr sz="32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b="1">
                <a:solidFill>
                  <a:srgbClr val="FFFFFF"/>
                </a:solidFill>
              </a:rPr>
              <a:t>(na formování dojmu mají větší vliv později získané informace)</a:t>
            </a:r>
            <a:r>
              <a:rPr lang="cs" sz="3200" b="1">
                <a:solidFill>
                  <a:srgbClr val="FFFFFF"/>
                </a:solidFill>
              </a:rPr>
              <a:t> </a:t>
            </a:r>
            <a:endParaRPr sz="32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</a:endParaRPr>
          </a:p>
        </p:txBody>
      </p:sp>
      <p:pic>
        <p:nvPicPr>
          <p:cNvPr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985" y="2571750"/>
            <a:ext cx="1931576" cy="247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7374" y="2675550"/>
            <a:ext cx="2931699" cy="226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5575" y="2571750"/>
            <a:ext cx="2425376" cy="240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BF9000"/>
                </a:solidFill>
                <a:highlight>
                  <a:srgbClr val="FFFFFF"/>
                </a:highlight>
              </a:rPr>
              <a:t>Faktory na straně posuzované osoby</a:t>
            </a:r>
            <a:endParaRPr>
              <a:solidFill>
                <a:srgbClr val="BF9000"/>
              </a:solidFill>
              <a:highlight>
                <a:srgbClr val="FFFFFF"/>
              </a:highlight>
            </a:endParaRPr>
          </a:p>
        </p:txBody>
      </p:sp>
      <p:sp>
        <p:nvSpPr>
          <p:cNvPr id="190" name="Google Shape;19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 b="1">
                <a:solidFill>
                  <a:srgbClr val="FFFFFF"/>
                </a:solidFill>
              </a:rPr>
              <a:t>3. Efekt rozptýlení</a:t>
            </a:r>
            <a:endParaRPr sz="32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b="1">
                <a:solidFill>
                  <a:srgbClr val="FFFFFF"/>
                </a:solidFill>
              </a:rPr>
              <a:t>(vliv určitého chování je slabší v případě, že je informace podávána v kontextu dalších s ní nesouvisejících informací)</a:t>
            </a:r>
            <a:r>
              <a:rPr lang="cs" sz="3200" b="1">
                <a:solidFill>
                  <a:srgbClr val="FFFFFF"/>
                </a:solidFill>
              </a:rPr>
              <a:t> </a:t>
            </a:r>
            <a:endParaRPr sz="32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 b="1">
                <a:solidFill>
                  <a:srgbClr val="FFFFFF"/>
                </a:solidFill>
              </a:rPr>
              <a:t>: můžeme to chápat i jako efekt roztleskávaček </a:t>
            </a:r>
            <a:r>
              <a:rPr lang="cs" sz="1500">
                <a:solidFill>
                  <a:srgbClr val="FFFFFF"/>
                </a:solidFill>
              </a:rPr>
              <a:t>(by HIMYM)</a:t>
            </a:r>
            <a:endParaRPr sz="1500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FFFFFF"/>
                </a:solidFill>
                <a:highlight>
                  <a:srgbClr val="BF9000"/>
                </a:highlight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cs" sz="1200" b="1">
                <a:solidFill>
                  <a:srgbClr val="FFFFFF"/>
                </a:solidFill>
                <a:highlight>
                  <a:srgbClr val="BF9000"/>
                </a:highlight>
                <a:latin typeface="Arial"/>
                <a:ea typeface="Arial"/>
                <a:cs typeface="Arial"/>
                <a:sym typeface="Arial"/>
              </a:rPr>
              <a:t>Efekt roztleskávaček</a:t>
            </a:r>
            <a:r>
              <a:rPr lang="cs" sz="1200">
                <a:solidFill>
                  <a:srgbClr val="FFFFFF"/>
                </a:solidFill>
                <a:highlight>
                  <a:srgbClr val="BF9000"/>
                </a:highlight>
                <a:latin typeface="Arial"/>
                <a:ea typeface="Arial"/>
                <a:cs typeface="Arial"/>
                <a:sym typeface="Arial"/>
              </a:rPr>
              <a:t> je poměrně rozšířený fenomén, podle kterého se tváře zdají krásnější ve skupině s ostatními, ne když se díváte jen na jednu,"</a:t>
            </a:r>
            <a:endParaRPr sz="2000" b="1">
              <a:solidFill>
                <a:srgbClr val="FFFFFF"/>
              </a:solidFill>
              <a:highlight>
                <a:srgbClr val="BF9000"/>
              </a:highlight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BF9000"/>
                </a:solidFill>
                <a:highlight>
                  <a:srgbClr val="FFFFFF"/>
                </a:highlight>
              </a:rPr>
              <a:t>Faktory na straně posuzované osoby</a:t>
            </a:r>
            <a:endParaRPr>
              <a:solidFill>
                <a:srgbClr val="BF9000"/>
              </a:solidFill>
              <a:highlight>
                <a:srgbClr val="FFFFFF"/>
              </a:highlight>
            </a:endParaRPr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 b="1">
                <a:solidFill>
                  <a:srgbClr val="FFFFFF"/>
                </a:solidFill>
              </a:rPr>
              <a:t>4. Haló efekt</a:t>
            </a:r>
            <a:endParaRPr sz="32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b="1">
                <a:solidFill>
                  <a:srgbClr val="FFFFFF"/>
                </a:solidFill>
              </a:rPr>
              <a:t>(efekt prvního dojmu)</a:t>
            </a:r>
            <a:endParaRPr sz="17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 b="1">
                <a:solidFill>
                  <a:srgbClr val="FFFFFF"/>
                </a:solidFill>
              </a:rPr>
              <a:t>5. Nápadnost chování a fyzická nápadnost</a:t>
            </a:r>
            <a:endParaRPr sz="32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b="1">
                <a:solidFill>
                  <a:srgbClr val="FFFFFF"/>
                </a:solidFill>
              </a:rPr>
              <a:t>(extrémní chování upoutává větší pozornost a má silnější vliv na utváření dojmu)</a:t>
            </a:r>
            <a:endParaRPr sz="32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</a:endParaRPr>
          </a:p>
        </p:txBody>
      </p:sp>
      <p:pic>
        <p:nvPicPr>
          <p:cNvPr id="197" name="Google Shape;197;p30"/>
          <p:cNvPicPr preferRelativeResize="0"/>
          <p:nvPr/>
        </p:nvPicPr>
        <p:blipFill rotWithShape="1">
          <a:blip r:embed="rId3">
            <a:alphaModFix/>
          </a:blip>
          <a:srcRect l="11676" t="26619" r="25000" b="2659"/>
          <a:stretch/>
        </p:blipFill>
        <p:spPr>
          <a:xfrm>
            <a:off x="747875" y="3344200"/>
            <a:ext cx="2130775" cy="16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/>
          <p:cNvPicPr preferRelativeResize="0"/>
          <p:nvPr/>
        </p:nvPicPr>
        <p:blipFill rotWithShape="1">
          <a:blip r:embed="rId4">
            <a:alphaModFix/>
          </a:blip>
          <a:srcRect l="9427" t="8542" r="48318" b="1537"/>
          <a:stretch/>
        </p:blipFill>
        <p:spPr>
          <a:xfrm>
            <a:off x="3699512" y="3386600"/>
            <a:ext cx="15968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0"/>
          <p:cNvPicPr preferRelativeResize="0"/>
          <p:nvPr/>
        </p:nvPicPr>
        <p:blipFill rotWithShape="1">
          <a:blip r:embed="rId5">
            <a:alphaModFix/>
          </a:blip>
          <a:srcRect l="31278" r="28347" b="39386"/>
          <a:stretch/>
        </p:blipFill>
        <p:spPr>
          <a:xfrm>
            <a:off x="6354225" y="3344200"/>
            <a:ext cx="2039952" cy="167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  <a:highlight>
                  <a:srgbClr val="BF9000"/>
                </a:highlight>
              </a:rPr>
              <a:t>Domněnka</a:t>
            </a:r>
            <a:endParaRPr>
              <a:solidFill>
                <a:srgbClr val="FFFFFF"/>
              </a:solidFill>
              <a:highlight>
                <a:srgbClr val="BF9000"/>
              </a:highlight>
            </a:endParaRPr>
          </a:p>
        </p:txBody>
      </p:sp>
      <p:sp>
        <p:nvSpPr>
          <p:cNvPr id="205" name="Google Shape;205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</a:rPr>
              <a:t>: Je mínění, odhad, tvrzení, které může být správne ale doposud nebylo vyvráceno ani dokázáno.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</a:rPr>
              <a:t>: Často jednáme na základě domněnek a neověřujeme si je v přímém kontaktu s druhou osobou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cs">
                <a:solidFill>
                  <a:srgbClr val="FFFFFF"/>
                </a:solidFill>
              </a:rPr>
              <a:t>např. </a:t>
            </a:r>
            <a:r>
              <a:rPr lang="cs">
                <a:solidFill>
                  <a:srgbClr val="BF9000"/>
                </a:solidFill>
              </a:rPr>
              <a:t>Teta se domnívala, že její dcera s dětmi bude ráda chodit na chatu. Tak sa o chatu několik let poctivě stará, hoci to tam neměla ráda. Neodpočívá tam, většinou tam pracuje. Až v průběhu hádky po cca 5 letech se teta dozvídá, že dcera nechce být s dětmi na chatě déle než tři dni a nemá zájem o chatu jako takovou. </a:t>
            </a:r>
            <a:r>
              <a:rPr lang="cs">
                <a:solidFill>
                  <a:srgbClr val="FFFFFF"/>
                </a:solidFill>
              </a:rPr>
              <a:t>Chata se prodala nad očekávanou cenu a všichni jsou zrazu spokojení, i když mají v sobě hořkost za promarněné roky prací pod vlivem domněnky. 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  <a:highlight>
                  <a:srgbClr val="BF9000"/>
                </a:highlight>
              </a:rPr>
              <a:t>Domněnka</a:t>
            </a:r>
            <a:endParaRPr>
              <a:solidFill>
                <a:srgbClr val="FFFFFF"/>
              </a:solidFill>
              <a:highlight>
                <a:srgbClr val="BF9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</a:rPr>
              <a:t>V praxi musíme dávat pozor abychom nereagovali na pacienta pouze na základě naši domněnky. 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cs">
                <a:solidFill>
                  <a:srgbClr val="FFFFFF"/>
                </a:solidFill>
              </a:rPr>
              <a:t>když přicházím k pacientovi, který leží na břichu, nemůžu se spolehnout na to, že mě slyší a přesně ví kdo jsem a co budu dělat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cs">
                <a:solidFill>
                  <a:srgbClr val="FFFFFF"/>
                </a:solidFill>
              </a:rPr>
              <a:t>když někdo nepláče neznamená to, že není smutný nebo šokovaný a tím pádem je v pořádku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cs">
                <a:solidFill>
                  <a:srgbClr val="FFFFFF"/>
                </a:solidFill>
              </a:rPr>
              <a:t>když je někdo starý a nemocný neznamená to, že je hloupý nebo hluchý abych mu informace křičel do ucha nebo hláskoval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cs">
                <a:solidFill>
                  <a:srgbClr val="FFFFFF"/>
                </a:solidFill>
              </a:rPr>
              <a:t>když je někdo mladý, vzdělaný, má funkční rodinu tak to neznamená, že všechno zvládne a jeho problémy můžu bagatelizovat nebo mu vyčítat jeho zázemí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cs">
                <a:solidFill>
                  <a:srgbClr val="FFFFFF"/>
                </a:solidFill>
              </a:rPr>
              <a:t>……….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  <a:highlight>
                  <a:srgbClr val="BF9000"/>
                </a:highlight>
              </a:rPr>
              <a:t>Domněnka</a:t>
            </a:r>
            <a:endParaRPr>
              <a:solidFill>
                <a:srgbClr val="FFFFFF"/>
              </a:solidFill>
              <a:highlight>
                <a:srgbClr val="BF9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</a:rPr>
              <a:t>Místo reagování na vlastní domněnku SE ZASTAVÍM A: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cs">
                <a:solidFill>
                  <a:srgbClr val="BF9000"/>
                </a:solidFill>
              </a:rPr>
              <a:t>dám o sobě vědět </a:t>
            </a:r>
            <a:r>
              <a:rPr lang="cs">
                <a:solidFill>
                  <a:srgbClr val="FFFFFF"/>
                </a:solidFill>
              </a:rPr>
              <a:t>(dobrý den, jmenuju se XX, jsem za vámi, teď se k vám skloním, nemusíte se bát……)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cs">
                <a:solidFill>
                  <a:srgbClr val="BF9000"/>
                </a:solidFill>
              </a:rPr>
              <a:t>zeptám se na informaci, kterou k práci potřebuji vědět</a:t>
            </a:r>
            <a:r>
              <a:rPr lang="cs">
                <a:solidFill>
                  <a:srgbClr val="FFFFFF"/>
                </a:solidFill>
              </a:rPr>
              <a:t> (co se stalo, jak vám mohu pomoci, jak se cítíte, slyšíte mě, co vás bolí)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cs">
                <a:solidFill>
                  <a:srgbClr val="BF9000"/>
                </a:solidFill>
              </a:rPr>
              <a:t>popisuji co dělám</a:t>
            </a:r>
            <a:r>
              <a:rPr lang="cs">
                <a:solidFill>
                  <a:srgbClr val="FFFFFF"/>
                </a:solidFill>
              </a:rPr>
              <a:t> (teď vás s kolegy prohlídneme, otočíme vás, dotknu se vašeho ramene, píchnu vám injekci, změřím vám tlak….)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cs">
                <a:solidFill>
                  <a:srgbClr val="BF9000"/>
                </a:solidFill>
              </a:rPr>
              <a:t>reaguji na to, co pacient sděluje, případně reaguji na svůj odhad toho, co potřebuje a ověřuji si to</a:t>
            </a:r>
            <a:r>
              <a:rPr lang="cs">
                <a:solidFill>
                  <a:srgbClr val="FFFFFF"/>
                </a:solidFill>
              </a:rPr>
              <a:t> (nemáte žízeň, nechcete si na chvíli lehnout, pomůžu vám vstát…)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800"/>
              <a:buChar char="-"/>
            </a:pPr>
            <a:r>
              <a:rPr lang="cs">
                <a:solidFill>
                  <a:srgbClr val="BF9000"/>
                </a:solidFill>
              </a:rPr>
              <a:t>nehodnotím, nesoudím</a:t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highlight>
                  <a:srgbClr val="BF9000"/>
                </a:highlight>
              </a:rPr>
              <a:t>Příklad z Linky Naděje</a:t>
            </a:r>
            <a:endParaRPr>
              <a:highlight>
                <a:srgbClr val="BF9000"/>
              </a:highlight>
            </a:endParaRPr>
          </a:p>
        </p:txBody>
      </p:sp>
      <p:sp>
        <p:nvSpPr>
          <p:cNvPr id="223" name="Google Shape;223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i="1">
                <a:solidFill>
                  <a:srgbClr val="FFFFFF"/>
                </a:solidFill>
              </a:rPr>
              <a:t>Hovor na LN v průběhu přípravy této přednášky :D</a:t>
            </a:r>
            <a:endParaRPr sz="1600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600">
                <a:solidFill>
                  <a:srgbClr val="FFFFFF"/>
                </a:solidFill>
              </a:rPr>
              <a:t>Žena, seniorka, má partnera asi dva roky, setkávají se o víkendech. Na začátku hovoru říká, že uvažuje nad tím zda vztah s mužem ukončit nebo ne. Popisuje situaci, jak přišli o víkendu k němu a při vysedávání z auta si všiml, že na jejím sedadle leží sponka do vlasů, která ji nepatří. ptala se, koho to je a partner odpověděl, že vnučky. Následně po vstupu do domu, opět zbadala stejnou sponu na zemi a pouze si pomyslela, že ji tam hodil ten partner, aby ji provokoval. Začala se domnívat, že se chce rozejít, a přemýšlela nad dalšími indiciemi, např. že ji řekl, že když neviděla dlouho své vnoučata, určitě je bude chtít mít na víkend doma; nebo, že on si musí příští víkend vyprat a vyžehlit (</a:t>
            </a:r>
            <a:r>
              <a:rPr lang="cs" sz="1600" i="1">
                <a:solidFill>
                  <a:srgbClr val="FFFFFF"/>
                </a:solidFill>
              </a:rPr>
              <a:t>nepočítal s ní</a:t>
            </a:r>
            <a:r>
              <a:rPr lang="cs" sz="1600">
                <a:solidFill>
                  <a:srgbClr val="FFFFFF"/>
                </a:solidFill>
              </a:rPr>
              <a:t>). </a:t>
            </a:r>
            <a:endParaRPr sz="16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1600">
                <a:solidFill>
                  <a:srgbClr val="FFFFFF"/>
                </a:solidFill>
              </a:rPr>
              <a:t>Takže nadobudla dojem, že on se chce rozejít s ní, nebo, že někoho má a na LN volá, aby se v tom ujistila. Na LN podpořena, aby se partnera přímo zeptala na popsané situace a vyjasnila si, co chtějí se vztahem udělat. Paní děkuje a hned jde telefonovat partnerovi.     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highlight>
                  <a:srgbClr val="660000"/>
                </a:highlight>
              </a:rPr>
              <a:t>Úloha 1: Ke každému obrázku napište 7 slov, které vás prvé napadnou</a:t>
            </a:r>
            <a:endParaRPr>
              <a:highlight>
                <a:srgbClr val="660000"/>
              </a:highlight>
            </a:endParaRPr>
          </a:p>
        </p:txBody>
      </p:sp>
      <p:sp>
        <p:nvSpPr>
          <p:cNvPr id="229" name="Google Shape;229;p35"/>
          <p:cNvSpPr txBox="1">
            <a:spLocks noGrp="1"/>
          </p:cNvSpPr>
          <p:nvPr>
            <p:ph type="body" idx="1"/>
          </p:nvPr>
        </p:nvSpPr>
        <p:spPr>
          <a:xfrm>
            <a:off x="311700" y="14841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0" name="Google Shape;23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24" y="1731025"/>
            <a:ext cx="1848575" cy="26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189341" y="2801050"/>
            <a:ext cx="2594300" cy="218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5057" y="1116475"/>
            <a:ext cx="2383222" cy="1585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3025" y="3344326"/>
            <a:ext cx="2698776" cy="179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08325" y="1080225"/>
            <a:ext cx="3323973" cy="2201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BF9000"/>
                </a:solidFill>
              </a:rPr>
              <a:t>Sociální percepce = vytváření dojmů</a:t>
            </a:r>
            <a:endParaRPr>
              <a:solidFill>
                <a:srgbClr val="BF9000"/>
              </a:solidFill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FFFFFF"/>
                </a:solidFill>
                <a:highlight>
                  <a:srgbClr val="BF9000"/>
                </a:highlight>
              </a:rPr>
              <a:t>Sociální percepce</a:t>
            </a:r>
            <a:r>
              <a:rPr lang="cs" sz="1400">
                <a:solidFill>
                  <a:srgbClr val="FFFFFF"/>
                </a:solidFill>
              </a:rPr>
              <a:t> (</a:t>
            </a:r>
            <a:r>
              <a:rPr lang="cs" sz="1400" i="1">
                <a:solidFill>
                  <a:srgbClr val="FFFFFF"/>
                </a:solidFill>
              </a:rPr>
              <a:t>vnímání člověka člověkem</a:t>
            </a:r>
            <a:r>
              <a:rPr lang="cs" sz="1400">
                <a:solidFill>
                  <a:srgbClr val="FFFFFF"/>
                </a:solidFill>
              </a:rPr>
              <a:t>) zahrnuje způsoby, jak lidé vnímají sami sebe a druhé lidi v </a:t>
            </a:r>
            <a:r>
              <a:rPr lang="cs" sz="1400" b="1">
                <a:solidFill>
                  <a:srgbClr val="FFFFFF"/>
                </a:solidFill>
              </a:rPr>
              <a:t>sociálních situacích</a:t>
            </a:r>
            <a:r>
              <a:rPr lang="cs" sz="1400">
                <a:solidFill>
                  <a:srgbClr val="FFFFFF"/>
                </a:solidFill>
              </a:rPr>
              <a:t>, jaké si utváří úsudky a dojmy o charakteristikách a rysech jiných lidí. </a:t>
            </a:r>
            <a:endParaRPr sz="1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FFFFFF"/>
                </a:solidFill>
              </a:rPr>
              <a:t>Jde nejen o vnímání sociálního dění (</a:t>
            </a:r>
            <a:r>
              <a:rPr lang="cs" sz="1400" i="1">
                <a:solidFill>
                  <a:srgbClr val="FFFFFF"/>
                </a:solidFill>
              </a:rPr>
              <a:t>co vidím</a:t>
            </a:r>
            <a:r>
              <a:rPr lang="cs" sz="1400">
                <a:solidFill>
                  <a:srgbClr val="FFFFFF"/>
                </a:solidFill>
              </a:rPr>
              <a:t>), ale i o interpretaci vnímané skutečnosti (</a:t>
            </a:r>
            <a:r>
              <a:rPr lang="cs" sz="1400" i="1">
                <a:solidFill>
                  <a:srgbClr val="FFFFFF"/>
                </a:solidFill>
              </a:rPr>
              <a:t>co si o tom myslím</a:t>
            </a:r>
            <a:r>
              <a:rPr lang="cs" sz="1400">
                <a:solidFill>
                  <a:srgbClr val="FFFFFF"/>
                </a:solidFill>
              </a:rPr>
              <a:t>). Percepční zpracování je ovlivněno „subjektivním filtrem“ předchozích zkušeností, motivací, postojem, aktuálním stavem - tím je</a:t>
            </a:r>
            <a:r>
              <a:rPr lang="cs" sz="1400">
                <a:solidFill>
                  <a:srgbClr val="BF9000"/>
                </a:solidFill>
              </a:rPr>
              <a:t> </a:t>
            </a:r>
            <a:r>
              <a:rPr lang="cs" sz="1400" b="1">
                <a:solidFill>
                  <a:srgbClr val="BF9000"/>
                </a:solidFill>
              </a:rPr>
              <a:t>percepce individuální</a:t>
            </a:r>
            <a:r>
              <a:rPr lang="cs" sz="1400">
                <a:solidFill>
                  <a:srgbClr val="FFFFFF"/>
                </a:solidFill>
              </a:rPr>
              <a:t> (každý člověk může vnímat danou situaci odlišně).</a:t>
            </a:r>
            <a:endParaRPr sz="1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1400">
                <a:solidFill>
                  <a:srgbClr val="FFFFFF"/>
                </a:solidFill>
              </a:rPr>
              <a:t>Do procesu formování dojmu vstupují mnohé faktory na straně posuzovatele i posuzované osoby.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92" name="Google Shape;92;p18"/>
          <p:cNvSpPr/>
          <p:nvPr/>
        </p:nvSpPr>
        <p:spPr>
          <a:xfrm>
            <a:off x="3433800" y="3807275"/>
            <a:ext cx="2276400" cy="24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highlight>
                  <a:srgbClr val="660000"/>
                </a:highlight>
              </a:rPr>
              <a:t>Úloha 2: Zveřejňování předpokladů</a:t>
            </a:r>
            <a:endParaRPr>
              <a:highlight>
                <a:srgbClr val="660000"/>
              </a:highlight>
            </a:endParaRPr>
          </a:p>
        </p:txBody>
      </p:sp>
      <p:sp>
        <p:nvSpPr>
          <p:cNvPr id="240" name="Google Shape;240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</a:rPr>
              <a:t>Dva studenti spolu komunikují před ostatními a ostatní si zapisují, co se jim nabízí za předpoklady a domněnky nebo dvaja komunikující jsou random přerušování a dotazováni na jejich aktuální předpoklad, domněnku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</a:rPr>
              <a:t>nebo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</a:rPr>
              <a:t>Studenti vytvoří čtveřice, kde dva spolu mluví a dva se snaží zapisovat svoje představy o nich. Následně o tom diskutujeme ve skupině.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>
                <a:solidFill>
                  <a:srgbClr val="FFFFFF"/>
                </a:solidFill>
                <a:highlight>
                  <a:srgbClr val="660000"/>
                </a:highlight>
              </a:rPr>
              <a:t>Úkol na doma: </a:t>
            </a:r>
            <a:r>
              <a:rPr lang="cs">
                <a:solidFill>
                  <a:srgbClr val="FFFFFF"/>
                </a:solidFill>
              </a:rPr>
              <a:t>v průběhu týdne si každý najde chvilku na to, aby poslouchal komunikaci dvou lidi (ne/známých) a uvědomoval si, jaké si o nich vytváří představy. Výsledek bude diskutován na začátku další hodiny.  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  <a:highlight>
                  <a:srgbClr val="BF9000"/>
                </a:highlight>
              </a:rPr>
              <a:t>Faktory na straně posuzovatele</a:t>
            </a:r>
            <a:endParaRPr>
              <a:solidFill>
                <a:srgbClr val="FFFFFF"/>
              </a:solidFill>
              <a:highlight>
                <a:srgbClr val="BF9000"/>
              </a:highlight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AutoNum type="arabicPeriod"/>
            </a:pPr>
            <a:r>
              <a:rPr lang="cs" sz="3200" b="1">
                <a:solidFill>
                  <a:srgbClr val="FFFFFF"/>
                </a:solidFill>
              </a:rPr>
              <a:t>Očekávání </a:t>
            </a:r>
            <a:endParaRPr sz="3200" b="1">
              <a:solidFill>
                <a:srgbClr val="FFFFFF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373200"/>
            <a:ext cx="1766100" cy="35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4100" y="2028731"/>
            <a:ext cx="2943276" cy="220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9959" y="2028725"/>
            <a:ext cx="3308666" cy="220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  <a:highlight>
                  <a:srgbClr val="BF9000"/>
                </a:highlight>
              </a:rPr>
              <a:t>Faktory na straně posuzovatele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 b="1">
                <a:solidFill>
                  <a:srgbClr val="FFFFFF"/>
                </a:solidFill>
              </a:rPr>
              <a:t>2. Projekce </a:t>
            </a:r>
            <a:endParaRPr sz="32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b="1">
                <a:solidFill>
                  <a:srgbClr val="FFFFFF"/>
                </a:solidFill>
              </a:rPr>
              <a:t>(Připisujeme druhým naše vlastní motivy, klady, nedostatky, vzorce chování)</a:t>
            </a:r>
            <a:r>
              <a:rPr lang="cs" sz="3200" b="1">
                <a:solidFill>
                  <a:srgbClr val="FFFFFF"/>
                </a:solidFill>
              </a:rPr>
              <a:t> </a:t>
            </a:r>
            <a:endParaRPr sz="32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681" y="2403875"/>
            <a:ext cx="3700699" cy="24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9374" y="2404600"/>
            <a:ext cx="3700700" cy="24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  <a:highlight>
                  <a:srgbClr val="BF9000"/>
                </a:highlight>
              </a:rPr>
              <a:t>Faktory na straně posuzovatele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 b="1">
                <a:solidFill>
                  <a:srgbClr val="FFFFFF"/>
                </a:solidFill>
              </a:rPr>
              <a:t>3. Stereotypy </a:t>
            </a:r>
            <a:endParaRPr sz="32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b="1">
                <a:solidFill>
                  <a:srgbClr val="FFFFFF"/>
                </a:solidFill>
              </a:rPr>
              <a:t>(schémata sociálních rolí nebo skupin na základě kterých hodnotíme jedince)</a:t>
            </a:r>
            <a:r>
              <a:rPr lang="cs" sz="3200" b="1">
                <a:solidFill>
                  <a:srgbClr val="FFFFFF"/>
                </a:solidFill>
              </a:rPr>
              <a:t> </a:t>
            </a:r>
            <a:endParaRPr sz="32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193" y="2571750"/>
            <a:ext cx="3218026" cy="214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3932" y="2571750"/>
            <a:ext cx="2916768" cy="21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  <a:highlight>
                  <a:srgbClr val="BF9000"/>
                </a:highlight>
              </a:rPr>
              <a:t>Faktory na straně posuzovatele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 b="1">
                <a:solidFill>
                  <a:srgbClr val="FFFFFF"/>
                </a:solidFill>
              </a:rPr>
              <a:t>3. Stereotypy </a:t>
            </a:r>
            <a:endParaRPr sz="32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b="1">
                <a:solidFill>
                  <a:srgbClr val="FFFFFF"/>
                </a:solidFill>
              </a:rPr>
              <a:t>(schémata sociálních rolí nebo skupin na základě kterých hodnotíme jedince)</a:t>
            </a:r>
            <a:r>
              <a:rPr lang="cs" sz="3200" b="1">
                <a:solidFill>
                  <a:srgbClr val="FFFFFF"/>
                </a:solidFill>
              </a:rPr>
              <a:t> </a:t>
            </a:r>
            <a:endParaRPr sz="32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5800" y="2511775"/>
            <a:ext cx="3578475" cy="237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950" y="2511775"/>
            <a:ext cx="3700375" cy="23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  <a:highlight>
                  <a:srgbClr val="BF9000"/>
                </a:highlight>
              </a:rPr>
              <a:t>Faktory na straně posuzovatele</a:t>
            </a: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 b="1">
                <a:solidFill>
                  <a:srgbClr val="FFFFFF"/>
                </a:solidFill>
              </a:rPr>
              <a:t>4. Implicitní teorie osobnosti </a:t>
            </a:r>
            <a:endParaRPr sz="32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b="1">
                <a:solidFill>
                  <a:srgbClr val="FFFFFF"/>
                </a:solidFill>
              </a:rPr>
              <a:t>(naše vlastní laické teorie o vlastnostech a jejich vzájemných souvislostech)</a:t>
            </a:r>
            <a:r>
              <a:rPr lang="cs" sz="3200" b="1">
                <a:solidFill>
                  <a:srgbClr val="FFFFFF"/>
                </a:solidFill>
              </a:rPr>
              <a:t> </a:t>
            </a:r>
            <a:endParaRPr sz="32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537" y="2811375"/>
            <a:ext cx="3580925" cy="228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/>
        </p:nvSpPr>
        <p:spPr>
          <a:xfrm>
            <a:off x="2652325" y="2407200"/>
            <a:ext cx="1329600" cy="329100"/>
          </a:xfrm>
          <a:prstGeom prst="wedgeRectCallout">
            <a:avLst>
              <a:gd name="adj1" fmla="val 20936"/>
              <a:gd name="adj2" fmla="val 150067"/>
            </a:avLst>
          </a:prstGeom>
          <a:solidFill>
            <a:srgbClr val="BF9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b="1">
                <a:solidFill>
                  <a:srgbClr val="FFFFFF"/>
                </a:solidFill>
              </a:rPr>
              <a:t>Blond = Hloupá</a:t>
            </a:r>
            <a:endParaRPr sz="1200" b="1">
              <a:solidFill>
                <a:srgbClr val="FFFFFF"/>
              </a:solidFill>
            </a:endParaRPr>
          </a:p>
        </p:txBody>
      </p:sp>
      <p:sp>
        <p:nvSpPr>
          <p:cNvPr id="134" name="Google Shape;134;p23"/>
          <p:cNvSpPr/>
          <p:nvPr/>
        </p:nvSpPr>
        <p:spPr>
          <a:xfrm>
            <a:off x="4572000" y="2407200"/>
            <a:ext cx="1578600" cy="329100"/>
          </a:xfrm>
          <a:prstGeom prst="wedgeRectCallout">
            <a:avLst>
              <a:gd name="adj1" fmla="val -32269"/>
              <a:gd name="adj2" fmla="val 146901"/>
            </a:avLst>
          </a:prstGeom>
          <a:solidFill>
            <a:srgbClr val="BF9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b="1">
                <a:solidFill>
                  <a:srgbClr val="FFFFFF"/>
                </a:solidFill>
              </a:rPr>
              <a:t>Brýle= Inteligentní</a:t>
            </a:r>
            <a:endParaRPr sz="1200" b="1">
              <a:solidFill>
                <a:srgbClr val="FFFFFF"/>
              </a:solidFill>
            </a:endParaRPr>
          </a:p>
        </p:txBody>
      </p:sp>
      <p:sp>
        <p:nvSpPr>
          <p:cNvPr id="135" name="Google Shape;135;p23"/>
          <p:cNvSpPr/>
          <p:nvPr/>
        </p:nvSpPr>
        <p:spPr>
          <a:xfrm>
            <a:off x="1060925" y="3639400"/>
            <a:ext cx="1661400" cy="572700"/>
          </a:xfrm>
          <a:prstGeom prst="wedgeRectCallout">
            <a:avLst>
              <a:gd name="adj1" fmla="val 130661"/>
              <a:gd name="adj2" fmla="val -25380"/>
            </a:avLst>
          </a:prstGeom>
          <a:solidFill>
            <a:srgbClr val="BF9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b="1">
                <a:solidFill>
                  <a:srgbClr val="FFFFFF"/>
                </a:solidFill>
              </a:rPr>
              <a:t>Pootevřená pusa na fotce = Lascivní rajda</a:t>
            </a:r>
            <a:endParaRPr sz="1200" b="1">
              <a:solidFill>
                <a:srgbClr val="FFFFFF"/>
              </a:solidFill>
            </a:endParaRPr>
          </a:p>
        </p:txBody>
      </p:sp>
      <p:sp>
        <p:nvSpPr>
          <p:cNvPr id="136" name="Google Shape;136;p23"/>
          <p:cNvSpPr/>
          <p:nvPr/>
        </p:nvSpPr>
        <p:spPr>
          <a:xfrm>
            <a:off x="6538125" y="4324300"/>
            <a:ext cx="1329600" cy="370800"/>
          </a:xfrm>
          <a:prstGeom prst="wedgeRectCallout">
            <a:avLst>
              <a:gd name="adj1" fmla="val -88228"/>
              <a:gd name="adj2" fmla="val 151603"/>
            </a:avLst>
          </a:prstGeom>
          <a:solidFill>
            <a:srgbClr val="BF9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b="1">
                <a:solidFill>
                  <a:srgbClr val="FFFFFF"/>
                </a:solidFill>
              </a:rPr>
              <a:t>Obyčejné tričko = Skromná</a:t>
            </a:r>
            <a:endParaRPr sz="12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  <a:highlight>
                  <a:srgbClr val="BF9000"/>
                </a:highlight>
              </a:rPr>
              <a:t>Faktory na straně posuzovatele</a:t>
            </a:r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 b="1">
                <a:solidFill>
                  <a:srgbClr val="FFFFFF"/>
                </a:solidFill>
              </a:rPr>
              <a:t>4. Implicitní teorie osobnosti </a:t>
            </a:r>
            <a:endParaRPr sz="32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b="1">
                <a:solidFill>
                  <a:srgbClr val="FFFFFF"/>
                </a:solidFill>
              </a:rPr>
              <a:t>(naše vlastní laické teorie o vlastnostech a jejich vzájemných souvislostech)</a:t>
            </a:r>
            <a:r>
              <a:rPr lang="cs" sz="3200" b="1">
                <a:solidFill>
                  <a:srgbClr val="FFFFFF"/>
                </a:solidFill>
              </a:rPr>
              <a:t> </a:t>
            </a:r>
            <a:endParaRPr sz="32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 rotWithShape="1">
          <a:blip r:embed="rId3">
            <a:alphaModFix/>
          </a:blip>
          <a:srcRect b="8825"/>
          <a:stretch/>
        </p:blipFill>
        <p:spPr>
          <a:xfrm>
            <a:off x="3343463" y="2328650"/>
            <a:ext cx="2457075" cy="275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/>
          <p:nvPr/>
        </p:nvSpPr>
        <p:spPr>
          <a:xfrm>
            <a:off x="1555800" y="3370800"/>
            <a:ext cx="1329600" cy="370800"/>
          </a:xfrm>
          <a:prstGeom prst="wedgeRectCallout">
            <a:avLst>
              <a:gd name="adj1" fmla="val 132465"/>
              <a:gd name="adj2" fmla="val 49602"/>
            </a:avLst>
          </a:prstGeom>
          <a:solidFill>
            <a:srgbClr val="BF9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b="1">
                <a:solidFill>
                  <a:srgbClr val="FFFFFF"/>
                </a:solidFill>
              </a:rPr>
              <a:t>Sám sa fotí = Narcis</a:t>
            </a:r>
            <a:endParaRPr sz="1200" b="1">
              <a:solidFill>
                <a:srgbClr val="FFFFFF"/>
              </a:solidFill>
            </a:endParaRPr>
          </a:p>
        </p:txBody>
      </p:sp>
      <p:sp>
        <p:nvSpPr>
          <p:cNvPr id="145" name="Google Shape;145;p24"/>
          <p:cNvSpPr/>
          <p:nvPr/>
        </p:nvSpPr>
        <p:spPr>
          <a:xfrm>
            <a:off x="6005625" y="2571750"/>
            <a:ext cx="1329600" cy="370800"/>
          </a:xfrm>
          <a:prstGeom prst="wedgeRectCallout">
            <a:avLst>
              <a:gd name="adj1" fmla="val -75449"/>
              <a:gd name="adj2" fmla="val 141957"/>
            </a:avLst>
          </a:prstGeom>
          <a:solidFill>
            <a:srgbClr val="BF9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b="1">
                <a:solidFill>
                  <a:srgbClr val="FFFFFF"/>
                </a:solidFill>
              </a:rPr>
              <a:t>Kvalitní oblek = Prachatý</a:t>
            </a:r>
            <a:endParaRPr sz="1200" b="1">
              <a:solidFill>
                <a:srgbClr val="FFFFFF"/>
              </a:solidFill>
            </a:endParaRPr>
          </a:p>
        </p:txBody>
      </p:sp>
      <p:sp>
        <p:nvSpPr>
          <p:cNvPr id="146" name="Google Shape;146;p24"/>
          <p:cNvSpPr/>
          <p:nvPr/>
        </p:nvSpPr>
        <p:spPr>
          <a:xfrm>
            <a:off x="1665875" y="2356875"/>
            <a:ext cx="1329600" cy="572700"/>
          </a:xfrm>
          <a:prstGeom prst="wedgeRectCallout">
            <a:avLst>
              <a:gd name="adj1" fmla="val 132465"/>
              <a:gd name="adj2" fmla="val 49602"/>
            </a:avLst>
          </a:prstGeom>
          <a:solidFill>
            <a:srgbClr val="BF9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b="1">
                <a:solidFill>
                  <a:srgbClr val="FFFFFF"/>
                </a:solidFill>
              </a:rPr>
              <a:t>Dbá o svůj zevnějšek = Metrosexuál</a:t>
            </a:r>
            <a:endParaRPr sz="1200" b="1">
              <a:solidFill>
                <a:srgbClr val="FFFFFF"/>
              </a:solidFill>
            </a:endParaRPr>
          </a:p>
        </p:txBody>
      </p:sp>
      <p:sp>
        <p:nvSpPr>
          <p:cNvPr id="147" name="Google Shape;147;p24"/>
          <p:cNvSpPr/>
          <p:nvPr/>
        </p:nvSpPr>
        <p:spPr>
          <a:xfrm>
            <a:off x="6431300" y="3860975"/>
            <a:ext cx="1559400" cy="572700"/>
          </a:xfrm>
          <a:prstGeom prst="wedgeRectCallout">
            <a:avLst>
              <a:gd name="adj1" fmla="val -110191"/>
              <a:gd name="adj2" fmla="val 76628"/>
            </a:avLst>
          </a:prstGeom>
          <a:solidFill>
            <a:srgbClr val="BF9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b="1">
                <a:solidFill>
                  <a:srgbClr val="FFFFFF"/>
                </a:solidFill>
              </a:rPr>
              <a:t>Športová postava= Aktivní člověk</a:t>
            </a:r>
            <a:endParaRPr sz="12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  <a:highlight>
                  <a:srgbClr val="BF9000"/>
                </a:highlight>
              </a:rPr>
              <a:t>Faktory na straně posuzovatele</a:t>
            </a: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 b="1">
                <a:solidFill>
                  <a:srgbClr val="FFFFFF"/>
                </a:solidFill>
              </a:rPr>
              <a:t>5. Efekt shovívavosti</a:t>
            </a:r>
            <a:endParaRPr sz="32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b="1">
                <a:solidFill>
                  <a:srgbClr val="FFFFFF"/>
                </a:solidFill>
              </a:rPr>
              <a:t>(podceňování nedostatků a přeceňování úspěchů oblíbené osoby a naopak)</a:t>
            </a:r>
            <a:r>
              <a:rPr lang="cs" sz="3200" b="1">
                <a:solidFill>
                  <a:srgbClr val="FFFFFF"/>
                </a:solidFill>
              </a:rPr>
              <a:t> </a:t>
            </a:r>
            <a:endParaRPr sz="32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</a:endParaRPr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4601" y="2491175"/>
            <a:ext cx="3714775" cy="247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5"/>
          <p:cNvSpPr/>
          <p:nvPr/>
        </p:nvSpPr>
        <p:spPr>
          <a:xfrm>
            <a:off x="1557825" y="3041775"/>
            <a:ext cx="960300" cy="362700"/>
          </a:xfrm>
          <a:prstGeom prst="wedgeRectCallout">
            <a:avLst>
              <a:gd name="adj1" fmla="val 80601"/>
              <a:gd name="adj2" fmla="val 101323"/>
            </a:avLst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solidFill>
                  <a:srgbClr val="FFFFFF"/>
                </a:solidFill>
              </a:rPr>
              <a:t>Tchýně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56" name="Google Shape;156;p25"/>
          <p:cNvSpPr/>
          <p:nvPr/>
        </p:nvSpPr>
        <p:spPr>
          <a:xfrm>
            <a:off x="3684375" y="2354825"/>
            <a:ext cx="960300" cy="362700"/>
          </a:xfrm>
          <a:prstGeom prst="wedgeRectCallout">
            <a:avLst>
              <a:gd name="adj1" fmla="val 70478"/>
              <a:gd name="adj2" fmla="val 144955"/>
            </a:avLst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solidFill>
                  <a:srgbClr val="FFFFFF"/>
                </a:solidFill>
              </a:rPr>
              <a:t>Snacha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57" name="Google Shape;157;p25"/>
          <p:cNvSpPr/>
          <p:nvPr/>
        </p:nvSpPr>
        <p:spPr>
          <a:xfrm>
            <a:off x="6542825" y="2990700"/>
            <a:ext cx="960300" cy="362700"/>
          </a:xfrm>
          <a:prstGeom prst="wedgeRectCallout">
            <a:avLst>
              <a:gd name="adj1" fmla="val -80345"/>
              <a:gd name="adj2" fmla="val 139957"/>
            </a:avLst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solidFill>
                  <a:srgbClr val="FFFFFF"/>
                </a:solidFill>
              </a:rPr>
              <a:t>Syn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1402</Words>
  <Application>Microsoft Macintosh PowerPoint</Application>
  <PresentationFormat>Prezentácia na obrazovke (16:9)</PresentationFormat>
  <Paragraphs>100</Paragraphs>
  <Slides>20</Slides>
  <Notes>20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4" baseType="lpstr">
      <vt:lpstr>Oswald</vt:lpstr>
      <vt:lpstr>Average</vt:lpstr>
      <vt:lpstr>Arial</vt:lpstr>
      <vt:lpstr>Slate</vt:lpstr>
      <vt:lpstr>Sociální percepce a domněnky</vt:lpstr>
      <vt:lpstr>Sociální percepce = vytváření dojmů</vt:lpstr>
      <vt:lpstr>Faktory na straně posuzovatele</vt:lpstr>
      <vt:lpstr>Faktory na straně posuzovatele</vt:lpstr>
      <vt:lpstr>Faktory na straně posuzovatele</vt:lpstr>
      <vt:lpstr>Faktory na straně posuzovatele</vt:lpstr>
      <vt:lpstr>Faktory na straně posuzovatele</vt:lpstr>
      <vt:lpstr>Faktory na straně posuzovatele</vt:lpstr>
      <vt:lpstr>Faktory na straně posuzovatele</vt:lpstr>
      <vt:lpstr>Faktory na straně posuzované osoby</vt:lpstr>
      <vt:lpstr>odbočka: KOGNITIVNÍ DISONANCE</vt:lpstr>
      <vt:lpstr>Faktory na straně posuzované osoby</vt:lpstr>
      <vt:lpstr>Faktory na straně posuzované osoby</vt:lpstr>
      <vt:lpstr>Faktory na straně posuzované osoby</vt:lpstr>
      <vt:lpstr>Domněnka</vt:lpstr>
      <vt:lpstr>Domněnka </vt:lpstr>
      <vt:lpstr>Domněnka </vt:lpstr>
      <vt:lpstr>Příklad z Linky Naděje</vt:lpstr>
      <vt:lpstr>Úloha 1: Ke každému obrázku napište 7 slov, které vás prvé napadnou</vt:lpstr>
      <vt:lpstr>Úloha 2: Zveřejňování předpokladů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percepce a domněnky</dc:title>
  <cp:lastModifiedBy>Terézia Knejzlíková</cp:lastModifiedBy>
  <cp:revision>1</cp:revision>
  <dcterms:modified xsi:type="dcterms:W3CDTF">2020-10-21T14:26:56Z</dcterms:modified>
</cp:coreProperties>
</file>