
<file path=[Content_Types].xml><?xml version="1.0" encoding="utf-8"?>
<Types xmlns="http://schemas.openxmlformats.org/package/2006/content-types">
  <Default Extension="bin" ContentType="audio/unknown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28"/>
  </p:notesMasterIdLst>
  <p:sldIdLst>
    <p:sldId id="256" r:id="rId2"/>
    <p:sldId id="257" r:id="rId3"/>
    <p:sldId id="258" r:id="rId4"/>
    <p:sldId id="283" r:id="rId5"/>
    <p:sldId id="259" r:id="rId6"/>
    <p:sldId id="260" r:id="rId7"/>
    <p:sldId id="262" r:id="rId8"/>
    <p:sldId id="284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5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31"/>
    <p:restoredTop sz="94621"/>
  </p:normalViewPr>
  <p:slideViewPr>
    <p:cSldViewPr>
      <p:cViewPr varScale="1">
        <p:scale>
          <a:sx n="82" d="100"/>
          <a:sy n="82" d="100"/>
        </p:scale>
        <p:origin x="1843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1BC4B100-E53F-D442-A00A-87CF7381091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DF85D4FB-9304-524A-9429-F552CB6C21E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DACB5F9D-E491-B04A-9F3B-AAC42DA72B7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B3C24A03-7099-C341-9163-D545F266458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93C34224-7E57-144C-9E49-5AC2F56D32C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37BFEE0C-D556-334A-8107-E395790070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CB1A2D0-71E3-BA41-8DE5-DBEC94B36EDA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F3F7C610-4746-9749-ADE9-920095DD42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715B91D-2E9F-D040-885D-93F058509645}" type="slidenum">
              <a:rPr lang="cs-CZ" altLang="cs-CZ" sz="1200"/>
              <a:pPr eaLnBrk="1" hangingPunct="1"/>
              <a:t>2</a:t>
            </a:fld>
            <a:endParaRPr lang="cs-CZ" altLang="cs-CZ" sz="1200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B2EB491E-2295-C647-A222-73F6CA99BF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893B182C-56D4-1947-8739-C5AE9D19AD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E27BAFAB-6552-0F43-89D5-FF713F53D9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6A8BC71-D188-3B44-9252-621588A8CE9E}" type="slidenum">
              <a:rPr lang="cs-CZ" altLang="cs-CZ" sz="1200"/>
              <a:pPr eaLnBrk="1" hangingPunct="1"/>
              <a:t>15</a:t>
            </a:fld>
            <a:endParaRPr lang="cs-CZ" altLang="cs-CZ" sz="1200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320DA508-2896-9D48-A2AA-7829564C36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CB69C100-F0B2-1647-AECD-8EF78AFAF1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5A79CBA4-D41F-7041-A3C1-7D4E3301DD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7286044-3639-0E4E-8EEC-2878E7CF6E14}" type="slidenum">
              <a:rPr lang="cs-CZ" altLang="cs-CZ" sz="1200"/>
              <a:pPr eaLnBrk="1" hangingPunct="1"/>
              <a:t>16</a:t>
            </a:fld>
            <a:endParaRPr lang="cs-CZ" altLang="cs-CZ" sz="1200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FA719F49-F392-7F4A-9EE7-5A093DD520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2C49FACC-72C8-D747-A5A7-21B201AB96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8E944789-0232-DC41-BA2E-FCCE7D8A8E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7754EC5-E5D0-A347-96AA-4A17ABD01C59}" type="slidenum">
              <a:rPr lang="cs-CZ" altLang="cs-CZ" sz="1200"/>
              <a:pPr eaLnBrk="1" hangingPunct="1"/>
              <a:t>17</a:t>
            </a:fld>
            <a:endParaRPr lang="cs-CZ" altLang="cs-CZ" sz="12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723AAE98-06A2-4840-9C88-DF64741334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368E6003-61D3-0349-A623-A61DA052F9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4166F175-4415-8342-AFB2-6338C73982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39D7055-BD37-E446-8BD7-C641CCE2D4B1}" type="slidenum">
              <a:rPr lang="cs-CZ" altLang="cs-CZ" sz="1200"/>
              <a:pPr eaLnBrk="1" hangingPunct="1"/>
              <a:t>18</a:t>
            </a:fld>
            <a:endParaRPr lang="cs-CZ" altLang="cs-CZ" sz="1200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C9057E24-C38F-644D-B4D9-3C025C5DF1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8AB3F508-C76E-8542-82CC-FE93D6B623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4C499A27-3345-A14D-80C7-25A39060E8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242E838-86B6-CF43-9FAD-A8285CAC935A}" type="slidenum">
              <a:rPr lang="cs-CZ" altLang="cs-CZ" sz="1200"/>
              <a:pPr eaLnBrk="1" hangingPunct="1"/>
              <a:t>19</a:t>
            </a:fld>
            <a:endParaRPr lang="cs-CZ" altLang="cs-CZ" sz="1200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C1C98EDE-DAB9-0C40-A057-C65F044759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681038"/>
            <a:ext cx="4532312" cy="3398837"/>
          </a:xfrm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599EF144-EFF2-2942-BD4A-93058BB3FC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08475"/>
            <a:ext cx="5029200" cy="41544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id="{127013A7-C7E4-2840-B971-0F8D16C37C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485C85E-FC97-184E-A99D-7AF7C9E6F992}" type="slidenum">
              <a:rPr lang="cs-CZ" altLang="cs-CZ" sz="1200"/>
              <a:pPr eaLnBrk="1" hangingPunct="1"/>
              <a:t>22</a:t>
            </a:fld>
            <a:endParaRPr lang="cs-CZ" altLang="cs-CZ" sz="1200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0D8BBA2F-AD80-F44C-A21C-685A249321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DA3D0B7B-BD24-7543-BE89-210EE0ED5D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>
            <a:extLst>
              <a:ext uri="{FF2B5EF4-FFF2-40B4-BE49-F238E27FC236}">
                <a16:creationId xmlns:a16="http://schemas.microsoft.com/office/drawing/2014/main" id="{32910B34-6C82-1741-A55F-F6834A1F10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3103EBD-E277-5D4E-8285-5326102150C1}" type="slidenum">
              <a:rPr lang="cs-CZ" altLang="cs-CZ" sz="1200"/>
              <a:pPr eaLnBrk="1" hangingPunct="1"/>
              <a:t>24</a:t>
            </a:fld>
            <a:endParaRPr lang="cs-CZ" altLang="cs-CZ" sz="1200"/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90BD2039-6884-7B4E-843D-2B0A23B6F2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292D622E-0DA3-4C44-9712-2BC61BEF38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>
            <a:extLst>
              <a:ext uri="{FF2B5EF4-FFF2-40B4-BE49-F238E27FC236}">
                <a16:creationId xmlns:a16="http://schemas.microsoft.com/office/drawing/2014/main" id="{D7A372D8-4025-FD4D-BE32-281A6034DE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27FC341-F7BA-7D48-A816-D48C5C537300}" type="slidenum">
              <a:rPr lang="cs-CZ" altLang="cs-CZ" sz="1200"/>
              <a:pPr eaLnBrk="1" hangingPunct="1"/>
              <a:t>25</a:t>
            </a:fld>
            <a:endParaRPr lang="cs-CZ" altLang="cs-CZ" sz="1200"/>
          </a:p>
        </p:txBody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3609DC2D-517A-8648-95FB-02405189E7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412C87CA-32A6-D747-BF34-24B0EDE015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>
            <a:extLst>
              <a:ext uri="{FF2B5EF4-FFF2-40B4-BE49-F238E27FC236}">
                <a16:creationId xmlns:a16="http://schemas.microsoft.com/office/drawing/2014/main" id="{BC07B6D9-6DE4-2B4D-91C6-6F7023A917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52A45CE-1EE5-2243-8AD4-1AFFF95AA98B}" type="slidenum">
              <a:rPr lang="cs-CZ" altLang="cs-CZ" sz="1200"/>
              <a:pPr eaLnBrk="1" hangingPunct="1"/>
              <a:t>26</a:t>
            </a:fld>
            <a:endParaRPr lang="cs-CZ" altLang="cs-CZ" sz="1200"/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C458427D-29E5-7046-B089-64AF78675A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E4C35916-D5A5-9C49-ACE0-199CF0443F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cs-CZ" altLang="cs-CZ">
                <a:latin typeface="Arial" panose="020B0604020202020204" pitchFamily="34" charset="0"/>
                <a:ea typeface="ＭＳ Ｐゴシック" panose="020B0600070205080204" pitchFamily="34" charset="-128"/>
              </a:rPr>
              <a:t>nejsou žádná data že ke clopidogrelu se má brát více ASA než 100mg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FC63D748-75F4-A64F-A47A-13C894C138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C385D74-2EE7-5A49-97EB-7E058A196E54}" type="slidenum">
              <a:rPr lang="cs-CZ" altLang="cs-CZ" sz="1200"/>
              <a:pPr eaLnBrk="1" hangingPunct="1"/>
              <a:t>3</a:t>
            </a:fld>
            <a:endParaRPr lang="cs-CZ" altLang="cs-CZ" sz="120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4C4904B8-DA50-2A44-84AF-F95CDE10E6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0DA7BDC1-F753-8147-8699-9C207BD932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CB706C05-D8C6-234C-8585-E1E3EA2E66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FB197FD-133A-FA4F-9DEA-5D3BD80438F8}" type="slidenum">
              <a:rPr lang="cs-CZ" altLang="cs-CZ" sz="1200"/>
              <a:pPr eaLnBrk="1" hangingPunct="1"/>
              <a:t>5</a:t>
            </a:fld>
            <a:endParaRPr lang="cs-CZ" altLang="cs-CZ" sz="1200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F397B69E-355C-1349-9A85-9E4460BA6C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76CEC723-BDB5-F24A-99E2-B4DDDC0A57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/>
          <a:lstStyle/>
          <a:p>
            <a:pPr eaLnBrk="1" hangingPunct="1"/>
            <a:r>
              <a:rPr lang="cs-CZ" altLang="cs-CZ">
                <a:latin typeface="Arial" panose="020B0604020202020204" pitchFamily="34" charset="0"/>
                <a:ea typeface="ＭＳ Ｐゴシック" panose="020B0600070205080204" pitchFamily="34" charset="-128"/>
              </a:rPr>
              <a:t>Formy podle akuity: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  <a:ea typeface="ＭＳ Ｐゴシック" panose="020B0600070205080204" pitchFamily="34" charset="-128"/>
              </a:rPr>
              <a:t>CCS = Canadian Cardiolovascular Society I-IV</a:t>
            </a:r>
          </a:p>
          <a:p>
            <a:pPr eaLnBrk="1" hangingPunct="1"/>
            <a:endParaRPr lang="cs-CZ" altLang="cs-CZ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94CAAC09-97E8-964D-A1A6-B39301EFBA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473DE60-329A-8B4B-B0A7-F5BAA496086E}" type="slidenum">
              <a:rPr lang="cs-CZ" altLang="cs-CZ" sz="1200"/>
              <a:pPr eaLnBrk="1" hangingPunct="1"/>
              <a:t>6</a:t>
            </a:fld>
            <a:endParaRPr lang="cs-CZ" altLang="cs-CZ" sz="1200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E9901EE3-9246-984A-BDDD-975B2C15AC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C521F27B-BC0E-C541-A30C-F4A79297E7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>
            <a:extLst>
              <a:ext uri="{FF2B5EF4-FFF2-40B4-BE49-F238E27FC236}">
                <a16:creationId xmlns:a16="http://schemas.microsoft.com/office/drawing/2014/main" id="{E712084C-A9C5-D343-8A40-DB67C19F22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4CE2034-4505-7D4B-83EF-E736DFADDF95}" type="slidenum">
              <a:rPr lang="cs-CZ" altLang="cs-CZ" sz="1200"/>
              <a:pPr eaLnBrk="1" hangingPunct="1"/>
              <a:t>9</a:t>
            </a:fld>
            <a:endParaRPr lang="cs-CZ" altLang="cs-CZ" sz="1200"/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48BCFDB5-5EF5-AE46-AB12-172C8BA7CE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62D89BB4-3599-6A41-BDFD-3F30533630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>
            <a:extLst>
              <a:ext uri="{FF2B5EF4-FFF2-40B4-BE49-F238E27FC236}">
                <a16:creationId xmlns:a16="http://schemas.microsoft.com/office/drawing/2014/main" id="{4524762A-7942-B141-B78B-DE40773876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1FE5ED5-2206-BD45-9FED-6B782BB5AF73}" type="slidenum">
              <a:rPr lang="cs-CZ" altLang="cs-CZ" sz="1200"/>
              <a:pPr eaLnBrk="1" hangingPunct="1"/>
              <a:t>10</a:t>
            </a:fld>
            <a:endParaRPr lang="cs-CZ" altLang="cs-CZ" sz="1200"/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5BA0DC2D-549A-7A4C-AC2E-0CA63201B4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C073A092-F02C-7E4E-AB09-7053CB7BF9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C59B227A-D75E-094B-98D6-D9FC28757D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762BF2B-2902-FA4A-90A3-B67F851F8AC2}" type="slidenum">
              <a:rPr lang="cs-CZ" altLang="cs-CZ" sz="1200"/>
              <a:pPr eaLnBrk="1" hangingPunct="1"/>
              <a:t>12</a:t>
            </a:fld>
            <a:endParaRPr lang="cs-CZ" altLang="cs-CZ" sz="12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CE0ACBBD-AD21-6347-91DC-660B7B2069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B78298F3-DA9C-7F46-AF83-161093E22F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7E36703E-274D-DF48-9251-90D0D46736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198132D-2A41-1A46-A4C1-DAB30EE2E15D}" type="slidenum">
              <a:rPr lang="cs-CZ" altLang="cs-CZ" sz="1200"/>
              <a:pPr eaLnBrk="1" hangingPunct="1"/>
              <a:t>13</a:t>
            </a:fld>
            <a:endParaRPr lang="cs-CZ" altLang="cs-CZ" sz="1200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A7A6EFCB-D1F4-9446-B4FF-80F444F24B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D8368BD5-18B0-3645-943D-E2A276FF4D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>
            <a:extLst>
              <a:ext uri="{FF2B5EF4-FFF2-40B4-BE49-F238E27FC236}">
                <a16:creationId xmlns:a16="http://schemas.microsoft.com/office/drawing/2014/main" id="{AF10919E-E5BC-F942-9EB2-35E56158BA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8FD9B03-D401-D142-BA81-4F5817301477}" type="slidenum">
              <a:rPr lang="cs-CZ" altLang="cs-CZ" sz="1200"/>
              <a:pPr eaLnBrk="1" hangingPunct="1"/>
              <a:t>14</a:t>
            </a:fld>
            <a:endParaRPr lang="cs-CZ" altLang="cs-CZ" sz="1200"/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B113A142-6DC6-D74C-B4A0-704E813501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F4B8949D-4C56-F748-89E0-CD54555D9F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66CB13F5-8556-3A40-B1F5-D9CABEE5B552}"/>
              </a:ext>
            </a:extLst>
          </p:cNvPr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Přímá spojovací čára 9">
            <a:extLst>
              <a:ext uri="{FF2B5EF4-FFF2-40B4-BE49-F238E27FC236}">
                <a16:creationId xmlns:a16="http://schemas.microsoft.com/office/drawing/2014/main" id="{6FBFA343-58BA-E64E-B03E-661F12C3529A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+mn-ea"/>
            </a:endParaRPr>
          </a:p>
        </p:txBody>
      </p:sp>
      <p:sp>
        <p:nvSpPr>
          <p:cNvPr id="12" name="Nadpis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25" name="Podnadpis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cs-CZ"/>
              <a:t>Klepnutím lze upravit styl předlohy podnadpisů.</a:t>
            </a:r>
            <a:endParaRPr lang="en-US"/>
          </a:p>
        </p:txBody>
      </p:sp>
      <p:sp>
        <p:nvSpPr>
          <p:cNvPr id="6" name="Zástupný symbol pro datum 30">
            <a:extLst>
              <a:ext uri="{FF2B5EF4-FFF2-40B4-BE49-F238E27FC236}">
                <a16:creationId xmlns:a16="http://schemas.microsoft.com/office/drawing/2014/main" id="{08052823-F424-E947-8ADC-EB81FDD8E8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zápatí 17">
            <a:extLst>
              <a:ext uri="{FF2B5EF4-FFF2-40B4-BE49-F238E27FC236}">
                <a16:creationId xmlns:a16="http://schemas.microsoft.com/office/drawing/2014/main" id="{4BC68A54-D354-8546-A7AE-6A065CB27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19400" y="6557963"/>
            <a:ext cx="2927350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28">
            <a:extLst>
              <a:ext uri="{FF2B5EF4-FFF2-40B4-BE49-F238E27FC236}">
                <a16:creationId xmlns:a16="http://schemas.microsoft.com/office/drawing/2014/main" id="{3368B215-CD6B-E746-BBD7-A86766A4A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80350" y="6556375"/>
            <a:ext cx="588963" cy="2286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97E5B94-20CC-2B4F-A1D2-DB759A19888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482913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26">
            <a:extLst>
              <a:ext uri="{FF2B5EF4-FFF2-40B4-BE49-F238E27FC236}">
                <a16:creationId xmlns:a16="http://schemas.microsoft.com/office/drawing/2014/main" id="{82F7D7CB-9DF0-9046-9865-C56431E46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3">
            <a:extLst>
              <a:ext uri="{FF2B5EF4-FFF2-40B4-BE49-F238E27FC236}">
                <a16:creationId xmlns:a16="http://schemas.microsoft.com/office/drawing/2014/main" id="{0A2185AE-AE14-B240-87D2-39EFD74E6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15">
            <a:extLst>
              <a:ext uri="{FF2B5EF4-FFF2-40B4-BE49-F238E27FC236}">
                <a16:creationId xmlns:a16="http://schemas.microsoft.com/office/drawing/2014/main" id="{84F5312D-AB7B-934A-9CA9-401795FD1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7DFE3C-A6DE-7649-B38D-90AC56B9309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70545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01200D2-6EF3-D640-B6D6-2DC6C7E865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6D9AACD-3C0E-914C-AC32-7B3B90E4A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C5FF1DD-698A-614D-A710-A805247B0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/>
            </a:lvl1pPr>
          </a:lstStyle>
          <a:p>
            <a:fld id="{699EFD99-4DAD-054A-9F20-3F60EBFD054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162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C73002A-8824-5A45-81D8-EDF7D70C34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ED8AE86-2236-854D-80BA-C40ED2CA5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47164D4-A8C0-7440-B96F-93944FE4D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BFBA900-B8C3-E84C-A169-A2003BD4DB1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90399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26">
            <a:extLst>
              <a:ext uri="{FF2B5EF4-FFF2-40B4-BE49-F238E27FC236}">
                <a16:creationId xmlns:a16="http://schemas.microsoft.com/office/drawing/2014/main" id="{282A1BE7-42F5-F24C-A57A-4593B7A41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3">
            <a:extLst>
              <a:ext uri="{FF2B5EF4-FFF2-40B4-BE49-F238E27FC236}">
                <a16:creationId xmlns:a16="http://schemas.microsoft.com/office/drawing/2014/main" id="{EB62008C-A311-A640-B130-CCAAD34A6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15">
            <a:extLst>
              <a:ext uri="{FF2B5EF4-FFF2-40B4-BE49-F238E27FC236}">
                <a16:creationId xmlns:a16="http://schemas.microsoft.com/office/drawing/2014/main" id="{5FF8A45C-57F2-C94B-BD1E-D74129DA7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B28AE4-EEE7-0440-B569-90E35A8C0FB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0732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F3F9252-A3E3-2445-B92A-AC7EAAD9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ACB6C77-8D13-8242-AD9A-297BBF373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CFF97FE-705F-2146-878B-34C9B30B6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</a:lstStyle>
          <a:p>
            <a:fld id="{B120C4F0-DED0-D04A-957E-92737F55D5D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845321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26">
            <a:extLst>
              <a:ext uri="{FF2B5EF4-FFF2-40B4-BE49-F238E27FC236}">
                <a16:creationId xmlns:a16="http://schemas.microsoft.com/office/drawing/2014/main" id="{F8749655-7B6D-1E4A-AF89-37A762F75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3">
            <a:extLst>
              <a:ext uri="{FF2B5EF4-FFF2-40B4-BE49-F238E27FC236}">
                <a16:creationId xmlns:a16="http://schemas.microsoft.com/office/drawing/2014/main" id="{BC1EC9A7-DE43-4542-8271-F26BB7170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15">
            <a:extLst>
              <a:ext uri="{FF2B5EF4-FFF2-40B4-BE49-F238E27FC236}">
                <a16:creationId xmlns:a16="http://schemas.microsoft.com/office/drawing/2014/main" id="{3D1415CF-1FA0-F845-9125-568809BB4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AD7783-5328-7144-9E56-847CF45954C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71578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26">
            <a:extLst>
              <a:ext uri="{FF2B5EF4-FFF2-40B4-BE49-F238E27FC236}">
                <a16:creationId xmlns:a16="http://schemas.microsoft.com/office/drawing/2014/main" id="{54D69B64-BDCE-E344-B710-040BB107A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zápatí 3">
            <a:extLst>
              <a:ext uri="{FF2B5EF4-FFF2-40B4-BE49-F238E27FC236}">
                <a16:creationId xmlns:a16="http://schemas.microsoft.com/office/drawing/2014/main" id="{E933AE3D-7B53-9049-AACF-F9948D654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15">
            <a:extLst>
              <a:ext uri="{FF2B5EF4-FFF2-40B4-BE49-F238E27FC236}">
                <a16:creationId xmlns:a16="http://schemas.microsoft.com/office/drawing/2014/main" id="{B87B72CD-4E23-D64B-96DE-23E4C90C2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186A07-323C-264F-83D6-0AC21CB44E3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37523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26">
            <a:extLst>
              <a:ext uri="{FF2B5EF4-FFF2-40B4-BE49-F238E27FC236}">
                <a16:creationId xmlns:a16="http://schemas.microsoft.com/office/drawing/2014/main" id="{F2FCB0E8-F36C-2A47-B4D5-6F8777763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307958B-2E11-1D46-BF39-27B150B12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15">
            <a:extLst>
              <a:ext uri="{FF2B5EF4-FFF2-40B4-BE49-F238E27FC236}">
                <a16:creationId xmlns:a16="http://schemas.microsoft.com/office/drawing/2014/main" id="{FE0D9CA2-B483-AB42-9730-F66E232FE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EB099-CE68-6747-AD59-57314726C52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81776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26">
            <a:extLst>
              <a:ext uri="{FF2B5EF4-FFF2-40B4-BE49-F238E27FC236}">
                <a16:creationId xmlns:a16="http://schemas.microsoft.com/office/drawing/2014/main" id="{E0506B05-4CA1-E64C-8E19-7A344EF69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zápatí 3">
            <a:extLst>
              <a:ext uri="{FF2B5EF4-FFF2-40B4-BE49-F238E27FC236}">
                <a16:creationId xmlns:a16="http://schemas.microsoft.com/office/drawing/2014/main" id="{CC291DEC-E3C3-5345-B997-EFF84B6AA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15">
            <a:extLst>
              <a:ext uri="{FF2B5EF4-FFF2-40B4-BE49-F238E27FC236}">
                <a16:creationId xmlns:a16="http://schemas.microsoft.com/office/drawing/2014/main" id="{82AF726E-E083-7A47-BBA2-5F84B4EC6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BDB1D9-8B6C-224F-AEBB-19EFA05884F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0422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26">
            <a:extLst>
              <a:ext uri="{FF2B5EF4-FFF2-40B4-BE49-F238E27FC236}">
                <a16:creationId xmlns:a16="http://schemas.microsoft.com/office/drawing/2014/main" id="{039DEB6F-6E2F-1C4F-8278-B37122A5D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3">
            <a:extLst>
              <a:ext uri="{FF2B5EF4-FFF2-40B4-BE49-F238E27FC236}">
                <a16:creationId xmlns:a16="http://schemas.microsoft.com/office/drawing/2014/main" id="{1E7664BD-9A01-9C47-A601-DE406B6A4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15">
            <a:extLst>
              <a:ext uri="{FF2B5EF4-FFF2-40B4-BE49-F238E27FC236}">
                <a16:creationId xmlns:a16="http://schemas.microsoft.com/office/drawing/2014/main" id="{7BCCCC32-2EE9-3D4C-9A78-B8DAAD6F8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3E9E55-1F13-0A4C-9C57-705F8C30003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19239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A197098D-1F18-8546-B115-C7C0A047AEB5}"/>
              </a:ext>
            </a:extLst>
          </p:cNvPr>
          <p:cNvSpPr>
            <a:spLocks noChangeArrowheads="1"/>
          </p:cNvSpPr>
          <p:nvPr/>
        </p:nvSpPr>
        <p:spPr bwMode="auto"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>
            <a:solidFill>
              <a:srgbClr val="EAEAEA"/>
            </a:solidFill>
            <a:miter lim="800000"/>
            <a:headEnd/>
            <a:tailEnd/>
          </a:ln>
          <a:effectLst>
            <a:outerShdw blurRad="25000" dist="12700" dir="5400000" algn="t" rotWithShape="0">
              <a:srgbClr val="808080">
                <a:alpha val="39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889F94E3-8B7C-0D46-A563-320BDA4B2247}"/>
              </a:ext>
            </a:extLst>
          </p:cNvPr>
          <p:cNvSpPr>
            <a:spLocks noChangeArrowheads="1"/>
          </p:cNvSpPr>
          <p:nvPr/>
        </p:nvSpPr>
        <p:spPr bwMode="auto"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>
            <a:solidFill>
              <a:srgbClr val="EAEAEA"/>
            </a:solidFill>
            <a:miter lim="800000"/>
            <a:headEnd/>
            <a:tailEnd/>
          </a:ln>
          <a:effectLst>
            <a:outerShdw blurRad="28000" dist="12700" dir="5400000" algn="tl" rotWithShape="0">
              <a:srgbClr val="808080">
                <a:alpha val="39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cs-CZ"/>
              <a:t>Klepnutím lze upravit styl předlohy nadpisů.</a:t>
            </a:r>
            <a:endParaRPr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0" name="Zástupný symbol pro obrázek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cs-CZ" noProof="0"/>
              <a:t>Klepnutím na ikonu přidáte obrázek.</a:t>
            </a:r>
            <a:endParaRPr lang="en-US" noProof="0" dirty="0"/>
          </a:p>
        </p:txBody>
      </p:sp>
      <p:sp>
        <p:nvSpPr>
          <p:cNvPr id="7" name="Zástupný symbol pro datum 4">
            <a:extLst>
              <a:ext uri="{FF2B5EF4-FFF2-40B4-BE49-F238E27FC236}">
                <a16:creationId xmlns:a16="http://schemas.microsoft.com/office/drawing/2014/main" id="{C6CEEC8F-ED56-DB45-9313-40A45E836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zápatí 5">
            <a:extLst>
              <a:ext uri="{FF2B5EF4-FFF2-40B4-BE49-F238E27FC236}">
                <a16:creationId xmlns:a16="http://schemas.microsoft.com/office/drawing/2014/main" id="{638557EE-A624-714C-AFE9-980838028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6">
            <a:extLst>
              <a:ext uri="{FF2B5EF4-FFF2-40B4-BE49-F238E27FC236}">
                <a16:creationId xmlns:a16="http://schemas.microsoft.com/office/drawing/2014/main" id="{5A1EDA36-F428-5242-AC04-984500B1C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FA0328-CCA9-EB47-AEA6-B5A740D7776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027190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3A39263C-9551-694C-BCD5-46C7F4B39BF1}"/>
              </a:ext>
            </a:extLst>
          </p:cNvPr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Zástupný symbol pro nadpis 2">
            <a:extLst>
              <a:ext uri="{FF2B5EF4-FFF2-40B4-BE49-F238E27FC236}">
                <a16:creationId xmlns:a16="http://schemas.microsoft.com/office/drawing/2014/main" id="{283C20A8-A9E6-DF45-9A3D-517B6BF63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143000"/>
          </a:xfrm>
          <a:prstGeom prst="rect">
            <a:avLst/>
          </a:prstGeom>
        </p:spPr>
        <p:txBody>
          <a:bodyPr vert="horz" wrap="square" lIns="45720" tIns="0" rIns="45720" bIns="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cs-CZ" altLang="cs-CZ"/>
              <a:t>Klepnutím lze upravit styl předlohy nadpisů.</a:t>
            </a:r>
            <a:endParaRPr lang="en-US" altLang="cs-CZ"/>
          </a:p>
        </p:txBody>
      </p:sp>
      <p:sp>
        <p:nvSpPr>
          <p:cNvPr id="1030" name="Zástupný symbol pro text 30">
            <a:extLst>
              <a:ext uri="{FF2B5EF4-FFF2-40B4-BE49-F238E27FC236}">
                <a16:creationId xmlns:a16="http://schemas.microsoft.com/office/drawing/2014/main" id="{0EA7F9CC-32D4-7E45-AF05-01D605BBBC6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7239000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27" name="Zástupný symbol pro datum 26">
            <a:extLst>
              <a:ext uri="{FF2B5EF4-FFF2-40B4-BE49-F238E27FC236}">
                <a16:creationId xmlns:a16="http://schemas.microsoft.com/office/drawing/2014/main" id="{EFA36370-8E78-854A-8DF2-8753F84D5D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  <a:latin typeface="Arial" charset="0"/>
                <a:ea typeface="+mn-ea"/>
              </a:defRPr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ED5BFF3-D3A1-344F-BA36-E95A347EA0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  <a:latin typeface="Arial" charset="0"/>
                <a:ea typeface="+mn-ea"/>
              </a:defRPr>
            </a:lvl1pPr>
            <a:extLst/>
          </a:lstStyle>
          <a:p>
            <a:pPr>
              <a:defRPr/>
            </a:pPr>
            <a:endParaRPr lang="cs-CZ"/>
          </a:p>
        </p:txBody>
      </p:sp>
      <p:sp>
        <p:nvSpPr>
          <p:cNvPr id="16" name="Zástupný symbol pro číslo snímku 15">
            <a:extLst>
              <a:ext uri="{FF2B5EF4-FFF2-40B4-BE49-F238E27FC236}">
                <a16:creationId xmlns:a16="http://schemas.microsoft.com/office/drawing/2014/main" id="{F98DB894-AF54-904E-A841-D129784036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A0F55585-1638-E346-BC5A-3623392D88EF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39" r:id="rId2"/>
    <p:sldLayoutId id="2147483747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8" r:id="rId9"/>
    <p:sldLayoutId id="2147483745" r:id="rId10"/>
    <p:sldLayoutId id="2147483749" r:id="rId11"/>
    <p:sldLayoutId id="214748375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2" charset="2"/>
        <a:buChar char=""/>
        <a:defRPr sz="26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2" charset="2"/>
        <a:buChar char=""/>
        <a:defRPr sz="2300" kern="1200">
          <a:solidFill>
            <a:srgbClr val="6C6C6C"/>
          </a:solidFill>
          <a:latin typeface="+mn-lt"/>
          <a:ea typeface="ＭＳ Ｐゴシック" charset="0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2" charset="2"/>
        <a:buChar char=""/>
        <a:defRPr sz="2000" kern="1200">
          <a:solidFill>
            <a:srgbClr val="6C6C6C"/>
          </a:solidFill>
          <a:latin typeface="+mn-lt"/>
          <a:ea typeface="ＭＳ Ｐゴシック" charset="0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24.m4a"/><Relationship Id="rId7" Type="http://schemas.openxmlformats.org/officeDocument/2006/relationships/image" Target="../media/image12.png"/><Relationship Id="rId2" Type="http://schemas.microsoft.com/office/2007/relationships/media" Target="../media/media24.m4a"/><Relationship Id="rId1" Type="http://schemas.openxmlformats.org/officeDocument/2006/relationships/tags" Target="../tags/tag1.xml"/><Relationship Id="rId6" Type="http://schemas.openxmlformats.org/officeDocument/2006/relationships/audio" Target="../media/audio1.bin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B6F8CCFB-EE68-5A41-A428-5A722E329E8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>
                <a:ea typeface="+mj-ea"/>
              </a:rPr>
              <a:t>Ischemická choroba srdeční</a:t>
            </a:r>
          </a:p>
        </p:txBody>
      </p:sp>
      <p:sp>
        <p:nvSpPr>
          <p:cNvPr id="15362" name="Rectangle 3">
            <a:extLst>
              <a:ext uri="{FF2B5EF4-FFF2-40B4-BE49-F238E27FC236}">
                <a16:creationId xmlns:a16="http://schemas.microsoft.com/office/drawing/2014/main" id="{0CE2DA11-3EE1-8741-91F1-0611FAFF87B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354388" y="3540125"/>
            <a:ext cx="5114925" cy="1101725"/>
          </a:xfrm>
        </p:spPr>
        <p:txBody>
          <a:bodyPr/>
          <a:lstStyle/>
          <a:p>
            <a:pPr eaLnBrk="1" hangingPunct="1"/>
            <a:r>
              <a:rPr lang="en-US" altLang="cs-CZ" dirty="0">
                <a:ea typeface="ＭＳ Ｐゴシック" panose="020B0600070205080204" pitchFamily="34" charset="-128"/>
              </a:rPr>
              <a:t>Robert </a:t>
            </a:r>
            <a:r>
              <a:rPr lang="en-US" altLang="cs-CZ" dirty="0" err="1">
                <a:ea typeface="ＭＳ Ｐゴシック" panose="020B0600070205080204" pitchFamily="34" charset="-128"/>
              </a:rPr>
              <a:t>Prosecký</a:t>
            </a:r>
            <a:r>
              <a:rPr lang="en-US" altLang="cs-CZ" dirty="0">
                <a:ea typeface="ＭＳ Ｐゴシック" panose="020B0600070205080204" pitchFamily="34" charset="-128"/>
              </a:rPr>
              <a:t> </a:t>
            </a:r>
          </a:p>
          <a:p>
            <a:pPr eaLnBrk="1" hangingPunct="1"/>
            <a:r>
              <a:rPr lang="en-US" altLang="cs-CZ" dirty="0" err="1">
                <a:ea typeface="ＭＳ Ｐゴシック" panose="020B0600070205080204" pitchFamily="34" charset="-128"/>
              </a:rPr>
              <a:t>II.interní</a:t>
            </a:r>
            <a:r>
              <a:rPr lang="en-US" altLang="cs-CZ" dirty="0">
                <a:ea typeface="ＭＳ Ｐゴシック" panose="020B0600070205080204" pitchFamily="34" charset="-128"/>
              </a:rPr>
              <a:t> </a:t>
            </a:r>
            <a:r>
              <a:rPr lang="en-US" altLang="cs-CZ" dirty="0" err="1">
                <a:ea typeface="ＭＳ Ｐゴシック" panose="020B0600070205080204" pitchFamily="34" charset="-128"/>
              </a:rPr>
              <a:t>klinika</a:t>
            </a:r>
            <a:r>
              <a:rPr lang="en-US" altLang="cs-CZ" dirty="0">
                <a:ea typeface="ＭＳ Ｐゴシック" panose="020B0600070205080204" pitchFamily="34" charset="-128"/>
              </a:rPr>
              <a:t> FNUSA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6059534-2E67-4C67-A665-F9839C9A0A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132"/>
    </mc:Choice>
    <mc:Fallback>
      <p:transition spd="slow" advTm="25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01512409-6286-A648-9CE9-60CEE19C5F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>
                <a:solidFill>
                  <a:schemeClr val="hlink"/>
                </a:solidFill>
                <a:ea typeface="+mj-ea"/>
              </a:rPr>
              <a:t>Názvosloví infarktu myokardu</a:t>
            </a:r>
            <a:endParaRPr lang="cs-CZ" dirty="0">
              <a:solidFill>
                <a:schemeClr val="hlink"/>
              </a:solidFill>
              <a:ea typeface="+mj-ea"/>
            </a:endParaRPr>
          </a:p>
        </p:txBody>
      </p:sp>
      <p:sp>
        <p:nvSpPr>
          <p:cNvPr id="28674" name="Rectangle 3">
            <a:extLst>
              <a:ext uri="{FF2B5EF4-FFF2-40B4-BE49-F238E27FC236}">
                <a16:creationId xmlns:a16="http://schemas.microsoft.com/office/drawing/2014/main" id="{DD994F1C-40B6-E34C-9DD7-09DA243A2EC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b="1" dirty="0">
                <a:solidFill>
                  <a:schemeClr val="hlink"/>
                </a:solidFill>
                <a:ea typeface="ＭＳ Ｐゴシック" panose="020B0600070205080204" pitchFamily="34" charset="-128"/>
              </a:rPr>
              <a:t>předběžná diagnosa při prvním vyš. pacienta</a:t>
            </a:r>
          </a:p>
          <a:p>
            <a:pPr lvl="1" eaLnBrk="1" hangingPunct="1"/>
            <a:r>
              <a:rPr lang="cs-CZ" altLang="cs-CZ" b="1" dirty="0">
                <a:ea typeface="ＭＳ Ｐゴシック" panose="020B0600070205080204" pitchFamily="34" charset="-128"/>
              </a:rPr>
              <a:t>akutní IM s elevacemi ST (STEMI) – úplný uzávěr </a:t>
            </a:r>
            <a:r>
              <a:rPr lang="cs-CZ" altLang="cs-CZ" b="1" dirty="0" err="1">
                <a:ea typeface="ＭＳ Ｐゴシック" panose="020B0600070205080204" pitchFamily="34" charset="-128"/>
              </a:rPr>
              <a:t>věnč</a:t>
            </a:r>
            <a:r>
              <a:rPr lang="cs-CZ" altLang="cs-CZ" b="1" dirty="0">
                <a:ea typeface="ＭＳ Ｐゴシック" panose="020B0600070205080204" pitchFamily="34" charset="-128"/>
              </a:rPr>
              <a:t>. tepny</a:t>
            </a:r>
          </a:p>
          <a:p>
            <a:pPr lvl="1" eaLnBrk="1" hangingPunct="1"/>
            <a:r>
              <a:rPr lang="cs-CZ" altLang="cs-CZ" b="1" dirty="0">
                <a:ea typeface="ＭＳ Ｐゴシック" panose="020B0600070205080204" pitchFamily="34" charset="-128"/>
              </a:rPr>
              <a:t>akutní IM bez elevací ST (NSTEMI) – kritická nestabilní </a:t>
            </a:r>
            <a:r>
              <a:rPr lang="cs-CZ" altLang="cs-CZ" b="1" dirty="0" err="1">
                <a:ea typeface="ＭＳ Ｐゴシック" panose="020B0600070205080204" pitchFamily="34" charset="-128"/>
              </a:rPr>
              <a:t>stenoza</a:t>
            </a:r>
            <a:r>
              <a:rPr lang="cs-CZ" altLang="cs-CZ" b="1" dirty="0">
                <a:ea typeface="ＭＳ Ｐゴシック" panose="020B0600070205080204" pitchFamily="34" charset="-128"/>
              </a:rPr>
              <a:t> věnčité tepny</a:t>
            </a:r>
          </a:p>
          <a:p>
            <a:pPr lvl="1" eaLnBrk="1" hangingPunct="1"/>
            <a:r>
              <a:rPr lang="cs-CZ" altLang="cs-CZ" b="1" dirty="0">
                <a:ea typeface="ＭＳ Ｐゴシック" panose="020B0600070205080204" pitchFamily="34" charset="-128"/>
              </a:rPr>
              <a:t>akutní IM s jinými změnami – </a:t>
            </a:r>
            <a:br>
              <a:rPr lang="cs-CZ" altLang="cs-CZ" b="1" dirty="0">
                <a:ea typeface="ＭＳ Ｐゴシック" panose="020B0600070205080204" pitchFamily="34" charset="-128"/>
              </a:rPr>
            </a:br>
            <a:r>
              <a:rPr lang="cs-CZ" altLang="cs-CZ" b="1" dirty="0">
                <a:ea typeface="ＭＳ Ｐゴシック" panose="020B0600070205080204" pitchFamily="34" charset="-128"/>
              </a:rPr>
              <a:t> - čerstvě vzniklý </a:t>
            </a:r>
            <a:r>
              <a:rPr lang="cs-CZ" altLang="cs-CZ" b="1" dirty="0" err="1">
                <a:ea typeface="ＭＳ Ｐゴシック" panose="020B0600070205080204" pitchFamily="34" charset="-128"/>
              </a:rPr>
              <a:t>raménkový</a:t>
            </a:r>
            <a:r>
              <a:rPr lang="cs-CZ" altLang="cs-CZ" b="1" dirty="0">
                <a:ea typeface="ＭＳ Ｐゴシック" panose="020B0600070205080204" pitchFamily="34" charset="-128"/>
              </a:rPr>
              <a:t> blok</a:t>
            </a:r>
          </a:p>
          <a:p>
            <a:pPr lvl="2" eaLnBrk="1" hangingPunct="1"/>
            <a:endParaRPr lang="cs-CZ" altLang="cs-CZ" b="1" dirty="0">
              <a:ea typeface="ＭＳ Ｐゴシック" panose="020B0600070205080204" pitchFamily="34" charset="-128"/>
            </a:endParaRPr>
          </a:p>
          <a:p>
            <a:pPr lvl="3" eaLnBrk="1" hangingPunct="1">
              <a:buFontTx/>
              <a:buNone/>
            </a:pPr>
            <a:endParaRPr lang="cs-CZ" altLang="cs-CZ" b="1" dirty="0">
              <a:ea typeface="ＭＳ Ｐゴシック" panose="020B0600070205080204" pitchFamily="34" charset="-128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32C8710-8BAC-4530-BF32-75B7703F5D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500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92B42536-1C5E-B747-B744-2F8C6B0296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>
                <a:solidFill>
                  <a:schemeClr val="hlink"/>
                </a:solidFill>
                <a:ea typeface="+mj-ea"/>
              </a:rPr>
              <a:t>Názvosloví infarktu myokardu</a:t>
            </a:r>
          </a:p>
        </p:txBody>
      </p:sp>
      <p:sp>
        <p:nvSpPr>
          <p:cNvPr id="30722" name="Rectangle 3">
            <a:extLst>
              <a:ext uri="{FF2B5EF4-FFF2-40B4-BE49-F238E27FC236}">
                <a16:creationId xmlns:a16="http://schemas.microsoft.com/office/drawing/2014/main" id="{B483573C-1751-604F-A73E-8F2B009C4FC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800" b="1">
                <a:solidFill>
                  <a:schemeClr val="hlink"/>
                </a:solidFill>
                <a:ea typeface="ＭＳ Ｐゴシック" panose="020B0600070205080204" pitchFamily="34" charset="-128"/>
              </a:rPr>
              <a:t>ekg odhad rozsahu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400" b="1">
                <a:ea typeface="ＭＳ Ｐゴシック" panose="020B0600070205080204" pitchFamily="34" charset="-128"/>
              </a:rPr>
              <a:t>Q – IM (transmurální)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400" b="1">
                <a:ea typeface="ＭＳ Ｐゴシック" panose="020B0600070205080204" pitchFamily="34" charset="-128"/>
              </a:rPr>
              <a:t>nonQ – IM (netransmurální)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b="1">
                <a:solidFill>
                  <a:schemeClr val="hlink"/>
                </a:solidFill>
                <a:ea typeface="ＭＳ Ｐゴシック" panose="020B0600070205080204" pitchFamily="34" charset="-128"/>
              </a:rPr>
              <a:t>lokalizace IM   ….  povodí věnčitých tepen: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400" b="1">
                <a:ea typeface="ＭＳ Ｐゴシック" panose="020B0600070205080204" pitchFamily="34" charset="-128"/>
              </a:rPr>
              <a:t>přední stěna (V1-4) ….    RIA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400" b="1">
                <a:ea typeface="ＭＳ Ｐゴシック" panose="020B0600070205080204" pitchFamily="34" charset="-128"/>
              </a:rPr>
              <a:t>anteroextenzivní (V1-6)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400" b="1">
                <a:ea typeface="ＭＳ Ｐゴシック" panose="020B0600070205080204" pitchFamily="34" charset="-128"/>
              </a:rPr>
              <a:t>boční stěna (V5-6, I, aVL) ….  RD (větev RIA), RC nebo RMS)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400" b="1">
                <a:ea typeface="ＭＳ Ｐゴシック" panose="020B0600070205080204" pitchFamily="34" charset="-128"/>
              </a:rPr>
              <a:t>dolní stěna (II,III,aVF) … ACD, event. RC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400" b="1">
                <a:ea typeface="ＭＳ Ｐゴシック" panose="020B0600070205080204" pitchFamily="34" charset="-128"/>
              </a:rPr>
              <a:t>pravé komory při IM dolní stěny(V2R-V4R) … ACD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800">
              <a:ea typeface="ＭＳ Ｐゴシック" panose="020B0600070205080204" pitchFamily="34" charset="-128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303B8C1-9CA2-4055-8235-2D46DD9933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145"/>
    </mc:Choice>
    <mc:Fallback>
      <p:transition spd="slow" advTm="108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ste il a1">
            <a:extLst>
              <a:ext uri="{FF2B5EF4-FFF2-40B4-BE49-F238E27FC236}">
                <a16:creationId xmlns:a16="http://schemas.microsoft.com/office/drawing/2014/main" id="{7258DDBE-D7FA-2140-8901-27DFEE161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54100"/>
            <a:ext cx="7710488" cy="474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Text Box 3">
            <a:extLst>
              <a:ext uri="{FF2B5EF4-FFF2-40B4-BE49-F238E27FC236}">
                <a16:creationId xmlns:a16="http://schemas.microsoft.com/office/drawing/2014/main" id="{15C525E0-B4D1-BF4A-B34F-B978CDB72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333375"/>
            <a:ext cx="41576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cs-CZ" altLang="cs-CZ" sz="2800" b="1">
                <a:solidFill>
                  <a:schemeClr val="hlink"/>
                </a:solidFill>
                <a:latin typeface="Garamond" panose="02020404030301010803" pitchFamily="18" charset="0"/>
              </a:rPr>
              <a:t>AKS s elevacemi ST úseku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1C3F93A-2DF0-4D6A-A5E0-11C198DAC6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202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ste il a5">
            <a:extLst>
              <a:ext uri="{FF2B5EF4-FFF2-40B4-BE49-F238E27FC236}">
                <a16:creationId xmlns:a16="http://schemas.microsoft.com/office/drawing/2014/main" id="{793F35B9-FC57-A94F-8A7B-02CD2EF58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52525"/>
            <a:ext cx="7431088" cy="458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Text Box 3">
            <a:extLst>
              <a:ext uri="{FF2B5EF4-FFF2-40B4-BE49-F238E27FC236}">
                <a16:creationId xmlns:a16="http://schemas.microsoft.com/office/drawing/2014/main" id="{EAD69A3D-9FB2-F34F-85EB-D6B064E63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13" y="333375"/>
            <a:ext cx="28654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cs-CZ" altLang="cs-CZ" sz="2800" b="1">
                <a:solidFill>
                  <a:schemeClr val="hlink"/>
                </a:solidFill>
                <a:latin typeface="Garamond" panose="02020404030301010803" pitchFamily="18" charset="0"/>
              </a:rPr>
              <a:t>výsledný QIM DS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DC1F3B0-E000-46E6-A717-EDC2C5DD85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205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inferolat">
            <a:extLst>
              <a:ext uri="{FF2B5EF4-FFF2-40B4-BE49-F238E27FC236}">
                <a16:creationId xmlns:a16="http://schemas.microsoft.com/office/drawing/2014/main" id="{7AE593E9-3818-DF43-B1B4-39D12934F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79500"/>
            <a:ext cx="7497763" cy="476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Text Box 3">
            <a:extLst>
              <a:ext uri="{FF2B5EF4-FFF2-40B4-BE49-F238E27FC236}">
                <a16:creationId xmlns:a16="http://schemas.microsoft.com/office/drawing/2014/main" id="{C77E9AE0-1608-3948-BA8A-CA4DB7A05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5" y="260350"/>
            <a:ext cx="40735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cs-CZ" altLang="cs-CZ" sz="2800" b="1">
                <a:solidFill>
                  <a:schemeClr val="hlink"/>
                </a:solidFill>
                <a:latin typeface="Garamond" panose="02020404030301010803" pitchFamily="18" charset="0"/>
              </a:rPr>
              <a:t>AKS bez elevací ST úseku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1406E13-A62A-4A6C-B668-0A5D0992AA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220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97D81FCF-D05F-734B-B964-3BF1F7A5E1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>
                <a:solidFill>
                  <a:schemeClr val="hlink"/>
                </a:solidFill>
                <a:ea typeface="+mj-ea"/>
              </a:rPr>
              <a:t>BLRT</a:t>
            </a:r>
          </a:p>
        </p:txBody>
      </p:sp>
      <p:pic>
        <p:nvPicPr>
          <p:cNvPr id="37890" name="Picture 3" descr="lbbb">
            <a:extLst>
              <a:ext uri="{FF2B5EF4-FFF2-40B4-BE49-F238E27FC236}">
                <a16:creationId xmlns:a16="http://schemas.microsoft.com/office/drawing/2014/main" id="{D9B17E4B-051A-3B4B-AD92-A21199D545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844675"/>
            <a:ext cx="7239000" cy="4376738"/>
          </a:xfrm>
          <a:noFill/>
        </p:spPr>
      </p:pic>
      <p:sp>
        <p:nvSpPr>
          <p:cNvPr id="37891" name="Text Box 4">
            <a:extLst>
              <a:ext uri="{FF2B5EF4-FFF2-40B4-BE49-F238E27FC236}">
                <a16:creationId xmlns:a16="http://schemas.microsoft.com/office/drawing/2014/main" id="{63763F6A-345C-B24D-91CD-3C24A1BAF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1412875"/>
            <a:ext cx="6950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cs-CZ" altLang="cs-CZ" sz="1800">
                <a:latin typeface="Garamond" panose="02020404030301010803" pitchFamily="18" charset="0"/>
              </a:rPr>
              <a:t>Nově vzniklý blok + bolesti na hrudi – stejný postup jako u STEMI infarktů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DD3244E-C75C-4AD5-A6AF-D1F1D1B2E2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119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FCD8BD3D-F97B-4841-A763-BA36F1C62B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>
                <a:solidFill>
                  <a:srgbClr val="FF0000"/>
                </a:solidFill>
                <a:ea typeface="+mj-ea"/>
              </a:rPr>
              <a:t>Ukazatele poškození myokardu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106D2588-E7AB-2041-B7E5-6F1236DF7177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57200" y="1600200"/>
            <a:ext cx="3521075" cy="4525963"/>
          </a:xfrm>
        </p:spPr>
        <p:txBody>
          <a:bodyPr/>
          <a:lstStyle/>
          <a:p>
            <a:pPr marL="0" indent="0" eaLnBrk="1" hangingPunct="1">
              <a:buFont typeface="Wingdings 2" pitchFamily="2" charset="2"/>
              <a:buNone/>
            </a:pPr>
            <a:r>
              <a:rPr lang="cs-CZ" altLang="cs-CZ" b="1">
                <a:ea typeface="ＭＳ Ｐゴシック" panose="020B0600070205080204" pitchFamily="34" charset="-128"/>
              </a:rPr>
              <a:t>Laboratorní:</a:t>
            </a:r>
          </a:p>
          <a:p>
            <a:pPr marL="0" indent="0" eaLnBrk="1" hangingPunct="1"/>
            <a:r>
              <a:rPr lang="cs-CZ" altLang="cs-CZ">
                <a:ea typeface="ＭＳ Ｐゴシック" panose="020B0600070205080204" pitchFamily="34" charset="-128"/>
              </a:rPr>
              <a:t>cTnI, cTnT – průkaz nekrózy</a:t>
            </a:r>
          </a:p>
          <a:p>
            <a:pPr marL="0" indent="0" eaLnBrk="1" hangingPunct="1"/>
            <a:r>
              <a:rPr lang="cs-CZ" altLang="cs-CZ">
                <a:ea typeface="ＭＳ Ｐゴシック" panose="020B0600070205080204" pitchFamily="34" charset="-128"/>
              </a:rPr>
              <a:t>CK-MB</a:t>
            </a:r>
          </a:p>
          <a:p>
            <a:pPr marL="0" indent="0" eaLnBrk="1" hangingPunct="1"/>
            <a:r>
              <a:rPr lang="cs-CZ" altLang="cs-CZ">
                <a:ea typeface="ＭＳ Ｐゴシック" panose="020B0600070205080204" pitchFamily="34" charset="-128"/>
              </a:rPr>
              <a:t>CK</a:t>
            </a:r>
          </a:p>
          <a:p>
            <a:pPr marL="0" indent="0" eaLnBrk="1" hangingPunct="1"/>
            <a:r>
              <a:rPr lang="cs-CZ" altLang="cs-CZ">
                <a:ea typeface="ＭＳ Ｐゴシック" panose="020B0600070205080204" pitchFamily="34" charset="-128"/>
              </a:rPr>
              <a:t>Myoglobin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43B7CE-19D9-0B46-92FA-40A7D59D19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78300" y="1600200"/>
            <a:ext cx="3521075" cy="4525963"/>
          </a:xfrm>
        </p:spPr>
        <p:txBody>
          <a:bodyPr/>
          <a:lstStyle/>
          <a:p>
            <a:pPr marL="0" indent="0">
              <a:buFont typeface="Wingdings 2" pitchFamily="2" charset="2"/>
              <a:buNone/>
            </a:pPr>
            <a:r>
              <a:rPr lang="en-US" altLang="cs-CZ" sz="2400" b="1">
                <a:ea typeface="ＭＳ Ｐゴシック" panose="020B0600070205080204" pitchFamily="34" charset="-128"/>
              </a:rPr>
              <a:t>Poruchy kinetiky – předchází ekg změnám</a:t>
            </a:r>
          </a:p>
          <a:p>
            <a:pPr marL="0" indent="0"/>
            <a:r>
              <a:rPr lang="en-US" altLang="cs-CZ" sz="2400">
                <a:ea typeface="ＭＳ Ｐゴシック" panose="020B0600070205080204" pitchFamily="34" charset="-128"/>
              </a:rPr>
              <a:t>Echo</a:t>
            </a:r>
          </a:p>
          <a:p>
            <a:pPr marL="0" indent="0"/>
            <a:endParaRPr lang="en-US" altLang="cs-CZ" sz="2400">
              <a:ea typeface="ＭＳ Ｐゴシック" panose="020B0600070205080204" pitchFamily="34" charset="-128"/>
            </a:endParaRPr>
          </a:p>
          <a:p>
            <a:pPr marL="0" indent="0">
              <a:buFont typeface="Wingdings 2" pitchFamily="2" charset="2"/>
              <a:buNone/>
            </a:pPr>
            <a:r>
              <a:rPr lang="en-US" altLang="cs-CZ" sz="2400" b="1">
                <a:ea typeface="ＭＳ Ｐゴシック" panose="020B0600070205080204" pitchFamily="34" charset="-128"/>
              </a:rPr>
              <a:t>Průkaz ischémie</a:t>
            </a:r>
          </a:p>
          <a:p>
            <a:pPr marL="0" indent="0"/>
            <a:r>
              <a:rPr lang="en-US" altLang="cs-CZ" sz="2400">
                <a:ea typeface="ＭＳ Ｐゴシック" panose="020B0600070205080204" pitchFamily="34" charset="-128"/>
              </a:rPr>
              <a:t>Scintigrafie myokardu</a:t>
            </a:r>
          </a:p>
          <a:p>
            <a:pPr marL="0" indent="0"/>
            <a:r>
              <a:rPr lang="en-US" altLang="cs-CZ" sz="2400">
                <a:ea typeface="ＭＳ Ｐゴシック" panose="020B0600070205080204" pitchFamily="34" charset="-128"/>
              </a:rPr>
              <a:t>Magnetická rezonance – porucha sycení gadoliniem</a:t>
            </a:r>
          </a:p>
          <a:p>
            <a:pPr marL="0" indent="0"/>
            <a:endParaRPr lang="en-US" altLang="cs-CZ">
              <a:ea typeface="ＭＳ Ｐゴシック" panose="020B0600070205080204" pitchFamily="34" charset="-128"/>
            </a:endParaRP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A8999DB-137D-4558-8B54-2E043894FD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614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2C4E28A2-93C7-9348-9B63-EE0B7CD013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1520" y="548680"/>
            <a:ext cx="7704856" cy="79149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>
                <a:solidFill>
                  <a:srgbClr val="FF0000"/>
                </a:solidFill>
                <a:ea typeface="+mj-ea"/>
              </a:rPr>
              <a:t>Komplikace infarktu myokardu</a:t>
            </a:r>
            <a:endParaRPr lang="cs-CZ" dirty="0">
              <a:solidFill>
                <a:srgbClr val="FF0000"/>
              </a:solidFill>
              <a:ea typeface="+mj-ea"/>
            </a:endParaRPr>
          </a:p>
        </p:txBody>
      </p:sp>
      <p:sp>
        <p:nvSpPr>
          <p:cNvPr id="41986" name="Rectangle 3">
            <a:extLst>
              <a:ext uri="{FF2B5EF4-FFF2-40B4-BE49-F238E27FC236}">
                <a16:creationId xmlns:a16="http://schemas.microsoft.com/office/drawing/2014/main" id="{9510A509-9A26-8940-93A3-BF8F1E6F438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7544" y="1718771"/>
            <a:ext cx="7772400" cy="5157787"/>
          </a:xfrm>
        </p:spPr>
        <p:txBody>
          <a:bodyPr/>
          <a:lstStyle/>
          <a:p>
            <a:pPr eaLnBrk="1" hangingPunct="1"/>
            <a:r>
              <a:rPr lang="cs-CZ" altLang="cs-CZ" b="1" dirty="0">
                <a:ea typeface="ＭＳ Ｐゴシック" panose="020B0600070205080204" pitchFamily="34" charset="-128"/>
              </a:rPr>
              <a:t>arytmie - primární, sekundární</a:t>
            </a:r>
          </a:p>
          <a:p>
            <a:pPr eaLnBrk="1" hangingPunct="1"/>
            <a:r>
              <a:rPr lang="cs-CZ" altLang="cs-CZ" b="1" dirty="0">
                <a:ea typeface="ＭＳ Ｐゴシック" panose="020B0600070205080204" pitchFamily="34" charset="-128"/>
              </a:rPr>
              <a:t>srdeční insuficience – </a:t>
            </a:r>
            <a:r>
              <a:rPr lang="cs-CZ" altLang="cs-CZ" b="1" dirty="0" err="1">
                <a:ea typeface="ＭＳ Ｐゴシック" panose="020B0600070205080204" pitchFamily="34" charset="-128"/>
              </a:rPr>
              <a:t>Killip</a:t>
            </a:r>
            <a:r>
              <a:rPr lang="cs-CZ" altLang="cs-CZ" b="1" dirty="0">
                <a:ea typeface="ＭＳ Ｐゴシック" panose="020B0600070205080204" pitchFamily="34" charset="-128"/>
              </a:rPr>
              <a:t> I až IV</a:t>
            </a:r>
          </a:p>
          <a:p>
            <a:pPr eaLnBrk="1" hangingPunct="1"/>
            <a:r>
              <a:rPr lang="cs-CZ" altLang="cs-CZ" b="1" dirty="0">
                <a:ea typeface="ＭＳ Ｐゴシック" panose="020B0600070205080204" pitchFamily="34" charset="-128"/>
              </a:rPr>
              <a:t>mechanické komplikace - ruptura myokardu </a:t>
            </a:r>
          </a:p>
          <a:p>
            <a:pPr lvl="1" eaLnBrk="1" hangingPunct="1"/>
            <a:r>
              <a:rPr lang="cs-CZ" altLang="cs-CZ" sz="22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volné stěny</a:t>
            </a:r>
          </a:p>
          <a:p>
            <a:pPr lvl="1" eaLnBrk="1" hangingPunct="1"/>
            <a:r>
              <a:rPr lang="cs-CZ" altLang="cs-CZ" sz="22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mezikomorového septa</a:t>
            </a:r>
          </a:p>
          <a:p>
            <a:pPr lvl="1" eaLnBrk="1" hangingPunct="1"/>
            <a:r>
              <a:rPr lang="cs-CZ" altLang="cs-CZ" sz="22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papilárního svalu s akutní </a:t>
            </a:r>
            <a:r>
              <a:rPr lang="cs-CZ" altLang="cs-CZ" sz="2200" b="1" dirty="0" err="1">
                <a:solidFill>
                  <a:schemeClr val="tx1"/>
                </a:solidFill>
                <a:ea typeface="ＭＳ Ｐゴシック" panose="020B0600070205080204" pitchFamily="34" charset="-128"/>
              </a:rPr>
              <a:t>mitr</a:t>
            </a:r>
            <a:r>
              <a:rPr lang="cs-CZ" altLang="cs-CZ" sz="22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. regurgitací</a:t>
            </a:r>
          </a:p>
          <a:p>
            <a:pPr eaLnBrk="1" hangingPunct="1"/>
            <a:r>
              <a:rPr lang="cs-CZ" altLang="cs-CZ" b="1" dirty="0" err="1">
                <a:ea typeface="ＭＳ Ｐゴシック" panose="020B0600070205080204" pitchFamily="34" charset="-128"/>
              </a:rPr>
              <a:t>perikarditis</a:t>
            </a:r>
            <a:r>
              <a:rPr lang="cs-CZ" altLang="cs-CZ" b="1" dirty="0">
                <a:ea typeface="ＭＳ Ｐゴシック" panose="020B0600070205080204" pitchFamily="34" charset="-128"/>
              </a:rPr>
              <a:t> </a:t>
            </a:r>
          </a:p>
          <a:p>
            <a:pPr eaLnBrk="1" hangingPunct="1"/>
            <a:r>
              <a:rPr lang="cs-CZ" altLang="cs-CZ" b="1" dirty="0">
                <a:ea typeface="ＭＳ Ｐゴシック" panose="020B0600070205080204" pitchFamily="34" charset="-128"/>
              </a:rPr>
              <a:t>dysfunkce papilárních svalů</a:t>
            </a:r>
          </a:p>
          <a:p>
            <a:pPr eaLnBrk="1" hangingPunct="1"/>
            <a:r>
              <a:rPr lang="cs-CZ" altLang="cs-CZ" b="1" dirty="0" err="1">
                <a:ea typeface="ＭＳ Ｐゴシック" panose="020B0600070205080204" pitchFamily="34" charset="-128"/>
              </a:rPr>
              <a:t>nitrosrdeční</a:t>
            </a:r>
            <a:r>
              <a:rPr lang="cs-CZ" altLang="cs-CZ" b="1" dirty="0">
                <a:ea typeface="ＭＳ Ｐゴシック" panose="020B0600070205080204" pitchFamily="34" charset="-128"/>
              </a:rPr>
              <a:t> tromby a systémové embolizace</a:t>
            </a:r>
          </a:p>
          <a:p>
            <a:pPr eaLnBrk="1" hangingPunct="1"/>
            <a:r>
              <a:rPr lang="cs-CZ" altLang="cs-CZ" b="1" dirty="0">
                <a:ea typeface="ＭＳ Ｐゴシック" panose="020B0600070205080204" pitchFamily="34" charset="-128"/>
              </a:rPr>
              <a:t>žilní </a:t>
            </a:r>
            <a:r>
              <a:rPr lang="cs-CZ" altLang="cs-CZ" b="1" dirty="0" err="1">
                <a:ea typeface="ＭＳ Ｐゴシック" panose="020B0600070205080204" pitchFamily="34" charset="-128"/>
              </a:rPr>
              <a:t>tromboza</a:t>
            </a:r>
            <a:r>
              <a:rPr lang="cs-CZ" altLang="cs-CZ" b="1" dirty="0">
                <a:ea typeface="ＭＳ Ｐゴシック" panose="020B0600070205080204" pitchFamily="34" charset="-128"/>
              </a:rPr>
              <a:t> a plicní embolie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2AE682B-F3F5-48B0-AD80-DD76FC7F5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151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E44BD439-AA15-FE4F-A46B-1B36CFD962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0700" y="548680"/>
            <a:ext cx="6923112" cy="77034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>
                <a:solidFill>
                  <a:srgbClr val="FF0000"/>
                </a:solidFill>
                <a:ea typeface="+mj-ea"/>
              </a:rPr>
              <a:t>Komorové </a:t>
            </a:r>
            <a:r>
              <a:rPr lang="cs-CZ" dirty="0" err="1">
                <a:solidFill>
                  <a:srgbClr val="FF0000"/>
                </a:solidFill>
                <a:ea typeface="+mj-ea"/>
              </a:rPr>
              <a:t>dysrytmie</a:t>
            </a:r>
            <a:endParaRPr lang="cs-CZ" dirty="0">
              <a:solidFill>
                <a:srgbClr val="FF0000"/>
              </a:solidFill>
              <a:ea typeface="+mj-ea"/>
            </a:endParaRPr>
          </a:p>
        </p:txBody>
      </p:sp>
      <p:sp>
        <p:nvSpPr>
          <p:cNvPr id="44034" name="Rectangle 3">
            <a:extLst>
              <a:ext uri="{FF2B5EF4-FFF2-40B4-BE49-F238E27FC236}">
                <a16:creationId xmlns:a16="http://schemas.microsoft.com/office/drawing/2014/main" id="{8C795556-9389-0E42-A083-545E6E9CC38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u="sng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Primární </a:t>
            </a:r>
            <a:r>
              <a:rPr lang="cs-CZ" altLang="cs-CZ" dirty="0">
                <a:ea typeface="ＭＳ Ｐゴシック" panose="020B0600070205080204" pitchFamily="34" charset="-128"/>
              </a:rPr>
              <a:t>fibrilace komor – u AIM </a:t>
            </a:r>
            <a:r>
              <a:rPr lang="cs-CZ" altLang="cs-CZ" u="sng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do 48hod</a:t>
            </a:r>
          </a:p>
          <a:p>
            <a:pPr eaLnBrk="1" hangingPunct="1"/>
            <a:r>
              <a:rPr lang="cs-CZ" altLang="cs-CZ" dirty="0">
                <a:ea typeface="ＭＳ Ｐゴシック" panose="020B0600070205080204" pitchFamily="34" charset="-128"/>
              </a:rPr>
              <a:t>Běhy komorových tachykardií (setrvalých či nesetrvalých)</a:t>
            </a:r>
          </a:p>
          <a:p>
            <a:pPr eaLnBrk="1" hangingPunct="1">
              <a:buFontTx/>
              <a:buNone/>
            </a:pPr>
            <a:r>
              <a:rPr lang="cs-CZ" altLang="cs-CZ" b="1" dirty="0">
                <a:solidFill>
                  <a:schemeClr val="hlink"/>
                </a:solidFill>
                <a:ea typeface="ＭＳ Ｐゴシック" panose="020B0600070205080204" pitchFamily="34" charset="-128"/>
              </a:rPr>
              <a:t>            </a:t>
            </a:r>
            <a:r>
              <a:rPr lang="cs-CZ" altLang="cs-CZ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…. není nutná další léčba</a:t>
            </a:r>
          </a:p>
          <a:p>
            <a:pPr eaLnBrk="1" hangingPunct="1">
              <a:buFontTx/>
              <a:buNone/>
            </a:pPr>
            <a:endParaRPr lang="cs-CZ" altLang="cs-CZ" b="1" dirty="0">
              <a:solidFill>
                <a:schemeClr val="hlink"/>
              </a:solidFill>
              <a:ea typeface="ＭＳ Ｐゴシック" panose="020B0600070205080204" pitchFamily="34" charset="-128"/>
            </a:endParaRPr>
          </a:p>
          <a:p>
            <a:pPr eaLnBrk="1" hangingPunct="1"/>
            <a:r>
              <a:rPr lang="cs-CZ" altLang="cs-CZ" dirty="0">
                <a:ea typeface="ＭＳ Ｐゴシック" panose="020B0600070205080204" pitchFamily="34" charset="-128"/>
              </a:rPr>
              <a:t>Po 48hod. –</a:t>
            </a:r>
            <a:r>
              <a:rPr lang="cs-CZ" altLang="cs-CZ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cs-CZ" altLang="cs-CZ" u="sng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sekundární</a:t>
            </a:r>
            <a:r>
              <a:rPr lang="cs-CZ" altLang="cs-CZ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cs-CZ" altLang="cs-CZ" dirty="0">
                <a:ea typeface="ＭＳ Ｐゴシック" panose="020B0600070205080204" pitchFamily="34" charset="-128"/>
              </a:rPr>
              <a:t>komorové arytmie (ischemie, dysfunkce LK) při dysfunkci LK pod EF 35 trvající 40 dní </a:t>
            </a:r>
          </a:p>
          <a:p>
            <a:pPr eaLnBrk="1" hangingPunct="1">
              <a:buFontTx/>
              <a:buNone/>
            </a:pPr>
            <a:r>
              <a:rPr lang="cs-CZ" altLang="cs-CZ" dirty="0">
                <a:solidFill>
                  <a:schemeClr val="hlink"/>
                </a:solidFill>
                <a:ea typeface="ＭＳ Ｐゴシック" panose="020B0600070205080204" pitchFamily="34" charset="-128"/>
              </a:rPr>
              <a:t>           </a:t>
            </a:r>
            <a:r>
              <a:rPr lang="cs-CZ" altLang="cs-CZ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 </a:t>
            </a:r>
            <a:r>
              <a:rPr lang="cs-CZ" altLang="cs-CZ" sz="28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…. indikace ICD</a:t>
            </a:r>
          </a:p>
          <a:p>
            <a:pPr eaLnBrk="1" hangingPunct="1">
              <a:buFont typeface="Wingdings" pitchFamily="2" charset="2"/>
              <a:buChar char="Ø"/>
            </a:pPr>
            <a:endParaRPr lang="cs-CZ" altLang="cs-CZ" sz="2800" b="1" dirty="0">
              <a:ea typeface="ＭＳ Ｐゴシック" panose="020B0600070205080204" pitchFamily="34" charset="-128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DEE36D3-5919-42E4-A16C-B2FBE07F6C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905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0B4CEA99-3124-044A-BAC2-C75B602910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>
                <a:solidFill>
                  <a:srgbClr val="FF0000"/>
                </a:solidFill>
                <a:ea typeface="+mj-ea"/>
              </a:rPr>
              <a:t>Kardiogenní šok</a:t>
            </a:r>
          </a:p>
        </p:txBody>
      </p:sp>
      <p:sp>
        <p:nvSpPr>
          <p:cNvPr id="46082" name="Rectangle 3">
            <a:extLst>
              <a:ext uri="{FF2B5EF4-FFF2-40B4-BE49-F238E27FC236}">
                <a16:creationId xmlns:a16="http://schemas.microsoft.com/office/drawing/2014/main" id="{D0D42447-442C-F34C-B89F-411DF6C9E64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700807"/>
            <a:ext cx="7787208" cy="4425355"/>
          </a:xfrm>
        </p:spPr>
        <p:txBody>
          <a:bodyPr/>
          <a:lstStyle/>
          <a:p>
            <a:pPr eaLnBrk="1" hangingPunct="1"/>
            <a:r>
              <a:rPr lang="cs-CZ" altLang="cs-CZ" sz="2800" dirty="0">
                <a:ea typeface="ＭＳ Ｐゴシック" panose="020B0600070205080204" pitchFamily="34" charset="-128"/>
              </a:rPr>
              <a:t>Stav nedostatečné </a:t>
            </a:r>
            <a:r>
              <a:rPr lang="cs-CZ" altLang="cs-CZ" sz="2800" dirty="0" err="1">
                <a:ea typeface="ＭＳ Ｐゴシック" panose="020B0600070205080204" pitchFamily="34" charset="-128"/>
              </a:rPr>
              <a:t>perfuze</a:t>
            </a:r>
            <a:r>
              <a:rPr lang="cs-CZ" altLang="cs-CZ" sz="2800" dirty="0">
                <a:ea typeface="ＭＳ Ｐゴシック" panose="020B0600070205080204" pitchFamily="34" charset="-128"/>
              </a:rPr>
              <a:t> tkání neumožňující jejich přežití z důvodu nízkého srdečního výdeje, spojený s hypotenzí a oligurií</a:t>
            </a:r>
          </a:p>
          <a:p>
            <a:pPr eaLnBrk="1" hangingPunct="1"/>
            <a:r>
              <a:rPr lang="cs-CZ" altLang="cs-CZ" sz="2800" dirty="0">
                <a:ea typeface="ＭＳ Ｐゴシック" panose="020B0600070205080204" pitchFamily="34" charset="-128"/>
              </a:rPr>
              <a:t>klin. Známky šoku: STK pod 90mmHg, tachykardie, oligurie, obluzené vědomí…</a:t>
            </a:r>
          </a:p>
          <a:p>
            <a:pPr eaLnBrk="1" hangingPunct="1"/>
            <a:r>
              <a:rPr lang="cs-CZ" altLang="cs-CZ" sz="2800" dirty="0">
                <a:ea typeface="ＭＳ Ｐゴシック" panose="020B0600070205080204" pitchFamily="34" charset="-128"/>
              </a:rPr>
              <a:t>terapie: </a:t>
            </a:r>
          </a:p>
          <a:p>
            <a:pPr lvl="1" eaLnBrk="1" hangingPunct="1"/>
            <a:r>
              <a:rPr lang="cs-CZ" altLang="cs-CZ" sz="2400" dirty="0">
                <a:ea typeface="ＭＳ Ｐゴシック" panose="020B0600070205080204" pitchFamily="34" charset="-128"/>
              </a:rPr>
              <a:t>katecholaminy, IABP, levostranná podpora, ECMO</a:t>
            </a:r>
          </a:p>
          <a:p>
            <a:pPr lvl="1" eaLnBrk="1" hangingPunct="1"/>
            <a:r>
              <a:rPr lang="cs-CZ" altLang="cs-CZ" sz="2400" dirty="0">
                <a:ea typeface="ＭＳ Ｐゴシック" panose="020B0600070205080204" pitchFamily="34" charset="-128"/>
              </a:rPr>
              <a:t>zásadní význam má urgentní </a:t>
            </a:r>
            <a:r>
              <a:rPr lang="cs-CZ" altLang="cs-CZ" sz="2400" dirty="0" err="1">
                <a:ea typeface="ＭＳ Ｐゴシック" panose="020B0600070205080204" pitchFamily="34" charset="-128"/>
              </a:rPr>
              <a:t>revaskularizace</a:t>
            </a:r>
            <a:r>
              <a:rPr lang="cs-CZ" altLang="cs-CZ" sz="2400" dirty="0">
                <a:ea typeface="ＭＳ Ｐゴシック" panose="020B0600070205080204" pitchFamily="34" charset="-128"/>
              </a:rPr>
              <a:t> (PCI, vzácně CABG)  - jen v časné fázi !!</a:t>
            </a:r>
          </a:p>
          <a:p>
            <a:pPr eaLnBrk="1" hangingPunct="1"/>
            <a:r>
              <a:rPr lang="cs-CZ" altLang="cs-CZ" sz="2800" dirty="0">
                <a:ea typeface="ＭＳ Ｐゴシック" panose="020B0600070205080204" pitchFamily="34" charset="-128"/>
              </a:rPr>
              <a:t>mortalita kolem 50%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BF74CC5-E328-4B6A-BBD3-4096399AC8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446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1447A1FF-CFA1-A545-B3D3-D5386B1147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1039813" eaLnBrk="1" fontAlgn="auto" hangingPunct="1">
              <a:spcAft>
                <a:spcPts val="0"/>
              </a:spcAft>
              <a:defRPr/>
            </a:pPr>
            <a:r>
              <a:rPr lang="cs-CZ">
                <a:solidFill>
                  <a:schemeClr val="hlink"/>
                </a:solidFill>
                <a:ea typeface="+mj-ea"/>
              </a:rPr>
              <a:t>Ischemická choroba srdeční</a:t>
            </a:r>
          </a:p>
        </p:txBody>
      </p:sp>
      <p:sp>
        <p:nvSpPr>
          <p:cNvPr id="16386" name="Rectangle 3">
            <a:extLst>
              <a:ext uri="{FF2B5EF4-FFF2-40B4-BE49-F238E27FC236}">
                <a16:creationId xmlns:a16="http://schemas.microsoft.com/office/drawing/2014/main" id="{37C0F5E4-F08C-CB4B-959C-30EBE508A493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57200" y="1600200"/>
            <a:ext cx="3521075" cy="4525963"/>
          </a:xfrm>
        </p:spPr>
        <p:txBody>
          <a:bodyPr/>
          <a:lstStyle/>
          <a:p>
            <a:pPr marL="609600" indent="-609600" defTabSz="1039813" eaLnBrk="1" hangingPunct="1">
              <a:buFontTx/>
              <a:buNone/>
            </a:pPr>
            <a:endParaRPr lang="cs-CZ" altLang="cs-CZ" b="1" dirty="0">
              <a:ea typeface="ＭＳ Ｐゴシック" panose="020B0600070205080204" pitchFamily="34" charset="-128"/>
            </a:endParaRPr>
          </a:p>
          <a:p>
            <a:pPr marL="609600" indent="-609600" defTabSz="1039813" eaLnBrk="1" hangingPunct="1"/>
            <a:r>
              <a:rPr lang="cs-CZ" altLang="cs-CZ" sz="2200" b="1" dirty="0">
                <a:ea typeface="ＭＳ Ｐゴシック" panose="020B0600070205080204" pitchFamily="34" charset="-128"/>
              </a:rPr>
              <a:t>Nemoci oběhové soustavy jsou nejčastější příčinou úmrtí: v r. 2018 40% mužů a 47% žen</a:t>
            </a:r>
          </a:p>
          <a:p>
            <a:pPr marL="609600" indent="-609600" defTabSz="1039813" eaLnBrk="1" hangingPunct="1"/>
            <a:r>
              <a:rPr lang="cs-CZ" altLang="cs-CZ" sz="2200" b="1" dirty="0">
                <a:ea typeface="ＭＳ Ｐゴシック" panose="020B0600070205080204" pitchFamily="34" charset="-128"/>
              </a:rPr>
              <a:t>V 95% příčinou </a:t>
            </a:r>
            <a:r>
              <a:rPr lang="cs-CZ" altLang="cs-CZ" sz="2200" b="1" dirty="0" err="1">
                <a:ea typeface="ＭＳ Ｐゴシック" panose="020B0600070205080204" pitchFamily="34" charset="-128"/>
              </a:rPr>
              <a:t>atherosklerosa</a:t>
            </a:r>
            <a:r>
              <a:rPr lang="cs-CZ" altLang="cs-CZ" sz="2200" b="1" dirty="0">
                <a:ea typeface="ＭＳ Ｐゴシック" panose="020B0600070205080204" pitchFamily="34" charset="-128"/>
              </a:rPr>
              <a:t> věnčitých tepen </a:t>
            </a:r>
          </a:p>
          <a:p>
            <a:pPr marL="609600" indent="-609600" defTabSz="1039813" eaLnBrk="1" hangingPunct="1"/>
            <a:r>
              <a:rPr lang="cs-CZ" altLang="cs-CZ" sz="2200" b="1" dirty="0">
                <a:ea typeface="ＭＳ Ｐゴシック" panose="020B0600070205080204" pitchFamily="34" charset="-128"/>
              </a:rPr>
              <a:t>Má formy akutní a chronické </a:t>
            </a:r>
          </a:p>
          <a:p>
            <a:pPr marL="609600" indent="-609600" defTabSz="1039813" eaLnBrk="1" hangingPunct="1">
              <a:buFontTx/>
              <a:buNone/>
            </a:pPr>
            <a:endParaRPr lang="cs-CZ" altLang="cs-CZ" b="1" dirty="0">
              <a:ea typeface="ＭＳ Ｐゴシック" panose="020B0600070205080204" pitchFamily="34" charset="-128"/>
            </a:endParaRPr>
          </a:p>
          <a:p>
            <a:pPr marL="1133475" lvl="1" indent="-323850" defTabSz="1039813" eaLnBrk="1" hangingPunct="1">
              <a:buFontTx/>
              <a:buNone/>
            </a:pPr>
            <a:endParaRPr lang="cs-CZ" altLang="cs-CZ" b="1" dirty="0">
              <a:ea typeface="ＭＳ Ｐゴシック" panose="020B0600070205080204" pitchFamily="34" charset="-128"/>
            </a:endParaRPr>
          </a:p>
        </p:txBody>
      </p:sp>
      <p:pic>
        <p:nvPicPr>
          <p:cNvPr id="16387" name="Content Placeholder 2" descr="WHO data.png">
            <a:extLst>
              <a:ext uri="{FF2B5EF4-FFF2-40B4-BE49-F238E27FC236}">
                <a16:creationId xmlns:a16="http://schemas.microsoft.com/office/drawing/2014/main" id="{3ABBC73C-AAAD-B44E-BD12-E8E9040B1B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281" b="-14281"/>
          <a:stretch>
            <a:fillRect/>
          </a:stretch>
        </p:blipFill>
        <p:spPr>
          <a:xfrm>
            <a:off x="4178300" y="1600200"/>
            <a:ext cx="3521075" cy="4525963"/>
          </a:xfr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36DDB35-12D2-4F31-96FA-178EA1D456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449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ABBEF9FC-2659-BB45-BF64-CE2FF1D63E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>
                <a:solidFill>
                  <a:srgbClr val="FF0000"/>
                </a:solidFill>
                <a:ea typeface="+mj-ea"/>
              </a:rPr>
              <a:t>Léčba AIM</a:t>
            </a:r>
            <a:r>
              <a:rPr lang="cs-CZ">
                <a:ea typeface="+mj-ea"/>
              </a:rPr>
              <a:t> – cíle </a:t>
            </a:r>
          </a:p>
        </p:txBody>
      </p:sp>
      <p:sp>
        <p:nvSpPr>
          <p:cNvPr id="48130" name="Rectangle 3">
            <a:extLst>
              <a:ext uri="{FF2B5EF4-FFF2-40B4-BE49-F238E27FC236}">
                <a16:creationId xmlns:a16="http://schemas.microsoft.com/office/drawing/2014/main" id="{EFEF564C-E675-7546-B107-C36920C1881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800" b="1">
                <a:ea typeface="ＭＳ Ｐゴシック" panose="020B0600070205080204" pitchFamily="34" charset="-128"/>
              </a:rPr>
              <a:t>Prevence úmrtí pacienta, v případě vzniklé klinické smrti okamžitá resuscitace.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b="1">
                <a:ea typeface="ＭＳ Ｐゴシック" panose="020B0600070205080204" pitchFamily="34" charset="-128"/>
              </a:rPr>
              <a:t>Obnovením průchodnosti věnčité tepny zastavit postup nekrozy (zmenšit rozsah hrozícího infarktu).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b="1">
                <a:ea typeface="ＭＳ Ｐゴシック" panose="020B0600070205080204" pitchFamily="34" charset="-128"/>
              </a:rPr>
              <a:t>Minimalizovat subjektivní potíže nemocného.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b="1">
                <a:ea typeface="ＭＳ Ｐゴシック" panose="020B0600070205080204" pitchFamily="34" charset="-128"/>
              </a:rPr>
              <a:t>Léčit ev. vzniklé komplikace.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b="1">
                <a:ea typeface="ＭＳ Ｐゴシック" panose="020B0600070205080204" pitchFamily="34" charset="-128"/>
              </a:rPr>
              <a:t>Komplexními opatřeními v rámci sekundární prevence snížit na minimum riziko recidivy infarktu či pozdějšího úmrtí.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4EF2F34-B291-490E-9C18-1F79A88B5D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697"/>
    </mc:Choice>
    <mc:Fallback>
      <p:transition spd="slow" advTm="36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C0B762D4-DAC2-D04C-B9E9-1E6DCE79FE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>
                <a:ea typeface="+mj-ea"/>
              </a:rPr>
              <a:t>Léčba AIM – fáze </a:t>
            </a:r>
          </a:p>
        </p:txBody>
      </p:sp>
      <p:sp>
        <p:nvSpPr>
          <p:cNvPr id="49154" name="Rectangle 3">
            <a:extLst>
              <a:ext uri="{FF2B5EF4-FFF2-40B4-BE49-F238E27FC236}">
                <a16:creationId xmlns:a16="http://schemas.microsoft.com/office/drawing/2014/main" id="{98F372BE-6CF3-A340-99FA-C11993CDF70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33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prehospitalizační</a:t>
            </a:r>
            <a:r>
              <a:rPr lang="cs-CZ" altLang="cs-CZ" sz="3300" b="1" dirty="0">
                <a:ea typeface="ＭＳ Ｐゴシック" panose="020B0600070205080204" pitchFamily="34" charset="-128"/>
              </a:rPr>
              <a:t> </a:t>
            </a:r>
            <a:r>
              <a:rPr lang="cs-CZ" altLang="cs-CZ" sz="3300" dirty="0">
                <a:ea typeface="ＭＳ Ｐゴシック" panose="020B0600070205080204" pitchFamily="34" charset="-128"/>
              </a:rPr>
              <a:t>( minuty až hodiny – </a:t>
            </a:r>
            <a:r>
              <a:rPr lang="cs-CZ" altLang="cs-CZ" sz="33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boj o čas</a:t>
            </a:r>
            <a:r>
              <a:rPr lang="cs-CZ" altLang="cs-CZ" sz="3300" dirty="0">
                <a:ea typeface="ＭＳ Ｐゴシック" panose="020B0600070205080204" pitchFamily="34" charset="-128"/>
              </a:rPr>
              <a:t> , největší prodleva bývá zaviněna pacientem samotným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3300" dirty="0">
                <a:ea typeface="ＭＳ Ｐゴシック" panose="020B0600070205080204" pitchFamily="34" charset="-128"/>
              </a:rPr>
              <a:t>pobyt na </a:t>
            </a:r>
            <a:r>
              <a:rPr lang="cs-CZ" altLang="cs-CZ" sz="33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koronární jednotce či JIP </a:t>
            </a:r>
            <a:r>
              <a:rPr lang="cs-CZ" altLang="cs-CZ" sz="3300" dirty="0">
                <a:ea typeface="ＭＳ Ｐゴシック" panose="020B0600070205080204" pitchFamily="34" charset="-128"/>
              </a:rPr>
              <a:t>(obvykle 2-3 dny)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3300" dirty="0">
                <a:ea typeface="ＭＳ Ｐゴシック" panose="020B0600070205080204" pitchFamily="34" charset="-128"/>
              </a:rPr>
              <a:t>doléčení na </a:t>
            </a:r>
            <a:r>
              <a:rPr lang="cs-CZ" altLang="cs-CZ" sz="33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lůžkovém kardiologickém ( interním ) oddělení</a:t>
            </a:r>
            <a:r>
              <a:rPr lang="cs-CZ" altLang="cs-CZ" sz="3300" b="1" dirty="0">
                <a:ea typeface="ＭＳ Ｐゴシック" panose="020B0600070205080204" pitchFamily="34" charset="-128"/>
              </a:rPr>
              <a:t> </a:t>
            </a:r>
            <a:r>
              <a:rPr lang="cs-CZ" altLang="cs-CZ" sz="3300" dirty="0">
                <a:ea typeface="ＭＳ Ｐゴシック" panose="020B0600070205080204" pitchFamily="34" charset="-128"/>
              </a:rPr>
              <a:t>(dalších  2-5 dnů )  </a:t>
            </a:r>
          </a:p>
          <a:p>
            <a:pPr eaLnBrk="1" hangingPunct="1">
              <a:lnSpc>
                <a:spcPct val="90000"/>
              </a:lnSpc>
            </a:pPr>
            <a:endParaRPr lang="cs-CZ" altLang="cs-CZ" sz="3300" dirty="0">
              <a:ea typeface="ＭＳ Ｐゴシック" panose="020B0600070205080204" pitchFamily="34" charset="-128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2C5A0F6-2B21-408A-99C3-539D40991A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21"/>
    </mc:Choice>
    <mc:Fallback>
      <p:transition spd="slow" advTm="30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4AD09B45-EB5A-C14C-AC8D-3056EDB17A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>
                <a:ea typeface="+mj-ea"/>
              </a:rPr>
              <a:t>Přednemocniční léčba </a:t>
            </a:r>
          </a:p>
        </p:txBody>
      </p:sp>
      <p:sp>
        <p:nvSpPr>
          <p:cNvPr id="50178" name="Rectangle 3">
            <a:extLst>
              <a:ext uri="{FF2B5EF4-FFF2-40B4-BE49-F238E27FC236}">
                <a16:creationId xmlns:a16="http://schemas.microsoft.com/office/drawing/2014/main" id="{0778A968-43FC-3944-8E15-0EB38053C1A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cs-CZ" altLang="cs-CZ" sz="2400" b="1" dirty="0">
                <a:ea typeface="ＭＳ Ｐゴシック" panose="020B0600070205080204" pitchFamily="34" charset="-128"/>
              </a:rPr>
              <a:t>Typické stenokardie – více než 5 minut ( 20 minut 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cs-CZ" altLang="cs-CZ" sz="2400" b="1" dirty="0">
                <a:ea typeface="ＭＳ Ｐゴシック" panose="020B0600070205080204" pitchFamily="34" charset="-128"/>
              </a:rPr>
              <a:t>VOLAT RZP  !!!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cs-CZ" altLang="cs-CZ" sz="2400" b="1" dirty="0">
                <a:ea typeface="ＭＳ Ｐゴシック" panose="020B0600070205080204" pitchFamily="34" charset="-128"/>
              </a:rPr>
              <a:t>Natočit 12 svodové </a:t>
            </a:r>
            <a:r>
              <a:rPr lang="cs-CZ" altLang="cs-CZ" sz="2400" b="1" dirty="0" err="1">
                <a:ea typeface="ＭＳ Ｐゴシック" panose="020B0600070205080204" pitchFamily="34" charset="-128"/>
              </a:rPr>
              <a:t>ekg</a:t>
            </a:r>
            <a:r>
              <a:rPr lang="cs-CZ" altLang="cs-CZ" sz="2400" b="1" dirty="0">
                <a:ea typeface="ＭＳ Ｐゴシック" panose="020B0600070205080204" pitchFamily="34" charset="-128"/>
              </a:rPr>
              <a:t> !!!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cs-CZ" altLang="cs-CZ" sz="2400" b="1" dirty="0">
                <a:ea typeface="ＭＳ Ｐゴシック" panose="020B0600070205080204" pitchFamily="34" charset="-128"/>
              </a:rPr>
              <a:t>Léky - </a:t>
            </a:r>
            <a:r>
              <a:rPr lang="cs-CZ" altLang="cs-CZ" sz="24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NTG, O</a:t>
            </a:r>
            <a:r>
              <a:rPr lang="cs-CZ" altLang="cs-CZ" sz="2400" b="1" baseline="-25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2</a:t>
            </a:r>
            <a:r>
              <a:rPr lang="cs-CZ" altLang="cs-CZ" sz="24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, ASA 200mg, </a:t>
            </a:r>
            <a:r>
              <a:rPr lang="cs-CZ" altLang="cs-CZ" sz="2400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event. </a:t>
            </a:r>
            <a:r>
              <a:rPr lang="cs-CZ" altLang="cs-CZ" sz="24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BB </a:t>
            </a:r>
            <a:r>
              <a:rPr lang="cs-CZ" altLang="cs-CZ" sz="24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iv</a:t>
            </a:r>
            <a:r>
              <a:rPr lang="cs-CZ" altLang="cs-CZ" sz="24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.</a:t>
            </a:r>
            <a:r>
              <a:rPr lang="cs-CZ" altLang="cs-CZ" sz="2400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, nitráty </a:t>
            </a:r>
            <a:r>
              <a:rPr lang="cs-CZ" altLang="cs-CZ" sz="2400" b="1" dirty="0" err="1">
                <a:solidFill>
                  <a:schemeClr val="accent1"/>
                </a:solidFill>
                <a:ea typeface="ＭＳ Ｐゴシック" panose="020B0600070205080204" pitchFamily="34" charset="-128"/>
              </a:rPr>
              <a:t>iv</a:t>
            </a:r>
            <a:r>
              <a:rPr lang="cs-CZ" altLang="cs-CZ" sz="2400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., opiáty </a:t>
            </a:r>
            <a:r>
              <a:rPr lang="cs-CZ" altLang="cs-CZ" sz="2400" b="1" dirty="0" err="1">
                <a:solidFill>
                  <a:schemeClr val="accent1"/>
                </a:solidFill>
                <a:ea typeface="ＭＳ Ｐゴシック" panose="020B0600070205080204" pitchFamily="34" charset="-128"/>
              </a:rPr>
              <a:t>iv</a:t>
            </a:r>
            <a:r>
              <a:rPr lang="cs-CZ" altLang="cs-CZ" sz="2400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.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cs-CZ" altLang="cs-CZ" sz="2400" b="1" dirty="0">
                <a:ea typeface="ＭＳ Ｐゴシック" panose="020B0600070205080204" pitchFamily="34" charset="-128"/>
              </a:rPr>
              <a:t>EKG s elevacemi ST úseků 	</a:t>
            </a:r>
            <a:r>
              <a:rPr lang="cs-CZ" altLang="cs-CZ" sz="2400" b="1" dirty="0">
                <a:ea typeface="ＭＳ Ｐゴシック" panose="020B0600070205080204" pitchFamily="34" charset="-128"/>
                <a:sym typeface="Symbol" pitchFamily="2" charset="2"/>
              </a:rPr>
              <a:t>       ANGIOSÁL – </a:t>
            </a:r>
            <a:r>
              <a:rPr lang="cs-CZ" altLang="cs-CZ" sz="2400" b="1" dirty="0">
                <a:solidFill>
                  <a:srgbClr val="FF0000"/>
                </a:solidFill>
                <a:ea typeface="ＭＳ Ｐゴシック" panose="020B0600070205080204" pitchFamily="34" charset="-128"/>
                <a:sym typeface="Symbol" pitchFamily="2" charset="2"/>
              </a:rPr>
              <a:t>DIREKTNÍ PCI    </a:t>
            </a:r>
            <a:r>
              <a:rPr lang="cs-CZ" altLang="cs-CZ" sz="2400" b="1" dirty="0">
                <a:ea typeface="ＭＳ Ｐゴシック" panose="020B0600070205080204" pitchFamily="34" charset="-128"/>
                <a:sym typeface="Symbol" pitchFamily="2" charset="2"/>
              </a:rPr>
              <a:t>( podat </a:t>
            </a:r>
            <a:r>
              <a:rPr lang="cs-CZ" altLang="cs-CZ" sz="2400" b="1" dirty="0" err="1">
                <a:solidFill>
                  <a:schemeClr val="accent1"/>
                </a:solidFill>
                <a:ea typeface="ＭＳ Ｐゴシック" panose="020B0600070205080204" pitchFamily="34" charset="-128"/>
                <a:sym typeface="Symbol" pitchFamily="2" charset="2"/>
              </a:rPr>
              <a:t>clopidogrel</a:t>
            </a:r>
            <a:r>
              <a:rPr lang="cs-CZ" altLang="cs-CZ" sz="2400" b="1" dirty="0">
                <a:solidFill>
                  <a:schemeClr val="accent1"/>
                </a:solidFill>
                <a:ea typeface="ＭＳ Ｐゴシック" panose="020B0600070205080204" pitchFamily="34" charset="-128"/>
                <a:sym typeface="Symbol" pitchFamily="2" charset="2"/>
              </a:rPr>
              <a:t> 8 </a:t>
            </a:r>
            <a:r>
              <a:rPr lang="cs-CZ" altLang="cs-CZ" sz="2400" b="1" dirty="0" err="1">
                <a:solidFill>
                  <a:schemeClr val="accent1"/>
                </a:solidFill>
                <a:ea typeface="ＭＳ Ｐゴシック" panose="020B0600070205080204" pitchFamily="34" charset="-128"/>
                <a:sym typeface="Symbol" pitchFamily="2" charset="2"/>
              </a:rPr>
              <a:t>tbl</a:t>
            </a:r>
            <a:r>
              <a:rPr lang="cs-CZ" altLang="cs-CZ" sz="2400" b="1" dirty="0">
                <a:solidFill>
                  <a:schemeClr val="accent1"/>
                </a:solidFill>
                <a:ea typeface="ＭＳ Ｐゴシック" panose="020B0600070205080204" pitchFamily="34" charset="-128"/>
                <a:sym typeface="Symbol" pitchFamily="2" charset="2"/>
              </a:rPr>
              <a:t>.,nebo </a:t>
            </a:r>
            <a:r>
              <a:rPr lang="cs-CZ" altLang="cs-CZ" sz="2400" b="1" dirty="0" err="1">
                <a:solidFill>
                  <a:schemeClr val="accent1"/>
                </a:solidFill>
                <a:ea typeface="ＭＳ Ｐゴシック" panose="020B0600070205080204" pitchFamily="34" charset="-128"/>
                <a:sym typeface="Symbol" pitchFamily="2" charset="2"/>
              </a:rPr>
              <a:t>ticagrelor</a:t>
            </a:r>
            <a:r>
              <a:rPr lang="cs-CZ" altLang="cs-CZ" sz="2400" b="1" dirty="0">
                <a:solidFill>
                  <a:schemeClr val="accent1"/>
                </a:solidFill>
                <a:ea typeface="ＭＳ Ｐゴシック" panose="020B0600070205080204" pitchFamily="34" charset="-128"/>
                <a:sym typeface="Symbol" pitchFamily="2" charset="2"/>
              </a:rPr>
              <a:t>, Heparin 100j/kg </a:t>
            </a:r>
            <a:r>
              <a:rPr lang="cs-CZ" altLang="cs-CZ" sz="2400" b="1" dirty="0" err="1">
                <a:solidFill>
                  <a:schemeClr val="accent1"/>
                </a:solidFill>
                <a:ea typeface="ＭＳ Ｐゴシック" panose="020B0600070205080204" pitchFamily="34" charset="-128"/>
                <a:sym typeface="Symbol" pitchFamily="2" charset="2"/>
              </a:rPr>
              <a:t>i.v</a:t>
            </a:r>
            <a:r>
              <a:rPr lang="cs-CZ" altLang="cs-CZ" sz="2400" b="1" dirty="0">
                <a:ea typeface="ＭＳ Ｐゴシック" panose="020B0600070205080204" pitchFamily="34" charset="-128"/>
                <a:sym typeface="Symbol" pitchFamily="2" charset="2"/>
              </a:rPr>
              <a:t>. nebo </a:t>
            </a:r>
            <a:r>
              <a:rPr lang="cs-CZ" altLang="cs-CZ" sz="2400" b="1" dirty="0" err="1">
                <a:solidFill>
                  <a:schemeClr val="accent1"/>
                </a:solidFill>
                <a:ea typeface="ＭＳ Ｐゴシック" panose="020B0600070205080204" pitchFamily="34" charset="-128"/>
                <a:sym typeface="Symbol" pitchFamily="2" charset="2"/>
              </a:rPr>
              <a:t>Clexane</a:t>
            </a:r>
            <a:r>
              <a:rPr lang="cs-CZ" altLang="cs-CZ" sz="2400" b="1" dirty="0">
                <a:ea typeface="ＭＳ Ｐゴシック" panose="020B0600070205080204" pitchFamily="34" charset="-128"/>
                <a:sym typeface="Symbol" pitchFamily="2" charset="2"/>
              </a:rPr>
              <a:t> 0,1ml/kg </a:t>
            </a:r>
            <a:r>
              <a:rPr lang="cs-CZ" altLang="cs-CZ" sz="2400" b="1" dirty="0" err="1">
                <a:ea typeface="ＭＳ Ｐゴシック" panose="020B0600070205080204" pitchFamily="34" charset="-128"/>
                <a:sym typeface="Symbol" pitchFamily="2" charset="2"/>
              </a:rPr>
              <a:t>iv</a:t>
            </a:r>
            <a:r>
              <a:rPr lang="cs-CZ" altLang="cs-CZ" sz="2400" b="1" dirty="0">
                <a:ea typeface="ＭＳ Ｐゴシック" panose="020B0600070205080204" pitchFamily="34" charset="-128"/>
                <a:sym typeface="Symbol" pitchFamily="2" charset="2"/>
              </a:rPr>
              <a:t>.)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cs-CZ" altLang="cs-CZ" sz="2400" b="1" dirty="0">
                <a:ea typeface="ＭＳ Ｐゴシック" panose="020B0600070205080204" pitchFamily="34" charset="-128"/>
                <a:sym typeface="Symbol" pitchFamily="2" charset="2"/>
              </a:rPr>
              <a:t>EKG bez elevací ST úseků či neznámé  	 stratifikace (JIP, KJ?)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cs-CZ" altLang="cs-CZ" sz="2400" b="1" dirty="0">
              <a:ea typeface="ＭＳ Ｐゴシック" panose="020B0600070205080204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cs-CZ" altLang="cs-CZ" sz="2000" b="1" dirty="0">
              <a:ea typeface="ＭＳ Ｐゴシック" panose="020B0600070205080204" pitchFamily="34" charset="-128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816447B-7CD3-40AE-8B4E-A9E4988D9E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505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C80B5B61-BF6E-3E4B-9B08-370D965777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>
                <a:ea typeface="+mj-ea"/>
              </a:rPr>
              <a:t>Nemocniční léčba</a:t>
            </a:r>
          </a:p>
        </p:txBody>
      </p:sp>
      <p:sp>
        <p:nvSpPr>
          <p:cNvPr id="52226" name="Rectangle 3">
            <a:extLst>
              <a:ext uri="{FF2B5EF4-FFF2-40B4-BE49-F238E27FC236}">
                <a16:creationId xmlns:a16="http://schemas.microsoft.com/office/drawing/2014/main" id="{E8E4B41D-500D-EE4E-8263-BE60FB47B71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916832"/>
            <a:ext cx="8100392" cy="4320257"/>
          </a:xfrm>
        </p:spPr>
        <p:txBody>
          <a:bodyPr/>
          <a:lstStyle/>
          <a:p>
            <a:pPr lvl="1" eaLnBrk="1" hangingPunct="1">
              <a:lnSpc>
                <a:spcPct val="80000"/>
              </a:lnSpc>
            </a:pPr>
            <a:r>
              <a:rPr lang="cs-CZ" altLang="cs-CZ" b="1" dirty="0">
                <a:ea typeface="ＭＳ Ｐゴシック" panose="020B0600070205080204" pitchFamily="34" charset="-128"/>
              </a:rPr>
              <a:t>primární PCI zprůchodní v průměru 90% uzavřených koronárních tepen 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b="1" dirty="0">
                <a:ea typeface="ＭＳ Ｐゴシック" panose="020B0600070205080204" pitchFamily="34" charset="-128"/>
              </a:rPr>
              <a:t>trombolýza (v jakékoli formě) zprůchodní kolem 50-60% uzavřených tepen 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primární PCI </a:t>
            </a:r>
            <a:r>
              <a:rPr lang="cs-CZ" altLang="cs-CZ" b="1" dirty="0">
                <a:ea typeface="ＭＳ Ｐゴシック" panose="020B0600070205080204" pitchFamily="34" charset="-128"/>
              </a:rPr>
              <a:t>docílí </a:t>
            </a:r>
            <a:r>
              <a:rPr lang="cs-CZ" altLang="cs-CZ" b="1" dirty="0" err="1">
                <a:ea typeface="ＭＳ Ｐゴシック" panose="020B0600070205080204" pitchFamily="34" charset="-128"/>
              </a:rPr>
              <a:t>reperfuze</a:t>
            </a:r>
            <a:r>
              <a:rPr lang="cs-CZ" altLang="cs-CZ" b="1" dirty="0">
                <a:ea typeface="ＭＳ Ｐゴシック" panose="020B0600070205080204" pitchFamily="34" charset="-128"/>
              </a:rPr>
              <a:t> za 20-45 minut od začátku výkonu 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trombolýza</a:t>
            </a:r>
            <a:r>
              <a:rPr lang="cs-CZ" altLang="cs-CZ" b="1" dirty="0">
                <a:ea typeface="ＭＳ Ｐゴシック" panose="020B0600070205080204" pitchFamily="34" charset="-128"/>
              </a:rPr>
              <a:t> docílí </a:t>
            </a:r>
            <a:r>
              <a:rPr lang="cs-CZ" altLang="cs-CZ" b="1" dirty="0" err="1">
                <a:ea typeface="ＭＳ Ｐゴシック" panose="020B0600070205080204" pitchFamily="34" charset="-128"/>
              </a:rPr>
              <a:t>reperfuze</a:t>
            </a:r>
            <a:r>
              <a:rPr lang="cs-CZ" altLang="cs-CZ" b="1" dirty="0">
                <a:ea typeface="ＭＳ Ｐゴシック" panose="020B0600070205080204" pitchFamily="34" charset="-128"/>
              </a:rPr>
              <a:t> za 30-90 minut po zahájení 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b="1" dirty="0">
                <a:ea typeface="ＭＳ Ｐゴシック" panose="020B0600070205080204" pitchFamily="34" charset="-128"/>
              </a:rPr>
              <a:t>trombolýza je nejúčinnější v prvních 2-3 hodinách infarktu mezi 3.-12. hodinou infarktu je již podstatně méně příznivý (účinnost klesá, riziko zůstává stejné) 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b="1" dirty="0">
                <a:ea typeface="ＭＳ Ｐゴシック" panose="020B0600070205080204" pitchFamily="34" charset="-128"/>
              </a:rPr>
              <a:t>primární PCI má stejně vysokou úspěšnost v docílení </a:t>
            </a:r>
            <a:r>
              <a:rPr lang="cs-CZ" altLang="cs-CZ" b="1" dirty="0" err="1">
                <a:ea typeface="ＭＳ Ｐゴシック" panose="020B0600070205080204" pitchFamily="34" charset="-128"/>
              </a:rPr>
              <a:t>reperfuze</a:t>
            </a:r>
            <a:r>
              <a:rPr lang="cs-CZ" altLang="cs-CZ" b="1" dirty="0">
                <a:ea typeface="ＭＳ Ｐゴシック" panose="020B0600070205080204" pitchFamily="34" charset="-128"/>
              </a:rPr>
              <a:t> po celých prvních 12 hodin rozvoje infarktu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116E288-4C4F-4CAB-B314-8DB99B859E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926"/>
    </mc:Choice>
    <mc:Fallback>
      <p:transition spd="slow" advTm="83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435CB9D4-C9B4-E042-9727-070DD01D9D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4572000"/>
            <a:ext cx="77724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GB">
              <a:ea typeface="+mj-ea"/>
            </a:endParaRPr>
          </a:p>
        </p:txBody>
      </p:sp>
      <p:sp>
        <p:nvSpPr>
          <p:cNvPr id="46083" name="Text Box 3">
            <a:extLst>
              <a:ext uri="{FF2B5EF4-FFF2-40B4-BE49-F238E27FC236}">
                <a16:creationId xmlns:a16="http://schemas.microsoft.com/office/drawing/2014/main" id="{03F66672-6A66-A64E-B2DE-610619DD8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1066800"/>
            <a:ext cx="20161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cs-CZ" altLang="cs-CZ" sz="2000" b="1">
                <a:solidFill>
                  <a:srgbClr val="0000FF"/>
                </a:solidFill>
                <a:latin typeface="Times New Roman" panose="02020603050405020304" pitchFamily="18" charset="0"/>
              </a:rPr>
              <a:t>Po PTCA + stent</a:t>
            </a:r>
          </a:p>
        </p:txBody>
      </p:sp>
      <p:pic>
        <p:nvPicPr>
          <p:cNvPr id="46084" name="Picture 4" descr="Minsk e">
            <a:extLst>
              <a:ext uri="{FF2B5EF4-FFF2-40B4-BE49-F238E27FC236}">
                <a16:creationId xmlns:a16="http://schemas.microsoft.com/office/drawing/2014/main" id="{F5B078DE-81C1-C848-ACC9-CF1306DE1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35052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" descr="Minsk d">
            <a:extLst>
              <a:ext uri="{FF2B5EF4-FFF2-40B4-BE49-F238E27FC236}">
                <a16:creationId xmlns:a16="http://schemas.microsoft.com/office/drawing/2014/main" id="{1A5375B9-9CD3-E542-8E44-1CDD08B23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76400"/>
            <a:ext cx="4343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Text Box 6">
            <a:extLst>
              <a:ext uri="{FF2B5EF4-FFF2-40B4-BE49-F238E27FC236}">
                <a16:creationId xmlns:a16="http://schemas.microsoft.com/office/drawing/2014/main" id="{9C3569E2-6A1D-8A41-A234-E011641A1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990600"/>
            <a:ext cx="2228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cs-CZ" altLang="cs-CZ" sz="2000" b="1">
                <a:solidFill>
                  <a:srgbClr val="0000FF"/>
                </a:solidFill>
                <a:latin typeface="Times New Roman" panose="02020603050405020304" pitchFamily="18" charset="0"/>
              </a:rPr>
              <a:t>Residuální stenoza</a:t>
            </a:r>
          </a:p>
          <a:p>
            <a:r>
              <a:rPr lang="cs-CZ" altLang="cs-CZ" sz="2000" b="1">
                <a:solidFill>
                  <a:srgbClr val="0000FF"/>
                </a:solidFill>
                <a:latin typeface="Times New Roman" panose="02020603050405020304" pitchFamily="18" charset="0"/>
              </a:rPr>
              <a:t>s trombem</a:t>
            </a:r>
          </a:p>
        </p:txBody>
      </p:sp>
      <p:sp>
        <p:nvSpPr>
          <p:cNvPr id="46087" name="Oval 7">
            <a:extLst>
              <a:ext uri="{FF2B5EF4-FFF2-40B4-BE49-F238E27FC236}">
                <a16:creationId xmlns:a16="http://schemas.microsoft.com/office/drawing/2014/main" id="{015B87FF-F977-9A4B-9889-C4F1E6F5A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2286000"/>
            <a:ext cx="1295400" cy="12954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cs-CZ" sz="1800"/>
          </a:p>
        </p:txBody>
      </p:sp>
      <p:sp>
        <p:nvSpPr>
          <p:cNvPr id="46088" name="Text Box 8">
            <a:extLst>
              <a:ext uri="{FF2B5EF4-FFF2-40B4-BE49-F238E27FC236}">
                <a16:creationId xmlns:a16="http://schemas.microsoft.com/office/drawing/2014/main" id="{406417C2-F0DE-8740-BAAE-90BFE3528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188913"/>
            <a:ext cx="64166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cs-CZ" altLang="cs-CZ" sz="2800" b="1">
                <a:solidFill>
                  <a:srgbClr val="0000FF"/>
                </a:solidFill>
                <a:latin typeface="Times New Roman" panose="02020603050405020304" pitchFamily="18" charset="0"/>
              </a:rPr>
              <a:t>Angiografický obraz úspěšné trombolýzy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87A8F8C-07E2-45C8-8B43-CD027102CEC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95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V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6083" grpId="0" autoUpdateAnimBg="0"/>
      <p:bldP spid="46086" grpId="0" autoUpdateAnimBg="0"/>
      <p:bldP spid="46087" grpId="0" animBg="1"/>
      <p:bldP spid="46088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941C2C36-CDCF-5F45-98EA-A85DF73172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>
                <a:ea typeface="+mj-ea"/>
              </a:rPr>
              <a:t>Akutní infarkt myokardu bez ST elevací, nestabilní angina pectoris</a:t>
            </a:r>
            <a:endParaRPr lang="cs-CZ" sz="2800" dirty="0">
              <a:ea typeface="+mj-ea"/>
            </a:endParaRP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1EB4D8D6-4955-A54D-ACD9-3220DB8045D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1188" y="1628775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800" b="1" dirty="0">
                <a:ea typeface="ＭＳ Ｐゴシック" panose="020B0600070205080204" pitchFamily="34" charset="-128"/>
              </a:rPr>
              <a:t>Stratifikace rizik (JIP,KJ), Troponin opak.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b="1" u="sng" dirty="0">
                <a:solidFill>
                  <a:schemeClr val="tx2"/>
                </a:solidFill>
                <a:ea typeface="ＭＳ Ｐゴシック" panose="020B0600070205080204" pitchFamily="34" charset="-128"/>
              </a:rPr>
              <a:t>zhodnocení rizika a zvážení akutní </a:t>
            </a:r>
            <a:r>
              <a:rPr lang="cs-CZ" altLang="cs-CZ" sz="2800" b="1" u="sng" dirty="0" err="1">
                <a:solidFill>
                  <a:schemeClr val="tx2"/>
                </a:solidFill>
                <a:ea typeface="ＭＳ Ｐゴシック" panose="020B0600070205080204" pitchFamily="34" charset="-128"/>
              </a:rPr>
              <a:t>koronarografie</a:t>
            </a:r>
            <a:endParaRPr lang="cs-CZ" altLang="cs-CZ" sz="2800" b="1" u="sng" dirty="0">
              <a:solidFill>
                <a:schemeClr val="tx2"/>
              </a:solidFill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800" b="1" dirty="0">
                <a:ea typeface="ＭＳ Ｐゴシック" panose="020B0600070205080204" pitchFamily="34" charset="-128"/>
              </a:rPr>
              <a:t>NTG </a:t>
            </a:r>
            <a:r>
              <a:rPr lang="cs-CZ" altLang="cs-CZ" sz="2800" b="1" dirty="0" err="1">
                <a:ea typeface="ＭＳ Ｐゴシック" panose="020B0600070205080204" pitchFamily="34" charset="-128"/>
              </a:rPr>
              <a:t>sl</a:t>
            </a:r>
            <a:r>
              <a:rPr lang="cs-CZ" altLang="cs-CZ" sz="2800" b="1" dirty="0">
                <a:ea typeface="ＭＳ Ｐゴシック" panose="020B0600070205080204" pitchFamily="34" charset="-128"/>
              </a:rPr>
              <a:t> – </a:t>
            </a:r>
            <a:r>
              <a:rPr lang="cs-CZ" altLang="cs-CZ" sz="2800" b="1" dirty="0" err="1">
                <a:ea typeface="ＭＳ Ｐゴシック" panose="020B0600070205080204" pitchFamily="34" charset="-128"/>
              </a:rPr>
              <a:t>Isoket</a:t>
            </a:r>
            <a:r>
              <a:rPr lang="cs-CZ" altLang="cs-CZ" sz="2800" b="1" dirty="0">
                <a:ea typeface="ＭＳ Ｐゴシック" panose="020B0600070205080204" pitchFamily="34" charset="-128"/>
              </a:rPr>
              <a:t> </a:t>
            </a:r>
            <a:r>
              <a:rPr lang="cs-CZ" altLang="cs-CZ" sz="2800" b="1" dirty="0" err="1">
                <a:ea typeface="ＭＳ Ｐゴシック" panose="020B0600070205080204" pitchFamily="34" charset="-128"/>
              </a:rPr>
              <a:t>iv</a:t>
            </a:r>
            <a:r>
              <a:rPr lang="cs-CZ" altLang="cs-CZ" sz="2800" b="1" dirty="0">
                <a:ea typeface="ＭＳ Ｐゴシック" panose="020B0600070205080204" pitchFamily="34" charset="-128"/>
              </a:rPr>
              <a:t>, O</a:t>
            </a:r>
            <a:r>
              <a:rPr lang="cs-CZ" altLang="cs-CZ" sz="2800" b="1" baseline="-25000" dirty="0">
                <a:ea typeface="ＭＳ Ｐゴシック" panose="020B0600070205080204" pitchFamily="34" charset="-128"/>
              </a:rPr>
              <a:t>2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Duální </a:t>
            </a:r>
            <a:r>
              <a:rPr lang="cs-CZ" altLang="cs-CZ" sz="28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antiagregační</a:t>
            </a:r>
            <a:r>
              <a:rPr lang="cs-CZ" altLang="cs-CZ" sz="28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terapie: </a:t>
            </a:r>
            <a:r>
              <a:rPr lang="cs-CZ" altLang="cs-CZ" sz="28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acetilosalycilová</a:t>
            </a:r>
            <a:r>
              <a:rPr lang="cs-CZ" altLang="cs-CZ" sz="28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kyselina - Anopyrin</a:t>
            </a:r>
            <a:r>
              <a:rPr lang="cs-CZ" altLang="cs-CZ" sz="2800" b="1" dirty="0">
                <a:ea typeface="ＭＳ Ｐゴシック" panose="020B0600070205080204" pitchFamily="34" charset="-128"/>
              </a:rPr>
              <a:t> 200mg </a:t>
            </a:r>
            <a:r>
              <a:rPr lang="cs-CZ" altLang="cs-CZ" sz="2800" b="1" dirty="0" err="1">
                <a:ea typeface="ＭＳ Ｐゴシック" panose="020B0600070205080204" pitchFamily="34" charset="-128"/>
              </a:rPr>
              <a:t>iv</a:t>
            </a:r>
            <a:r>
              <a:rPr lang="cs-CZ" altLang="cs-CZ" sz="2800" b="1" dirty="0">
                <a:ea typeface="ＭＳ Ｐゴシック" panose="020B0600070205080204" pitchFamily="34" charset="-128"/>
              </a:rPr>
              <a:t> nebo </a:t>
            </a:r>
            <a:r>
              <a:rPr lang="cs-CZ" altLang="cs-CZ" sz="2800" b="1" dirty="0" err="1">
                <a:ea typeface="ＭＳ Ｐゴシック" panose="020B0600070205080204" pitchFamily="34" charset="-128"/>
              </a:rPr>
              <a:t>Kardegic</a:t>
            </a:r>
            <a:r>
              <a:rPr lang="cs-CZ" altLang="cs-CZ" sz="2800" b="1" dirty="0">
                <a:ea typeface="ＭＳ Ｐゴシック" panose="020B0600070205080204" pitchFamily="34" charset="-128"/>
              </a:rPr>
              <a:t> 500mg </a:t>
            </a:r>
            <a:r>
              <a:rPr lang="cs-CZ" altLang="cs-CZ" sz="2800" b="1" dirty="0" err="1">
                <a:ea typeface="ＭＳ Ｐゴシック" panose="020B0600070205080204" pitchFamily="34" charset="-128"/>
              </a:rPr>
              <a:t>iv</a:t>
            </a:r>
            <a:r>
              <a:rPr lang="cs-CZ" altLang="cs-CZ" sz="2800" b="1" dirty="0">
                <a:ea typeface="ＭＳ Ｐゴシック" panose="020B0600070205080204" pitchFamily="34" charset="-128"/>
              </a:rPr>
              <a:t>. </a:t>
            </a:r>
          </a:p>
          <a:p>
            <a:pPr eaLnBrk="1" hangingPunct="1">
              <a:lnSpc>
                <a:spcPct val="90000"/>
              </a:lnSpc>
              <a:buFont typeface="Wingdings 2" pitchFamily="2" charset="2"/>
              <a:buNone/>
            </a:pPr>
            <a:r>
              <a:rPr lang="cs-CZ" altLang="cs-CZ" sz="2800" b="1" dirty="0">
                <a:ea typeface="ＭＳ Ｐゴシック" panose="020B0600070205080204" pitchFamily="34" charset="-128"/>
              </a:rPr>
              <a:t>+ 8 </a:t>
            </a:r>
            <a:r>
              <a:rPr lang="cs-CZ" altLang="cs-CZ" sz="2800" b="1" dirty="0" err="1">
                <a:ea typeface="ＭＳ Ｐゴシック" panose="020B0600070205080204" pitchFamily="34" charset="-128"/>
              </a:rPr>
              <a:t>tbl</a:t>
            </a:r>
            <a:r>
              <a:rPr lang="cs-CZ" altLang="cs-CZ" sz="2800" b="1" dirty="0">
                <a:ea typeface="ＭＳ Ｐゴシック" panose="020B0600070205080204" pitchFamily="34" charset="-128"/>
              </a:rPr>
              <a:t>. (</a:t>
            </a:r>
            <a:r>
              <a:rPr lang="cs-CZ" altLang="cs-CZ" sz="2800" b="1" dirty="0" err="1">
                <a:ea typeface="ＭＳ Ｐゴシック" panose="020B0600070205080204" pitchFamily="34" charset="-128"/>
              </a:rPr>
              <a:t>clopidogrel</a:t>
            </a:r>
            <a:r>
              <a:rPr lang="cs-CZ" altLang="cs-CZ" sz="2800" b="1" dirty="0">
                <a:ea typeface="ＭＳ Ｐゴシック" panose="020B0600070205080204" pitchFamily="34" charset="-128"/>
              </a:rPr>
              <a:t>) nebo </a:t>
            </a:r>
            <a:r>
              <a:rPr lang="cs-CZ" altLang="cs-CZ" sz="28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ticagrelor</a:t>
            </a:r>
            <a:r>
              <a:rPr lang="cs-CZ" altLang="cs-CZ" sz="28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cs-CZ" altLang="cs-CZ" sz="2800" b="1" dirty="0">
                <a:ea typeface="ＭＳ Ｐゴシック" panose="020B0600070205080204" pitchFamily="34" charset="-128"/>
              </a:rPr>
              <a:t>(</a:t>
            </a:r>
            <a:r>
              <a:rPr lang="cs-CZ" altLang="cs-CZ" sz="2800" b="1" dirty="0" err="1">
                <a:ea typeface="ＭＳ Ｐゴシック" panose="020B0600070205080204" pitchFamily="34" charset="-128"/>
              </a:rPr>
              <a:t>prasugrel</a:t>
            </a:r>
            <a:r>
              <a:rPr lang="cs-CZ" altLang="cs-CZ" sz="2800" b="1" dirty="0">
                <a:ea typeface="ＭＳ Ｐゴシック" panose="020B0600070205080204" pitchFamily="34" charset="-128"/>
              </a:rPr>
              <a:t>)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b="1" dirty="0" err="1">
                <a:solidFill>
                  <a:schemeClr val="hlink"/>
                </a:solidFill>
                <a:ea typeface="ＭＳ Ｐゴシック" panose="020B0600070205080204" pitchFamily="34" charset="-128"/>
              </a:rPr>
              <a:t>Clexane</a:t>
            </a:r>
            <a:r>
              <a:rPr lang="cs-CZ" altLang="cs-CZ" sz="2800" b="1" dirty="0">
                <a:solidFill>
                  <a:schemeClr val="hlink"/>
                </a:solidFill>
                <a:ea typeface="ＭＳ Ｐゴシック" panose="020B0600070205080204" pitchFamily="34" charset="-128"/>
              </a:rPr>
              <a:t> </a:t>
            </a:r>
            <a:r>
              <a:rPr lang="cs-CZ" altLang="cs-CZ" sz="2800" b="1" dirty="0">
                <a:ea typeface="ＭＳ Ｐゴシック" panose="020B0600070205080204" pitchFamily="34" charset="-128"/>
              </a:rPr>
              <a:t>respektive heparin či jiné LMWH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b="1" dirty="0">
                <a:solidFill>
                  <a:schemeClr val="hlink"/>
                </a:solidFill>
                <a:ea typeface="ＭＳ Ｐゴシック" panose="020B0600070205080204" pitchFamily="34" charset="-128"/>
              </a:rPr>
              <a:t>Betablokátory, ACEI, </a:t>
            </a:r>
            <a:r>
              <a:rPr lang="cs-CZ" altLang="cs-CZ" sz="2800" b="1" dirty="0" err="1">
                <a:solidFill>
                  <a:schemeClr val="hlink"/>
                </a:solidFill>
                <a:ea typeface="ＭＳ Ｐゴシック" panose="020B0600070205080204" pitchFamily="34" charset="-128"/>
              </a:rPr>
              <a:t>statiny</a:t>
            </a:r>
            <a:r>
              <a:rPr lang="cs-CZ" altLang="cs-CZ" sz="2800" b="1" dirty="0">
                <a:solidFill>
                  <a:schemeClr val="hlink"/>
                </a:solidFill>
                <a:ea typeface="ＭＳ Ｐゴシック" panose="020B0600070205080204" pitchFamily="34" charset="-128"/>
              </a:rPr>
              <a:t> </a:t>
            </a:r>
            <a:r>
              <a:rPr lang="cs-CZ" altLang="cs-CZ" sz="2800" b="1" dirty="0">
                <a:ea typeface="ＭＳ Ｐゴシック" panose="020B0600070205080204" pitchFamily="34" charset="-128"/>
              </a:rPr>
              <a:t>(</a:t>
            </a:r>
            <a:r>
              <a:rPr lang="cs-CZ" altLang="cs-CZ" sz="2800" b="1" dirty="0">
                <a:ea typeface="ＭＳ Ｐゴシック" panose="020B0600070205080204" pitchFamily="34" charset="-128"/>
                <a:sym typeface="Symbol" pitchFamily="2" charset="2"/>
              </a:rPr>
              <a:t>dávka)</a:t>
            </a:r>
            <a:endParaRPr lang="cs-CZ" altLang="cs-CZ" sz="2800" b="1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800" b="1" dirty="0">
              <a:solidFill>
                <a:schemeClr val="tx2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04CC9B4-1497-4944-B5B1-19F9D966B7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328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5ACF68F9-2D51-524F-8EEB-05DB55F634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>
                <a:ea typeface="+mj-ea"/>
              </a:rPr>
              <a:t>Léčba AKS po propuštění </a:t>
            </a:r>
          </a:p>
        </p:txBody>
      </p:sp>
      <p:sp>
        <p:nvSpPr>
          <p:cNvPr id="57346" name="Rectangle 3">
            <a:extLst>
              <a:ext uri="{FF2B5EF4-FFF2-40B4-BE49-F238E27FC236}">
                <a16:creationId xmlns:a16="http://schemas.microsoft.com/office/drawing/2014/main" id="{AA4AFDF6-D8B9-3A4D-B992-ABE328D2DD4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8313" y="1916113"/>
            <a:ext cx="8229600" cy="4276725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</a:pPr>
            <a:r>
              <a:rPr lang="cs-CZ" altLang="cs-CZ" b="1" dirty="0">
                <a:ea typeface="ＭＳ Ｐゴシック" panose="020B0600070205080204" pitchFamily="34" charset="-128"/>
              </a:rPr>
              <a:t>zákaz kouření, tělesný </a:t>
            </a:r>
            <a:r>
              <a:rPr lang="cs-CZ" altLang="cs-CZ" b="1" dirty="0" err="1">
                <a:ea typeface="ＭＳ Ｐゴシック" panose="020B0600070205080204" pitchFamily="34" charset="-128"/>
              </a:rPr>
              <a:t>trenink</a:t>
            </a:r>
            <a:r>
              <a:rPr lang="cs-CZ" altLang="cs-CZ" b="1" dirty="0">
                <a:ea typeface="ＭＳ Ｐゴシック" panose="020B0600070205080204" pitchFamily="34" charset="-128"/>
              </a:rPr>
              <a:t>, dieta (DASH čí středomořská)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cs-CZ" altLang="cs-CZ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Duální </a:t>
            </a:r>
            <a:r>
              <a:rPr lang="cs-CZ" altLang="cs-CZ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antiagregace</a:t>
            </a:r>
            <a:r>
              <a:rPr lang="cs-CZ" altLang="cs-CZ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: ASA </a:t>
            </a:r>
            <a:r>
              <a:rPr lang="cs-CZ" altLang="cs-CZ" b="1" dirty="0">
                <a:ea typeface="ＭＳ Ｐゴシック" panose="020B0600070205080204" pitchFamily="34" charset="-128"/>
              </a:rPr>
              <a:t>100mg +</a:t>
            </a:r>
            <a:r>
              <a:rPr lang="cs-CZ" altLang="cs-CZ" b="1" dirty="0">
                <a:solidFill>
                  <a:schemeClr val="hlink"/>
                </a:solidFill>
                <a:ea typeface="ＭＳ Ｐゴシック" panose="020B0600070205080204" pitchFamily="34" charset="-128"/>
              </a:rPr>
              <a:t> </a:t>
            </a:r>
            <a:r>
              <a:rPr lang="cs-CZ" altLang="cs-CZ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clopidogrel</a:t>
            </a:r>
            <a:r>
              <a:rPr lang="cs-CZ" altLang="cs-CZ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cs-CZ" altLang="cs-CZ" b="1" dirty="0">
                <a:ea typeface="ＭＳ Ｐゴシック" panose="020B0600070205080204" pitchFamily="34" charset="-128"/>
              </a:rPr>
              <a:t>75mg (</a:t>
            </a:r>
            <a:r>
              <a:rPr lang="cs-CZ" altLang="cs-CZ" b="1" dirty="0" err="1">
                <a:ea typeface="ＭＳ Ｐゴシック" panose="020B0600070205080204" pitchFamily="34" charset="-128"/>
              </a:rPr>
              <a:t>ticagrelor</a:t>
            </a:r>
            <a:r>
              <a:rPr lang="cs-CZ" altLang="cs-CZ" b="1" dirty="0">
                <a:ea typeface="ＭＳ Ｐゴシック" panose="020B0600070205080204" pitchFamily="34" charset="-128"/>
              </a:rPr>
              <a:t> nebo </a:t>
            </a:r>
            <a:r>
              <a:rPr lang="cs-CZ" altLang="cs-CZ" b="1" dirty="0" err="1">
                <a:ea typeface="ＭＳ Ｐゴシック" panose="020B0600070205080204" pitchFamily="34" charset="-128"/>
              </a:rPr>
              <a:t>prasugrel</a:t>
            </a:r>
            <a:r>
              <a:rPr lang="cs-CZ" altLang="cs-CZ" b="1" dirty="0">
                <a:ea typeface="ＭＳ Ｐゴシック" panose="020B0600070205080204" pitchFamily="34" charset="-128"/>
              </a:rPr>
              <a:t>)</a:t>
            </a:r>
            <a:endParaRPr lang="cs-CZ" altLang="cs-CZ" b="1" dirty="0">
              <a:solidFill>
                <a:schemeClr val="hlink"/>
              </a:solidFill>
              <a:ea typeface="ＭＳ Ｐゴシック" panose="020B0600070205080204" pitchFamily="34" charset="-128"/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cs-CZ" altLang="cs-CZ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β-blokátor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cs-CZ" altLang="cs-CZ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ACEI</a:t>
            </a:r>
            <a:r>
              <a:rPr lang="cs-CZ" altLang="cs-CZ" b="1" dirty="0">
                <a:ea typeface="ＭＳ Ｐゴシック" panose="020B0600070205080204" pitchFamily="34" charset="-128"/>
              </a:rPr>
              <a:t> – SS, EF&lt;45% 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cs-CZ" altLang="cs-CZ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Statin</a:t>
            </a:r>
            <a:endParaRPr lang="cs-CZ" altLang="cs-CZ" b="1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A691A65-8CFD-4B4B-9F92-D065DBFFF8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355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2F5BC189-A23F-C742-9E04-DB2BC1F723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>
                <a:solidFill>
                  <a:schemeClr val="hlink"/>
                </a:solidFill>
                <a:ea typeface="+mj-ea"/>
              </a:rPr>
              <a:t>Patogeneze akutního koronárního syndromu </a:t>
            </a:r>
          </a:p>
        </p:txBody>
      </p:sp>
      <p:sp>
        <p:nvSpPr>
          <p:cNvPr id="18434" name="Rectangle 3">
            <a:extLst>
              <a:ext uri="{FF2B5EF4-FFF2-40B4-BE49-F238E27FC236}">
                <a16:creationId xmlns:a16="http://schemas.microsoft.com/office/drawing/2014/main" id="{CEFF2E95-3225-104F-8E81-D41FB921949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03350" y="2276475"/>
            <a:ext cx="6697663" cy="3673475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cs-CZ" altLang="cs-CZ" b="1" dirty="0">
                <a:ea typeface="ＭＳ Ｐゴシック" panose="020B0600070205080204" pitchFamily="34" charset="-128"/>
              </a:rPr>
              <a:t>Tvorba </a:t>
            </a:r>
            <a:r>
              <a:rPr lang="cs-CZ" altLang="cs-CZ" b="1" dirty="0" err="1">
                <a:ea typeface="ＭＳ Ｐゴシック" panose="020B0600070205080204" pitchFamily="34" charset="-128"/>
              </a:rPr>
              <a:t>ateromatosního</a:t>
            </a:r>
            <a:r>
              <a:rPr lang="cs-CZ" altLang="cs-CZ" b="1" dirty="0">
                <a:ea typeface="ＭＳ Ｐゴシック" panose="020B0600070205080204" pitchFamily="34" charset="-128"/>
              </a:rPr>
              <a:t> plátu </a:t>
            </a:r>
            <a:br>
              <a:rPr lang="cs-CZ" altLang="cs-CZ" b="1" dirty="0">
                <a:ea typeface="ＭＳ Ｐゴシック" panose="020B0600070205080204" pitchFamily="34" charset="-128"/>
              </a:rPr>
            </a:br>
            <a:r>
              <a:rPr lang="cs-CZ" altLang="cs-CZ" b="1" dirty="0">
                <a:ea typeface="ＭＳ Ｐゴシック" panose="020B0600070205080204" pitchFamily="34" charset="-128"/>
              </a:rPr>
              <a:t>= </a:t>
            </a:r>
            <a:r>
              <a:rPr lang="cs-CZ" altLang="cs-CZ" b="1" dirty="0" err="1">
                <a:ea typeface="ＭＳ Ｐゴシック" panose="020B0600070205080204" pitchFamily="34" charset="-128"/>
              </a:rPr>
              <a:t>atherosklerosa</a:t>
            </a:r>
            <a:r>
              <a:rPr lang="cs-CZ" altLang="cs-CZ" sz="2800" b="1" dirty="0">
                <a:ea typeface="ＭＳ Ｐゴシック" panose="020B0600070205080204" pitchFamily="34" charset="-128"/>
              </a:rPr>
              <a:t> </a:t>
            </a:r>
            <a:br>
              <a:rPr lang="cs-CZ" altLang="cs-CZ" sz="2800" b="1" dirty="0">
                <a:ea typeface="ＭＳ Ｐゴシック" panose="020B0600070205080204" pitchFamily="34" charset="-128"/>
              </a:rPr>
            </a:br>
            <a:r>
              <a:rPr lang="cs-CZ" altLang="cs-CZ" sz="2400" b="1" dirty="0">
                <a:solidFill>
                  <a:schemeClr val="hlink"/>
                </a:solidFill>
                <a:ea typeface="ＭＳ Ｐゴシック" panose="020B0600070205080204" pitchFamily="34" charset="-128"/>
              </a:rPr>
              <a:t>( roky, od dětství resp. od mládí )</a:t>
            </a:r>
            <a:br>
              <a:rPr lang="cs-CZ" altLang="cs-CZ" sz="2400" b="1" dirty="0">
                <a:solidFill>
                  <a:schemeClr val="hlink"/>
                </a:solidFill>
                <a:ea typeface="ＭＳ Ｐゴシック" panose="020B0600070205080204" pitchFamily="34" charset="-128"/>
              </a:rPr>
            </a:br>
            <a:endParaRPr lang="cs-CZ" altLang="cs-CZ" sz="2400" b="1" dirty="0">
              <a:solidFill>
                <a:schemeClr val="hlink"/>
              </a:solidFill>
              <a:ea typeface="ＭＳ Ｐゴシック" panose="020B0600070205080204" pitchFamily="34" charset="-128"/>
            </a:endParaRP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cs-CZ" altLang="cs-CZ" b="1" dirty="0">
                <a:ea typeface="ＭＳ Ｐゴシック" panose="020B0600070205080204" pitchFamily="34" charset="-128"/>
              </a:rPr>
              <a:t>Ruptura / eroze plátu </a:t>
            </a:r>
            <a:br>
              <a:rPr lang="cs-CZ" altLang="cs-CZ" b="1" dirty="0">
                <a:ea typeface="ＭＳ Ｐゴシック" panose="020B0600070205080204" pitchFamily="34" charset="-128"/>
              </a:rPr>
            </a:br>
            <a:r>
              <a:rPr lang="cs-CZ" altLang="cs-CZ" b="1" i="1" u="sng" dirty="0">
                <a:ea typeface="ＭＳ Ｐゴシック" panose="020B0600070205080204" pitchFamily="34" charset="-128"/>
              </a:rPr>
              <a:t>(nestabilní plát) </a:t>
            </a:r>
            <a:r>
              <a:rPr lang="cs-CZ" altLang="cs-CZ" b="1" i="1" dirty="0">
                <a:solidFill>
                  <a:srgbClr val="FFE584"/>
                </a:solidFill>
                <a:ea typeface="ＭＳ Ｐゴシック" panose="020B0600070205080204" pitchFamily="34" charset="-128"/>
              </a:rPr>
              <a:t>(akutní stav minuty, hodiny)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endParaRPr lang="cs-CZ" altLang="cs-CZ" b="1" u="sng" dirty="0">
              <a:ea typeface="ＭＳ Ｐゴシック" panose="020B0600070205080204" pitchFamily="34" charset="-128"/>
            </a:endParaRP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cs-CZ" altLang="cs-CZ" b="1" dirty="0">
                <a:ea typeface="ＭＳ Ｐゴシック" panose="020B0600070205080204" pitchFamily="34" charset="-128"/>
              </a:rPr>
              <a:t>Nasedající </a:t>
            </a:r>
            <a:r>
              <a:rPr lang="cs-CZ" altLang="cs-CZ" b="1" dirty="0" err="1">
                <a:ea typeface="ＭＳ Ｐゴシック" panose="020B0600070205080204" pitchFamily="34" charset="-128"/>
              </a:rPr>
              <a:t>trombosa</a:t>
            </a:r>
            <a:r>
              <a:rPr lang="cs-CZ" altLang="cs-CZ" b="1" dirty="0">
                <a:ea typeface="ＭＳ Ｐゴシック" panose="020B0600070205080204" pitchFamily="34" charset="-128"/>
              </a:rPr>
              <a:t> </a:t>
            </a:r>
            <a:br>
              <a:rPr lang="cs-CZ" altLang="cs-CZ" b="1" dirty="0">
                <a:ea typeface="ＭＳ Ｐゴシック" panose="020B0600070205080204" pitchFamily="34" charset="-128"/>
              </a:rPr>
            </a:br>
            <a:r>
              <a:rPr lang="cs-CZ" altLang="cs-CZ" sz="2400" b="1" dirty="0">
                <a:solidFill>
                  <a:schemeClr val="hlink"/>
                </a:solidFill>
                <a:ea typeface="ＭＳ Ｐゴシック" panose="020B0600070205080204" pitchFamily="34" charset="-128"/>
              </a:rPr>
              <a:t>(akutní stav, minuty, hodiny )</a:t>
            </a:r>
            <a:r>
              <a:rPr lang="cs-CZ" altLang="cs-CZ" sz="2800" b="1" dirty="0">
                <a:ea typeface="ＭＳ Ｐゴシック" panose="020B0600070205080204" pitchFamily="34" charset="-128"/>
              </a:rPr>
              <a:t>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6CAED3A-605C-4ABC-ADB3-8EC6ED2833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519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30A880-867B-FD49-ADC4-BC1998863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>
                <a:ea typeface="+mj-ea"/>
              </a:rPr>
              <a:t>Klinické projevy </a:t>
            </a:r>
          </a:p>
        </p:txBody>
      </p:sp>
      <p:sp>
        <p:nvSpPr>
          <p:cNvPr id="20482" name="Zástupný symbol pro obsah 2">
            <a:extLst>
              <a:ext uri="{FF2B5EF4-FFF2-40B4-BE49-F238E27FC236}">
                <a16:creationId xmlns:a16="http://schemas.microsoft.com/office/drawing/2014/main" id="{E5A7E3CB-916F-B744-806B-C0536ACD53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ea typeface="ＭＳ Ｐゴシック" panose="020B0600070205080204" pitchFamily="34" charset="-128"/>
              </a:rPr>
              <a:t>Ischémie</a:t>
            </a:r>
          </a:p>
          <a:p>
            <a:pPr lvl="1" eaLnBrk="1" hangingPunct="1"/>
            <a:r>
              <a:rPr lang="cs-CZ" altLang="cs-CZ" dirty="0">
                <a:ea typeface="ＭＳ Ｐゴシック" panose="020B0600070205080204" pitchFamily="34" charset="-128"/>
              </a:rPr>
              <a:t>Němá asymptomatická (pacient bez potíží, projevy pouze na </a:t>
            </a:r>
            <a:r>
              <a:rPr lang="cs-CZ" altLang="cs-CZ" dirty="0" err="1">
                <a:ea typeface="ＭＳ Ｐゴシック" panose="020B0600070205080204" pitchFamily="34" charset="-128"/>
              </a:rPr>
              <a:t>ekg</a:t>
            </a:r>
            <a:r>
              <a:rPr lang="cs-CZ" altLang="cs-CZ" dirty="0">
                <a:ea typeface="ＭＳ Ｐゴシック" panose="020B0600070205080204" pitchFamily="34" charset="-128"/>
              </a:rPr>
              <a:t> či echokardiograficky)</a:t>
            </a:r>
          </a:p>
          <a:p>
            <a:pPr lvl="1" eaLnBrk="1" hangingPunct="1"/>
            <a:r>
              <a:rPr lang="cs-CZ" altLang="cs-CZ" dirty="0">
                <a:ea typeface="ＭＳ Ｐゴシック" panose="020B0600070205080204" pitchFamily="34" charset="-128"/>
              </a:rPr>
              <a:t>Angina pectoris typické charakteristiky:</a:t>
            </a:r>
          </a:p>
          <a:p>
            <a:pPr marL="987425" lvl="2" indent="-457200" eaLnBrk="1" hangingPunct="1">
              <a:buFont typeface="+mj-lt"/>
              <a:buAutoNum type="arabicPeriod"/>
            </a:pPr>
            <a:r>
              <a:rPr lang="cs-CZ" altLang="cs-CZ" dirty="0">
                <a:ea typeface="ＭＳ Ｐゴシック" panose="020B0600070205080204" pitchFamily="34" charset="-128"/>
              </a:rPr>
              <a:t>Lokalizace - bolesti v </a:t>
            </a:r>
            <a:r>
              <a:rPr lang="cs-CZ" altLang="cs-CZ" dirty="0" err="1">
                <a:ea typeface="ＭＳ Ｐゴシック" panose="020B0600070205080204" pitchFamily="34" charset="-128"/>
              </a:rPr>
              <a:t>prekordiu</a:t>
            </a:r>
            <a:r>
              <a:rPr lang="cs-CZ" altLang="cs-CZ" dirty="0">
                <a:ea typeface="ＭＳ Ｐゴシック" panose="020B0600070205080204" pitchFamily="34" charset="-128"/>
              </a:rPr>
              <a:t>, typická propagace (do krku či rukou) </a:t>
            </a:r>
          </a:p>
          <a:p>
            <a:pPr marL="987425" lvl="2" indent="-457200" eaLnBrk="1" hangingPunct="1">
              <a:buFont typeface="+mj-lt"/>
              <a:buAutoNum type="arabicPeriod"/>
            </a:pPr>
            <a:r>
              <a:rPr lang="cs-CZ" altLang="cs-CZ" dirty="0">
                <a:ea typeface="ＭＳ Ｐゴシック" panose="020B0600070205080204" pitchFamily="34" charset="-128"/>
              </a:rPr>
              <a:t>Vznik při námaze, ústup v klidu</a:t>
            </a:r>
          </a:p>
          <a:p>
            <a:pPr marL="987425" lvl="2" indent="-457200" eaLnBrk="1" hangingPunct="1">
              <a:buFont typeface="+mj-lt"/>
              <a:buAutoNum type="arabicPeriod"/>
            </a:pPr>
            <a:r>
              <a:rPr lang="cs-CZ" altLang="cs-CZ" dirty="0">
                <a:ea typeface="ＭＳ Ｐゴシック" panose="020B0600070205080204" pitchFamily="34" charset="-128"/>
              </a:rPr>
              <a:t>Reakce na podání NTG</a:t>
            </a:r>
          </a:p>
          <a:p>
            <a:pPr eaLnBrk="1" hangingPunct="1"/>
            <a:r>
              <a:rPr lang="cs-CZ" altLang="cs-CZ" dirty="0">
                <a:ea typeface="ＭＳ Ｐゴシック" panose="020B0600070205080204" pitchFamily="34" charset="-128"/>
              </a:rPr>
              <a:t>Arytmie viz dále </a:t>
            </a:r>
          </a:p>
          <a:p>
            <a:pPr eaLnBrk="1" hangingPunct="1"/>
            <a:r>
              <a:rPr lang="cs-CZ" altLang="cs-CZ" dirty="0">
                <a:ea typeface="ＭＳ Ｐゴシック" panose="020B0600070205080204" pitchFamily="34" charset="-128"/>
              </a:rPr>
              <a:t>Srdeční selhávání (dušnost, otoky či příznaky nízkého minutového objemu)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099E8738-6180-405B-94BA-FC146FC3AB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558"/>
    </mc:Choice>
    <mc:Fallback>
      <p:transition spd="slow" advTm="57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BC7875A8-56F5-4148-95D7-D2039DA19A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1039813" eaLnBrk="1" fontAlgn="auto" hangingPunct="1">
              <a:spcAft>
                <a:spcPts val="0"/>
              </a:spcAft>
              <a:defRPr/>
            </a:pPr>
            <a:r>
              <a:rPr lang="cs-CZ" dirty="0">
                <a:solidFill>
                  <a:schemeClr val="hlink"/>
                </a:solidFill>
                <a:ea typeface="+mj-ea"/>
              </a:rPr>
              <a:t>Formy ICHS</a:t>
            </a:r>
          </a:p>
        </p:txBody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6CF7A306-B21F-5A43-ADB6-86DE3DBFDEFE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79388" y="1628775"/>
            <a:ext cx="7993012" cy="2665413"/>
          </a:xfrm>
        </p:spPr>
        <p:txBody>
          <a:bodyPr/>
          <a:lstStyle/>
          <a:p>
            <a:pPr marL="609600" indent="-609600" defTabSz="1039813" eaLnBrk="1" hangingPunct="1">
              <a:lnSpc>
                <a:spcPct val="90000"/>
              </a:lnSpc>
            </a:pPr>
            <a:r>
              <a:rPr lang="cs-CZ" altLang="cs-CZ" sz="2000" b="1" dirty="0">
                <a:solidFill>
                  <a:schemeClr val="hlink"/>
                </a:solidFill>
                <a:ea typeface="ＭＳ Ｐゴシック" panose="020B0600070205080204" pitchFamily="34" charset="-128"/>
              </a:rPr>
              <a:t>Akutní</a:t>
            </a:r>
          </a:p>
          <a:p>
            <a:pPr marL="1133475" lvl="1" indent="-323850" defTabSz="1039813" eaLnBrk="1" hangingPunct="1">
              <a:lnSpc>
                <a:spcPct val="90000"/>
              </a:lnSpc>
            </a:pPr>
            <a:r>
              <a:rPr lang="cs-CZ" altLang="cs-CZ" sz="1800" b="1" dirty="0">
                <a:solidFill>
                  <a:schemeClr val="hlink"/>
                </a:solidFill>
                <a:ea typeface="ＭＳ Ｐゴシック" panose="020B0600070205080204" pitchFamily="34" charset="-128"/>
              </a:rPr>
              <a:t>akutní koronární syndrom </a:t>
            </a:r>
          </a:p>
          <a:p>
            <a:pPr marL="1133475" lvl="1" indent="-323850" defTabSz="1039813" eaLnBrk="1" hangingPunct="1">
              <a:lnSpc>
                <a:spcPct val="90000"/>
              </a:lnSpc>
              <a:buFontTx/>
              <a:buNone/>
            </a:pPr>
            <a:r>
              <a:rPr lang="cs-CZ" altLang="cs-CZ" sz="1800" b="1" dirty="0">
                <a:ea typeface="ＭＳ Ｐゴシック" panose="020B0600070205080204" pitchFamily="34" charset="-128"/>
              </a:rPr>
              <a:t>	 s ST elevacemi 			nestabilní angina pectoris</a:t>
            </a:r>
          </a:p>
          <a:p>
            <a:pPr marL="1133475" lvl="1" indent="-323850" defTabSz="1039813" eaLnBrk="1" hangingPunct="1">
              <a:lnSpc>
                <a:spcPct val="90000"/>
              </a:lnSpc>
              <a:buFontTx/>
              <a:buNone/>
            </a:pPr>
            <a:r>
              <a:rPr lang="cs-CZ" altLang="cs-CZ" sz="1800" b="1" dirty="0">
                <a:ea typeface="ＭＳ Ｐゴシック" panose="020B0600070205080204" pitchFamily="34" charset="-128"/>
              </a:rPr>
              <a:t>	 bez ST elevací  			non </a:t>
            </a:r>
            <a:r>
              <a:rPr lang="cs-CZ" altLang="cs-CZ" sz="1800" b="1" dirty="0" err="1">
                <a:ea typeface="ＭＳ Ｐゴシック" panose="020B0600070205080204" pitchFamily="34" charset="-128"/>
              </a:rPr>
              <a:t>Q</a:t>
            </a:r>
            <a:r>
              <a:rPr lang="cs-CZ" altLang="cs-CZ" sz="1800" b="1" dirty="0">
                <a:ea typeface="ＭＳ Ｐゴシック" panose="020B0600070205080204" pitchFamily="34" charset="-128"/>
              </a:rPr>
              <a:t> infarkt myokardu</a:t>
            </a:r>
          </a:p>
          <a:p>
            <a:pPr marL="1133475" lvl="1" indent="-323850" defTabSz="1039813" eaLnBrk="1" hangingPunct="1">
              <a:lnSpc>
                <a:spcPct val="90000"/>
              </a:lnSpc>
              <a:buFontTx/>
              <a:buNone/>
            </a:pPr>
            <a:r>
              <a:rPr lang="cs-CZ" altLang="cs-CZ" sz="1800" b="1" dirty="0">
                <a:ea typeface="ＭＳ Ｐゴシック" panose="020B0600070205080204" pitchFamily="34" charset="-128"/>
              </a:rPr>
              <a:t>					</a:t>
            </a:r>
            <a:r>
              <a:rPr lang="cs-CZ" altLang="cs-CZ" sz="1800" b="1" dirty="0" err="1">
                <a:ea typeface="ＭＳ Ｐゴシック" panose="020B0600070205080204" pitchFamily="34" charset="-128"/>
              </a:rPr>
              <a:t>Q</a:t>
            </a:r>
            <a:r>
              <a:rPr lang="cs-CZ" altLang="cs-CZ" sz="1800" b="1" dirty="0">
                <a:ea typeface="ＭＳ Ｐゴシック" panose="020B0600070205080204" pitchFamily="34" charset="-128"/>
              </a:rPr>
              <a:t> infarkt myokardu </a:t>
            </a:r>
          </a:p>
          <a:p>
            <a:pPr marL="1133475" lvl="1" indent="-323850" defTabSz="1039813" eaLnBrk="1" hangingPunct="1">
              <a:lnSpc>
                <a:spcPct val="90000"/>
              </a:lnSpc>
              <a:buFontTx/>
              <a:buNone/>
            </a:pPr>
            <a:endParaRPr lang="cs-CZ" altLang="cs-CZ" sz="1800" b="1" dirty="0">
              <a:ea typeface="ＭＳ Ｐゴシック" panose="020B0600070205080204" pitchFamily="34" charset="-128"/>
            </a:endParaRPr>
          </a:p>
          <a:p>
            <a:pPr marL="1133475" lvl="1" indent="-323850" defTabSz="1039813" eaLnBrk="1" hangingPunct="1">
              <a:lnSpc>
                <a:spcPct val="90000"/>
              </a:lnSpc>
            </a:pPr>
            <a:r>
              <a:rPr lang="cs-CZ" altLang="cs-CZ" sz="1800" b="1" dirty="0">
                <a:solidFill>
                  <a:schemeClr val="hlink"/>
                </a:solidFill>
                <a:ea typeface="ＭＳ Ｐゴシック" panose="020B0600070205080204" pitchFamily="34" charset="-128"/>
              </a:rPr>
              <a:t>náhlá smrt</a:t>
            </a:r>
            <a:r>
              <a:rPr lang="cs-CZ" altLang="cs-CZ" sz="1800" b="1" dirty="0">
                <a:ea typeface="ＭＳ Ｐゴシック" panose="020B0600070205080204" pitchFamily="34" charset="-128"/>
              </a:rPr>
              <a:t>	</a:t>
            </a:r>
          </a:p>
        </p:txBody>
      </p:sp>
      <p:sp>
        <p:nvSpPr>
          <p:cNvPr id="21507" name="Rectangle 4">
            <a:extLst>
              <a:ext uri="{FF2B5EF4-FFF2-40B4-BE49-F238E27FC236}">
                <a16:creationId xmlns:a16="http://schemas.microsoft.com/office/drawing/2014/main" id="{C30946F1-6F9A-894A-9E1B-4B6C0CE564E1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179388" y="4508500"/>
            <a:ext cx="8153400" cy="2160588"/>
          </a:xfrm>
        </p:spPr>
        <p:txBody>
          <a:bodyPr/>
          <a:lstStyle/>
          <a:p>
            <a:pPr marL="609600" indent="-609600" defTabSz="1039813" eaLnBrk="1" hangingPunct="1">
              <a:lnSpc>
                <a:spcPct val="90000"/>
              </a:lnSpc>
            </a:pPr>
            <a:r>
              <a:rPr lang="cs-CZ" altLang="cs-CZ" sz="2000" b="1" dirty="0">
                <a:solidFill>
                  <a:schemeClr val="hlink"/>
                </a:solidFill>
                <a:ea typeface="ＭＳ Ｐゴシック" panose="020B0600070205080204" pitchFamily="34" charset="-128"/>
              </a:rPr>
              <a:t>Chronická</a:t>
            </a:r>
          </a:p>
          <a:p>
            <a:pPr marL="1133475" lvl="1" indent="-323850" defTabSz="1039813" eaLnBrk="1" hangingPunct="1">
              <a:lnSpc>
                <a:spcPct val="90000"/>
              </a:lnSpc>
            </a:pPr>
            <a:r>
              <a:rPr lang="cs-CZ" altLang="cs-CZ" sz="1800" b="1" dirty="0">
                <a:ea typeface="ＭＳ Ｐゴシック" panose="020B0600070205080204" pitchFamily="34" charset="-128"/>
              </a:rPr>
              <a:t>stabilní angina pectoris </a:t>
            </a:r>
          </a:p>
          <a:p>
            <a:pPr marL="1133475" lvl="1" indent="-323850" defTabSz="1039813" eaLnBrk="1" hangingPunct="1">
              <a:lnSpc>
                <a:spcPct val="90000"/>
              </a:lnSpc>
            </a:pPr>
            <a:r>
              <a:rPr lang="cs-CZ" altLang="cs-CZ" sz="1800" b="1" dirty="0">
                <a:ea typeface="ＭＳ Ｐゴシック" panose="020B0600070205080204" pitchFamily="34" charset="-128"/>
              </a:rPr>
              <a:t>stav po IM</a:t>
            </a:r>
          </a:p>
          <a:p>
            <a:pPr marL="1133475" lvl="1" indent="-323850" defTabSz="1039813" eaLnBrk="1" hangingPunct="1">
              <a:lnSpc>
                <a:spcPct val="90000"/>
              </a:lnSpc>
            </a:pPr>
            <a:r>
              <a:rPr lang="cs-CZ" altLang="cs-CZ" sz="1800" b="1" dirty="0" err="1">
                <a:ea typeface="ＭＳ Ｐゴシック" panose="020B0600070205080204" pitchFamily="34" charset="-128"/>
              </a:rPr>
              <a:t>dysrytmická</a:t>
            </a:r>
            <a:r>
              <a:rPr lang="cs-CZ" altLang="cs-CZ" sz="1800" b="1" dirty="0">
                <a:ea typeface="ＭＳ Ｐゴシック" panose="020B0600070205080204" pitchFamily="34" charset="-128"/>
              </a:rPr>
              <a:t> forma ( arytmie, zejména u stavů po IM ) </a:t>
            </a:r>
          </a:p>
          <a:p>
            <a:pPr marL="1133475" lvl="1" indent="-323850" defTabSz="1039813" eaLnBrk="1" hangingPunct="1">
              <a:lnSpc>
                <a:spcPct val="90000"/>
              </a:lnSpc>
            </a:pPr>
            <a:r>
              <a:rPr lang="cs-CZ" altLang="cs-CZ" sz="1800" b="1" dirty="0">
                <a:ea typeface="ＭＳ Ｐゴシック" panose="020B0600070205080204" pitchFamily="34" charset="-128"/>
              </a:rPr>
              <a:t>chronické srdeční selhání</a:t>
            </a:r>
          </a:p>
        </p:txBody>
      </p:sp>
      <p:sp>
        <p:nvSpPr>
          <p:cNvPr id="21508" name="AutoShape 5">
            <a:extLst>
              <a:ext uri="{FF2B5EF4-FFF2-40B4-BE49-F238E27FC236}">
                <a16:creationId xmlns:a16="http://schemas.microsoft.com/office/drawing/2014/main" id="{321E70E3-4F43-7744-A218-6E3CFA78BA6A}"/>
              </a:ext>
            </a:extLst>
          </p:cNvPr>
          <p:cNvSpPr>
            <a:spLocks noChangeArrowheads="1"/>
          </p:cNvSpPr>
          <p:nvPr/>
        </p:nvSpPr>
        <p:spPr bwMode="auto">
          <a:xfrm rot="555343">
            <a:off x="3463925" y="2405080"/>
            <a:ext cx="1584325" cy="431800"/>
          </a:xfrm>
          <a:prstGeom prst="rightArrow">
            <a:avLst>
              <a:gd name="adj1" fmla="val 50000"/>
              <a:gd name="adj2" fmla="val 917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cs-CZ" sz="180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DF29E80-9F90-40B4-AF91-1985287BE0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617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8A6A12B6-11F7-E644-8C3F-1C52A1766F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defTabSz="1039813" eaLnBrk="1" fontAlgn="auto" hangingPunct="1">
              <a:spcAft>
                <a:spcPts val="0"/>
              </a:spcAft>
              <a:defRPr/>
            </a:pPr>
            <a:r>
              <a:rPr lang="cs-CZ" dirty="0">
                <a:solidFill>
                  <a:schemeClr val="hlink"/>
                </a:solidFill>
                <a:ea typeface="+mj-ea"/>
              </a:rPr>
              <a:t>Akutní koronární syndrom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54983E2E-5437-6043-B479-03065D781F2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09600" indent="-609600" defTabSz="1039813" eaLnBrk="1" hangingPunct="1">
              <a:lnSpc>
                <a:spcPct val="110000"/>
              </a:lnSpc>
            </a:pPr>
            <a:r>
              <a:rPr lang="cs-CZ" altLang="cs-CZ" sz="2200" b="1" dirty="0">
                <a:solidFill>
                  <a:schemeClr val="hlink"/>
                </a:solidFill>
                <a:ea typeface="ＭＳ Ｐゴシック" panose="020B0600070205080204" pitchFamily="34" charset="-128"/>
              </a:rPr>
              <a:t>Nestabilní angina pectoris</a:t>
            </a:r>
          </a:p>
          <a:p>
            <a:pPr marL="1133475" lvl="1" indent="-323850" defTabSz="1039813" eaLnBrk="1" hangingPunct="1">
              <a:lnSpc>
                <a:spcPct val="110000"/>
              </a:lnSpc>
            </a:pPr>
            <a:r>
              <a:rPr lang="cs-CZ" altLang="cs-CZ" sz="2000" b="1" dirty="0">
                <a:ea typeface="ＭＳ Ｐゴシック" panose="020B0600070205080204" pitchFamily="34" charset="-128"/>
              </a:rPr>
              <a:t>Akutní ložisková ischemie srdečního svalu, </a:t>
            </a:r>
            <a:br>
              <a:rPr lang="cs-CZ" altLang="cs-CZ" sz="2000" b="1" dirty="0">
                <a:ea typeface="ＭＳ Ｐゴシック" panose="020B0600070205080204" pitchFamily="34" charset="-128"/>
              </a:rPr>
            </a:br>
            <a:r>
              <a:rPr lang="cs-CZ" altLang="cs-CZ" sz="2000" b="1" dirty="0">
                <a:ea typeface="ＭＳ Ｐゴシック" panose="020B0600070205080204" pitchFamily="34" charset="-128"/>
              </a:rPr>
              <a:t>která nevede k jeho nekróze.</a:t>
            </a:r>
            <a:endParaRPr lang="cs-CZ" altLang="cs-CZ" sz="2000" dirty="0">
              <a:ea typeface="ＭＳ Ｐゴシック" panose="020B0600070205080204" pitchFamily="34" charset="-128"/>
            </a:endParaRPr>
          </a:p>
          <a:p>
            <a:pPr marL="609600" indent="-609600" defTabSz="1039813" eaLnBrk="1" hangingPunct="1">
              <a:lnSpc>
                <a:spcPct val="110000"/>
              </a:lnSpc>
            </a:pPr>
            <a:r>
              <a:rPr lang="cs-CZ" altLang="cs-CZ" sz="2200" b="1" dirty="0">
                <a:solidFill>
                  <a:schemeClr val="hlink"/>
                </a:solidFill>
                <a:ea typeface="ＭＳ Ｐゴシック" panose="020B0600070205080204" pitchFamily="34" charset="-128"/>
              </a:rPr>
              <a:t>Infarkt myokardu</a:t>
            </a:r>
          </a:p>
          <a:p>
            <a:pPr marL="1133475" lvl="1" indent="-323850" defTabSz="1039813" eaLnBrk="1" hangingPunct="1">
              <a:lnSpc>
                <a:spcPct val="110000"/>
              </a:lnSpc>
            </a:pPr>
            <a:r>
              <a:rPr lang="cs-CZ" altLang="cs-CZ" sz="2000" b="1" dirty="0">
                <a:ea typeface="ＭＳ Ｐゴシック" panose="020B0600070205080204" pitchFamily="34" charset="-128"/>
              </a:rPr>
              <a:t>Akutní ložisková ischemická nekróza srdečního svalu vzniklá na podkladě uzávěru či extrémního zúžení věnčité tepny zásobující příslušnou oblast</a:t>
            </a:r>
          </a:p>
          <a:p>
            <a:pPr marL="1592263" lvl="2" indent="-257175" defTabSz="1039813" eaLnBrk="1" hangingPunct="1">
              <a:lnSpc>
                <a:spcPct val="110000"/>
              </a:lnSpc>
            </a:pPr>
            <a:r>
              <a:rPr lang="cs-CZ" altLang="cs-CZ" sz="1700" b="1" dirty="0">
                <a:ea typeface="ＭＳ Ｐゴシック" panose="020B0600070205080204" pitchFamily="34" charset="-128"/>
              </a:rPr>
              <a:t>95% - </a:t>
            </a:r>
            <a:r>
              <a:rPr lang="cs-CZ" altLang="cs-CZ" sz="17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koronární ateroskleróza</a:t>
            </a:r>
            <a:r>
              <a:rPr lang="cs-CZ" altLang="cs-CZ" sz="1700" b="1" dirty="0">
                <a:ea typeface="ＭＳ Ｐゴシック" panose="020B0600070205080204" pitchFamily="34" charset="-128"/>
              </a:rPr>
              <a:t> s rupturou intimy </a:t>
            </a:r>
            <a:br>
              <a:rPr lang="cs-CZ" altLang="cs-CZ" sz="1700" b="1" dirty="0">
                <a:ea typeface="ＭＳ Ｐゴシック" panose="020B0600070205080204" pitchFamily="34" charset="-128"/>
              </a:rPr>
            </a:br>
            <a:r>
              <a:rPr lang="cs-CZ" altLang="cs-CZ" sz="1700" b="1" dirty="0">
                <a:ea typeface="ＭＳ Ｐゴシック" panose="020B0600070205080204" pitchFamily="34" charset="-128"/>
              </a:rPr>
              <a:t>a trombózou v místě plátu</a:t>
            </a:r>
          </a:p>
          <a:p>
            <a:pPr marL="1592263" lvl="2" indent="-257175" defTabSz="1039813" eaLnBrk="1" hangingPunct="1">
              <a:lnSpc>
                <a:spcPct val="110000"/>
              </a:lnSpc>
            </a:pPr>
            <a:r>
              <a:rPr lang="cs-CZ" altLang="cs-CZ" sz="1700" b="1" dirty="0">
                <a:ea typeface="ＭＳ Ｐゴシック" panose="020B0600070205080204" pitchFamily="34" charset="-128"/>
              </a:rPr>
              <a:t>5% - </a:t>
            </a:r>
            <a:r>
              <a:rPr lang="cs-CZ" altLang="cs-CZ" sz="17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spasmy, arteritidy, embolie do věnčitých tepen</a:t>
            </a:r>
            <a:endParaRPr lang="cs-CZ" altLang="cs-CZ" sz="1700" dirty="0">
              <a:ea typeface="ＭＳ Ｐゴシック" panose="020B0600070205080204" pitchFamily="34" charset="-128"/>
            </a:endParaRPr>
          </a:p>
          <a:p>
            <a:pPr marL="609600" indent="-609600" defTabSz="1039813" eaLnBrk="1" hangingPunct="1">
              <a:lnSpc>
                <a:spcPct val="110000"/>
              </a:lnSpc>
            </a:pPr>
            <a:r>
              <a:rPr lang="cs-CZ" altLang="cs-CZ" sz="2200" b="1" dirty="0">
                <a:solidFill>
                  <a:schemeClr val="hlink"/>
                </a:solidFill>
                <a:ea typeface="ＭＳ Ｐゴシック" panose="020B0600070205080204" pitchFamily="34" charset="-128"/>
              </a:rPr>
              <a:t>Náhlá smrt</a:t>
            </a:r>
          </a:p>
          <a:p>
            <a:pPr marL="1133475" lvl="1" indent="-323850" defTabSz="1039813" eaLnBrk="1" hangingPunct="1">
              <a:lnSpc>
                <a:spcPct val="110000"/>
              </a:lnSpc>
            </a:pPr>
            <a:r>
              <a:rPr lang="cs-CZ" altLang="cs-CZ" sz="2000" b="1" dirty="0">
                <a:ea typeface="ＭＳ Ｐゴシック" panose="020B0600070205080204" pitchFamily="34" charset="-128"/>
              </a:rPr>
              <a:t>Náhlé úmrtí do jedné hodiny od vzniku příznaků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F021B02-3BAD-48E8-BA40-D2582A5DBA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621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BA63A931-E743-094B-9BEB-4D79C77B72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>
                <a:solidFill>
                  <a:schemeClr val="hlink"/>
                </a:solidFill>
                <a:ea typeface="+mj-ea"/>
              </a:rPr>
              <a:t>Náhlá srdeční  smrt</a:t>
            </a:r>
            <a:r>
              <a:rPr lang="cs-CZ">
                <a:ea typeface="+mj-ea"/>
              </a:rPr>
              <a:t> </a:t>
            </a:r>
          </a:p>
        </p:txBody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BEB7B16B-E880-4D4C-93E3-B2BB1F6F787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 dirty="0">
                <a:ea typeface="ＭＳ Ｐゴシック" panose="020B0600070205080204" pitchFamily="34" charset="-128"/>
              </a:rPr>
              <a:t> </a:t>
            </a:r>
            <a:r>
              <a:rPr lang="cs-CZ" altLang="cs-CZ" sz="2000" b="1" i="1" dirty="0">
                <a:ea typeface="ＭＳ Ｐゴシック" panose="020B0600070205080204" pitchFamily="34" charset="-128"/>
              </a:rPr>
              <a:t>Je náhlé přerušení funkce srdce jako pumpy, které může být reverzibilní okamžitou intervencí (defibrilace, KPR ), ale bez této intervence vede ke smrti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>
                <a:ea typeface="ＭＳ Ｐゴシック" panose="020B0600070205080204" pitchFamily="34" charset="-128"/>
              </a:rPr>
              <a:t>Roční incidence  - 1 z 1000 ( 10000 lidí v ČR ročně 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Příčiny: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>
                <a:solidFill>
                  <a:srgbClr val="262626"/>
                </a:solidFill>
                <a:ea typeface="ＭＳ Ｐゴシック" panose="020B0600070205080204" pitchFamily="34" charset="-128"/>
              </a:rPr>
              <a:t>70-80% - koronární nemoc srdeční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>
                <a:solidFill>
                  <a:srgbClr val="262626"/>
                </a:solidFill>
                <a:ea typeface="ＭＳ Ｐゴシック" panose="020B0600070205080204" pitchFamily="34" charset="-128"/>
              </a:rPr>
              <a:t>10-15 % dilatační KMP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>
                <a:solidFill>
                  <a:srgbClr val="262626"/>
                </a:solidFill>
                <a:ea typeface="ＭＳ Ｐゴシック" panose="020B0600070205080204" pitchFamily="34" charset="-128"/>
              </a:rPr>
              <a:t>5-10% ostatní: 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1400" dirty="0">
                <a:ea typeface="ＭＳ Ｐゴシック" panose="020B0600070205080204" pitchFamily="34" charset="-128"/>
              </a:rPr>
              <a:t>myokarditidy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1400" dirty="0">
                <a:ea typeface="ＭＳ Ｐゴシック" panose="020B0600070205080204" pitchFamily="34" charset="-128"/>
              </a:rPr>
              <a:t>trauma hrudníku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1400" dirty="0">
                <a:ea typeface="ＭＳ Ｐゴシック" panose="020B0600070205080204" pitchFamily="34" charset="-128"/>
              </a:rPr>
              <a:t>Polékové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1400" dirty="0">
                <a:ea typeface="ＭＳ Ｐゴシック" panose="020B0600070205080204" pitchFamily="34" charset="-128"/>
              </a:rPr>
              <a:t>arytmické syndromy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1400" dirty="0">
                <a:ea typeface="ＭＳ Ｐゴシック" panose="020B0600070205080204" pitchFamily="34" charset="-128"/>
              </a:rPr>
              <a:t>chlopenní vady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1400" dirty="0">
                <a:ea typeface="ＭＳ Ｐゴシック" panose="020B0600070205080204" pitchFamily="34" charset="-128"/>
              </a:rPr>
              <a:t>ostatní kardiomyopatie   </a:t>
            </a:r>
          </a:p>
        </p:txBody>
      </p:sp>
      <p:pic>
        <p:nvPicPr>
          <p:cNvPr id="25603" name="Picture 1" descr="images.jpeg">
            <a:extLst>
              <a:ext uri="{FF2B5EF4-FFF2-40B4-BE49-F238E27FC236}">
                <a16:creationId xmlns:a16="http://schemas.microsoft.com/office/drawing/2014/main" id="{05D5604E-80D6-114D-BACC-16FFB15D0E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365625"/>
            <a:ext cx="3048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C74501C-F003-4AF2-BDF2-601FB62108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988"/>
    </mc:Choice>
    <mc:Fallback>
      <p:transition spd="slow" advTm="73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A61F6-8ABE-6644-9C78-D43C598D9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cs-CZ" sz="2000" dirty="0"/>
              <a:t>Pojem akutní infarkt myokardu (AIM) by měl být užíván tehdy, je-li k dispozici průkaz myokardiální nekrózy v klinické situaci odpovídající akutní myokardiální ischemii. </a:t>
            </a: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D4165-07EA-994C-B94B-C84205B825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 2" pitchFamily="2" charset="2"/>
              <a:buNone/>
            </a:pPr>
            <a:r>
              <a:rPr lang="cs-CZ" altLang="cs-CZ" sz="2000" dirty="0">
                <a:ea typeface="ＭＳ Ｐゴシック" panose="020B0600070205080204" pitchFamily="34" charset="-128"/>
              </a:rPr>
              <a:t>Detekce vzestupu a/nebo poklesu hodnot srdečních biomarkerů (nejlépe troponinu), když alespoň jedna hodnota přesahuje 99. percentil pro normální populaci + alespoň jeden z následujících: </a:t>
            </a:r>
          </a:p>
          <a:p>
            <a:pPr marL="247650" lvl="1" indent="0">
              <a:buFont typeface="Wingdings 2" pitchFamily="2" charset="2"/>
              <a:buNone/>
            </a:pPr>
            <a:r>
              <a:rPr lang="cs-CZ" altLang="cs-CZ" sz="1800" dirty="0">
                <a:ea typeface="ＭＳ Ｐゴシック" panose="020B0600070205080204" pitchFamily="34" charset="-128"/>
              </a:rPr>
              <a:t>• Symptomy ischemie myokardu </a:t>
            </a:r>
          </a:p>
          <a:p>
            <a:pPr marL="247650" lvl="1" indent="0">
              <a:buFont typeface="Wingdings 2" pitchFamily="2" charset="2"/>
              <a:buNone/>
            </a:pPr>
            <a:r>
              <a:rPr lang="cs-CZ" altLang="cs-CZ" sz="1800" dirty="0">
                <a:ea typeface="ＭＳ Ｐゴシック" panose="020B0600070205080204" pitchFamily="34" charset="-128"/>
              </a:rPr>
              <a:t>• </a:t>
            </a:r>
            <a:r>
              <a:rPr lang="cs-CZ" altLang="cs-CZ" sz="1800" dirty="0" err="1">
                <a:ea typeface="ＭＳ Ｐゴシック" panose="020B0600070205080204" pitchFamily="34" charset="-128"/>
              </a:rPr>
              <a:t>Ekg</a:t>
            </a:r>
            <a:r>
              <a:rPr lang="cs-CZ" altLang="cs-CZ" sz="1800" dirty="0">
                <a:ea typeface="ＭＳ Ｐゴシック" panose="020B0600070205080204" pitchFamily="34" charset="-128"/>
              </a:rPr>
              <a:t> změny</a:t>
            </a:r>
          </a:p>
          <a:p>
            <a:pPr marL="828675" lvl="2" indent="-342900"/>
            <a:r>
              <a:rPr lang="cs-CZ" altLang="cs-CZ" sz="1800" dirty="0">
                <a:ea typeface="ＭＳ Ｐゴシック" panose="020B0600070205080204" pitchFamily="34" charset="-128"/>
              </a:rPr>
              <a:t>Nové změny úseku ST – vlny T (ST–T) nebo </a:t>
            </a:r>
          </a:p>
          <a:p>
            <a:pPr marL="828675" lvl="2" indent="-342900"/>
            <a:r>
              <a:rPr lang="cs-CZ" altLang="cs-CZ" sz="1800" dirty="0">
                <a:ea typeface="ＭＳ Ｐゴシック" panose="020B0600070205080204" pitchFamily="34" charset="-128"/>
              </a:rPr>
              <a:t>Nově vzniklá blokáda levého </a:t>
            </a:r>
            <a:r>
              <a:rPr lang="cs-CZ" altLang="cs-CZ" sz="1800" dirty="0" err="1">
                <a:ea typeface="ＭＳ Ｐゴシック" panose="020B0600070205080204" pitchFamily="34" charset="-128"/>
              </a:rPr>
              <a:t>Tawarova</a:t>
            </a:r>
            <a:r>
              <a:rPr lang="cs-CZ" altLang="cs-CZ" sz="1800" dirty="0">
                <a:ea typeface="ＭＳ Ｐゴシック" panose="020B0600070205080204" pitchFamily="34" charset="-128"/>
              </a:rPr>
              <a:t> raménka (BLRT). </a:t>
            </a:r>
          </a:p>
          <a:p>
            <a:pPr marL="828675" lvl="2" indent="-342900"/>
            <a:r>
              <a:rPr lang="cs-CZ" altLang="cs-CZ" sz="1800" dirty="0">
                <a:ea typeface="ＭＳ Ｐゴシック" panose="020B0600070205080204" pitchFamily="34" charset="-128"/>
              </a:rPr>
              <a:t>Vývoj patologických kmitů </a:t>
            </a:r>
            <a:r>
              <a:rPr lang="cs-CZ" altLang="cs-CZ" sz="1800" dirty="0" err="1">
                <a:ea typeface="ＭＳ Ｐゴシック" panose="020B0600070205080204" pitchFamily="34" charset="-128"/>
              </a:rPr>
              <a:t>Q</a:t>
            </a:r>
            <a:r>
              <a:rPr lang="cs-CZ" altLang="cs-CZ" sz="1800" dirty="0">
                <a:ea typeface="ＭＳ Ｐゴシック" panose="020B0600070205080204" pitchFamily="34" charset="-128"/>
              </a:rPr>
              <a:t> v EKG záznamu. </a:t>
            </a:r>
          </a:p>
          <a:p>
            <a:pPr marL="247650" lvl="1" indent="0">
              <a:buFont typeface="Wingdings 2" pitchFamily="2" charset="2"/>
              <a:buNone/>
            </a:pPr>
            <a:r>
              <a:rPr lang="cs-CZ" altLang="cs-CZ" sz="1800" dirty="0">
                <a:ea typeface="ＭＳ Ｐゴシック" panose="020B0600070205080204" pitchFamily="34" charset="-128"/>
              </a:rPr>
              <a:t>• Zobrazení nové ztráty </a:t>
            </a:r>
            <a:r>
              <a:rPr lang="cs-CZ" altLang="cs-CZ" sz="1800" dirty="0" err="1">
                <a:ea typeface="ＭＳ Ｐゴシック" panose="020B0600070205080204" pitchFamily="34" charset="-128"/>
              </a:rPr>
              <a:t>viabilního</a:t>
            </a:r>
            <a:r>
              <a:rPr lang="cs-CZ" altLang="cs-CZ" sz="1800" dirty="0">
                <a:ea typeface="ＭＳ Ｐゴシック" panose="020B0600070205080204" pitchFamily="34" charset="-128"/>
              </a:rPr>
              <a:t> myokardu či nové regionální poruchy hybnosti srdeční stěny. </a:t>
            </a:r>
          </a:p>
          <a:p>
            <a:pPr marL="247650" lvl="1" indent="0">
              <a:buFont typeface="Wingdings 2" pitchFamily="2" charset="2"/>
              <a:buNone/>
            </a:pPr>
            <a:r>
              <a:rPr lang="cs-CZ" altLang="cs-CZ" sz="1800" dirty="0">
                <a:ea typeface="ＭＳ Ｐゴシック" panose="020B0600070205080204" pitchFamily="34" charset="-128"/>
              </a:rPr>
              <a:t>• Identifikace </a:t>
            </a:r>
            <a:r>
              <a:rPr lang="cs-CZ" altLang="cs-CZ" sz="1800" dirty="0" err="1">
                <a:ea typeface="ＭＳ Ｐゴシック" panose="020B0600070205080204" pitchFamily="34" charset="-128"/>
              </a:rPr>
              <a:t>intrakoronárního</a:t>
            </a:r>
            <a:r>
              <a:rPr lang="cs-CZ" altLang="cs-CZ" sz="1800" dirty="0">
                <a:ea typeface="ＭＳ Ｐゴシック" panose="020B0600070205080204" pitchFamily="34" charset="-128"/>
              </a:rPr>
              <a:t> trombu při </a:t>
            </a:r>
            <a:r>
              <a:rPr lang="cs-CZ" altLang="cs-CZ" sz="1800" dirty="0" err="1">
                <a:ea typeface="ＭＳ Ｐゴシック" panose="020B0600070205080204" pitchFamily="34" charset="-128"/>
              </a:rPr>
              <a:t>angiografi</a:t>
            </a:r>
            <a:r>
              <a:rPr lang="cs-CZ" altLang="cs-CZ" sz="1800" dirty="0">
                <a:ea typeface="ＭＳ Ｐゴシック" panose="020B0600070205080204" pitchFamily="34" charset="-128"/>
              </a:rPr>
              <a:t> i nebo pitvě.</a:t>
            </a:r>
          </a:p>
          <a:p>
            <a:pPr marL="247650" lvl="1" indent="0">
              <a:buFont typeface="Wingdings 2" pitchFamily="2" charset="2"/>
              <a:buNone/>
            </a:pPr>
            <a:r>
              <a:rPr lang="cs-CZ" altLang="cs-CZ" sz="2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Pouhá pozitivita troponinu se nerovná infarkt myokardu!!</a:t>
            </a:r>
          </a:p>
          <a:p>
            <a:pPr marL="0" indent="0">
              <a:buFont typeface="Wingdings 2" pitchFamily="2" charset="2"/>
              <a:buNone/>
            </a:pPr>
            <a:endParaRPr lang="cs-CZ" altLang="cs-CZ" dirty="0">
              <a:ea typeface="ＭＳ Ｐゴシック" panose="020B0600070205080204" pitchFamily="34" charset="-128"/>
            </a:endParaRPr>
          </a:p>
          <a:p>
            <a:pPr marL="0" indent="0"/>
            <a:endParaRPr lang="en-US" altLang="cs-CZ" dirty="0">
              <a:ea typeface="ＭＳ Ｐゴシック" panose="020B0600070205080204" pitchFamily="34" charset="-128"/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C501C81-17F2-4085-8975-B709686E74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942"/>
    </mc:Choice>
    <mc:Fallback>
      <p:transition spd="slow" advTm="103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53921F31-BD29-1642-841E-5A16A420E3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066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>
                <a:solidFill>
                  <a:schemeClr val="hlink"/>
                </a:solidFill>
                <a:ea typeface="+mj-ea"/>
              </a:rPr>
              <a:t>věnčité tepny</a:t>
            </a:r>
          </a:p>
        </p:txBody>
      </p:sp>
      <p:pic>
        <p:nvPicPr>
          <p:cNvPr id="26626" name="Picture 4" descr="věnč">
            <a:extLst>
              <a:ext uri="{FF2B5EF4-FFF2-40B4-BE49-F238E27FC236}">
                <a16:creationId xmlns:a16="http://schemas.microsoft.com/office/drawing/2014/main" id="{6719465A-C52F-6D47-9BCF-9797AC0E2EC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639888"/>
            <a:ext cx="4038600" cy="4446587"/>
          </a:xfrm>
          <a:noFill/>
        </p:spPr>
      </p:pic>
      <p:sp>
        <p:nvSpPr>
          <p:cNvPr id="26627" name="Rectangle 3">
            <a:extLst>
              <a:ext uri="{FF2B5EF4-FFF2-40B4-BE49-F238E27FC236}">
                <a16:creationId xmlns:a16="http://schemas.microsoft.com/office/drawing/2014/main" id="{755E29DD-4D50-F341-9319-C0A36C871CB9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932363" y="1628775"/>
            <a:ext cx="3292475" cy="45227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800" b="1">
                <a:solidFill>
                  <a:schemeClr val="hlink"/>
                </a:solidFill>
                <a:ea typeface="ＭＳ Ｐゴシック" panose="020B0600070205080204" pitchFamily="34" charset="-128"/>
              </a:rPr>
              <a:t>RIA, RD</a:t>
            </a:r>
            <a:r>
              <a:rPr lang="cs-CZ" altLang="cs-CZ" sz="2800">
                <a:ea typeface="ＭＳ Ｐゴシック" panose="020B0600070205080204" pitchFamily="34" charset="-128"/>
              </a:rPr>
              <a:t> – septum, přední stěna, hrot, boční stěna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b="1">
                <a:solidFill>
                  <a:schemeClr val="hlink"/>
                </a:solidFill>
                <a:ea typeface="ＭＳ Ｐゴシック" panose="020B0600070205080204" pitchFamily="34" charset="-128"/>
              </a:rPr>
              <a:t>RC, RMS</a:t>
            </a:r>
            <a:r>
              <a:rPr lang="cs-CZ" altLang="cs-CZ" sz="2800">
                <a:ea typeface="ＭＳ Ｐゴシック" panose="020B0600070205080204" pitchFamily="34" charset="-128"/>
              </a:rPr>
              <a:t> – boční stěna a zadní stěna, dolní stěna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b="1">
                <a:solidFill>
                  <a:schemeClr val="hlink"/>
                </a:solidFill>
                <a:ea typeface="ＭＳ Ｐゴシック" panose="020B0600070205080204" pitchFamily="34" charset="-128"/>
              </a:rPr>
              <a:t>ACD</a:t>
            </a:r>
            <a:r>
              <a:rPr lang="cs-CZ" altLang="cs-CZ" sz="2800">
                <a:ea typeface="ＭＳ Ｐゴシック" panose="020B0600070205080204" pitchFamily="34" charset="-128"/>
              </a:rPr>
              <a:t> – dolní stěna, pravá komora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A029F81-9A4D-4417-B364-DABCFC87AD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520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2.2|1.7|20.3|2|2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ohatý">
  <a:themeElements>
    <a:clrScheme name="Bohatý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Bohatý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ohatý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ohatý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607</TotalTime>
  <Words>1318</Words>
  <Application>Microsoft Office PowerPoint</Application>
  <PresentationFormat>Předvádění na obrazovce (4:3)</PresentationFormat>
  <Paragraphs>191</Paragraphs>
  <Slides>26</Slides>
  <Notes>18</Notes>
  <HiddenSlides>0</HiddenSlides>
  <MMClips>26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3" baseType="lpstr">
      <vt:lpstr>Arial</vt:lpstr>
      <vt:lpstr>Garamond</vt:lpstr>
      <vt:lpstr>Times New Roman</vt:lpstr>
      <vt:lpstr>Trebuchet MS</vt:lpstr>
      <vt:lpstr>Wingdings</vt:lpstr>
      <vt:lpstr>Wingdings 2</vt:lpstr>
      <vt:lpstr>Bohatý</vt:lpstr>
      <vt:lpstr>Ischemická choroba srdeční</vt:lpstr>
      <vt:lpstr>Ischemická choroba srdeční</vt:lpstr>
      <vt:lpstr>Patogeneze akutního koronárního syndromu </vt:lpstr>
      <vt:lpstr>Klinické projevy </vt:lpstr>
      <vt:lpstr>Formy ICHS</vt:lpstr>
      <vt:lpstr>Akutní koronární syndrom</vt:lpstr>
      <vt:lpstr>Náhlá srdeční  smrt </vt:lpstr>
      <vt:lpstr>Pojem akutní infarkt myokardu (AIM) by měl být užíván tehdy, je-li k dispozici průkaz myokardiální nekrózy v klinické situaci odpovídající akutní myokardiální ischemii. </vt:lpstr>
      <vt:lpstr>věnčité tepny</vt:lpstr>
      <vt:lpstr>Názvosloví infarktu myokardu</vt:lpstr>
      <vt:lpstr>Názvosloví infarktu myokardu</vt:lpstr>
      <vt:lpstr>Prezentace aplikace PowerPoint</vt:lpstr>
      <vt:lpstr>Prezentace aplikace PowerPoint</vt:lpstr>
      <vt:lpstr>Prezentace aplikace PowerPoint</vt:lpstr>
      <vt:lpstr>BLRT</vt:lpstr>
      <vt:lpstr>Ukazatele poškození myokardu</vt:lpstr>
      <vt:lpstr>Komplikace infarktu myokardu</vt:lpstr>
      <vt:lpstr>Komorové dysrytmie</vt:lpstr>
      <vt:lpstr>Kardiogenní šok</vt:lpstr>
      <vt:lpstr>Léčba AIM – cíle </vt:lpstr>
      <vt:lpstr>Léčba AIM – fáze </vt:lpstr>
      <vt:lpstr>Přednemocniční léčba </vt:lpstr>
      <vt:lpstr>Nemocniční léčba</vt:lpstr>
      <vt:lpstr>Prezentace aplikace PowerPoint</vt:lpstr>
      <vt:lpstr>Akutní infarkt myokardu bez ST elevací, nestabilní angina pectoris</vt:lpstr>
      <vt:lpstr>Léčba AKS po propuštění </vt:lpstr>
    </vt:vector>
  </TitlesOfParts>
  <Company>Fnusa Universita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Ischemická choroba srdeční</dc:title>
  <dc:creator>Fnusa Universita</dc:creator>
  <cp:lastModifiedBy>prosecka.pavlina</cp:lastModifiedBy>
  <cp:revision>31</cp:revision>
  <dcterms:created xsi:type="dcterms:W3CDTF">2011-04-16T16:21:37Z</dcterms:created>
  <dcterms:modified xsi:type="dcterms:W3CDTF">2020-10-28T18:32:46Z</dcterms:modified>
</cp:coreProperties>
</file>