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Lst>
  <p:notesMasterIdLst>
    <p:notesMasterId r:id="rId38"/>
  </p:notesMasterIdLst>
  <p:sldIdLst>
    <p:sldId id="256" r:id="rId2"/>
    <p:sldId id="266" r:id="rId3"/>
    <p:sldId id="258" r:id="rId4"/>
    <p:sldId id="260" r:id="rId5"/>
    <p:sldId id="274" r:id="rId6"/>
    <p:sldId id="268" r:id="rId7"/>
    <p:sldId id="269" r:id="rId8"/>
    <p:sldId id="290" r:id="rId9"/>
    <p:sldId id="270" r:id="rId10"/>
    <p:sldId id="271" r:id="rId11"/>
    <p:sldId id="272" r:id="rId12"/>
    <p:sldId id="292" r:id="rId13"/>
    <p:sldId id="261" r:id="rId14"/>
    <p:sldId id="262" r:id="rId15"/>
    <p:sldId id="263" r:id="rId16"/>
    <p:sldId id="264" r:id="rId17"/>
    <p:sldId id="265" r:id="rId18"/>
    <p:sldId id="273" r:id="rId19"/>
    <p:sldId id="276" r:id="rId20"/>
    <p:sldId id="281" r:id="rId21"/>
    <p:sldId id="279" r:id="rId22"/>
    <p:sldId id="278" r:id="rId23"/>
    <p:sldId id="282" r:id="rId24"/>
    <p:sldId id="284" r:id="rId25"/>
    <p:sldId id="286" r:id="rId26"/>
    <p:sldId id="285" r:id="rId27"/>
    <p:sldId id="267" r:id="rId28"/>
    <p:sldId id="289" r:id="rId29"/>
    <p:sldId id="291" r:id="rId30"/>
    <p:sldId id="294" r:id="rId31"/>
    <p:sldId id="293" r:id="rId32"/>
    <p:sldId id="280" r:id="rId33"/>
    <p:sldId id="275" r:id="rId34"/>
    <p:sldId id="287" r:id="rId35"/>
    <p:sldId id="288" r:id="rId36"/>
    <p:sldId id="295" r:id="rId37"/>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78" autoAdjust="0"/>
    <p:restoredTop sz="94690" autoAdjust="0"/>
  </p:normalViewPr>
  <p:slideViewPr>
    <p:cSldViewPr>
      <p:cViewPr varScale="1">
        <p:scale>
          <a:sx n="82" d="100"/>
          <a:sy n="82" d="100"/>
        </p:scale>
        <p:origin x="1358"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54464B-D8EC-42CA-A5DB-873A1F6FE0A4}" type="datetimeFigureOut">
              <a:rPr lang="cs-CZ" smtClean="0"/>
              <a:pPr/>
              <a:t>06.10.2020</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A25DDA-2ECF-4313-9EA6-93727BFD2970}" type="slidenum">
              <a:rPr lang="cs-CZ" smtClean="0"/>
              <a:pPr/>
              <a:t>‹#›</a:t>
            </a:fld>
            <a:endParaRPr lang="cs-CZ"/>
          </a:p>
        </p:txBody>
      </p:sp>
    </p:spTree>
    <p:extLst>
      <p:ext uri="{BB962C8B-B14F-4D97-AF65-F5344CB8AC3E}">
        <p14:creationId xmlns:p14="http://schemas.microsoft.com/office/powerpoint/2010/main" val="3422394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dt" sz="quarter" idx="1"/>
          </p:nvPr>
        </p:nvSpPr>
        <p:spPr>
          <a:noFill/>
        </p:spPr>
        <p:txBody>
          <a:bodyPr/>
          <a:lstStyle/>
          <a:p>
            <a:r>
              <a:rPr lang="en-US"/>
              <a:t>NVP0000901 </a:t>
            </a:r>
            <a:r>
              <a:rPr lang="en-US">
                <a:solidFill>
                  <a:schemeClr val="tx1"/>
                </a:solidFill>
              </a:rPr>
              <a:t>CADUET</a:t>
            </a:r>
            <a:r>
              <a:rPr lang="en-US" baseline="30000">
                <a:solidFill>
                  <a:schemeClr val="tx1"/>
                </a:solidFill>
              </a:rPr>
              <a:t>®</a:t>
            </a:r>
            <a:r>
              <a:rPr lang="en-US">
                <a:solidFill>
                  <a:schemeClr val="tx1"/>
                </a:solidFill>
              </a:rPr>
              <a:t> Global Speaker Slide Kit Version 2</a:t>
            </a:r>
          </a:p>
        </p:txBody>
      </p:sp>
      <p:sp>
        <p:nvSpPr>
          <p:cNvPr id="20483" name="Rectangle 2"/>
          <p:cNvSpPr>
            <a:spLocks noGrp="1" noRot="1" noChangeAspect="1" noChangeArrowheads="1" noTextEdit="1"/>
          </p:cNvSpPr>
          <p:nvPr>
            <p:ph type="sldImg"/>
          </p:nvPr>
        </p:nvSpPr>
        <p:spPr>
          <a:xfrm>
            <a:off x="733425" y="685800"/>
            <a:ext cx="3886200" cy="2916238"/>
          </a:xfrm>
          <a:ln/>
        </p:spPr>
      </p:sp>
      <p:sp>
        <p:nvSpPr>
          <p:cNvPr id="20484" name="Rectangle 3"/>
          <p:cNvSpPr>
            <a:spLocks noGrp="1" noChangeArrowheads="1"/>
          </p:cNvSpPr>
          <p:nvPr>
            <p:ph type="body" idx="1"/>
          </p:nvPr>
        </p:nvSpPr>
        <p:spPr>
          <a:xfrm>
            <a:off x="666233" y="3905251"/>
            <a:ext cx="5457204" cy="4553262"/>
          </a:xfrm>
          <a:noFill/>
          <a:ln/>
        </p:spPr>
        <p:txBody>
          <a:bodyPr/>
          <a:lstStyle/>
          <a:p>
            <a:r>
              <a:rPr lang="en-US"/>
              <a:t>According to 2002 mortality figures compiled for the World Health Organization’s (WHO) </a:t>
            </a:r>
            <a:r>
              <a:rPr lang="en-US" i="1"/>
              <a:t>World Health Report 2003: </a:t>
            </a:r>
            <a:r>
              <a:rPr lang="en-US" i="1">
                <a:cs typeface="Times New Roman" pitchFamily="18" charset="0"/>
              </a:rPr>
              <a:t>Shaping the Future</a:t>
            </a:r>
            <a:r>
              <a:rPr lang="en-US"/>
              <a:t>, cardiovascular diseases (CVD) (mainly ischemic heart disease and stroke) were the leading global cause of death, accounting for approximately 16.6 million deaths, followed by cancer (7.1 million deaths), intentional and unintentional injuries (5.2 million), upper and lower respiratory infection (3.8 million), chronic obstructive pulmonary disease (COPD) and asthma (2.9 million), and human immunodeficiency virus/acquired immunodeficiency syndrome (HIV/AIDS) (2.8 million). </a:t>
            </a:r>
          </a:p>
        </p:txBody>
      </p:sp>
      <p:sp>
        <p:nvSpPr>
          <p:cNvPr id="20485" name="Text Box 4"/>
          <p:cNvSpPr txBox="1">
            <a:spLocks noChangeArrowheads="1"/>
          </p:cNvSpPr>
          <p:nvPr/>
        </p:nvSpPr>
        <p:spPr bwMode="blackWhite">
          <a:xfrm>
            <a:off x="866568" y="8015054"/>
            <a:ext cx="5339177" cy="574466"/>
          </a:xfrm>
          <a:prstGeom prst="rect">
            <a:avLst/>
          </a:prstGeom>
          <a:noFill/>
          <a:ln w="0">
            <a:noFill/>
            <a:miter lim="800000"/>
            <a:headEnd/>
            <a:tailEnd/>
          </a:ln>
        </p:spPr>
        <p:txBody>
          <a:bodyPr lIns="88849" tIns="44425" rIns="88849" bIns="44425" anchor="b">
            <a:spAutoFit/>
          </a:bodyPr>
          <a:lstStyle/>
          <a:p>
            <a:pPr marL="227441" indent="-227441" algn="just" defTabSz="889512">
              <a:spcBef>
                <a:spcPct val="30000"/>
              </a:spcBef>
            </a:pPr>
            <a:r>
              <a:rPr lang="en-US" sz="900" b="1" dirty="0">
                <a:latin typeface="Times New Roman" pitchFamily="18" charset="0"/>
              </a:rPr>
              <a:t>Reference</a:t>
            </a:r>
          </a:p>
          <a:p>
            <a:pPr marL="227441" indent="-227441" defTabSz="889512">
              <a:spcBef>
                <a:spcPct val="50000"/>
              </a:spcBef>
            </a:pPr>
            <a:r>
              <a:rPr lang="en-US" sz="900" b="1" dirty="0">
                <a:latin typeface="Times New Roman" pitchFamily="18" charset="0"/>
              </a:rPr>
              <a:t>1.</a:t>
            </a:r>
            <a:r>
              <a:rPr lang="en-US" sz="900" dirty="0">
                <a:latin typeface="Times New Roman" pitchFamily="18" charset="0"/>
              </a:rPr>
              <a:t> 	World Health Organization. </a:t>
            </a:r>
            <a:r>
              <a:rPr lang="en-US" sz="900" i="1" dirty="0">
                <a:latin typeface="Times New Roman" pitchFamily="18" charset="0"/>
              </a:rPr>
              <a:t>The World Health Report 2003: Shaping the Future.</a:t>
            </a:r>
            <a:r>
              <a:rPr lang="en-US" sz="900" dirty="0">
                <a:latin typeface="Times New Roman" pitchFamily="18" charset="0"/>
              </a:rPr>
              <a:t> Geneva, Switzerland: World Health Organization; 2003.</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dt" sz="quarter" idx="1"/>
          </p:nvPr>
        </p:nvSpPr>
        <p:spPr>
          <a:noFill/>
        </p:spPr>
        <p:txBody>
          <a:bodyPr/>
          <a:lstStyle/>
          <a:p>
            <a:r>
              <a:rPr lang="en-US"/>
              <a:t>NVP0000901 </a:t>
            </a:r>
            <a:r>
              <a:rPr lang="en-US">
                <a:solidFill>
                  <a:schemeClr val="tx1"/>
                </a:solidFill>
              </a:rPr>
              <a:t>CADUET</a:t>
            </a:r>
            <a:r>
              <a:rPr lang="en-US" baseline="30000">
                <a:solidFill>
                  <a:schemeClr val="tx1"/>
                </a:solidFill>
              </a:rPr>
              <a:t>®</a:t>
            </a:r>
            <a:r>
              <a:rPr lang="en-US">
                <a:solidFill>
                  <a:schemeClr val="tx1"/>
                </a:solidFill>
              </a:rPr>
              <a:t> Global Speaker Slide Kit Version 2</a:t>
            </a:r>
          </a:p>
        </p:txBody>
      </p:sp>
      <p:sp>
        <p:nvSpPr>
          <p:cNvPr id="21507" name="Rectangle 2"/>
          <p:cNvSpPr>
            <a:spLocks noGrp="1" noRot="1" noChangeAspect="1" noChangeArrowheads="1" noTextEdit="1"/>
          </p:cNvSpPr>
          <p:nvPr>
            <p:ph type="sldImg"/>
          </p:nvPr>
        </p:nvSpPr>
        <p:spPr>
          <a:xfrm>
            <a:off x="733425" y="685800"/>
            <a:ext cx="3886200" cy="2916238"/>
          </a:xfrm>
          <a:ln/>
        </p:spPr>
      </p:sp>
      <p:sp>
        <p:nvSpPr>
          <p:cNvPr id="21508" name="Rectangle 3"/>
          <p:cNvSpPr>
            <a:spLocks noGrp="1" noChangeArrowheads="1"/>
          </p:cNvSpPr>
          <p:nvPr>
            <p:ph type="body" idx="1"/>
          </p:nvPr>
        </p:nvSpPr>
        <p:spPr>
          <a:xfrm>
            <a:off x="666233" y="3905251"/>
            <a:ext cx="5457204" cy="4553262"/>
          </a:xfrm>
          <a:noFill/>
          <a:ln/>
        </p:spPr>
        <p:txBody>
          <a:bodyPr/>
          <a:lstStyle/>
          <a:p>
            <a:r>
              <a:rPr lang="en-US"/>
              <a:t>The </a:t>
            </a:r>
            <a:r>
              <a:rPr lang="en-US" i="1"/>
              <a:t>World Health Report</a:t>
            </a:r>
            <a:r>
              <a:rPr lang="en-US"/>
              <a:t> identified the contribution of selected risk factors to mortality worldwide in developing and developed countries. Blood pressure (BP) levels higher than optimal account for the largest percentage of mortality worldwide followed by tobacco use. Cholesterol higher than a level considered optimal is the fifth largest contributor to mortality worldwide.  It is important to note that higher than optimal BP, tobacco use, and higher than optimal cholesterol are major contributors to mortality in both developing and developed countries. Risk factors such as underweight, unsafe sex, unsafe water, poor sanitation, and hygiene are overwhelmingly contributors to mortality in the developing world.</a:t>
            </a:r>
          </a:p>
        </p:txBody>
      </p:sp>
      <p:sp>
        <p:nvSpPr>
          <p:cNvPr id="21509" name="Text Box 5"/>
          <p:cNvSpPr txBox="1">
            <a:spLocks noChangeArrowheads="1"/>
          </p:cNvSpPr>
          <p:nvPr/>
        </p:nvSpPr>
        <p:spPr bwMode="blackWhite">
          <a:xfrm>
            <a:off x="866568" y="8015054"/>
            <a:ext cx="5339177" cy="574466"/>
          </a:xfrm>
          <a:prstGeom prst="rect">
            <a:avLst/>
          </a:prstGeom>
          <a:noFill/>
          <a:ln w="0">
            <a:noFill/>
            <a:miter lim="800000"/>
            <a:headEnd/>
            <a:tailEnd/>
          </a:ln>
        </p:spPr>
        <p:txBody>
          <a:bodyPr lIns="88849" tIns="44425" rIns="88849" bIns="44425" anchor="b">
            <a:spAutoFit/>
          </a:bodyPr>
          <a:lstStyle/>
          <a:p>
            <a:pPr marL="224325" indent="-224325" algn="just" defTabSz="889512">
              <a:spcBef>
                <a:spcPct val="30000"/>
              </a:spcBef>
            </a:pPr>
            <a:r>
              <a:rPr lang="en-US" sz="900" b="1" dirty="0">
                <a:latin typeface="Times New Roman" pitchFamily="18" charset="0"/>
              </a:rPr>
              <a:t>Reference</a:t>
            </a:r>
          </a:p>
          <a:p>
            <a:pPr marL="224325" indent="-224325" defTabSz="889512">
              <a:spcBef>
                <a:spcPct val="50000"/>
              </a:spcBef>
            </a:pPr>
            <a:r>
              <a:rPr lang="en-US" sz="900" b="1" dirty="0">
                <a:latin typeface="Times New Roman" pitchFamily="18" charset="0"/>
              </a:rPr>
              <a:t>1.</a:t>
            </a:r>
            <a:r>
              <a:rPr lang="en-US" sz="900" dirty="0">
                <a:latin typeface="Times New Roman" pitchFamily="18" charset="0"/>
              </a:rPr>
              <a:t> 	</a:t>
            </a:r>
            <a:r>
              <a:rPr lang="en-US" sz="900" dirty="0" err="1">
                <a:latin typeface="Times New Roman" pitchFamily="18" charset="0"/>
              </a:rPr>
              <a:t>Yach</a:t>
            </a:r>
            <a:r>
              <a:rPr lang="en-US" sz="900" dirty="0">
                <a:latin typeface="Times New Roman" pitchFamily="18" charset="0"/>
              </a:rPr>
              <a:t> D, </a:t>
            </a:r>
            <a:r>
              <a:rPr lang="en-US" sz="900" dirty="0" err="1">
                <a:latin typeface="Times New Roman" pitchFamily="18" charset="0"/>
              </a:rPr>
              <a:t>Hawkes</a:t>
            </a:r>
            <a:r>
              <a:rPr lang="en-US" sz="900" dirty="0">
                <a:latin typeface="Times New Roman" pitchFamily="18" charset="0"/>
              </a:rPr>
              <a:t> C, Gould CL, </a:t>
            </a:r>
            <a:r>
              <a:rPr lang="en-US" sz="900" dirty="0" err="1">
                <a:latin typeface="Times New Roman" pitchFamily="18" charset="0"/>
              </a:rPr>
              <a:t>Hofman</a:t>
            </a:r>
            <a:r>
              <a:rPr lang="en-US" sz="900" dirty="0">
                <a:latin typeface="Times New Roman" pitchFamily="18" charset="0"/>
              </a:rPr>
              <a:t> KJ. The global burden of chronic diseases: overcoming impediments to prevention and control. </a:t>
            </a:r>
            <a:r>
              <a:rPr lang="en-US" sz="900" i="1" dirty="0">
                <a:latin typeface="Times New Roman" pitchFamily="18" charset="0"/>
              </a:rPr>
              <a:t>JAMA</a:t>
            </a:r>
            <a:r>
              <a:rPr lang="en-US" sz="900" dirty="0">
                <a:latin typeface="Times New Roman" pitchFamily="18" charset="0"/>
              </a:rPr>
              <a:t>. 2004;291:2616-2622.</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dt" sz="quarter" idx="1"/>
          </p:nvPr>
        </p:nvSpPr>
        <p:spPr>
          <a:noFill/>
        </p:spPr>
        <p:txBody>
          <a:bodyPr/>
          <a:lstStyle/>
          <a:p>
            <a:r>
              <a:rPr lang="en-US"/>
              <a:t>NVP0000901 </a:t>
            </a:r>
            <a:r>
              <a:rPr lang="en-US">
                <a:solidFill>
                  <a:schemeClr val="tx1"/>
                </a:solidFill>
              </a:rPr>
              <a:t>CADUET</a:t>
            </a:r>
            <a:r>
              <a:rPr lang="en-US" baseline="30000">
                <a:solidFill>
                  <a:schemeClr val="tx1"/>
                </a:solidFill>
              </a:rPr>
              <a:t>®</a:t>
            </a:r>
            <a:r>
              <a:rPr lang="en-US">
                <a:solidFill>
                  <a:schemeClr val="tx1"/>
                </a:solidFill>
              </a:rPr>
              <a:t> Global Speaker Slide Kit Version 2</a:t>
            </a:r>
          </a:p>
        </p:txBody>
      </p:sp>
      <p:sp>
        <p:nvSpPr>
          <p:cNvPr id="22531" name="Rectangle 2"/>
          <p:cNvSpPr>
            <a:spLocks noGrp="1" noRot="1" noChangeAspect="1" noChangeArrowheads="1" noTextEdit="1"/>
          </p:cNvSpPr>
          <p:nvPr>
            <p:ph type="sldImg"/>
          </p:nvPr>
        </p:nvSpPr>
        <p:spPr>
          <a:xfrm>
            <a:off x="735013" y="687388"/>
            <a:ext cx="3883025" cy="2913062"/>
          </a:xfrm>
          <a:ln/>
        </p:spPr>
      </p:sp>
      <p:sp>
        <p:nvSpPr>
          <p:cNvPr id="22532" name="Rectangle 3"/>
          <p:cNvSpPr>
            <a:spLocks noGrp="1" noChangeArrowheads="1"/>
          </p:cNvSpPr>
          <p:nvPr>
            <p:ph type="body" idx="1"/>
          </p:nvPr>
        </p:nvSpPr>
        <p:spPr>
          <a:xfrm>
            <a:off x="666233" y="3905251"/>
            <a:ext cx="5457204" cy="4551700"/>
          </a:xfrm>
          <a:noFill/>
          <a:ln/>
        </p:spPr>
        <p:txBody>
          <a:bodyPr/>
          <a:lstStyle/>
          <a:p>
            <a:r>
              <a:rPr lang="en-US"/>
              <a:t>The prevalence of hypertension is high across both industrialized and developing countries, and increases steadily with age.</a:t>
            </a:r>
            <a:r>
              <a:rPr lang="en-US" baseline="30000"/>
              <a:t>1</a:t>
            </a:r>
            <a:r>
              <a:rPr lang="en-US"/>
              <a:t> In this study, sample surveys that were national in scope and conducted in the 1990s were identified in Germany, Finland, Sweden, England, Spain, Italy, Canada, and the United States.  Collaborating investigators provided tabular data in a consistent format by age and sex for persons at least 35 years of age.  Population registries were the main basis for sampling.  Survey sizes ranged from 1800 to 23100, with response rates of 61% to 87.5%.</a:t>
            </a:r>
            <a:r>
              <a:rPr lang="en-US" baseline="30000"/>
              <a:t>2</a:t>
            </a:r>
            <a:r>
              <a:rPr lang="en-US"/>
              <a:t>  </a:t>
            </a:r>
          </a:p>
          <a:p>
            <a:r>
              <a:rPr lang="en-US"/>
              <a:t>Each collaborator was asked to provide average sex- age-specific data by 5-year age groups for BP, body mass index (BMI, measured as the weight in kilograms divided by the height in meters squared), and counts of hypertensive individuals by treatment and control status.</a:t>
            </a:r>
            <a:r>
              <a:rPr lang="en-US" baseline="30000"/>
              <a:t>2</a:t>
            </a:r>
            <a:r>
              <a:rPr lang="en-US"/>
              <a:t>  </a:t>
            </a:r>
          </a:p>
        </p:txBody>
      </p:sp>
      <p:sp>
        <p:nvSpPr>
          <p:cNvPr id="22533" name="Text Box 7"/>
          <p:cNvSpPr txBox="1">
            <a:spLocks noChangeArrowheads="1"/>
          </p:cNvSpPr>
          <p:nvPr/>
        </p:nvSpPr>
        <p:spPr bwMode="blackWhite">
          <a:xfrm>
            <a:off x="819978" y="6684677"/>
            <a:ext cx="5311223" cy="1004676"/>
          </a:xfrm>
          <a:prstGeom prst="rect">
            <a:avLst/>
          </a:prstGeom>
          <a:noFill/>
          <a:ln w="9525">
            <a:noFill/>
            <a:miter lim="800000"/>
            <a:headEnd/>
            <a:tailEnd/>
          </a:ln>
        </p:spPr>
        <p:txBody>
          <a:bodyPr lIns="89705" tIns="44852" rIns="89705" bIns="44852" anchor="b">
            <a:spAutoFit/>
          </a:bodyPr>
          <a:lstStyle/>
          <a:p>
            <a:pPr marL="224325" indent="-224325">
              <a:spcBef>
                <a:spcPct val="30000"/>
              </a:spcBef>
            </a:pPr>
            <a:r>
              <a:rPr lang="en-US" sz="900" b="1" dirty="0">
                <a:latin typeface="Times New Roman" pitchFamily="18" charset="0"/>
              </a:rPr>
              <a:t>References</a:t>
            </a:r>
          </a:p>
          <a:p>
            <a:pPr marL="224325" indent="-224325">
              <a:spcBef>
                <a:spcPct val="30000"/>
              </a:spcBef>
            </a:pPr>
            <a:r>
              <a:rPr lang="en-US" sz="900" b="1" dirty="0">
                <a:latin typeface="Times New Roman" pitchFamily="18" charset="0"/>
              </a:rPr>
              <a:t>1.</a:t>
            </a:r>
            <a:r>
              <a:rPr lang="en-US" sz="900" dirty="0">
                <a:latin typeface="Times New Roman" pitchFamily="18" charset="0"/>
              </a:rPr>
              <a:t>	International Task Force for Prevention of Coronary Heart Disease. Coronary heart disease: reducing the risk. </a:t>
            </a:r>
            <a:r>
              <a:rPr lang="en-US" sz="900" i="1" dirty="0" err="1">
                <a:latin typeface="Times New Roman" pitchFamily="18" charset="0"/>
              </a:rPr>
              <a:t>Nutr</a:t>
            </a:r>
            <a:r>
              <a:rPr lang="en-US" sz="900" i="1" dirty="0">
                <a:latin typeface="Times New Roman" pitchFamily="18" charset="0"/>
              </a:rPr>
              <a:t> </a:t>
            </a:r>
            <a:r>
              <a:rPr lang="en-US" sz="900" i="1" dirty="0" err="1">
                <a:latin typeface="Times New Roman" pitchFamily="18" charset="0"/>
              </a:rPr>
              <a:t>Metab</a:t>
            </a:r>
            <a:r>
              <a:rPr lang="en-US" sz="900" i="1" dirty="0">
                <a:latin typeface="Times New Roman" pitchFamily="18" charset="0"/>
              </a:rPr>
              <a:t> </a:t>
            </a:r>
            <a:r>
              <a:rPr lang="en-US" sz="900" i="1" dirty="0" err="1">
                <a:latin typeface="Times New Roman" pitchFamily="18" charset="0"/>
              </a:rPr>
              <a:t>Cardiovasc</a:t>
            </a:r>
            <a:r>
              <a:rPr lang="en-US" sz="900" i="1" dirty="0">
                <a:latin typeface="Times New Roman" pitchFamily="18" charset="0"/>
              </a:rPr>
              <a:t> Dis.</a:t>
            </a:r>
            <a:r>
              <a:rPr lang="en-US" sz="900" dirty="0">
                <a:latin typeface="Times New Roman" pitchFamily="18" charset="0"/>
              </a:rPr>
              <a:t>1998;8:205-271.</a:t>
            </a:r>
          </a:p>
          <a:p>
            <a:pPr marL="224325" indent="-224325">
              <a:spcBef>
                <a:spcPct val="30000"/>
              </a:spcBef>
            </a:pPr>
            <a:r>
              <a:rPr lang="en-US" sz="900" b="1" dirty="0">
                <a:latin typeface="Times New Roman" pitchFamily="18" charset="0"/>
              </a:rPr>
              <a:t>2.</a:t>
            </a:r>
            <a:r>
              <a:rPr lang="en-US" sz="900" dirty="0">
                <a:latin typeface="Times New Roman" pitchFamily="18" charset="0"/>
              </a:rPr>
              <a:t>	Wolf-Maier K, Cooper RS, </a:t>
            </a:r>
            <a:r>
              <a:rPr lang="en-US" sz="900" dirty="0" err="1">
                <a:latin typeface="Times New Roman" pitchFamily="18" charset="0"/>
              </a:rPr>
              <a:t>Banegas</a:t>
            </a:r>
            <a:r>
              <a:rPr lang="en-US" sz="900" dirty="0">
                <a:latin typeface="Times New Roman" pitchFamily="18" charset="0"/>
              </a:rPr>
              <a:t> JR, et al. Hypertension prevalence and blood pressure levels in 6 European countries, Canada, and the United States. </a:t>
            </a:r>
            <a:r>
              <a:rPr lang="en-US" sz="900" i="1" dirty="0">
                <a:latin typeface="Times New Roman" pitchFamily="18" charset="0"/>
              </a:rPr>
              <a:t>JAMA</a:t>
            </a:r>
            <a:r>
              <a:rPr lang="en-US" sz="900" dirty="0">
                <a:latin typeface="Times New Roman" pitchFamily="18" charset="0"/>
              </a:rPr>
              <a:t>. 2003;289:2363-2369.</a:t>
            </a:r>
          </a:p>
          <a:p>
            <a:pPr marL="224325" indent="-224325"/>
            <a:endParaRPr lang="en-GB" sz="900" dirty="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dt" sz="quarter" idx="1"/>
          </p:nvPr>
        </p:nvSpPr>
        <p:spPr>
          <a:noFill/>
        </p:spPr>
        <p:txBody>
          <a:bodyPr/>
          <a:lstStyle/>
          <a:p>
            <a:r>
              <a:rPr lang="en-US"/>
              <a:t>NVP0000901 </a:t>
            </a:r>
            <a:r>
              <a:rPr lang="en-US">
                <a:solidFill>
                  <a:schemeClr val="tx1"/>
                </a:solidFill>
              </a:rPr>
              <a:t>CADUET</a:t>
            </a:r>
            <a:r>
              <a:rPr lang="en-US" baseline="30000">
                <a:solidFill>
                  <a:schemeClr val="tx1"/>
                </a:solidFill>
              </a:rPr>
              <a:t>®</a:t>
            </a:r>
            <a:r>
              <a:rPr lang="en-US">
                <a:solidFill>
                  <a:schemeClr val="tx1"/>
                </a:solidFill>
              </a:rPr>
              <a:t> Global Speaker Slide Kit Version 2</a:t>
            </a: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endParaRPr lang="nb-NO"/>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20F49D-6943-48FE-AB58-DB4A0B3FB61B}" type="slidenum">
              <a:rPr lang="cs-CZ"/>
              <a:pPr/>
              <a:t>24</a:t>
            </a:fld>
            <a:endParaRPr lang="cs-CZ"/>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p:txBody>
          <a:bodyPr/>
          <a:lstStyle/>
          <a:p>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B8CBA3-340D-44A7-B678-EE297E741110}" type="slidenum">
              <a:rPr lang="cs-CZ"/>
              <a:pPr/>
              <a:t>27</a:t>
            </a:fld>
            <a:endParaRPr lang="cs-CZ"/>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p:txBody>
          <a:bodyPr/>
          <a:lstStyle/>
          <a:p>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7" name="Volný tvar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Volný tvar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Nadpis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cs-CZ"/>
              <a:t>Klepnutím lze upravit styl předlohy nadpisů.</a:t>
            </a:r>
            <a:endParaRPr kumimoji="0" lang="en-US"/>
          </a:p>
        </p:txBody>
      </p:sp>
      <p:sp>
        <p:nvSpPr>
          <p:cNvPr id="17" name="Podnadpis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a:t>Klepnutím lze upravit styl předlohy podnadpisů.</a:t>
            </a:r>
            <a:endParaRPr kumimoji="0" lang="en-US"/>
          </a:p>
        </p:txBody>
      </p:sp>
      <p:sp>
        <p:nvSpPr>
          <p:cNvPr id="30" name="Zástupný symbol pro datum 29"/>
          <p:cNvSpPr>
            <a:spLocks noGrp="1"/>
          </p:cNvSpPr>
          <p:nvPr>
            <p:ph type="dt" sz="half" idx="10"/>
          </p:nvPr>
        </p:nvSpPr>
        <p:spPr/>
        <p:txBody>
          <a:bodyPr/>
          <a:lstStyle/>
          <a:p>
            <a:fld id="{99660A96-88D6-4BF0-BE38-446688150AA4}" type="datetimeFigureOut">
              <a:rPr lang="cs-CZ" smtClean="0"/>
              <a:pPr/>
              <a:t>06.10.2020</a:t>
            </a:fld>
            <a:endParaRPr lang="cs-CZ"/>
          </a:p>
        </p:txBody>
      </p:sp>
      <p:sp>
        <p:nvSpPr>
          <p:cNvPr id="19" name="Zástupný symbol pro zápatí 18"/>
          <p:cNvSpPr>
            <a:spLocks noGrp="1"/>
          </p:cNvSpPr>
          <p:nvPr>
            <p:ph type="ftr" sz="quarter" idx="11"/>
          </p:nvPr>
        </p:nvSpPr>
        <p:spPr/>
        <p:txBody>
          <a:bodyPr/>
          <a:lstStyle/>
          <a:p>
            <a:endParaRPr lang="cs-CZ"/>
          </a:p>
        </p:txBody>
      </p:sp>
      <p:sp>
        <p:nvSpPr>
          <p:cNvPr id="27" name="Zástupný symbol pro číslo snímku 26"/>
          <p:cNvSpPr>
            <a:spLocks noGrp="1"/>
          </p:cNvSpPr>
          <p:nvPr>
            <p:ph type="sldNum" sz="quarter" idx="12"/>
          </p:nvPr>
        </p:nvSpPr>
        <p:spPr/>
        <p:txBody>
          <a:bodyPr/>
          <a:lstStyle/>
          <a:p>
            <a:fld id="{BF643EF8-497E-4A27-B3B2-EFEB7827C2BA}"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99660A96-88D6-4BF0-BE38-446688150AA4}" type="datetimeFigureOut">
              <a:rPr lang="cs-CZ" smtClean="0"/>
              <a:pPr/>
              <a:t>06.10.2020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F643EF8-497E-4A27-B3B2-EFEB7827C2BA}"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kumimoji="0" lang="cs-CZ"/>
              <a:t>Klepnutím lze upravit styl předlohy nadpisů.</a:t>
            </a:r>
            <a:endParaRPr kumimoji="0" lang="en-US"/>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99660A96-88D6-4BF0-BE38-446688150AA4}" type="datetimeFigureOut">
              <a:rPr lang="cs-CZ" smtClean="0"/>
              <a:pPr/>
              <a:t>06.10.2020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F643EF8-497E-4A27-B3B2-EFEB7827C2BA}" type="slidenum">
              <a:rPr lang="cs-CZ" smtClean="0"/>
              <a:pPr/>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60350" y="168275"/>
            <a:ext cx="8688388" cy="614363"/>
          </a:xfrm>
        </p:spPr>
        <p:txBody>
          <a:bodyPr/>
          <a:lstStyle/>
          <a:p>
            <a:r>
              <a:rPr lang="en-US"/>
              <a:t>Click to edit Master title style</a:t>
            </a:r>
            <a:endParaRPr lang="nb-NO"/>
          </a:p>
        </p:txBody>
      </p:sp>
      <p:sp>
        <p:nvSpPr>
          <p:cNvPr id="3" name="Chart Placeholder 2"/>
          <p:cNvSpPr>
            <a:spLocks noGrp="1"/>
          </p:cNvSpPr>
          <p:nvPr>
            <p:ph type="chart" idx="1"/>
          </p:nvPr>
        </p:nvSpPr>
        <p:spPr>
          <a:xfrm>
            <a:off x="296863" y="1566863"/>
            <a:ext cx="8559800" cy="4529137"/>
          </a:xfrm>
        </p:spPr>
        <p:txBody>
          <a:bodyPr/>
          <a:lstStyle/>
          <a:p>
            <a:pPr lvl="0"/>
            <a:endParaRPr lang="nb-NO" noProof="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92100"/>
            <a:ext cx="8229600" cy="13843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905000"/>
            <a:ext cx="40386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05000"/>
            <a:ext cx="40386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a:xfrm>
            <a:off x="457200" y="6245225"/>
            <a:ext cx="2133600" cy="476250"/>
          </a:xfrm>
        </p:spPr>
        <p:txBody>
          <a:bodyPr/>
          <a:lstStyle>
            <a:lvl1pPr>
              <a:defRPr/>
            </a:lvl1pPr>
          </a:lstStyle>
          <a:p>
            <a:endParaRPr lang="cs-CZ"/>
          </a:p>
        </p:txBody>
      </p:sp>
      <p:sp>
        <p:nvSpPr>
          <p:cNvPr id="6" name="Zástupný symbol pro zápatí 5"/>
          <p:cNvSpPr>
            <a:spLocks noGrp="1"/>
          </p:cNvSpPr>
          <p:nvPr>
            <p:ph type="ftr" sz="quarter" idx="11"/>
          </p:nvPr>
        </p:nvSpPr>
        <p:spPr>
          <a:xfrm>
            <a:off x="3124200" y="6245225"/>
            <a:ext cx="2895600" cy="476250"/>
          </a:xfrm>
        </p:spPr>
        <p:txBody>
          <a:bodyPr/>
          <a:lstStyle>
            <a:lvl1pPr>
              <a:defRPr/>
            </a:lvl1pPr>
          </a:lstStyle>
          <a:p>
            <a:endParaRPr lang="cs-CZ"/>
          </a:p>
        </p:txBody>
      </p:sp>
      <p:sp>
        <p:nvSpPr>
          <p:cNvPr id="7" name="Zástupný symbol pro číslo snímku 6"/>
          <p:cNvSpPr>
            <a:spLocks noGrp="1"/>
          </p:cNvSpPr>
          <p:nvPr>
            <p:ph type="sldNum" sz="quarter" idx="12"/>
          </p:nvPr>
        </p:nvSpPr>
        <p:spPr>
          <a:xfrm>
            <a:off x="6553200" y="6245225"/>
            <a:ext cx="2133600" cy="476250"/>
          </a:xfrm>
        </p:spPr>
        <p:txBody>
          <a:bodyPr/>
          <a:lstStyle>
            <a:lvl1pPr>
              <a:defRPr/>
            </a:lvl1pPr>
          </a:lstStyle>
          <a:p>
            <a:fld id="{BA44FEB7-4C79-4FE1-8EAF-620B59B51C39}" type="slidenum">
              <a:rPr lang="cs-CZ"/>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lgn="l">
              <a:defRPr/>
            </a:lvl1pPr>
          </a:lstStyle>
          <a:p>
            <a:r>
              <a:rPr kumimoji="0" lang="cs-CZ"/>
              <a:t>Klepnutím lze upravit styl předlohy nadpisů.</a:t>
            </a:r>
            <a:endParaRPr kumimoji="0" lang="en-US"/>
          </a:p>
        </p:txBody>
      </p:sp>
      <p:sp>
        <p:nvSpPr>
          <p:cNvPr id="3" name="Zástupný symbol pro obsah 2"/>
          <p:cNvSpPr>
            <a:spLocks noGrp="1"/>
          </p:cNvSpPr>
          <p:nvPr>
            <p:ph idx="1"/>
          </p:nvPr>
        </p:nvSpPr>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99660A96-88D6-4BF0-BE38-446688150AA4}" type="datetimeFigureOut">
              <a:rPr lang="cs-CZ" smtClean="0"/>
              <a:pPr/>
              <a:t>06.10.2020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F643EF8-497E-4A27-B3B2-EFEB7827C2BA}"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7" name="Volný tvar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Volný tvar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Nadpis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cs-CZ"/>
              <a:t>Klepnutím lze upravit styl předlohy nadpisů.</a:t>
            </a:r>
            <a:endParaRPr kumimoji="0" lang="en-US"/>
          </a:p>
        </p:txBody>
      </p:sp>
      <p:sp>
        <p:nvSpPr>
          <p:cNvPr id="3" name="Zástupný symbol pro text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a:t>Klepnutím lze upravit styly předlohy textu.</a:t>
            </a:r>
          </a:p>
        </p:txBody>
      </p:sp>
      <p:sp>
        <p:nvSpPr>
          <p:cNvPr id="4" name="Zástupný symbol pro datum 3"/>
          <p:cNvSpPr>
            <a:spLocks noGrp="1"/>
          </p:cNvSpPr>
          <p:nvPr>
            <p:ph type="dt" sz="half" idx="10"/>
          </p:nvPr>
        </p:nvSpPr>
        <p:spPr/>
        <p:txBody>
          <a:bodyPr/>
          <a:lstStyle/>
          <a:p>
            <a:fld id="{99660A96-88D6-4BF0-BE38-446688150AA4}" type="datetimeFigureOut">
              <a:rPr lang="cs-CZ" smtClean="0"/>
              <a:pPr/>
              <a:t>06.10.2020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F643EF8-497E-4A27-B3B2-EFEB7827C2BA}"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7467600" cy="1143000"/>
          </a:xfrm>
        </p:spPr>
        <p:txBody>
          <a:bodyPr/>
          <a:lstStyle/>
          <a:p>
            <a:r>
              <a:rPr kumimoji="0" lang="cs-CZ"/>
              <a:t>Klepnutím lze upravit styl předlohy nadpisů.</a:t>
            </a:r>
            <a:endParaRPr kumimoji="0" lang="en-US"/>
          </a:p>
        </p:txBody>
      </p:sp>
      <p:sp>
        <p:nvSpPr>
          <p:cNvPr id="3" name="Zástupný symbol pro obsah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obsah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5" name="Zástupný symbol pro datum 4"/>
          <p:cNvSpPr>
            <a:spLocks noGrp="1"/>
          </p:cNvSpPr>
          <p:nvPr>
            <p:ph type="dt" sz="half" idx="10"/>
          </p:nvPr>
        </p:nvSpPr>
        <p:spPr/>
        <p:txBody>
          <a:bodyPr/>
          <a:lstStyle/>
          <a:p>
            <a:fld id="{99660A96-88D6-4BF0-BE38-446688150AA4}" type="datetimeFigureOut">
              <a:rPr lang="cs-CZ" smtClean="0"/>
              <a:pPr/>
              <a:t>06.10.2020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BF643EF8-497E-4A27-B3B2-EFEB7827C2BA}"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8229600" cy="1143000"/>
          </a:xfrm>
        </p:spPr>
        <p:txBody>
          <a:bodyPr anchor="ctr"/>
          <a:lstStyle>
            <a:lvl1pPr>
              <a:defRPr/>
            </a:lvl1pPr>
          </a:lstStyle>
          <a:p>
            <a:r>
              <a:rPr kumimoji="0" lang="cs-CZ"/>
              <a:t>Klepnutím lze upravit styl předlohy nadpisů.</a:t>
            </a:r>
            <a:endParaRPr kumimoji="0" lang="en-US"/>
          </a:p>
        </p:txBody>
      </p:sp>
      <p:sp>
        <p:nvSpPr>
          <p:cNvPr id="3" name="Zástupný symbol pro text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a:t>Klepnutím lze upravit styly předlohy textu.</a:t>
            </a:r>
          </a:p>
        </p:txBody>
      </p:sp>
      <p:sp>
        <p:nvSpPr>
          <p:cNvPr id="4" name="Zástupný symbol pro text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a:t>Klepnutím lze upravit styly předlohy textu.</a:t>
            </a:r>
          </a:p>
        </p:txBody>
      </p:sp>
      <p:sp>
        <p:nvSpPr>
          <p:cNvPr id="5" name="Zástupný symbol pro obsah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6" name="Zástupný symbol pro obsah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7" name="Zástupný symbol pro datum 6"/>
          <p:cNvSpPr>
            <a:spLocks noGrp="1"/>
          </p:cNvSpPr>
          <p:nvPr>
            <p:ph type="dt" sz="half" idx="10"/>
          </p:nvPr>
        </p:nvSpPr>
        <p:spPr/>
        <p:txBody>
          <a:bodyPr/>
          <a:lstStyle/>
          <a:p>
            <a:fld id="{99660A96-88D6-4BF0-BE38-446688150AA4}" type="datetimeFigureOut">
              <a:rPr lang="cs-CZ" smtClean="0"/>
              <a:pPr/>
              <a:t>06.10.2020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BF643EF8-497E-4A27-B3B2-EFEB7827C2BA}"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320"/>
            <a:ext cx="7470648" cy="1143000"/>
          </a:xfrm>
        </p:spPr>
        <p:txBody>
          <a:bodyPr anchor="ctr"/>
          <a:lstStyle>
            <a:lvl1pPr algn="l">
              <a:defRPr sz="4600"/>
            </a:lvl1pPr>
          </a:lstStyle>
          <a:p>
            <a:r>
              <a:rPr kumimoji="0" lang="cs-CZ"/>
              <a:t>Klepnutím lze upravit styl předlohy nadpisů.</a:t>
            </a:r>
            <a:endParaRPr kumimoji="0" lang="en-US"/>
          </a:p>
        </p:txBody>
      </p:sp>
      <p:sp>
        <p:nvSpPr>
          <p:cNvPr id="7" name="Zástupný symbol pro datum 6"/>
          <p:cNvSpPr>
            <a:spLocks noGrp="1"/>
          </p:cNvSpPr>
          <p:nvPr>
            <p:ph type="dt" sz="half" idx="10"/>
          </p:nvPr>
        </p:nvSpPr>
        <p:spPr/>
        <p:txBody>
          <a:bodyPr/>
          <a:lstStyle/>
          <a:p>
            <a:fld id="{99660A96-88D6-4BF0-BE38-446688150AA4}" type="datetimeFigureOut">
              <a:rPr lang="cs-CZ" smtClean="0"/>
              <a:pPr/>
              <a:t>06.10.2020</a:t>
            </a:fld>
            <a:endParaRPr lang="cs-CZ"/>
          </a:p>
        </p:txBody>
      </p:sp>
      <p:sp>
        <p:nvSpPr>
          <p:cNvPr id="8" name="Zástupný symbol pro číslo snímku 7"/>
          <p:cNvSpPr>
            <a:spLocks noGrp="1"/>
          </p:cNvSpPr>
          <p:nvPr>
            <p:ph type="sldNum" sz="quarter" idx="11"/>
          </p:nvPr>
        </p:nvSpPr>
        <p:spPr/>
        <p:txBody>
          <a:bodyPr/>
          <a:lstStyle/>
          <a:p>
            <a:fld id="{BF643EF8-497E-4A27-B3B2-EFEB7827C2BA}" type="slidenum">
              <a:rPr lang="cs-CZ" smtClean="0"/>
              <a:pPr/>
              <a:t>‹#›</a:t>
            </a:fld>
            <a:endParaRPr lang="cs-CZ"/>
          </a:p>
        </p:txBody>
      </p:sp>
      <p:sp>
        <p:nvSpPr>
          <p:cNvPr id="9" name="Zástupný symbol pro zápatí 8"/>
          <p:cNvSpPr>
            <a:spLocks noGrp="1"/>
          </p:cNvSpPr>
          <p:nvPr>
            <p:ph type="ftr" sz="quarter" idx="12"/>
          </p:nvPr>
        </p:nvSpPr>
        <p:spPr/>
        <p:txBody>
          <a:bodyPr/>
          <a:lstStyle/>
          <a:p>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99660A96-88D6-4BF0-BE38-446688150AA4}" type="datetimeFigureOut">
              <a:rPr lang="cs-CZ" smtClean="0"/>
              <a:pPr/>
              <a:t>06.10.2020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BF643EF8-497E-4A27-B3B2-EFEB7827C2BA}"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cs-CZ"/>
              <a:t>Klepnutím lze upravit styl předlohy nadpisů.</a:t>
            </a:r>
            <a:endParaRPr kumimoji="0" lang="en-US"/>
          </a:p>
        </p:txBody>
      </p:sp>
      <p:sp>
        <p:nvSpPr>
          <p:cNvPr id="3" name="Zástupný symbol pro text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cs-CZ"/>
              <a:t>Klepnutím lze upravit styly předlohy textu.</a:t>
            </a:r>
          </a:p>
        </p:txBody>
      </p:sp>
      <p:sp>
        <p:nvSpPr>
          <p:cNvPr id="4" name="Zástupný symbol pro obsah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5" name="Zástupný symbol pro datum 4"/>
          <p:cNvSpPr>
            <a:spLocks noGrp="1"/>
          </p:cNvSpPr>
          <p:nvPr>
            <p:ph type="dt" sz="half" idx="10"/>
          </p:nvPr>
        </p:nvSpPr>
        <p:spPr/>
        <p:txBody>
          <a:bodyPr/>
          <a:lstStyle/>
          <a:p>
            <a:fld id="{99660A96-88D6-4BF0-BE38-446688150AA4}" type="datetimeFigureOut">
              <a:rPr lang="cs-CZ" smtClean="0"/>
              <a:pPr/>
              <a:t>06.10.2020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a:xfrm>
            <a:off x="8156448" y="6422064"/>
            <a:ext cx="762000" cy="365125"/>
          </a:xfrm>
        </p:spPr>
        <p:txBody>
          <a:bodyPr/>
          <a:lstStyle/>
          <a:p>
            <a:fld id="{BF643EF8-497E-4A27-B3B2-EFEB7827C2BA}"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cs-CZ"/>
              <a:t>Klepnutím lze upravit styl předlohy nadpisů.</a:t>
            </a:r>
            <a:endParaRPr kumimoji="0" lang="en-US"/>
          </a:p>
        </p:txBody>
      </p:sp>
      <p:sp>
        <p:nvSpPr>
          <p:cNvPr id="3" name="Zástupný symbol pro obrázek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cs-CZ"/>
              <a:t>Klepnutím na ikonu přidáte obrázek.</a:t>
            </a:r>
            <a:endParaRPr kumimoji="0" lang="en-US" dirty="0"/>
          </a:p>
        </p:txBody>
      </p:sp>
      <p:sp>
        <p:nvSpPr>
          <p:cNvPr id="4" name="Zástupný symbol pro text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cs-CZ"/>
              <a:t>Klepnutím lze upravit styly předlohy textu.</a:t>
            </a:r>
          </a:p>
        </p:txBody>
      </p:sp>
      <p:sp>
        <p:nvSpPr>
          <p:cNvPr id="5" name="Zástupný symbol pro datum 4"/>
          <p:cNvSpPr>
            <a:spLocks noGrp="1"/>
          </p:cNvSpPr>
          <p:nvPr>
            <p:ph type="dt" sz="half" idx="10"/>
          </p:nvPr>
        </p:nvSpPr>
        <p:spPr>
          <a:xfrm>
            <a:off x="457200" y="6422064"/>
            <a:ext cx="2133600" cy="365125"/>
          </a:xfrm>
        </p:spPr>
        <p:txBody>
          <a:bodyPr/>
          <a:lstStyle/>
          <a:p>
            <a:fld id="{99660A96-88D6-4BF0-BE38-446688150AA4}" type="datetimeFigureOut">
              <a:rPr lang="cs-CZ" smtClean="0"/>
              <a:pPr/>
              <a:t>06.10.2020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BF643EF8-497E-4A27-B3B2-EFEB7827C2BA}"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2" name="Volný tvar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Volný tvar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Zástupný symbol pro nadpis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cs-CZ"/>
              <a:t>Klepnutím lze upravit styl předlohy nadpisů.</a:t>
            </a:r>
            <a:endParaRPr kumimoji="0" lang="en-US"/>
          </a:p>
        </p:txBody>
      </p:sp>
      <p:sp>
        <p:nvSpPr>
          <p:cNvPr id="30" name="Zástupný symbol pro text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cs-CZ"/>
              <a:t>Klepnutím lze upravit styly předlohy textu.</a:t>
            </a:r>
          </a:p>
          <a:p>
            <a:pPr lvl="1" eaLnBrk="1" latinLnBrk="0" hangingPunct="1"/>
            <a:r>
              <a:rPr kumimoji="0" lang="cs-CZ"/>
              <a:t>Druhá úroveň</a:t>
            </a:r>
          </a:p>
          <a:p>
            <a:pPr lvl="2" eaLnBrk="1" latinLnBrk="0" hangingPunct="1"/>
            <a:r>
              <a:rPr kumimoji="0" lang="cs-CZ"/>
              <a:t>Třetí úroveň</a:t>
            </a:r>
          </a:p>
          <a:p>
            <a:pPr lvl="3" eaLnBrk="1" latinLnBrk="0" hangingPunct="1"/>
            <a:r>
              <a:rPr kumimoji="0" lang="cs-CZ"/>
              <a:t>Čtvrtá úroveň</a:t>
            </a:r>
          </a:p>
          <a:p>
            <a:pPr lvl="4" eaLnBrk="1" latinLnBrk="0" hangingPunct="1"/>
            <a:r>
              <a:rPr kumimoji="0" lang="cs-CZ"/>
              <a:t>Pátá úroveň</a:t>
            </a:r>
            <a:endParaRPr kumimoji="0" lang="en-US"/>
          </a:p>
        </p:txBody>
      </p:sp>
      <p:sp>
        <p:nvSpPr>
          <p:cNvPr id="10" name="Zástupný symbol pro datum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99660A96-88D6-4BF0-BE38-446688150AA4}" type="datetimeFigureOut">
              <a:rPr lang="cs-CZ" smtClean="0"/>
              <a:pPr/>
              <a:t>06.10.2020</a:t>
            </a:fld>
            <a:endParaRPr lang="cs-CZ"/>
          </a:p>
        </p:txBody>
      </p:sp>
      <p:sp>
        <p:nvSpPr>
          <p:cNvPr id="22" name="Zástupný symbol pro zápatí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cs-CZ"/>
          </a:p>
        </p:txBody>
      </p:sp>
      <p:sp>
        <p:nvSpPr>
          <p:cNvPr id="18" name="Zástupný symbol pro číslo snímku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BF643EF8-497E-4A27-B3B2-EFEB7827C2BA}"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1.m4a"/><Relationship Id="rId7" Type="http://schemas.openxmlformats.org/officeDocument/2006/relationships/image" Target="../media/image21.emf"/><Relationship Id="rId2" Type="http://schemas.microsoft.com/office/2007/relationships/media" Target="../media/media21.m4a"/><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notesSlide" Target="../notesSlides/notesSlide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notesSlide" Target="../notesSlides/notesSlide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29.wmf"/><Relationship Id="rId4" Type="http://schemas.openxmlformats.org/officeDocument/2006/relationships/image" Target="../media/image28.wmf"/></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m4a"/><Relationship Id="rId7" Type="http://schemas.openxmlformats.org/officeDocument/2006/relationships/image" Target="../media/image3.emf"/><Relationship Id="rId2" Type="http://schemas.microsoft.com/office/2007/relationships/media" Target="../media/media2.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xml"/><Relationship Id="rId4"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31.png"/><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m4a"/><Relationship Id="rId7" Type="http://schemas.openxmlformats.org/officeDocument/2006/relationships/image" Target="../media/image4.emf"/><Relationship Id="rId2" Type="http://schemas.microsoft.com/office/2007/relationships/media" Target="../media/media3.m4a"/><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2.xml"/><Relationship Id="rId4"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Aterosklerosa</a:t>
            </a:r>
          </a:p>
        </p:txBody>
      </p:sp>
      <p:sp>
        <p:nvSpPr>
          <p:cNvPr id="3" name="Podnadpis 2"/>
          <p:cNvSpPr>
            <a:spLocks noGrp="1"/>
          </p:cNvSpPr>
          <p:nvPr>
            <p:ph type="subTitle" idx="1"/>
          </p:nvPr>
        </p:nvSpPr>
        <p:spPr/>
        <p:txBody>
          <a:bodyPr/>
          <a:lstStyle/>
          <a:p>
            <a:r>
              <a:rPr lang="cs-CZ" dirty="0"/>
              <a:t>Robert </a:t>
            </a:r>
            <a:r>
              <a:rPr lang="cs-CZ" dirty="0" err="1"/>
              <a:t>Prosecký</a:t>
            </a:r>
            <a:endParaRPr lang="cs-CZ" dirty="0"/>
          </a:p>
          <a:p>
            <a:r>
              <a:rPr lang="cs-CZ" dirty="0"/>
              <a:t>Fakultní nemocnice u sv. Anny </a:t>
            </a:r>
            <a:r>
              <a:rPr lang="cs-CZ" dirty="0" err="1"/>
              <a:t>II.interní</a:t>
            </a:r>
            <a:r>
              <a:rPr lang="cs-CZ" dirty="0"/>
              <a:t> klinika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Oxidační teorie </a:t>
            </a:r>
          </a:p>
        </p:txBody>
      </p:sp>
      <p:sp>
        <p:nvSpPr>
          <p:cNvPr id="3" name="Zástupný symbol pro obsah 2"/>
          <p:cNvSpPr>
            <a:spLocks noGrp="1"/>
          </p:cNvSpPr>
          <p:nvPr>
            <p:ph sz="half" idx="1"/>
          </p:nvPr>
        </p:nvSpPr>
        <p:spPr>
          <a:xfrm>
            <a:off x="323528" y="1628800"/>
            <a:ext cx="4038600" cy="4525963"/>
          </a:xfrm>
        </p:spPr>
        <p:txBody>
          <a:bodyPr/>
          <a:lstStyle/>
          <a:p>
            <a:pPr>
              <a:buNone/>
            </a:pPr>
            <a:r>
              <a:rPr lang="cs-CZ" dirty="0"/>
              <a:t>	</a:t>
            </a:r>
            <a:r>
              <a:rPr lang="cs-CZ" sz="2000" dirty="0"/>
              <a:t>Oxidační stres vede ke vzniku volných radikálů, které poškozují cévní stěnu. Vznikají také škodlivé metabolity.</a:t>
            </a:r>
          </a:p>
          <a:p>
            <a:pPr>
              <a:buNone/>
            </a:pPr>
            <a:endParaRPr lang="cs-CZ" sz="2000" dirty="0"/>
          </a:p>
          <a:p>
            <a:r>
              <a:rPr lang="cs-CZ" sz="1800" dirty="0"/>
              <a:t>Oxidované mastné kyseliny</a:t>
            </a:r>
          </a:p>
          <a:p>
            <a:r>
              <a:rPr lang="cs-CZ" sz="1800" dirty="0"/>
              <a:t>Oxidovaný LDL cholesterol</a:t>
            </a:r>
          </a:p>
          <a:p>
            <a:pPr>
              <a:buNone/>
            </a:pPr>
            <a:endParaRPr lang="cs-CZ" sz="1800" dirty="0"/>
          </a:p>
          <a:p>
            <a:pPr>
              <a:buNone/>
            </a:pPr>
            <a:endParaRPr lang="cs-CZ" sz="1800" dirty="0"/>
          </a:p>
        </p:txBody>
      </p:sp>
      <p:pic>
        <p:nvPicPr>
          <p:cNvPr id="23555" name="Picture 3"/>
          <p:cNvPicPr>
            <a:picLocks noGrp="1" noChangeAspect="1" noChangeArrowheads="1"/>
          </p:cNvPicPr>
          <p:nvPr>
            <p:ph sz="half" idx="2"/>
          </p:nvPr>
        </p:nvPicPr>
        <p:blipFill>
          <a:blip r:embed="rId4"/>
          <a:srcRect/>
          <a:stretch>
            <a:fillRect/>
          </a:stretch>
        </p:blipFill>
        <p:spPr bwMode="auto">
          <a:xfrm>
            <a:off x="4427985" y="1844824"/>
            <a:ext cx="4562506" cy="3677056"/>
          </a:xfrm>
          <a:prstGeom prst="rect">
            <a:avLst/>
          </a:prstGeom>
          <a:ln>
            <a:noFill/>
          </a:ln>
          <a:effectLst>
            <a:outerShdw blurRad="190500" algn="tl" rotWithShape="0">
              <a:srgbClr val="000000">
                <a:alpha val="70000"/>
              </a:srgbClr>
            </a:outerShdw>
          </a:effectLst>
        </p:spPr>
      </p:pic>
      <p:pic>
        <p:nvPicPr>
          <p:cNvPr id="4" name="Zvuk 3">
            <a:hlinkClick r:id="" action="ppaction://media"/>
            <a:extLst>
              <a:ext uri="{FF2B5EF4-FFF2-40B4-BE49-F238E27FC236}">
                <a16:creationId xmlns:a16="http://schemas.microsoft.com/office/drawing/2014/main" id="{EBF47290-57EE-4815-811F-E8689604D9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3756"/>
    </mc:Choice>
    <mc:Fallback>
      <p:transition spd="slow" advTm="73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Teorie </a:t>
            </a:r>
            <a:r>
              <a:rPr lang="cs-CZ" dirty="0" err="1"/>
              <a:t>endoteliální</a:t>
            </a:r>
            <a:r>
              <a:rPr lang="cs-CZ" dirty="0"/>
              <a:t> dysfunkce</a:t>
            </a:r>
          </a:p>
        </p:txBody>
      </p:sp>
      <p:sp>
        <p:nvSpPr>
          <p:cNvPr id="3" name="Zástupný symbol pro obsah 2"/>
          <p:cNvSpPr>
            <a:spLocks noGrp="1"/>
          </p:cNvSpPr>
          <p:nvPr>
            <p:ph sz="half" idx="1"/>
          </p:nvPr>
        </p:nvSpPr>
        <p:spPr/>
        <p:txBody>
          <a:bodyPr>
            <a:normAutofit fontScale="92500" lnSpcReduction="20000"/>
          </a:bodyPr>
          <a:lstStyle/>
          <a:p>
            <a:pPr algn="ctr">
              <a:buNone/>
            </a:pPr>
            <a:r>
              <a:rPr lang="cs-CZ" sz="2000" dirty="0"/>
              <a:t>	Poškození endotelu je prvním stupněm, který startuje aterosklerotický proces. Poškození je různé etiologie:</a:t>
            </a:r>
          </a:p>
          <a:p>
            <a:r>
              <a:rPr lang="cs-CZ" sz="2000" dirty="0" err="1"/>
              <a:t>Hyperlipoproteinémie</a:t>
            </a:r>
            <a:r>
              <a:rPr lang="cs-CZ" sz="2000" dirty="0"/>
              <a:t> </a:t>
            </a:r>
          </a:p>
          <a:p>
            <a:r>
              <a:rPr lang="cs-CZ" sz="2000" dirty="0"/>
              <a:t>Hypertenze</a:t>
            </a:r>
          </a:p>
          <a:p>
            <a:r>
              <a:rPr lang="cs-CZ" sz="2000" dirty="0"/>
              <a:t>Kouření </a:t>
            </a:r>
          </a:p>
          <a:p>
            <a:r>
              <a:rPr lang="cs-CZ" sz="2000" dirty="0"/>
              <a:t>Infekční agens</a:t>
            </a:r>
          </a:p>
          <a:p>
            <a:endParaRPr lang="cs-CZ" sz="2000" dirty="0"/>
          </a:p>
          <a:p>
            <a:pPr algn="ctr">
              <a:buNone/>
            </a:pPr>
            <a:r>
              <a:rPr lang="cs-CZ" sz="2000" dirty="0"/>
              <a:t>V důsledku </a:t>
            </a:r>
            <a:r>
              <a:rPr lang="cs-CZ" sz="2000" dirty="0" err="1"/>
              <a:t>endoteliální</a:t>
            </a:r>
            <a:r>
              <a:rPr lang="cs-CZ" sz="2000" dirty="0"/>
              <a:t> dysfunkce dochází k : </a:t>
            </a:r>
          </a:p>
          <a:p>
            <a:r>
              <a:rPr lang="cs-CZ" sz="2000" dirty="0"/>
              <a:t>Vasokonstrikci</a:t>
            </a:r>
          </a:p>
          <a:p>
            <a:r>
              <a:rPr lang="cs-CZ" sz="2000" dirty="0"/>
              <a:t>Inhibici </a:t>
            </a:r>
            <a:r>
              <a:rPr lang="cs-CZ" sz="2000" dirty="0" err="1"/>
              <a:t>fibrinolýsy</a:t>
            </a:r>
            <a:endParaRPr lang="cs-CZ" sz="2000" dirty="0"/>
          </a:p>
          <a:p>
            <a:r>
              <a:rPr lang="cs-CZ" sz="2000" dirty="0"/>
              <a:t>Zvýšené permeabilitě endotelu</a:t>
            </a:r>
          </a:p>
          <a:p>
            <a:r>
              <a:rPr lang="cs-CZ" sz="2000" dirty="0" err="1"/>
              <a:t>Prokoagulační</a:t>
            </a:r>
            <a:r>
              <a:rPr lang="cs-CZ" sz="2000" dirty="0"/>
              <a:t> aktivitě</a:t>
            </a:r>
          </a:p>
          <a:p>
            <a:r>
              <a:rPr lang="cs-CZ" sz="2000" dirty="0"/>
              <a:t>Zvýšené adhesi leukocytů</a:t>
            </a:r>
          </a:p>
          <a:p>
            <a:endParaRPr lang="cs-CZ" dirty="0"/>
          </a:p>
        </p:txBody>
      </p:sp>
      <p:pic>
        <p:nvPicPr>
          <p:cNvPr id="24578" name="Picture 2"/>
          <p:cNvPicPr>
            <a:picLocks noGrp="1" noChangeAspect="1" noChangeArrowheads="1"/>
          </p:cNvPicPr>
          <p:nvPr>
            <p:ph sz="half" idx="2"/>
          </p:nvPr>
        </p:nvPicPr>
        <p:blipFill>
          <a:blip r:embed="rId4"/>
          <a:srcRect/>
          <a:stretch>
            <a:fillRect/>
          </a:stretch>
        </p:blipFill>
        <p:spPr bwMode="auto">
          <a:xfrm>
            <a:off x="4648200" y="1714488"/>
            <a:ext cx="4425881" cy="4214842"/>
          </a:xfrm>
          <a:prstGeom prst="rect">
            <a:avLst/>
          </a:prstGeom>
          <a:noFill/>
          <a:ln w="9525">
            <a:noFill/>
            <a:miter lim="800000"/>
            <a:headEnd/>
            <a:tailEnd/>
          </a:ln>
          <a:effectLst/>
        </p:spPr>
      </p:pic>
      <p:pic>
        <p:nvPicPr>
          <p:cNvPr id="4" name="Zvuk 3">
            <a:hlinkClick r:id="" action="ppaction://media"/>
            <a:extLst>
              <a:ext uri="{FF2B5EF4-FFF2-40B4-BE49-F238E27FC236}">
                <a16:creationId xmlns:a16="http://schemas.microsoft.com/office/drawing/2014/main" id="{779EE881-4761-48B2-98F3-F1F87C4E4A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2603"/>
    </mc:Choice>
    <mc:Fallback>
      <p:transition spd="slow" advTm="82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fontScale="90000"/>
          </a:bodyPr>
          <a:lstStyle/>
          <a:p>
            <a:r>
              <a:rPr lang="cs-CZ" dirty="0"/>
              <a:t>Zánětlivé procesy při aterosklerose</a:t>
            </a:r>
          </a:p>
        </p:txBody>
      </p:sp>
      <p:pic>
        <p:nvPicPr>
          <p:cNvPr id="7" name="Picture 2"/>
          <p:cNvPicPr>
            <a:picLocks noGrp="1" noChangeAspect="1" noChangeArrowheads="1"/>
          </p:cNvPicPr>
          <p:nvPr>
            <p:ph idx="1"/>
          </p:nvPr>
        </p:nvPicPr>
        <p:blipFill>
          <a:blip r:embed="rId4"/>
          <a:stretch>
            <a:fillRect/>
          </a:stretch>
        </p:blipFill>
        <p:spPr bwMode="auto">
          <a:xfrm>
            <a:off x="4190998" y="3863178"/>
            <a:ext cx="4" cy="6"/>
          </a:xfrm>
          <a:prstGeom prst="rect">
            <a:avLst/>
          </a:prstGeom>
          <a:noFill/>
          <a:ln w="9525">
            <a:noFill/>
            <a:miter lim="800000"/>
            <a:headEnd/>
            <a:tailEnd/>
          </a:ln>
          <a:effectLst/>
        </p:spPr>
      </p:pic>
      <p:pic>
        <p:nvPicPr>
          <p:cNvPr id="6" name="Picture 2"/>
          <p:cNvPicPr>
            <a:picLocks noChangeAspect="1" noChangeArrowheads="1"/>
          </p:cNvPicPr>
          <p:nvPr/>
        </p:nvPicPr>
        <p:blipFill>
          <a:blip r:embed="rId4"/>
          <a:srcRect/>
          <a:stretch>
            <a:fillRect/>
          </a:stretch>
        </p:blipFill>
        <p:spPr bwMode="auto">
          <a:xfrm>
            <a:off x="1285852" y="1500174"/>
            <a:ext cx="6232553" cy="4786322"/>
          </a:xfrm>
          <a:prstGeom prst="rect">
            <a:avLst/>
          </a:prstGeom>
          <a:noFill/>
          <a:ln w="9525">
            <a:noFill/>
            <a:miter lim="800000"/>
            <a:headEnd/>
            <a:tailEnd/>
          </a:ln>
          <a:effectLst/>
        </p:spPr>
      </p:pic>
      <p:pic>
        <p:nvPicPr>
          <p:cNvPr id="2" name="Zvuk 1">
            <a:hlinkClick r:id="" action="ppaction://media"/>
            <a:extLst>
              <a:ext uri="{FF2B5EF4-FFF2-40B4-BE49-F238E27FC236}">
                <a16:creationId xmlns:a16="http://schemas.microsoft.com/office/drawing/2014/main" id="{48E2E105-806A-4847-9F4C-CBD6A3CEFA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4367"/>
    </mc:Choice>
    <mc:Fallback>
      <p:transition spd="slow" advTm="54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endParaRPr lang="cs-CZ" dirty="0"/>
          </a:p>
        </p:txBody>
      </p:sp>
      <p:sp>
        <p:nvSpPr>
          <p:cNvPr id="5" name="Zástupný symbol pro obsah 4"/>
          <p:cNvSpPr>
            <a:spLocks noGrp="1"/>
          </p:cNvSpPr>
          <p:nvPr>
            <p:ph sz="half" idx="1"/>
          </p:nvPr>
        </p:nvSpPr>
        <p:spPr/>
        <p:txBody>
          <a:bodyPr>
            <a:normAutofit/>
          </a:bodyPr>
          <a:lstStyle/>
          <a:p>
            <a:pPr>
              <a:buNone/>
            </a:pPr>
            <a:r>
              <a:rPr lang="cs-CZ" sz="2000" dirty="0"/>
              <a:t>	V první fázi na podkladě poškození endotelu dochází k aktivaci adhezních molekul a vazbě leukocytů na cévní stěnu s pronikáním přes endotel</a:t>
            </a:r>
          </a:p>
        </p:txBody>
      </p:sp>
      <p:pic>
        <p:nvPicPr>
          <p:cNvPr id="7" name="Content Placeholder 6" descr="Image3"/>
          <p:cNvPicPr>
            <a:picLocks noGrp="1" noChangeAspect="1" noChangeArrowheads="1"/>
          </p:cNvPicPr>
          <p:nvPr>
            <p:ph sz="half" idx="2"/>
          </p:nvPr>
        </p:nvPicPr>
        <p:blipFill>
          <a:blip r:embed="rId4"/>
          <a:stretch>
            <a:fillRect/>
          </a:stretch>
        </p:blipFill>
        <p:spPr>
          <a:xfrm>
            <a:off x="4267200" y="2441705"/>
            <a:ext cx="3657600" cy="2842953"/>
          </a:xfrm>
          <a:prstGeom prst="rect">
            <a:avLst/>
          </a:prstGeom>
          <a:ln>
            <a:noFill/>
          </a:ln>
          <a:effectLst>
            <a:outerShdw blurRad="292100" dist="139700" dir="2700000" algn="tl" rotWithShape="0">
              <a:srgbClr val="333333">
                <a:alpha val="65000"/>
              </a:srgbClr>
            </a:outerShdw>
          </a:effectLst>
        </p:spPr>
      </p:pic>
      <p:pic>
        <p:nvPicPr>
          <p:cNvPr id="2" name="Zvuk 1">
            <a:hlinkClick r:id="" action="ppaction://media"/>
            <a:extLst>
              <a:ext uri="{FF2B5EF4-FFF2-40B4-BE49-F238E27FC236}">
                <a16:creationId xmlns:a16="http://schemas.microsoft.com/office/drawing/2014/main" id="{56413C36-1AFF-4D06-AF1B-231660919C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489"/>
    </mc:Choice>
    <mc:Fallback>
      <p:transition spd="slow" advTm="20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sz="half" idx="1"/>
          </p:nvPr>
        </p:nvSpPr>
        <p:spPr/>
        <p:txBody>
          <a:bodyPr>
            <a:normAutofit/>
          </a:bodyPr>
          <a:lstStyle/>
          <a:p>
            <a:pPr>
              <a:buNone/>
            </a:pPr>
            <a:r>
              <a:rPr lang="cs-CZ" sz="2000" dirty="0"/>
              <a:t>	Dochází k akumulaci leukocytů pod endotelem a dochází i migraci hladkých svalových buněk z </a:t>
            </a:r>
            <a:r>
              <a:rPr lang="cs-CZ" sz="2000" dirty="0" err="1"/>
              <a:t>medie</a:t>
            </a:r>
            <a:r>
              <a:rPr lang="cs-CZ" sz="2000" dirty="0"/>
              <a:t> do stejného místa</a:t>
            </a:r>
          </a:p>
        </p:txBody>
      </p:sp>
      <p:pic>
        <p:nvPicPr>
          <p:cNvPr id="5" name="Picture 6" descr="Image4"/>
          <p:cNvPicPr>
            <a:picLocks noGrp="1" noChangeAspect="1" noChangeArrowheads="1"/>
          </p:cNvPicPr>
          <p:nvPr>
            <p:ph sz="half" idx="2"/>
          </p:nvPr>
        </p:nvPicPr>
        <p:blipFill>
          <a:blip r:embed="rId4"/>
          <a:stretch>
            <a:fillRect/>
          </a:stretch>
        </p:blipFill>
        <p:spPr>
          <a:xfrm>
            <a:off x="4267200" y="2463006"/>
            <a:ext cx="3657600" cy="2800350"/>
          </a:xfrm>
          <a:prstGeom prst="rect">
            <a:avLst/>
          </a:prstGeom>
          <a:ln>
            <a:noFill/>
          </a:ln>
          <a:effectLst>
            <a:outerShdw blurRad="292100" dist="139700" dir="2700000" algn="tl" rotWithShape="0">
              <a:srgbClr val="333333">
                <a:alpha val="65000"/>
              </a:srgbClr>
            </a:outerShdw>
          </a:effectLst>
        </p:spPr>
      </p:pic>
      <p:pic>
        <p:nvPicPr>
          <p:cNvPr id="4" name="Zvuk 3">
            <a:hlinkClick r:id="" action="ppaction://media"/>
            <a:extLst>
              <a:ext uri="{FF2B5EF4-FFF2-40B4-BE49-F238E27FC236}">
                <a16:creationId xmlns:a16="http://schemas.microsoft.com/office/drawing/2014/main" id="{0A12B043-125F-4774-BCBA-73D618DEEE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962"/>
    </mc:Choice>
    <mc:Fallback>
      <p:transition spd="slow" advTm="15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sz="half" idx="1"/>
          </p:nvPr>
        </p:nvSpPr>
        <p:spPr/>
        <p:txBody>
          <a:bodyPr>
            <a:normAutofit/>
          </a:bodyPr>
          <a:lstStyle/>
          <a:p>
            <a:pPr>
              <a:buNone/>
            </a:pPr>
            <a:r>
              <a:rPr lang="cs-CZ" sz="2000" dirty="0"/>
              <a:t>	Leukocyty a hladké svalové buňky vstřebávají lipidy a mění se na pěnové buňky. Dochází i zánětu a infiltraci lymfocyty. </a:t>
            </a:r>
          </a:p>
        </p:txBody>
      </p:sp>
      <p:pic>
        <p:nvPicPr>
          <p:cNvPr id="5" name="Picture 6" descr="Image5"/>
          <p:cNvPicPr>
            <a:picLocks noGrp="1" noChangeAspect="1" noChangeArrowheads="1"/>
          </p:cNvPicPr>
          <p:nvPr>
            <p:ph sz="half" idx="2"/>
          </p:nvPr>
        </p:nvPicPr>
        <p:blipFill>
          <a:blip r:embed="rId4"/>
          <a:stretch>
            <a:fillRect/>
          </a:stretch>
        </p:blipFill>
        <p:spPr>
          <a:xfrm>
            <a:off x="4267200" y="2506063"/>
            <a:ext cx="3657600" cy="2714237"/>
          </a:xfrm>
          <a:prstGeom prst="rect">
            <a:avLst/>
          </a:prstGeom>
          <a:ln>
            <a:noFill/>
          </a:ln>
          <a:effectLst>
            <a:outerShdw blurRad="292100" dist="139700" dir="2700000" algn="tl" rotWithShape="0">
              <a:srgbClr val="333333">
                <a:alpha val="65000"/>
              </a:srgbClr>
            </a:outerShdw>
          </a:effectLst>
        </p:spPr>
      </p:pic>
      <p:sp>
        <p:nvSpPr>
          <p:cNvPr id="7" name="TextovéPole 6"/>
          <p:cNvSpPr txBox="1"/>
          <p:nvPr/>
        </p:nvSpPr>
        <p:spPr>
          <a:xfrm>
            <a:off x="6715140" y="1785926"/>
            <a:ext cx="1928826" cy="369332"/>
          </a:xfrm>
          <a:prstGeom prst="rect">
            <a:avLst/>
          </a:prstGeom>
          <a:noFill/>
        </p:spPr>
        <p:txBody>
          <a:bodyPr wrap="square" rtlCol="0">
            <a:spAutoFit/>
          </a:bodyPr>
          <a:lstStyle/>
          <a:p>
            <a:r>
              <a:rPr lang="cs-CZ" dirty="0"/>
              <a:t>Tukový proužek</a:t>
            </a:r>
          </a:p>
        </p:txBody>
      </p:sp>
      <p:sp>
        <p:nvSpPr>
          <p:cNvPr id="8" name="TextovéPole 7"/>
          <p:cNvSpPr txBox="1"/>
          <p:nvPr/>
        </p:nvSpPr>
        <p:spPr>
          <a:xfrm>
            <a:off x="5500694" y="5429264"/>
            <a:ext cx="1214446" cy="369332"/>
          </a:xfrm>
          <a:prstGeom prst="rect">
            <a:avLst/>
          </a:prstGeom>
          <a:noFill/>
        </p:spPr>
        <p:txBody>
          <a:bodyPr wrap="square" rtlCol="0">
            <a:spAutoFit/>
          </a:bodyPr>
          <a:lstStyle/>
          <a:p>
            <a:r>
              <a:rPr lang="cs-CZ" dirty="0"/>
              <a:t>Lymfocyt</a:t>
            </a:r>
          </a:p>
        </p:txBody>
      </p:sp>
      <p:pic>
        <p:nvPicPr>
          <p:cNvPr id="4" name="Zvuk 3">
            <a:hlinkClick r:id="" action="ppaction://media"/>
            <a:extLst>
              <a:ext uri="{FF2B5EF4-FFF2-40B4-BE49-F238E27FC236}">
                <a16:creationId xmlns:a16="http://schemas.microsoft.com/office/drawing/2014/main" id="{4984D42F-6FAB-41B4-89D6-B24FA50CC5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257"/>
    </mc:Choice>
    <mc:Fallback>
      <p:transition spd="slow" advTm="20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sz="half" idx="1"/>
          </p:nvPr>
        </p:nvSpPr>
        <p:spPr/>
        <p:txBody>
          <a:bodyPr/>
          <a:lstStyle/>
          <a:p>
            <a:pPr>
              <a:buNone/>
            </a:pPr>
            <a:r>
              <a:rPr lang="cs-CZ" dirty="0"/>
              <a:t>	Již zformovaný ateromový plát </a:t>
            </a:r>
          </a:p>
        </p:txBody>
      </p:sp>
      <p:pic>
        <p:nvPicPr>
          <p:cNvPr id="5" name="Picture 8" descr="Image6"/>
          <p:cNvPicPr>
            <a:picLocks noGrp="1" noChangeAspect="1" noChangeArrowheads="1"/>
          </p:cNvPicPr>
          <p:nvPr>
            <p:ph sz="half" idx="2"/>
          </p:nvPr>
        </p:nvPicPr>
        <p:blipFill>
          <a:blip r:embed="rId4"/>
          <a:stretch>
            <a:fillRect/>
          </a:stretch>
        </p:blipFill>
        <p:spPr>
          <a:xfrm>
            <a:off x="4267200" y="2547438"/>
            <a:ext cx="3657600" cy="2631486"/>
          </a:xfrm>
          <a:prstGeom prst="rect">
            <a:avLst/>
          </a:prstGeom>
          <a:ln>
            <a:noFill/>
          </a:ln>
          <a:effectLst>
            <a:outerShdw blurRad="292100" dist="139700" dir="2700000" algn="tl" rotWithShape="0">
              <a:srgbClr val="333333">
                <a:alpha val="65000"/>
              </a:srgbClr>
            </a:outerShdw>
          </a:effectLst>
        </p:spPr>
      </p:pic>
      <p:sp>
        <p:nvSpPr>
          <p:cNvPr id="6" name="TextovéPole 5"/>
          <p:cNvSpPr txBox="1"/>
          <p:nvPr/>
        </p:nvSpPr>
        <p:spPr>
          <a:xfrm>
            <a:off x="5357818" y="5357826"/>
            <a:ext cx="928694" cy="276999"/>
          </a:xfrm>
          <a:prstGeom prst="rect">
            <a:avLst/>
          </a:prstGeom>
          <a:noFill/>
        </p:spPr>
        <p:txBody>
          <a:bodyPr wrap="square" rtlCol="0">
            <a:spAutoFit/>
          </a:bodyPr>
          <a:lstStyle/>
          <a:p>
            <a:r>
              <a:rPr lang="cs-CZ" sz="1200" dirty="0"/>
              <a:t>Lymfocyt</a:t>
            </a:r>
          </a:p>
        </p:txBody>
      </p:sp>
      <p:sp>
        <p:nvSpPr>
          <p:cNvPr id="7" name="TextovéPole 6"/>
          <p:cNvSpPr txBox="1"/>
          <p:nvPr/>
        </p:nvSpPr>
        <p:spPr>
          <a:xfrm>
            <a:off x="6572264" y="5429264"/>
            <a:ext cx="785818" cy="276999"/>
          </a:xfrm>
          <a:prstGeom prst="rect">
            <a:avLst/>
          </a:prstGeom>
          <a:noFill/>
        </p:spPr>
        <p:txBody>
          <a:bodyPr wrap="square" rtlCol="0">
            <a:spAutoFit/>
          </a:bodyPr>
          <a:lstStyle/>
          <a:p>
            <a:r>
              <a:rPr lang="cs-CZ" sz="1200" dirty="0"/>
              <a:t>Kolagen</a:t>
            </a:r>
          </a:p>
        </p:txBody>
      </p:sp>
      <p:sp>
        <p:nvSpPr>
          <p:cNvPr id="8" name="TextovéPole 7"/>
          <p:cNvSpPr txBox="1"/>
          <p:nvPr/>
        </p:nvSpPr>
        <p:spPr>
          <a:xfrm>
            <a:off x="8286776" y="4786322"/>
            <a:ext cx="714380" cy="461665"/>
          </a:xfrm>
          <a:prstGeom prst="rect">
            <a:avLst/>
          </a:prstGeom>
          <a:noFill/>
        </p:spPr>
        <p:txBody>
          <a:bodyPr wrap="square" rtlCol="0">
            <a:spAutoFit/>
          </a:bodyPr>
          <a:lstStyle/>
          <a:p>
            <a:r>
              <a:rPr lang="cs-CZ" sz="1200" dirty="0"/>
              <a:t>Tukové jádro</a:t>
            </a:r>
          </a:p>
        </p:txBody>
      </p:sp>
      <p:pic>
        <p:nvPicPr>
          <p:cNvPr id="4" name="Zvuk 3">
            <a:hlinkClick r:id="" action="ppaction://media"/>
            <a:extLst>
              <a:ext uri="{FF2B5EF4-FFF2-40B4-BE49-F238E27FC236}">
                <a16:creationId xmlns:a16="http://schemas.microsoft.com/office/drawing/2014/main" id="{4160FD51-C35C-4443-B26A-E0FF9291E9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606"/>
    </mc:Choice>
    <mc:Fallback>
      <p:transition spd="slow" advTm="20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4"/>
          <p:cNvSpPr>
            <a:spLocks noGrp="1"/>
          </p:cNvSpPr>
          <p:nvPr>
            <p:ph type="title"/>
          </p:nvPr>
        </p:nvSpPr>
        <p:spPr/>
        <p:txBody>
          <a:bodyPr>
            <a:normAutofit/>
          </a:bodyPr>
          <a:lstStyle/>
          <a:p>
            <a:r>
              <a:rPr lang="cs-CZ" dirty="0"/>
              <a:t>Formy aterosklerotických plátů</a:t>
            </a:r>
          </a:p>
        </p:txBody>
      </p:sp>
      <p:pic>
        <p:nvPicPr>
          <p:cNvPr id="7" name="Picture 5" descr="athero1"/>
          <p:cNvPicPr>
            <a:picLocks noGrp="1" noChangeAspect="1" noChangeArrowheads="1"/>
          </p:cNvPicPr>
          <p:nvPr>
            <p:ph sz="half" idx="1"/>
          </p:nvPr>
        </p:nvPicPr>
        <p:blipFill>
          <a:blip r:embed="rId4"/>
          <a:stretch>
            <a:fillRect/>
          </a:stretch>
        </p:blipFill>
        <p:spPr>
          <a:xfrm>
            <a:off x="457200" y="2711715"/>
            <a:ext cx="3657600" cy="23029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Zástupný symbol pro obsah 15"/>
          <p:cNvSpPr>
            <a:spLocks noGrp="1"/>
          </p:cNvSpPr>
          <p:nvPr>
            <p:ph sz="half" idx="2"/>
          </p:nvPr>
        </p:nvSpPr>
        <p:spPr/>
        <p:txBody>
          <a:bodyPr>
            <a:normAutofit/>
          </a:bodyPr>
          <a:lstStyle/>
          <a:p>
            <a:r>
              <a:rPr lang="cs-CZ" dirty="0"/>
              <a:t>Tukové proužky </a:t>
            </a:r>
          </a:p>
          <a:p>
            <a:r>
              <a:rPr lang="cs-CZ" dirty="0" err="1"/>
              <a:t>Fibroateromové</a:t>
            </a:r>
            <a:r>
              <a:rPr lang="cs-CZ" dirty="0"/>
              <a:t> pláty</a:t>
            </a:r>
          </a:p>
          <a:p>
            <a:r>
              <a:rPr lang="cs-CZ" dirty="0"/>
              <a:t>Komplikované léze</a:t>
            </a:r>
          </a:p>
          <a:p>
            <a:endParaRPr lang="cs-CZ" dirty="0"/>
          </a:p>
        </p:txBody>
      </p:sp>
      <p:pic>
        <p:nvPicPr>
          <p:cNvPr id="2" name="Zvuk 1">
            <a:hlinkClick r:id="" action="ppaction://media"/>
            <a:extLst>
              <a:ext uri="{FF2B5EF4-FFF2-40B4-BE49-F238E27FC236}">
                <a16:creationId xmlns:a16="http://schemas.microsoft.com/office/drawing/2014/main" id="{50116E28-FB7F-4554-9DC9-1BE2ECC39F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671"/>
    </mc:Choice>
    <mc:Fallback>
      <p:transition spd="slow" advTm="23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Rizikové faktory </a:t>
            </a:r>
          </a:p>
        </p:txBody>
      </p:sp>
      <p:sp>
        <p:nvSpPr>
          <p:cNvPr id="3" name="Zástupný symbol pro obsah 2"/>
          <p:cNvSpPr>
            <a:spLocks noGrp="1"/>
          </p:cNvSpPr>
          <p:nvPr>
            <p:ph sz="half" idx="1"/>
          </p:nvPr>
        </p:nvSpPr>
        <p:spPr/>
        <p:txBody>
          <a:bodyPr>
            <a:normAutofit/>
          </a:bodyPr>
          <a:lstStyle/>
          <a:p>
            <a:pPr algn="ctr">
              <a:buNone/>
            </a:pPr>
            <a:r>
              <a:rPr lang="cs-CZ" sz="2400" dirty="0"/>
              <a:t>Neovlivnitelné:</a:t>
            </a:r>
          </a:p>
          <a:p>
            <a:r>
              <a:rPr lang="cs-CZ" sz="2400" dirty="0"/>
              <a:t>Věk </a:t>
            </a:r>
          </a:p>
          <a:p>
            <a:r>
              <a:rPr lang="cs-CZ" sz="2400" dirty="0"/>
              <a:t>Pohlaví</a:t>
            </a:r>
          </a:p>
          <a:p>
            <a:r>
              <a:rPr lang="cs-CZ" sz="2400" dirty="0"/>
              <a:t>Genetická dispozice</a:t>
            </a:r>
          </a:p>
        </p:txBody>
      </p:sp>
      <p:sp>
        <p:nvSpPr>
          <p:cNvPr id="4" name="Zástupný symbol pro obsah 3"/>
          <p:cNvSpPr>
            <a:spLocks noGrp="1"/>
          </p:cNvSpPr>
          <p:nvPr>
            <p:ph sz="half" idx="2"/>
          </p:nvPr>
        </p:nvSpPr>
        <p:spPr/>
        <p:txBody>
          <a:bodyPr/>
          <a:lstStyle/>
          <a:p>
            <a:pPr algn="ctr">
              <a:buNone/>
            </a:pPr>
            <a:r>
              <a:rPr lang="cs-CZ" sz="2400" dirty="0"/>
              <a:t>Ovlivnitelné:</a:t>
            </a:r>
          </a:p>
          <a:p>
            <a:r>
              <a:rPr lang="cs-CZ" sz="2400" dirty="0" err="1"/>
              <a:t>Hyperlipoproteinémie</a:t>
            </a:r>
            <a:r>
              <a:rPr lang="cs-CZ" sz="2400" dirty="0"/>
              <a:t> </a:t>
            </a:r>
          </a:p>
          <a:p>
            <a:r>
              <a:rPr lang="cs-CZ" sz="2400" dirty="0"/>
              <a:t>Hypertenze</a:t>
            </a:r>
          </a:p>
          <a:p>
            <a:r>
              <a:rPr lang="cs-CZ" sz="2400" dirty="0"/>
              <a:t>Kouření</a:t>
            </a:r>
          </a:p>
          <a:p>
            <a:r>
              <a:rPr lang="cs-CZ" sz="2400" dirty="0"/>
              <a:t>Diabetes </a:t>
            </a:r>
            <a:r>
              <a:rPr lang="cs-CZ" sz="2400" dirty="0" err="1"/>
              <a:t>mellitus</a:t>
            </a:r>
            <a:endParaRPr lang="cs-CZ" sz="2400" dirty="0"/>
          </a:p>
          <a:p>
            <a:r>
              <a:rPr lang="cs-CZ" sz="2400" dirty="0"/>
              <a:t>Obezita</a:t>
            </a:r>
          </a:p>
          <a:p>
            <a:r>
              <a:rPr lang="cs-CZ" sz="2400" dirty="0"/>
              <a:t>Nízká fyzická aktivita</a:t>
            </a:r>
          </a:p>
          <a:p>
            <a:endParaRPr lang="cs-CZ" dirty="0"/>
          </a:p>
        </p:txBody>
      </p:sp>
      <p:pic>
        <p:nvPicPr>
          <p:cNvPr id="5" name="Zvuk 4">
            <a:hlinkClick r:id="" action="ppaction://media"/>
            <a:extLst>
              <a:ext uri="{FF2B5EF4-FFF2-40B4-BE49-F238E27FC236}">
                <a16:creationId xmlns:a16="http://schemas.microsoft.com/office/drawing/2014/main" id="{15E66A9D-33A4-4FBE-8B9F-A6FC08E85E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4151"/>
    </mc:Choice>
    <mc:Fallback>
      <p:transition spd="slow" advTm="44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Hyperlipoproteinémie</a:t>
            </a:r>
            <a:r>
              <a:rPr lang="cs-CZ" dirty="0"/>
              <a:t> </a:t>
            </a:r>
          </a:p>
        </p:txBody>
      </p:sp>
      <p:sp>
        <p:nvSpPr>
          <p:cNvPr id="3" name="Zástupný symbol pro obsah 2"/>
          <p:cNvSpPr>
            <a:spLocks noGrp="1"/>
          </p:cNvSpPr>
          <p:nvPr>
            <p:ph sz="half" idx="1"/>
          </p:nvPr>
        </p:nvSpPr>
        <p:spPr/>
        <p:txBody>
          <a:bodyPr>
            <a:normAutofit/>
          </a:bodyPr>
          <a:lstStyle/>
          <a:p>
            <a:pPr algn="ctr">
              <a:buNone/>
            </a:pPr>
            <a:r>
              <a:rPr lang="cs-CZ" sz="1800" dirty="0"/>
              <a:t>Dělení:</a:t>
            </a:r>
          </a:p>
          <a:p>
            <a:r>
              <a:rPr lang="cs-CZ" sz="1800" dirty="0" err="1"/>
              <a:t>Hypercholesterolémie</a:t>
            </a:r>
            <a:r>
              <a:rPr lang="cs-CZ" sz="1800" dirty="0"/>
              <a:t> </a:t>
            </a:r>
          </a:p>
          <a:p>
            <a:r>
              <a:rPr lang="cs-CZ" sz="1800" dirty="0" err="1"/>
              <a:t>Hypertriglyceridémie</a:t>
            </a:r>
            <a:r>
              <a:rPr lang="cs-CZ" sz="1800" dirty="0"/>
              <a:t> </a:t>
            </a:r>
          </a:p>
          <a:p>
            <a:r>
              <a:rPr lang="cs-CZ" sz="1800" dirty="0"/>
              <a:t>Smíšená </a:t>
            </a:r>
            <a:r>
              <a:rPr lang="cs-CZ" sz="1800" dirty="0" err="1"/>
              <a:t>hyperlipoproteinémie</a:t>
            </a:r>
            <a:endParaRPr lang="cs-CZ" sz="1800" dirty="0"/>
          </a:p>
          <a:p>
            <a:pPr>
              <a:buNone/>
            </a:pPr>
            <a:r>
              <a:rPr lang="cs-CZ" sz="1800" dirty="0"/>
              <a:t>	</a:t>
            </a:r>
          </a:p>
          <a:p>
            <a:pPr algn="ctr">
              <a:buNone/>
            </a:pPr>
            <a:r>
              <a:rPr lang="cs-CZ" sz="1800" dirty="0"/>
              <a:t>Dle </a:t>
            </a:r>
            <a:r>
              <a:rPr lang="cs-CZ" sz="1800" dirty="0" err="1"/>
              <a:t>Fredriksona</a:t>
            </a:r>
            <a:r>
              <a:rPr lang="cs-CZ" sz="1800" dirty="0"/>
              <a:t>:</a:t>
            </a:r>
          </a:p>
          <a:p>
            <a:r>
              <a:rPr lang="cs-CZ" sz="1800" dirty="0"/>
              <a:t> </a:t>
            </a:r>
            <a:r>
              <a:rPr lang="cs-CZ" sz="1800" dirty="0" err="1"/>
              <a:t>Hyperlipoproteinémie</a:t>
            </a:r>
            <a:r>
              <a:rPr lang="cs-CZ" sz="1800" dirty="0"/>
              <a:t> I-V. typu</a:t>
            </a:r>
          </a:p>
          <a:p>
            <a:endParaRPr lang="cs-CZ" sz="1800" dirty="0"/>
          </a:p>
          <a:p>
            <a:pPr algn="ctr">
              <a:buNone/>
            </a:pPr>
            <a:r>
              <a:rPr lang="cs-CZ" sz="1800" dirty="0"/>
              <a:t>Dědičné formy:</a:t>
            </a:r>
          </a:p>
          <a:p>
            <a:r>
              <a:rPr lang="cs-CZ" sz="1800" dirty="0"/>
              <a:t>Familiární </a:t>
            </a:r>
            <a:r>
              <a:rPr lang="cs-CZ" sz="1800" dirty="0" err="1"/>
              <a:t>hypercholesterolémie</a:t>
            </a:r>
            <a:r>
              <a:rPr lang="cs-CZ" sz="1800" dirty="0"/>
              <a:t>  </a:t>
            </a:r>
          </a:p>
          <a:p>
            <a:pPr>
              <a:buNone/>
            </a:pPr>
            <a:r>
              <a:rPr lang="cs-CZ" sz="1200" i="1" dirty="0"/>
              <a:t>AD onemocnění frekvence heterozygotů je 1:500 a homozygotů 1:1000000</a:t>
            </a:r>
          </a:p>
          <a:p>
            <a:r>
              <a:rPr lang="cs-CZ" sz="1800" dirty="0"/>
              <a:t>Defekt </a:t>
            </a:r>
            <a:r>
              <a:rPr lang="cs-CZ" sz="1800" dirty="0" err="1"/>
              <a:t>apo</a:t>
            </a:r>
            <a:r>
              <a:rPr lang="cs-CZ" sz="1800" dirty="0"/>
              <a:t> B 100</a:t>
            </a:r>
          </a:p>
        </p:txBody>
      </p:sp>
      <p:pic>
        <p:nvPicPr>
          <p:cNvPr id="25602" name="Picture 2"/>
          <p:cNvPicPr>
            <a:picLocks noGrp="1" noChangeAspect="1" noChangeArrowheads="1"/>
          </p:cNvPicPr>
          <p:nvPr>
            <p:ph sz="half" idx="2"/>
          </p:nvPr>
        </p:nvPicPr>
        <p:blipFill>
          <a:blip r:embed="rId4"/>
          <a:stretch>
            <a:fillRect/>
          </a:stretch>
        </p:blipFill>
        <p:spPr bwMode="auto">
          <a:xfrm>
            <a:off x="4267199" y="2132856"/>
            <a:ext cx="4120621" cy="3111069"/>
          </a:xfrm>
          <a:prstGeom prst="rect">
            <a:avLst/>
          </a:prstGeom>
          <a:ln w="88900" cap="sq" cmpd="thickThin">
            <a:solidFill>
              <a:srgbClr val="000000"/>
            </a:solidFill>
            <a:prstDash val="solid"/>
            <a:miter lim="800000"/>
          </a:ln>
          <a:effectLst>
            <a:innerShdw blurRad="76200">
              <a:srgbClr val="000000"/>
            </a:innerShdw>
          </a:effectLst>
        </p:spPr>
      </p:pic>
      <p:pic>
        <p:nvPicPr>
          <p:cNvPr id="4" name="Zvuk 3">
            <a:hlinkClick r:id="" action="ppaction://media"/>
            <a:extLst>
              <a:ext uri="{FF2B5EF4-FFF2-40B4-BE49-F238E27FC236}">
                <a16:creationId xmlns:a16="http://schemas.microsoft.com/office/drawing/2014/main" id="{805C45EE-16E8-48D4-AF02-534BC76246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3539"/>
    </mc:Choice>
    <mc:Fallback>
      <p:transition spd="slow" advTm="93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 </a:t>
            </a:r>
          </a:p>
        </p:txBody>
      </p:sp>
      <p:sp>
        <p:nvSpPr>
          <p:cNvPr id="3" name="Zástupný symbol pro obsah 2"/>
          <p:cNvSpPr>
            <a:spLocks noGrp="1"/>
          </p:cNvSpPr>
          <p:nvPr>
            <p:ph sz="half" idx="1"/>
          </p:nvPr>
        </p:nvSpPr>
        <p:spPr/>
        <p:txBody>
          <a:bodyPr>
            <a:normAutofit fontScale="77500" lnSpcReduction="20000"/>
          </a:bodyPr>
          <a:lstStyle/>
          <a:p>
            <a:r>
              <a:rPr lang="cs-CZ" dirty="0"/>
              <a:t>Aterosklerosa je označována jako civilizační onemocnění nicméně je nacházena již na pozůstatcích egyptských mumií</a:t>
            </a:r>
          </a:p>
          <a:p>
            <a:pPr algn="ctr">
              <a:buNone/>
            </a:pPr>
            <a:endParaRPr lang="cs-CZ" dirty="0"/>
          </a:p>
          <a:p>
            <a:r>
              <a:rPr lang="cs-CZ" dirty="0" err="1"/>
              <a:t>Aterosklerosis</a:t>
            </a:r>
            <a:r>
              <a:rPr lang="cs-CZ" dirty="0"/>
              <a:t> vzniklo z řeckého :</a:t>
            </a:r>
          </a:p>
          <a:p>
            <a:pPr algn="ctr">
              <a:buNone/>
            </a:pPr>
            <a:endParaRPr lang="cs-CZ" dirty="0"/>
          </a:p>
          <a:p>
            <a:pPr algn="ctr">
              <a:buNone/>
            </a:pPr>
            <a:r>
              <a:rPr lang="cs-CZ" dirty="0" err="1"/>
              <a:t>Atheros</a:t>
            </a:r>
            <a:r>
              <a:rPr lang="cs-CZ" dirty="0"/>
              <a:t> = ovesná kaše</a:t>
            </a:r>
          </a:p>
          <a:p>
            <a:pPr algn="ctr">
              <a:buNone/>
            </a:pPr>
            <a:r>
              <a:rPr lang="cs-CZ" dirty="0"/>
              <a:t>+</a:t>
            </a:r>
          </a:p>
          <a:p>
            <a:pPr algn="ctr">
              <a:buNone/>
            </a:pPr>
            <a:r>
              <a:rPr lang="cs-CZ" dirty="0"/>
              <a:t>Skleros = tvrdý, tuhý</a:t>
            </a:r>
          </a:p>
          <a:p>
            <a:pPr algn="ctr">
              <a:buNone/>
            </a:pPr>
            <a:endParaRPr lang="cs-CZ" dirty="0"/>
          </a:p>
          <a:p>
            <a:pPr algn="r">
              <a:buNone/>
            </a:pPr>
            <a:r>
              <a:rPr lang="cs-CZ" sz="1900" i="1" dirty="0"/>
              <a:t>(označení je nacházeno již u </a:t>
            </a:r>
            <a:r>
              <a:rPr lang="cs-CZ" sz="1900" i="1" dirty="0" err="1"/>
              <a:t>Celsa</a:t>
            </a:r>
            <a:r>
              <a:rPr lang="cs-CZ" sz="1900" i="1" dirty="0"/>
              <a:t> cca před 2 tis. Lety)</a:t>
            </a:r>
          </a:p>
        </p:txBody>
      </p:sp>
      <p:pic>
        <p:nvPicPr>
          <p:cNvPr id="3074" name="Picture 2"/>
          <p:cNvPicPr>
            <a:picLocks noGrp="1" noChangeAspect="1" noChangeArrowheads="1"/>
          </p:cNvPicPr>
          <p:nvPr>
            <p:ph sz="half" idx="2"/>
          </p:nvPr>
        </p:nvPicPr>
        <p:blipFill>
          <a:blip r:embed="rId4"/>
          <a:stretch>
            <a:fillRect/>
          </a:stretch>
        </p:blipFill>
        <p:spPr bwMode="auto">
          <a:xfrm>
            <a:off x="5219700" y="2357430"/>
            <a:ext cx="2281258" cy="2601126"/>
          </a:xfrm>
          <a:prstGeom prst="rect">
            <a:avLst/>
          </a:prstGeom>
          <a:ln>
            <a:noFill/>
          </a:ln>
          <a:effectLst>
            <a:outerShdw blurRad="190500" algn="tl" rotWithShape="0">
              <a:srgbClr val="000000">
                <a:alpha val="70000"/>
              </a:srgbClr>
            </a:outerShdw>
          </a:effectLst>
        </p:spPr>
      </p:pic>
      <p:pic>
        <p:nvPicPr>
          <p:cNvPr id="5" name="Zvuk 4">
            <a:hlinkClick r:id="" action="ppaction://media"/>
            <a:extLst>
              <a:ext uri="{FF2B5EF4-FFF2-40B4-BE49-F238E27FC236}">
                <a16:creationId xmlns:a16="http://schemas.microsoft.com/office/drawing/2014/main" id="{74F155CA-E021-4B70-A7B8-FFC4DB304B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2951"/>
    </mc:Choice>
    <mc:Fallback>
      <p:transition spd="slow" advTm="142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a:t>Hypertenze</a:t>
            </a:r>
          </a:p>
        </p:txBody>
      </p:sp>
      <p:sp>
        <p:nvSpPr>
          <p:cNvPr id="3" name="Zástupný symbol pro obsah 2"/>
          <p:cNvSpPr>
            <a:spLocks noGrp="1"/>
          </p:cNvSpPr>
          <p:nvPr>
            <p:ph sz="half" idx="1"/>
          </p:nvPr>
        </p:nvSpPr>
        <p:spPr/>
        <p:txBody>
          <a:bodyPr/>
          <a:lstStyle/>
          <a:p>
            <a:pPr algn="ctr">
              <a:buNone/>
            </a:pPr>
            <a:r>
              <a:rPr lang="cs-CZ" dirty="0"/>
              <a:t>Hypertenze je definována jako TK nad 140/90 </a:t>
            </a:r>
            <a:r>
              <a:rPr lang="cs-CZ" dirty="0" err="1"/>
              <a:t>mmHg</a:t>
            </a:r>
            <a:endParaRPr lang="cs-CZ" dirty="0"/>
          </a:p>
          <a:p>
            <a:endParaRPr lang="cs-CZ" dirty="0"/>
          </a:p>
        </p:txBody>
      </p:sp>
      <p:pic>
        <p:nvPicPr>
          <p:cNvPr id="28674" name="Picture 2"/>
          <p:cNvPicPr>
            <a:picLocks noGrp="1" noChangeAspect="1" noChangeArrowheads="1"/>
          </p:cNvPicPr>
          <p:nvPr>
            <p:ph sz="half" idx="2"/>
          </p:nvPr>
        </p:nvPicPr>
        <p:blipFill>
          <a:blip r:embed="rId4"/>
          <a:srcRect/>
          <a:stretch>
            <a:fillRect/>
          </a:stretch>
        </p:blipFill>
        <p:spPr bwMode="auto">
          <a:xfrm>
            <a:off x="4667250" y="2515394"/>
            <a:ext cx="2857500" cy="2695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Zvuk 3">
            <a:hlinkClick r:id="" action="ppaction://media"/>
            <a:extLst>
              <a:ext uri="{FF2B5EF4-FFF2-40B4-BE49-F238E27FC236}">
                <a16:creationId xmlns:a16="http://schemas.microsoft.com/office/drawing/2014/main" id="{DE00A174-A0C9-4BAE-9666-5D08C7C310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037"/>
    </mc:Choice>
    <mc:Fallback>
      <p:transition spd="slow" advTm="12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203200" y="6096000"/>
            <a:ext cx="8855075" cy="733425"/>
          </a:xfrm>
          <a:prstGeom prst="rect">
            <a:avLst/>
          </a:prstGeom>
          <a:noFill/>
          <a:ln w="9525">
            <a:noFill/>
            <a:miter lim="800000"/>
            <a:headEnd/>
            <a:tailEnd/>
          </a:ln>
        </p:spPr>
        <p:txBody>
          <a:bodyPr lIns="0" tIns="0" rIns="0" bIns="0" anchor="b">
            <a:spAutoFit/>
          </a:bodyPr>
          <a:lstStyle/>
          <a:p>
            <a:pPr>
              <a:lnSpc>
                <a:spcPct val="100000"/>
              </a:lnSpc>
              <a:spcBef>
                <a:spcPct val="0"/>
              </a:spcBef>
            </a:pPr>
            <a:r>
              <a:rPr lang="en-US" sz="1600">
                <a:solidFill>
                  <a:schemeClr val="tx1"/>
                </a:solidFill>
                <a:effectLst/>
                <a:ea typeface="SimSun" pitchFamily="2" charset="-122"/>
                <a:sym typeface="Symbol" pitchFamily="18" charset="2"/>
              </a:rPr>
              <a:t>*South Korean data reflects men aged 30-59 with BP ≥140/90.</a:t>
            </a:r>
          </a:p>
          <a:p>
            <a:pPr>
              <a:lnSpc>
                <a:spcPct val="100000"/>
              </a:lnSpc>
              <a:spcBef>
                <a:spcPct val="0"/>
              </a:spcBef>
            </a:pPr>
            <a:r>
              <a:rPr lang="en-US" sz="1600">
                <a:solidFill>
                  <a:schemeClr val="tx1"/>
                </a:solidFill>
                <a:effectLst/>
                <a:ea typeface="SimSun" pitchFamily="2" charset="-122"/>
                <a:sym typeface="Symbol" pitchFamily="18" charset="2"/>
              </a:rPr>
              <a:t>Wolf-Maier K et al. </a:t>
            </a:r>
            <a:r>
              <a:rPr lang="en-US" sz="1600" i="1">
                <a:solidFill>
                  <a:schemeClr val="tx1"/>
                </a:solidFill>
                <a:effectLst/>
                <a:ea typeface="SimSun" pitchFamily="2" charset="-122"/>
                <a:sym typeface="Symbol" pitchFamily="18" charset="2"/>
              </a:rPr>
              <a:t>JAMA</a:t>
            </a:r>
            <a:r>
              <a:rPr lang="en-US" sz="1600">
                <a:solidFill>
                  <a:schemeClr val="tx1"/>
                </a:solidFill>
                <a:effectLst/>
                <a:ea typeface="SimSun" pitchFamily="2" charset="-122"/>
                <a:sym typeface="Symbol" pitchFamily="18" charset="2"/>
              </a:rPr>
              <a:t>. 2003;289:2363-2369; </a:t>
            </a:r>
            <a:r>
              <a:rPr lang="en-GB" sz="1600">
                <a:solidFill>
                  <a:schemeClr val="tx1"/>
                </a:solidFill>
                <a:effectLst/>
              </a:rPr>
              <a:t>WHO Collaborating Centre on Surveillance of Cardiovascular Disease Web site.  </a:t>
            </a:r>
            <a:endParaRPr lang="en-US" sz="1600">
              <a:solidFill>
                <a:schemeClr val="tx1"/>
              </a:solidFill>
              <a:effectLst/>
              <a:ea typeface="SimSun" pitchFamily="2" charset="-122"/>
              <a:sym typeface="Symbol" pitchFamily="18" charset="2"/>
            </a:endParaRPr>
          </a:p>
        </p:txBody>
      </p:sp>
      <p:sp>
        <p:nvSpPr>
          <p:cNvPr id="4049923" name="Rectangle 3"/>
          <p:cNvSpPr>
            <a:spLocks noGrp="1" noChangeArrowheads="1"/>
          </p:cNvSpPr>
          <p:nvPr>
            <p:ph type="title"/>
          </p:nvPr>
        </p:nvSpPr>
        <p:spPr>
          <a:xfrm>
            <a:off x="260350" y="168275"/>
            <a:ext cx="8688388" cy="1136650"/>
          </a:xfrm>
        </p:spPr>
        <p:txBody>
          <a:bodyPr>
            <a:normAutofit fontScale="90000"/>
          </a:bodyPr>
          <a:lstStyle/>
          <a:p>
            <a:pPr>
              <a:defRPr/>
            </a:pPr>
            <a:r>
              <a:rPr lang="en-US"/>
              <a:t>High Worldwide Prevalence </a:t>
            </a:r>
            <a:br>
              <a:rPr lang="en-US"/>
            </a:br>
            <a:r>
              <a:rPr lang="en-US"/>
              <a:t>of Hypertension</a:t>
            </a:r>
          </a:p>
        </p:txBody>
      </p:sp>
      <p:sp>
        <p:nvSpPr>
          <p:cNvPr id="11268" name="Rectangle 4"/>
          <p:cNvSpPr>
            <a:spLocks noChangeArrowheads="1"/>
          </p:cNvSpPr>
          <p:nvPr/>
        </p:nvSpPr>
        <p:spPr bwMode="auto">
          <a:xfrm>
            <a:off x="4449763" y="5719763"/>
            <a:ext cx="1625600" cy="274637"/>
          </a:xfrm>
          <a:prstGeom prst="rect">
            <a:avLst/>
          </a:prstGeom>
          <a:noFill/>
          <a:ln w="9525">
            <a:noFill/>
            <a:miter lim="800000"/>
            <a:headEnd/>
            <a:tailEnd/>
          </a:ln>
        </p:spPr>
        <p:txBody>
          <a:bodyPr wrap="none" lIns="0" tIns="0" rIns="0" bIns="0">
            <a:spAutoFit/>
          </a:bodyPr>
          <a:lstStyle/>
          <a:p>
            <a:pPr algn="ctr">
              <a:lnSpc>
                <a:spcPct val="100000"/>
              </a:lnSpc>
              <a:spcBef>
                <a:spcPct val="0"/>
              </a:spcBef>
            </a:pPr>
            <a:r>
              <a:rPr lang="en-US" sz="1800" b="1">
                <a:solidFill>
                  <a:srgbClr val="FFFFFF"/>
                </a:solidFill>
                <a:effectLst/>
              </a:rPr>
              <a:t>Prevalence (%)</a:t>
            </a:r>
            <a:endParaRPr lang="en-US" sz="1800">
              <a:solidFill>
                <a:srgbClr val="FFFFFF"/>
              </a:solidFill>
              <a:effectLst/>
            </a:endParaRPr>
          </a:p>
        </p:txBody>
      </p:sp>
      <p:sp>
        <p:nvSpPr>
          <p:cNvPr id="4049925" name="Rectangle 5"/>
          <p:cNvSpPr>
            <a:spLocks noChangeArrowheads="1"/>
          </p:cNvSpPr>
          <p:nvPr/>
        </p:nvSpPr>
        <p:spPr bwMode="auto">
          <a:xfrm>
            <a:off x="2166938" y="4454525"/>
            <a:ext cx="2581275" cy="166688"/>
          </a:xfrm>
          <a:prstGeom prst="rect">
            <a:avLst/>
          </a:prstGeom>
          <a:solidFill>
            <a:srgbClr val="FF6600"/>
          </a:solidFill>
          <a:ln w="8001">
            <a:solidFill>
              <a:srgbClr val="FFFFFF"/>
            </a:solidFill>
            <a:miter lim="800000"/>
            <a:headEnd/>
            <a:tailEnd/>
          </a:ln>
        </p:spPr>
        <p:txBody>
          <a:bodyPr/>
          <a:lstStyle/>
          <a:p>
            <a:pPr>
              <a:defRPr/>
            </a:pPr>
            <a:endParaRPr lang="nb-NO"/>
          </a:p>
        </p:txBody>
      </p:sp>
      <p:sp>
        <p:nvSpPr>
          <p:cNvPr id="11270" name="Rectangle 6"/>
          <p:cNvSpPr>
            <a:spLocks noChangeArrowheads="1"/>
          </p:cNvSpPr>
          <p:nvPr/>
        </p:nvSpPr>
        <p:spPr bwMode="auto">
          <a:xfrm>
            <a:off x="777875" y="4432300"/>
            <a:ext cx="1298575" cy="244475"/>
          </a:xfrm>
          <a:prstGeom prst="rect">
            <a:avLst/>
          </a:prstGeom>
          <a:noFill/>
          <a:ln w="9525">
            <a:noFill/>
            <a:miter lim="800000"/>
            <a:headEnd/>
            <a:tailEnd/>
          </a:ln>
        </p:spPr>
        <p:txBody>
          <a:bodyPr wrap="none" lIns="0" tIns="0" rIns="0" bIns="0">
            <a:spAutoFit/>
          </a:bodyPr>
          <a:lstStyle/>
          <a:p>
            <a:pPr algn="r">
              <a:lnSpc>
                <a:spcPct val="100000"/>
              </a:lnSpc>
              <a:spcBef>
                <a:spcPct val="0"/>
              </a:spcBef>
            </a:pPr>
            <a:r>
              <a:rPr lang="en-US" sz="1600" b="1">
                <a:solidFill>
                  <a:srgbClr val="FFFFFF"/>
                </a:solidFill>
                <a:effectLst/>
              </a:rPr>
              <a:t>United States</a:t>
            </a:r>
            <a:endParaRPr lang="en-US" sz="1600" b="1" baseline="30000">
              <a:solidFill>
                <a:srgbClr val="FFFFFF"/>
              </a:solidFill>
              <a:effectLst/>
            </a:endParaRPr>
          </a:p>
        </p:txBody>
      </p:sp>
      <p:sp>
        <p:nvSpPr>
          <p:cNvPr id="4049927" name="Rectangle 7"/>
          <p:cNvSpPr>
            <a:spLocks noChangeArrowheads="1"/>
          </p:cNvSpPr>
          <p:nvPr/>
        </p:nvSpPr>
        <p:spPr bwMode="auto">
          <a:xfrm>
            <a:off x="2166938" y="3813175"/>
            <a:ext cx="2835275" cy="166688"/>
          </a:xfrm>
          <a:prstGeom prst="rect">
            <a:avLst/>
          </a:prstGeom>
          <a:solidFill>
            <a:srgbClr val="FF6600"/>
          </a:solidFill>
          <a:ln w="8001">
            <a:solidFill>
              <a:srgbClr val="FFFFFF"/>
            </a:solidFill>
            <a:miter lim="800000"/>
            <a:headEnd/>
            <a:tailEnd/>
          </a:ln>
        </p:spPr>
        <p:txBody>
          <a:bodyPr/>
          <a:lstStyle/>
          <a:p>
            <a:pPr>
              <a:defRPr/>
            </a:pPr>
            <a:endParaRPr lang="nb-NO"/>
          </a:p>
        </p:txBody>
      </p:sp>
      <p:sp>
        <p:nvSpPr>
          <p:cNvPr id="11272" name="Rectangle 8"/>
          <p:cNvSpPr>
            <a:spLocks noChangeArrowheads="1"/>
          </p:cNvSpPr>
          <p:nvPr/>
        </p:nvSpPr>
        <p:spPr bwMode="auto">
          <a:xfrm>
            <a:off x="1512888" y="3778250"/>
            <a:ext cx="563562" cy="244475"/>
          </a:xfrm>
          <a:prstGeom prst="rect">
            <a:avLst/>
          </a:prstGeom>
          <a:noFill/>
          <a:ln w="9525">
            <a:noFill/>
            <a:miter lim="800000"/>
            <a:headEnd/>
            <a:tailEnd/>
          </a:ln>
        </p:spPr>
        <p:txBody>
          <a:bodyPr wrap="none" lIns="0" tIns="0" rIns="0" bIns="0">
            <a:spAutoFit/>
          </a:bodyPr>
          <a:lstStyle/>
          <a:p>
            <a:pPr algn="r">
              <a:lnSpc>
                <a:spcPct val="100000"/>
              </a:lnSpc>
              <a:spcBef>
                <a:spcPct val="0"/>
              </a:spcBef>
            </a:pPr>
            <a:r>
              <a:rPr lang="en-US" sz="1600" b="1">
                <a:solidFill>
                  <a:srgbClr val="FFFFFF"/>
                </a:solidFill>
                <a:effectLst/>
              </a:rPr>
              <a:t>Egypt</a:t>
            </a:r>
            <a:endParaRPr lang="en-US" sz="1600" b="1" baseline="30000">
              <a:solidFill>
                <a:srgbClr val="FFFFFF"/>
              </a:solidFill>
              <a:effectLst/>
            </a:endParaRPr>
          </a:p>
        </p:txBody>
      </p:sp>
      <p:sp>
        <p:nvSpPr>
          <p:cNvPr id="4049929" name="Rectangle 9"/>
          <p:cNvSpPr>
            <a:spLocks noChangeArrowheads="1"/>
          </p:cNvSpPr>
          <p:nvPr/>
        </p:nvSpPr>
        <p:spPr bwMode="auto">
          <a:xfrm>
            <a:off x="2171700" y="3497263"/>
            <a:ext cx="2882900" cy="165100"/>
          </a:xfrm>
          <a:prstGeom prst="rect">
            <a:avLst/>
          </a:prstGeom>
          <a:solidFill>
            <a:srgbClr val="FF6600"/>
          </a:solidFill>
          <a:ln w="8001">
            <a:solidFill>
              <a:srgbClr val="FFFFFF"/>
            </a:solidFill>
            <a:miter lim="800000"/>
            <a:headEnd/>
            <a:tailEnd/>
          </a:ln>
        </p:spPr>
        <p:txBody>
          <a:bodyPr/>
          <a:lstStyle/>
          <a:p>
            <a:pPr>
              <a:defRPr/>
            </a:pPr>
            <a:endParaRPr lang="nb-NO"/>
          </a:p>
        </p:txBody>
      </p:sp>
      <p:sp>
        <p:nvSpPr>
          <p:cNvPr id="11274" name="Rectangle 10"/>
          <p:cNvSpPr>
            <a:spLocks noChangeArrowheads="1"/>
          </p:cNvSpPr>
          <p:nvPr/>
        </p:nvSpPr>
        <p:spPr bwMode="auto">
          <a:xfrm>
            <a:off x="1490663" y="3467100"/>
            <a:ext cx="585787" cy="244475"/>
          </a:xfrm>
          <a:prstGeom prst="rect">
            <a:avLst/>
          </a:prstGeom>
          <a:noFill/>
          <a:ln w="9525">
            <a:noFill/>
            <a:miter lim="800000"/>
            <a:headEnd/>
            <a:tailEnd/>
          </a:ln>
        </p:spPr>
        <p:txBody>
          <a:bodyPr wrap="none" lIns="0" tIns="0" rIns="0" bIns="0">
            <a:spAutoFit/>
          </a:bodyPr>
          <a:lstStyle/>
          <a:p>
            <a:pPr algn="r">
              <a:lnSpc>
                <a:spcPct val="100000"/>
              </a:lnSpc>
              <a:spcBef>
                <a:spcPct val="0"/>
              </a:spcBef>
            </a:pPr>
            <a:r>
              <a:rPr lang="en-US" sz="1600" b="1">
                <a:solidFill>
                  <a:srgbClr val="FFFFFF"/>
                </a:solidFill>
                <a:effectLst/>
              </a:rPr>
              <a:t>Japan</a:t>
            </a:r>
            <a:endParaRPr lang="en-US" sz="1600" b="1" baseline="30000">
              <a:solidFill>
                <a:srgbClr val="FFFFFF"/>
              </a:solidFill>
              <a:effectLst/>
            </a:endParaRPr>
          </a:p>
        </p:txBody>
      </p:sp>
      <p:sp>
        <p:nvSpPr>
          <p:cNvPr id="4049931" name="Rectangle 11"/>
          <p:cNvSpPr>
            <a:spLocks noChangeArrowheads="1"/>
          </p:cNvSpPr>
          <p:nvPr/>
        </p:nvSpPr>
        <p:spPr bwMode="auto">
          <a:xfrm>
            <a:off x="2166938" y="3189288"/>
            <a:ext cx="3494087" cy="166687"/>
          </a:xfrm>
          <a:prstGeom prst="rect">
            <a:avLst/>
          </a:prstGeom>
          <a:solidFill>
            <a:srgbClr val="FF6600"/>
          </a:solidFill>
          <a:ln w="8001">
            <a:solidFill>
              <a:srgbClr val="FFFFFF"/>
            </a:solidFill>
            <a:miter lim="800000"/>
            <a:headEnd/>
            <a:tailEnd/>
          </a:ln>
        </p:spPr>
        <p:txBody>
          <a:bodyPr/>
          <a:lstStyle/>
          <a:p>
            <a:pPr>
              <a:defRPr/>
            </a:pPr>
            <a:endParaRPr lang="nb-NO"/>
          </a:p>
        </p:txBody>
      </p:sp>
      <p:sp>
        <p:nvSpPr>
          <p:cNvPr id="11276" name="Rectangle 12"/>
          <p:cNvSpPr>
            <a:spLocks noChangeArrowheads="1"/>
          </p:cNvSpPr>
          <p:nvPr/>
        </p:nvSpPr>
        <p:spPr bwMode="auto">
          <a:xfrm>
            <a:off x="1668463" y="3179763"/>
            <a:ext cx="407987" cy="244475"/>
          </a:xfrm>
          <a:prstGeom prst="rect">
            <a:avLst/>
          </a:prstGeom>
          <a:noFill/>
          <a:ln w="9525">
            <a:noFill/>
            <a:miter lim="800000"/>
            <a:headEnd/>
            <a:tailEnd/>
          </a:ln>
        </p:spPr>
        <p:txBody>
          <a:bodyPr wrap="none" lIns="0" tIns="0" rIns="0" bIns="0">
            <a:spAutoFit/>
          </a:bodyPr>
          <a:lstStyle/>
          <a:p>
            <a:pPr algn="r">
              <a:lnSpc>
                <a:spcPct val="100000"/>
              </a:lnSpc>
              <a:spcBef>
                <a:spcPct val="0"/>
              </a:spcBef>
            </a:pPr>
            <a:r>
              <a:rPr lang="en-US" sz="1600" b="1">
                <a:solidFill>
                  <a:srgbClr val="FFFFFF"/>
                </a:solidFill>
                <a:effectLst/>
              </a:rPr>
              <a:t>Italy</a:t>
            </a:r>
            <a:endParaRPr lang="en-US" sz="1600" b="1" baseline="30000">
              <a:solidFill>
                <a:srgbClr val="FFFFFF"/>
              </a:solidFill>
              <a:effectLst/>
            </a:endParaRPr>
          </a:p>
        </p:txBody>
      </p:sp>
      <p:sp>
        <p:nvSpPr>
          <p:cNvPr id="4049933" name="Rectangle 13"/>
          <p:cNvSpPr>
            <a:spLocks noChangeArrowheads="1"/>
          </p:cNvSpPr>
          <p:nvPr/>
        </p:nvSpPr>
        <p:spPr bwMode="auto">
          <a:xfrm>
            <a:off x="2166938" y="2867025"/>
            <a:ext cx="3565525" cy="166688"/>
          </a:xfrm>
          <a:prstGeom prst="rect">
            <a:avLst/>
          </a:prstGeom>
          <a:solidFill>
            <a:srgbClr val="FF6600"/>
          </a:solidFill>
          <a:ln w="8001">
            <a:solidFill>
              <a:srgbClr val="FFFFFF"/>
            </a:solidFill>
            <a:miter lim="800000"/>
            <a:headEnd/>
            <a:tailEnd/>
          </a:ln>
        </p:spPr>
        <p:txBody>
          <a:bodyPr/>
          <a:lstStyle/>
          <a:p>
            <a:pPr>
              <a:defRPr/>
            </a:pPr>
            <a:endParaRPr lang="nb-NO"/>
          </a:p>
        </p:txBody>
      </p:sp>
      <p:sp>
        <p:nvSpPr>
          <p:cNvPr id="11278" name="Rectangle 14"/>
          <p:cNvSpPr>
            <a:spLocks noChangeArrowheads="1"/>
          </p:cNvSpPr>
          <p:nvPr/>
        </p:nvSpPr>
        <p:spPr bwMode="auto">
          <a:xfrm>
            <a:off x="1309688" y="2852738"/>
            <a:ext cx="766762" cy="244475"/>
          </a:xfrm>
          <a:prstGeom prst="rect">
            <a:avLst/>
          </a:prstGeom>
          <a:noFill/>
          <a:ln w="9525">
            <a:noFill/>
            <a:miter lim="800000"/>
            <a:headEnd/>
            <a:tailEnd/>
          </a:ln>
        </p:spPr>
        <p:txBody>
          <a:bodyPr wrap="none" lIns="0" tIns="0" rIns="0" bIns="0">
            <a:spAutoFit/>
          </a:bodyPr>
          <a:lstStyle/>
          <a:p>
            <a:pPr algn="r">
              <a:lnSpc>
                <a:spcPct val="100000"/>
              </a:lnSpc>
              <a:spcBef>
                <a:spcPct val="0"/>
              </a:spcBef>
            </a:pPr>
            <a:r>
              <a:rPr lang="en-US" sz="1600" b="1">
                <a:solidFill>
                  <a:srgbClr val="FFFFFF"/>
                </a:solidFill>
                <a:effectLst/>
              </a:rPr>
              <a:t>Sweden</a:t>
            </a:r>
            <a:endParaRPr lang="en-US" sz="1600" b="1" baseline="30000">
              <a:solidFill>
                <a:srgbClr val="FFFFFF"/>
              </a:solidFill>
              <a:effectLst/>
            </a:endParaRPr>
          </a:p>
        </p:txBody>
      </p:sp>
      <p:sp>
        <p:nvSpPr>
          <p:cNvPr id="4049935" name="Rectangle 15"/>
          <p:cNvSpPr>
            <a:spLocks noChangeArrowheads="1"/>
          </p:cNvSpPr>
          <p:nvPr/>
        </p:nvSpPr>
        <p:spPr bwMode="auto">
          <a:xfrm>
            <a:off x="2166938" y="2538413"/>
            <a:ext cx="3870325" cy="166687"/>
          </a:xfrm>
          <a:prstGeom prst="rect">
            <a:avLst/>
          </a:prstGeom>
          <a:solidFill>
            <a:srgbClr val="FF6600"/>
          </a:solidFill>
          <a:ln w="8001">
            <a:solidFill>
              <a:srgbClr val="FFFFFF"/>
            </a:solidFill>
            <a:miter lim="800000"/>
            <a:headEnd/>
            <a:tailEnd/>
          </a:ln>
        </p:spPr>
        <p:txBody>
          <a:bodyPr/>
          <a:lstStyle/>
          <a:p>
            <a:pPr>
              <a:defRPr/>
            </a:pPr>
            <a:endParaRPr lang="nb-NO"/>
          </a:p>
        </p:txBody>
      </p:sp>
      <p:sp>
        <p:nvSpPr>
          <p:cNvPr id="11280" name="Rectangle 16"/>
          <p:cNvSpPr>
            <a:spLocks noChangeArrowheads="1"/>
          </p:cNvSpPr>
          <p:nvPr/>
        </p:nvSpPr>
        <p:spPr bwMode="auto">
          <a:xfrm>
            <a:off x="1276350" y="2524125"/>
            <a:ext cx="800100" cy="244475"/>
          </a:xfrm>
          <a:prstGeom prst="rect">
            <a:avLst/>
          </a:prstGeom>
          <a:noFill/>
          <a:ln w="9525">
            <a:noFill/>
            <a:miter lim="800000"/>
            <a:headEnd/>
            <a:tailEnd/>
          </a:ln>
        </p:spPr>
        <p:txBody>
          <a:bodyPr wrap="none" lIns="0" tIns="0" rIns="0" bIns="0">
            <a:spAutoFit/>
          </a:bodyPr>
          <a:lstStyle/>
          <a:p>
            <a:pPr algn="r">
              <a:lnSpc>
                <a:spcPct val="100000"/>
              </a:lnSpc>
              <a:spcBef>
                <a:spcPct val="0"/>
              </a:spcBef>
            </a:pPr>
            <a:r>
              <a:rPr lang="en-US" sz="1600" b="1">
                <a:solidFill>
                  <a:srgbClr val="FFFFFF"/>
                </a:solidFill>
                <a:effectLst/>
              </a:rPr>
              <a:t>England</a:t>
            </a:r>
            <a:endParaRPr lang="en-US" sz="1600" b="1" baseline="30000">
              <a:solidFill>
                <a:srgbClr val="FFFFFF"/>
              </a:solidFill>
              <a:effectLst/>
            </a:endParaRPr>
          </a:p>
        </p:txBody>
      </p:sp>
      <p:sp>
        <p:nvSpPr>
          <p:cNvPr id="4049937" name="Rectangle 17"/>
          <p:cNvSpPr>
            <a:spLocks noChangeArrowheads="1"/>
          </p:cNvSpPr>
          <p:nvPr/>
        </p:nvSpPr>
        <p:spPr bwMode="auto">
          <a:xfrm>
            <a:off x="2166938" y="2235200"/>
            <a:ext cx="4337050" cy="165100"/>
          </a:xfrm>
          <a:prstGeom prst="rect">
            <a:avLst/>
          </a:prstGeom>
          <a:solidFill>
            <a:srgbClr val="FF6600"/>
          </a:solidFill>
          <a:ln w="8001">
            <a:solidFill>
              <a:srgbClr val="FFFFFF"/>
            </a:solidFill>
            <a:miter lim="800000"/>
            <a:headEnd/>
            <a:tailEnd/>
          </a:ln>
        </p:spPr>
        <p:txBody>
          <a:bodyPr/>
          <a:lstStyle/>
          <a:p>
            <a:pPr>
              <a:defRPr/>
            </a:pPr>
            <a:endParaRPr lang="nb-NO"/>
          </a:p>
        </p:txBody>
      </p:sp>
      <p:sp>
        <p:nvSpPr>
          <p:cNvPr id="11282" name="Rectangle 18"/>
          <p:cNvSpPr>
            <a:spLocks noChangeArrowheads="1"/>
          </p:cNvSpPr>
          <p:nvPr/>
        </p:nvSpPr>
        <p:spPr bwMode="auto">
          <a:xfrm>
            <a:off x="1524000" y="2211388"/>
            <a:ext cx="552450" cy="244475"/>
          </a:xfrm>
          <a:prstGeom prst="rect">
            <a:avLst/>
          </a:prstGeom>
          <a:noFill/>
          <a:ln w="9525">
            <a:noFill/>
            <a:miter lim="800000"/>
            <a:headEnd/>
            <a:tailEnd/>
          </a:ln>
        </p:spPr>
        <p:txBody>
          <a:bodyPr wrap="none" lIns="0" tIns="0" rIns="0" bIns="0">
            <a:spAutoFit/>
          </a:bodyPr>
          <a:lstStyle/>
          <a:p>
            <a:pPr algn="r">
              <a:lnSpc>
                <a:spcPct val="100000"/>
              </a:lnSpc>
              <a:spcBef>
                <a:spcPct val="0"/>
              </a:spcBef>
            </a:pPr>
            <a:r>
              <a:rPr lang="en-US" sz="1600" b="1">
                <a:solidFill>
                  <a:srgbClr val="FFFFFF"/>
                </a:solidFill>
                <a:effectLst/>
              </a:rPr>
              <a:t>Spain</a:t>
            </a:r>
            <a:endParaRPr lang="en-US" sz="1600" b="1" baseline="30000">
              <a:solidFill>
                <a:srgbClr val="FFFFFF"/>
              </a:solidFill>
              <a:effectLst/>
            </a:endParaRPr>
          </a:p>
        </p:txBody>
      </p:sp>
      <p:sp>
        <p:nvSpPr>
          <p:cNvPr id="4049939" name="Rectangle 19"/>
          <p:cNvSpPr>
            <a:spLocks noChangeArrowheads="1"/>
          </p:cNvSpPr>
          <p:nvPr/>
        </p:nvSpPr>
        <p:spPr bwMode="auto">
          <a:xfrm>
            <a:off x="2166938" y="1912938"/>
            <a:ext cx="4519612" cy="166687"/>
          </a:xfrm>
          <a:prstGeom prst="rect">
            <a:avLst/>
          </a:prstGeom>
          <a:solidFill>
            <a:srgbClr val="FF6600"/>
          </a:solidFill>
          <a:ln w="8001">
            <a:solidFill>
              <a:srgbClr val="FFFFFF"/>
            </a:solidFill>
            <a:miter lim="800000"/>
            <a:headEnd/>
            <a:tailEnd/>
          </a:ln>
        </p:spPr>
        <p:txBody>
          <a:bodyPr/>
          <a:lstStyle/>
          <a:p>
            <a:pPr>
              <a:defRPr/>
            </a:pPr>
            <a:endParaRPr lang="nb-NO"/>
          </a:p>
        </p:txBody>
      </p:sp>
      <p:sp>
        <p:nvSpPr>
          <p:cNvPr id="11284" name="Rectangle 20"/>
          <p:cNvSpPr>
            <a:spLocks noChangeArrowheads="1"/>
          </p:cNvSpPr>
          <p:nvPr/>
        </p:nvSpPr>
        <p:spPr bwMode="auto">
          <a:xfrm>
            <a:off x="1354138" y="1890713"/>
            <a:ext cx="722312" cy="244475"/>
          </a:xfrm>
          <a:prstGeom prst="rect">
            <a:avLst/>
          </a:prstGeom>
          <a:noFill/>
          <a:ln w="9525">
            <a:noFill/>
            <a:miter lim="800000"/>
            <a:headEnd/>
            <a:tailEnd/>
          </a:ln>
        </p:spPr>
        <p:txBody>
          <a:bodyPr wrap="none" lIns="0" tIns="0" rIns="0" bIns="0">
            <a:spAutoFit/>
          </a:bodyPr>
          <a:lstStyle/>
          <a:p>
            <a:pPr algn="r">
              <a:lnSpc>
                <a:spcPct val="100000"/>
              </a:lnSpc>
              <a:spcBef>
                <a:spcPct val="0"/>
              </a:spcBef>
            </a:pPr>
            <a:r>
              <a:rPr lang="en-US" sz="1600" b="1">
                <a:solidFill>
                  <a:srgbClr val="FFFFFF"/>
                </a:solidFill>
                <a:effectLst/>
              </a:rPr>
              <a:t>Finland</a:t>
            </a:r>
            <a:endParaRPr lang="en-US" sz="1600" b="1" baseline="30000">
              <a:solidFill>
                <a:srgbClr val="FFFFFF"/>
              </a:solidFill>
              <a:effectLst/>
            </a:endParaRPr>
          </a:p>
        </p:txBody>
      </p:sp>
      <p:sp>
        <p:nvSpPr>
          <p:cNvPr id="4049941" name="Rectangle 21"/>
          <p:cNvSpPr>
            <a:spLocks noChangeArrowheads="1"/>
          </p:cNvSpPr>
          <p:nvPr/>
        </p:nvSpPr>
        <p:spPr bwMode="auto">
          <a:xfrm>
            <a:off x="2166938" y="1616075"/>
            <a:ext cx="5129212" cy="168275"/>
          </a:xfrm>
          <a:prstGeom prst="rect">
            <a:avLst/>
          </a:prstGeom>
          <a:solidFill>
            <a:srgbClr val="FF6600"/>
          </a:solidFill>
          <a:ln w="8001">
            <a:solidFill>
              <a:srgbClr val="FFFFFF"/>
            </a:solidFill>
            <a:miter lim="800000"/>
            <a:headEnd/>
            <a:tailEnd/>
          </a:ln>
        </p:spPr>
        <p:txBody>
          <a:bodyPr/>
          <a:lstStyle/>
          <a:p>
            <a:pPr>
              <a:defRPr/>
            </a:pPr>
            <a:endParaRPr lang="nb-NO"/>
          </a:p>
        </p:txBody>
      </p:sp>
      <p:sp>
        <p:nvSpPr>
          <p:cNvPr id="11286" name="Rectangle 22"/>
          <p:cNvSpPr>
            <a:spLocks noChangeArrowheads="1"/>
          </p:cNvSpPr>
          <p:nvPr/>
        </p:nvSpPr>
        <p:spPr bwMode="auto">
          <a:xfrm>
            <a:off x="1195388" y="1585913"/>
            <a:ext cx="881062" cy="244475"/>
          </a:xfrm>
          <a:prstGeom prst="rect">
            <a:avLst/>
          </a:prstGeom>
          <a:noFill/>
          <a:ln w="9525">
            <a:noFill/>
            <a:miter lim="800000"/>
            <a:headEnd/>
            <a:tailEnd/>
          </a:ln>
        </p:spPr>
        <p:txBody>
          <a:bodyPr wrap="none" lIns="0" tIns="0" rIns="0" bIns="0">
            <a:spAutoFit/>
          </a:bodyPr>
          <a:lstStyle/>
          <a:p>
            <a:pPr algn="r">
              <a:lnSpc>
                <a:spcPct val="100000"/>
              </a:lnSpc>
              <a:spcBef>
                <a:spcPct val="0"/>
              </a:spcBef>
            </a:pPr>
            <a:r>
              <a:rPr lang="en-US" sz="1600" b="1">
                <a:solidFill>
                  <a:srgbClr val="FFFFFF"/>
                </a:solidFill>
                <a:effectLst/>
              </a:rPr>
              <a:t>Germany</a:t>
            </a:r>
            <a:endParaRPr lang="en-US" sz="1600" b="1" baseline="30000">
              <a:solidFill>
                <a:srgbClr val="FFFFFF"/>
              </a:solidFill>
              <a:effectLst/>
            </a:endParaRPr>
          </a:p>
        </p:txBody>
      </p:sp>
      <p:sp>
        <p:nvSpPr>
          <p:cNvPr id="4049943" name="Line 23"/>
          <p:cNvSpPr>
            <a:spLocks noChangeShapeType="1"/>
          </p:cNvSpPr>
          <p:nvPr/>
        </p:nvSpPr>
        <p:spPr bwMode="auto">
          <a:xfrm>
            <a:off x="2157413" y="1514475"/>
            <a:ext cx="1587" cy="3803650"/>
          </a:xfrm>
          <a:prstGeom prst="line">
            <a:avLst/>
          </a:prstGeom>
          <a:noFill/>
          <a:ln w="28575">
            <a:solidFill>
              <a:srgbClr val="FFFFFF"/>
            </a:solidFill>
            <a:round/>
            <a:headEnd/>
            <a:tailEnd/>
          </a:ln>
        </p:spPr>
        <p:txBody>
          <a:bodyPr/>
          <a:lstStyle/>
          <a:p>
            <a:pPr>
              <a:defRPr/>
            </a:pPr>
            <a:endParaRPr lang="nb-NO"/>
          </a:p>
        </p:txBody>
      </p:sp>
      <p:sp>
        <p:nvSpPr>
          <p:cNvPr id="4049944" name="Rectangle 24"/>
          <p:cNvSpPr>
            <a:spLocks noChangeArrowheads="1"/>
          </p:cNvSpPr>
          <p:nvPr/>
        </p:nvSpPr>
        <p:spPr bwMode="auto">
          <a:xfrm>
            <a:off x="2171700" y="5064125"/>
            <a:ext cx="1966913" cy="165100"/>
          </a:xfrm>
          <a:prstGeom prst="rect">
            <a:avLst/>
          </a:prstGeom>
          <a:solidFill>
            <a:srgbClr val="FF6600"/>
          </a:solidFill>
          <a:ln w="8001">
            <a:solidFill>
              <a:srgbClr val="FFFFFF"/>
            </a:solidFill>
            <a:miter lim="800000"/>
            <a:headEnd/>
            <a:tailEnd/>
          </a:ln>
        </p:spPr>
        <p:txBody>
          <a:bodyPr/>
          <a:lstStyle/>
          <a:p>
            <a:pPr>
              <a:defRPr/>
            </a:pPr>
            <a:endParaRPr lang="nb-NO"/>
          </a:p>
        </p:txBody>
      </p:sp>
      <p:sp>
        <p:nvSpPr>
          <p:cNvPr id="4049945" name="Rectangle 25"/>
          <p:cNvSpPr>
            <a:spLocks noChangeArrowheads="1"/>
          </p:cNvSpPr>
          <p:nvPr/>
        </p:nvSpPr>
        <p:spPr bwMode="auto">
          <a:xfrm>
            <a:off x="2166938" y="4760913"/>
            <a:ext cx="2540000" cy="165100"/>
          </a:xfrm>
          <a:prstGeom prst="rect">
            <a:avLst/>
          </a:prstGeom>
          <a:solidFill>
            <a:srgbClr val="FF6600"/>
          </a:solidFill>
          <a:ln w="8001">
            <a:solidFill>
              <a:srgbClr val="FFFFFF"/>
            </a:solidFill>
            <a:miter lim="800000"/>
            <a:headEnd/>
            <a:tailEnd/>
          </a:ln>
        </p:spPr>
        <p:txBody>
          <a:bodyPr/>
          <a:lstStyle/>
          <a:p>
            <a:pPr>
              <a:defRPr/>
            </a:pPr>
            <a:endParaRPr lang="nb-NO"/>
          </a:p>
        </p:txBody>
      </p:sp>
      <p:sp>
        <p:nvSpPr>
          <p:cNvPr id="4049946" name="Line 26"/>
          <p:cNvSpPr>
            <a:spLocks noChangeShapeType="1"/>
          </p:cNvSpPr>
          <p:nvPr/>
        </p:nvSpPr>
        <p:spPr bwMode="auto">
          <a:xfrm>
            <a:off x="2166938" y="5318125"/>
            <a:ext cx="6489700" cy="1588"/>
          </a:xfrm>
          <a:prstGeom prst="line">
            <a:avLst/>
          </a:prstGeom>
          <a:noFill/>
          <a:ln w="28575">
            <a:solidFill>
              <a:srgbClr val="FFFFFF"/>
            </a:solidFill>
            <a:round/>
            <a:headEnd/>
            <a:tailEnd/>
          </a:ln>
        </p:spPr>
        <p:txBody>
          <a:bodyPr/>
          <a:lstStyle/>
          <a:p>
            <a:pPr>
              <a:defRPr/>
            </a:pPr>
            <a:endParaRPr lang="nb-NO"/>
          </a:p>
        </p:txBody>
      </p:sp>
      <p:grpSp>
        <p:nvGrpSpPr>
          <p:cNvPr id="2" name="Group 27"/>
          <p:cNvGrpSpPr>
            <a:grpSpLocks/>
          </p:cNvGrpSpPr>
          <p:nvPr/>
        </p:nvGrpSpPr>
        <p:grpSpPr bwMode="auto">
          <a:xfrm>
            <a:off x="2166938" y="5318125"/>
            <a:ext cx="6492875" cy="61913"/>
            <a:chOff x="1365" y="3113"/>
            <a:chExt cx="4090" cy="18"/>
          </a:xfrm>
        </p:grpSpPr>
        <p:sp>
          <p:nvSpPr>
            <p:cNvPr id="4049948" name="Line 28"/>
            <p:cNvSpPr>
              <a:spLocks noChangeShapeType="1"/>
            </p:cNvSpPr>
            <p:nvPr/>
          </p:nvSpPr>
          <p:spPr bwMode="auto">
            <a:xfrm flipV="1">
              <a:off x="1365" y="3113"/>
              <a:ext cx="2" cy="18"/>
            </a:xfrm>
            <a:prstGeom prst="line">
              <a:avLst/>
            </a:prstGeom>
            <a:noFill/>
            <a:ln w="28575">
              <a:solidFill>
                <a:srgbClr val="FFFFFF"/>
              </a:solidFill>
              <a:round/>
              <a:headEnd/>
              <a:tailEnd/>
            </a:ln>
          </p:spPr>
          <p:txBody>
            <a:bodyPr/>
            <a:lstStyle/>
            <a:p>
              <a:pPr>
                <a:defRPr/>
              </a:pPr>
              <a:endParaRPr lang="nb-NO"/>
            </a:p>
          </p:txBody>
        </p:sp>
        <p:sp>
          <p:nvSpPr>
            <p:cNvPr id="4049949" name="Line 29"/>
            <p:cNvSpPr>
              <a:spLocks noChangeShapeType="1"/>
            </p:cNvSpPr>
            <p:nvPr/>
          </p:nvSpPr>
          <p:spPr bwMode="auto">
            <a:xfrm flipV="1">
              <a:off x="1948" y="3113"/>
              <a:ext cx="1" cy="18"/>
            </a:xfrm>
            <a:prstGeom prst="line">
              <a:avLst/>
            </a:prstGeom>
            <a:noFill/>
            <a:ln w="28575">
              <a:solidFill>
                <a:srgbClr val="FFFFFF"/>
              </a:solidFill>
              <a:round/>
              <a:headEnd/>
              <a:tailEnd/>
            </a:ln>
          </p:spPr>
          <p:txBody>
            <a:bodyPr/>
            <a:lstStyle/>
            <a:p>
              <a:pPr>
                <a:defRPr/>
              </a:pPr>
              <a:endParaRPr lang="nb-NO"/>
            </a:p>
          </p:txBody>
        </p:sp>
        <p:sp>
          <p:nvSpPr>
            <p:cNvPr id="4049950" name="Line 30"/>
            <p:cNvSpPr>
              <a:spLocks noChangeShapeType="1"/>
            </p:cNvSpPr>
            <p:nvPr/>
          </p:nvSpPr>
          <p:spPr bwMode="auto">
            <a:xfrm flipV="1">
              <a:off x="2537" y="3113"/>
              <a:ext cx="1" cy="18"/>
            </a:xfrm>
            <a:prstGeom prst="line">
              <a:avLst/>
            </a:prstGeom>
            <a:noFill/>
            <a:ln w="28575">
              <a:solidFill>
                <a:srgbClr val="FFFFFF"/>
              </a:solidFill>
              <a:round/>
              <a:headEnd/>
              <a:tailEnd/>
            </a:ln>
          </p:spPr>
          <p:txBody>
            <a:bodyPr/>
            <a:lstStyle/>
            <a:p>
              <a:pPr>
                <a:defRPr/>
              </a:pPr>
              <a:endParaRPr lang="nb-NO"/>
            </a:p>
          </p:txBody>
        </p:sp>
        <p:sp>
          <p:nvSpPr>
            <p:cNvPr id="4049951" name="Line 31"/>
            <p:cNvSpPr>
              <a:spLocks noChangeShapeType="1"/>
            </p:cNvSpPr>
            <p:nvPr/>
          </p:nvSpPr>
          <p:spPr bwMode="auto">
            <a:xfrm flipV="1">
              <a:off x="3119" y="3113"/>
              <a:ext cx="1" cy="18"/>
            </a:xfrm>
            <a:prstGeom prst="line">
              <a:avLst/>
            </a:prstGeom>
            <a:noFill/>
            <a:ln w="28575">
              <a:solidFill>
                <a:srgbClr val="FFFFFF"/>
              </a:solidFill>
              <a:round/>
              <a:headEnd/>
              <a:tailEnd/>
            </a:ln>
          </p:spPr>
          <p:txBody>
            <a:bodyPr/>
            <a:lstStyle/>
            <a:p>
              <a:pPr>
                <a:defRPr/>
              </a:pPr>
              <a:endParaRPr lang="nb-NO"/>
            </a:p>
          </p:txBody>
        </p:sp>
        <p:sp>
          <p:nvSpPr>
            <p:cNvPr id="4049952" name="Line 32"/>
            <p:cNvSpPr>
              <a:spLocks noChangeShapeType="1"/>
            </p:cNvSpPr>
            <p:nvPr/>
          </p:nvSpPr>
          <p:spPr bwMode="auto">
            <a:xfrm flipV="1">
              <a:off x="3701" y="3113"/>
              <a:ext cx="1" cy="18"/>
            </a:xfrm>
            <a:prstGeom prst="line">
              <a:avLst/>
            </a:prstGeom>
            <a:noFill/>
            <a:ln w="28575">
              <a:solidFill>
                <a:srgbClr val="FFFFFF"/>
              </a:solidFill>
              <a:round/>
              <a:headEnd/>
              <a:tailEnd/>
            </a:ln>
          </p:spPr>
          <p:txBody>
            <a:bodyPr/>
            <a:lstStyle/>
            <a:p>
              <a:pPr>
                <a:defRPr/>
              </a:pPr>
              <a:endParaRPr lang="nb-NO"/>
            </a:p>
          </p:txBody>
        </p:sp>
        <p:sp>
          <p:nvSpPr>
            <p:cNvPr id="4049953" name="Line 33"/>
            <p:cNvSpPr>
              <a:spLocks noChangeShapeType="1"/>
            </p:cNvSpPr>
            <p:nvPr/>
          </p:nvSpPr>
          <p:spPr bwMode="auto">
            <a:xfrm flipV="1">
              <a:off x="4283" y="3113"/>
              <a:ext cx="1" cy="18"/>
            </a:xfrm>
            <a:prstGeom prst="line">
              <a:avLst/>
            </a:prstGeom>
            <a:noFill/>
            <a:ln w="28575">
              <a:solidFill>
                <a:srgbClr val="FFFFFF"/>
              </a:solidFill>
              <a:round/>
              <a:headEnd/>
              <a:tailEnd/>
            </a:ln>
          </p:spPr>
          <p:txBody>
            <a:bodyPr/>
            <a:lstStyle/>
            <a:p>
              <a:pPr>
                <a:defRPr/>
              </a:pPr>
              <a:endParaRPr lang="nb-NO"/>
            </a:p>
          </p:txBody>
        </p:sp>
        <p:sp>
          <p:nvSpPr>
            <p:cNvPr id="4049954" name="Line 34"/>
            <p:cNvSpPr>
              <a:spLocks noChangeShapeType="1"/>
            </p:cNvSpPr>
            <p:nvPr/>
          </p:nvSpPr>
          <p:spPr bwMode="auto">
            <a:xfrm flipV="1">
              <a:off x="4871" y="3113"/>
              <a:ext cx="1" cy="18"/>
            </a:xfrm>
            <a:prstGeom prst="line">
              <a:avLst/>
            </a:prstGeom>
            <a:noFill/>
            <a:ln w="28575">
              <a:solidFill>
                <a:srgbClr val="FFFFFF"/>
              </a:solidFill>
              <a:round/>
              <a:headEnd/>
              <a:tailEnd/>
            </a:ln>
          </p:spPr>
          <p:txBody>
            <a:bodyPr/>
            <a:lstStyle/>
            <a:p>
              <a:pPr>
                <a:defRPr/>
              </a:pPr>
              <a:endParaRPr lang="nb-NO"/>
            </a:p>
          </p:txBody>
        </p:sp>
        <p:sp>
          <p:nvSpPr>
            <p:cNvPr id="4049955" name="Line 35"/>
            <p:cNvSpPr>
              <a:spLocks noChangeShapeType="1"/>
            </p:cNvSpPr>
            <p:nvPr/>
          </p:nvSpPr>
          <p:spPr bwMode="auto">
            <a:xfrm flipV="1">
              <a:off x="5453" y="3113"/>
              <a:ext cx="2" cy="18"/>
            </a:xfrm>
            <a:prstGeom prst="line">
              <a:avLst/>
            </a:prstGeom>
            <a:noFill/>
            <a:ln w="28575">
              <a:solidFill>
                <a:srgbClr val="FFFFFF"/>
              </a:solidFill>
              <a:round/>
              <a:headEnd/>
              <a:tailEnd/>
            </a:ln>
          </p:spPr>
          <p:txBody>
            <a:bodyPr/>
            <a:lstStyle/>
            <a:p>
              <a:pPr>
                <a:defRPr/>
              </a:pPr>
              <a:endParaRPr lang="nb-NO"/>
            </a:p>
          </p:txBody>
        </p:sp>
      </p:grpSp>
      <p:sp>
        <p:nvSpPr>
          <p:cNvPr id="11292" name="Rectangle 36"/>
          <p:cNvSpPr>
            <a:spLocks noChangeArrowheads="1"/>
          </p:cNvSpPr>
          <p:nvPr/>
        </p:nvSpPr>
        <p:spPr bwMode="auto">
          <a:xfrm>
            <a:off x="2122488" y="5394325"/>
            <a:ext cx="112712" cy="244475"/>
          </a:xfrm>
          <a:prstGeom prst="rect">
            <a:avLst/>
          </a:prstGeom>
          <a:noFill/>
          <a:ln w="9525">
            <a:noFill/>
            <a:miter lim="800000"/>
            <a:headEnd/>
            <a:tailEnd/>
          </a:ln>
        </p:spPr>
        <p:txBody>
          <a:bodyPr wrap="none" lIns="0" tIns="0" rIns="0" bIns="0">
            <a:spAutoFit/>
          </a:bodyPr>
          <a:lstStyle/>
          <a:p>
            <a:pPr algn="ctr">
              <a:lnSpc>
                <a:spcPct val="100000"/>
              </a:lnSpc>
              <a:spcBef>
                <a:spcPct val="0"/>
              </a:spcBef>
            </a:pPr>
            <a:r>
              <a:rPr lang="en-US" sz="1600">
                <a:solidFill>
                  <a:srgbClr val="FFFFFF"/>
                </a:solidFill>
                <a:effectLst/>
              </a:rPr>
              <a:t>0</a:t>
            </a:r>
          </a:p>
        </p:txBody>
      </p:sp>
      <p:sp>
        <p:nvSpPr>
          <p:cNvPr id="11293" name="Rectangle 37"/>
          <p:cNvSpPr>
            <a:spLocks noChangeArrowheads="1"/>
          </p:cNvSpPr>
          <p:nvPr/>
        </p:nvSpPr>
        <p:spPr bwMode="auto">
          <a:xfrm>
            <a:off x="2992438" y="5394325"/>
            <a:ext cx="225425" cy="244475"/>
          </a:xfrm>
          <a:prstGeom prst="rect">
            <a:avLst/>
          </a:prstGeom>
          <a:noFill/>
          <a:ln w="9525">
            <a:noFill/>
            <a:miter lim="800000"/>
            <a:headEnd/>
            <a:tailEnd/>
          </a:ln>
        </p:spPr>
        <p:txBody>
          <a:bodyPr wrap="none" lIns="0" tIns="0" rIns="0" bIns="0">
            <a:spAutoFit/>
          </a:bodyPr>
          <a:lstStyle/>
          <a:p>
            <a:pPr algn="ctr">
              <a:lnSpc>
                <a:spcPct val="100000"/>
              </a:lnSpc>
              <a:spcBef>
                <a:spcPct val="0"/>
              </a:spcBef>
            </a:pPr>
            <a:r>
              <a:rPr lang="en-US" sz="1600">
                <a:solidFill>
                  <a:srgbClr val="FFFFFF"/>
                </a:solidFill>
                <a:effectLst/>
              </a:rPr>
              <a:t>10</a:t>
            </a:r>
          </a:p>
        </p:txBody>
      </p:sp>
      <p:sp>
        <p:nvSpPr>
          <p:cNvPr id="11294" name="Rectangle 38"/>
          <p:cNvSpPr>
            <a:spLocks noChangeArrowheads="1"/>
          </p:cNvSpPr>
          <p:nvPr/>
        </p:nvSpPr>
        <p:spPr bwMode="auto">
          <a:xfrm>
            <a:off x="3927475" y="5394325"/>
            <a:ext cx="225425" cy="244475"/>
          </a:xfrm>
          <a:prstGeom prst="rect">
            <a:avLst/>
          </a:prstGeom>
          <a:noFill/>
          <a:ln w="9525">
            <a:noFill/>
            <a:miter lim="800000"/>
            <a:headEnd/>
            <a:tailEnd/>
          </a:ln>
        </p:spPr>
        <p:txBody>
          <a:bodyPr wrap="none" lIns="0" tIns="0" rIns="0" bIns="0">
            <a:spAutoFit/>
          </a:bodyPr>
          <a:lstStyle/>
          <a:p>
            <a:pPr algn="ctr">
              <a:lnSpc>
                <a:spcPct val="100000"/>
              </a:lnSpc>
              <a:spcBef>
                <a:spcPct val="0"/>
              </a:spcBef>
            </a:pPr>
            <a:r>
              <a:rPr lang="en-US" sz="1600">
                <a:solidFill>
                  <a:srgbClr val="FFFFFF"/>
                </a:solidFill>
                <a:effectLst/>
              </a:rPr>
              <a:t>20</a:t>
            </a:r>
          </a:p>
        </p:txBody>
      </p:sp>
      <p:sp>
        <p:nvSpPr>
          <p:cNvPr id="11295" name="Rectangle 39"/>
          <p:cNvSpPr>
            <a:spLocks noChangeArrowheads="1"/>
          </p:cNvSpPr>
          <p:nvPr/>
        </p:nvSpPr>
        <p:spPr bwMode="auto">
          <a:xfrm>
            <a:off x="4851400" y="5394325"/>
            <a:ext cx="225425" cy="244475"/>
          </a:xfrm>
          <a:prstGeom prst="rect">
            <a:avLst/>
          </a:prstGeom>
          <a:noFill/>
          <a:ln w="9525">
            <a:noFill/>
            <a:miter lim="800000"/>
            <a:headEnd/>
            <a:tailEnd/>
          </a:ln>
        </p:spPr>
        <p:txBody>
          <a:bodyPr wrap="none" lIns="0" tIns="0" rIns="0" bIns="0">
            <a:spAutoFit/>
          </a:bodyPr>
          <a:lstStyle/>
          <a:p>
            <a:pPr algn="ctr">
              <a:lnSpc>
                <a:spcPct val="100000"/>
              </a:lnSpc>
              <a:spcBef>
                <a:spcPct val="0"/>
              </a:spcBef>
            </a:pPr>
            <a:r>
              <a:rPr lang="en-US" sz="1600">
                <a:solidFill>
                  <a:srgbClr val="FFFFFF"/>
                </a:solidFill>
                <a:effectLst/>
              </a:rPr>
              <a:t>30</a:t>
            </a:r>
          </a:p>
        </p:txBody>
      </p:sp>
      <p:sp>
        <p:nvSpPr>
          <p:cNvPr id="11296" name="Rectangle 40"/>
          <p:cNvSpPr>
            <a:spLocks noChangeArrowheads="1"/>
          </p:cNvSpPr>
          <p:nvPr/>
        </p:nvSpPr>
        <p:spPr bwMode="auto">
          <a:xfrm>
            <a:off x="5775325" y="5394325"/>
            <a:ext cx="225425" cy="244475"/>
          </a:xfrm>
          <a:prstGeom prst="rect">
            <a:avLst/>
          </a:prstGeom>
          <a:noFill/>
          <a:ln w="9525">
            <a:noFill/>
            <a:miter lim="800000"/>
            <a:headEnd/>
            <a:tailEnd/>
          </a:ln>
        </p:spPr>
        <p:txBody>
          <a:bodyPr wrap="none" lIns="0" tIns="0" rIns="0" bIns="0">
            <a:spAutoFit/>
          </a:bodyPr>
          <a:lstStyle/>
          <a:p>
            <a:pPr algn="ctr">
              <a:lnSpc>
                <a:spcPct val="100000"/>
              </a:lnSpc>
              <a:spcBef>
                <a:spcPct val="0"/>
              </a:spcBef>
            </a:pPr>
            <a:r>
              <a:rPr lang="en-US" sz="1600">
                <a:solidFill>
                  <a:srgbClr val="FFFFFF"/>
                </a:solidFill>
                <a:effectLst/>
              </a:rPr>
              <a:t>40</a:t>
            </a:r>
          </a:p>
        </p:txBody>
      </p:sp>
      <p:sp>
        <p:nvSpPr>
          <p:cNvPr id="11297" name="Rectangle 41"/>
          <p:cNvSpPr>
            <a:spLocks noChangeArrowheads="1"/>
          </p:cNvSpPr>
          <p:nvPr/>
        </p:nvSpPr>
        <p:spPr bwMode="auto">
          <a:xfrm>
            <a:off x="6699250" y="5394325"/>
            <a:ext cx="225425" cy="244475"/>
          </a:xfrm>
          <a:prstGeom prst="rect">
            <a:avLst/>
          </a:prstGeom>
          <a:noFill/>
          <a:ln w="9525">
            <a:noFill/>
            <a:miter lim="800000"/>
            <a:headEnd/>
            <a:tailEnd/>
          </a:ln>
        </p:spPr>
        <p:txBody>
          <a:bodyPr wrap="none" lIns="0" tIns="0" rIns="0" bIns="0">
            <a:spAutoFit/>
          </a:bodyPr>
          <a:lstStyle/>
          <a:p>
            <a:pPr algn="ctr">
              <a:lnSpc>
                <a:spcPct val="100000"/>
              </a:lnSpc>
              <a:spcBef>
                <a:spcPct val="0"/>
              </a:spcBef>
            </a:pPr>
            <a:r>
              <a:rPr lang="en-US" sz="1600">
                <a:solidFill>
                  <a:srgbClr val="FFFFFF"/>
                </a:solidFill>
                <a:effectLst/>
              </a:rPr>
              <a:t>50</a:t>
            </a:r>
          </a:p>
        </p:txBody>
      </p:sp>
      <p:sp>
        <p:nvSpPr>
          <p:cNvPr id="11298" name="Rectangle 42"/>
          <p:cNvSpPr>
            <a:spLocks noChangeArrowheads="1"/>
          </p:cNvSpPr>
          <p:nvPr/>
        </p:nvSpPr>
        <p:spPr bwMode="auto">
          <a:xfrm>
            <a:off x="7634288" y="5394325"/>
            <a:ext cx="225425" cy="244475"/>
          </a:xfrm>
          <a:prstGeom prst="rect">
            <a:avLst/>
          </a:prstGeom>
          <a:noFill/>
          <a:ln w="9525">
            <a:noFill/>
            <a:miter lim="800000"/>
            <a:headEnd/>
            <a:tailEnd/>
          </a:ln>
        </p:spPr>
        <p:txBody>
          <a:bodyPr wrap="none" lIns="0" tIns="0" rIns="0" bIns="0">
            <a:spAutoFit/>
          </a:bodyPr>
          <a:lstStyle/>
          <a:p>
            <a:pPr algn="ctr">
              <a:lnSpc>
                <a:spcPct val="100000"/>
              </a:lnSpc>
              <a:spcBef>
                <a:spcPct val="0"/>
              </a:spcBef>
            </a:pPr>
            <a:r>
              <a:rPr lang="en-US" sz="1600">
                <a:solidFill>
                  <a:srgbClr val="FFFFFF"/>
                </a:solidFill>
                <a:effectLst/>
              </a:rPr>
              <a:t>60</a:t>
            </a:r>
          </a:p>
        </p:txBody>
      </p:sp>
      <p:sp>
        <p:nvSpPr>
          <p:cNvPr id="11299" name="Rectangle 43"/>
          <p:cNvSpPr>
            <a:spLocks noChangeArrowheads="1"/>
          </p:cNvSpPr>
          <p:nvPr/>
        </p:nvSpPr>
        <p:spPr bwMode="auto">
          <a:xfrm>
            <a:off x="8558213" y="5394325"/>
            <a:ext cx="225425" cy="244475"/>
          </a:xfrm>
          <a:prstGeom prst="rect">
            <a:avLst/>
          </a:prstGeom>
          <a:noFill/>
          <a:ln w="9525">
            <a:noFill/>
            <a:miter lim="800000"/>
            <a:headEnd/>
            <a:tailEnd/>
          </a:ln>
        </p:spPr>
        <p:txBody>
          <a:bodyPr wrap="none" lIns="0" tIns="0" rIns="0" bIns="0">
            <a:spAutoFit/>
          </a:bodyPr>
          <a:lstStyle/>
          <a:p>
            <a:pPr algn="ctr">
              <a:lnSpc>
                <a:spcPct val="100000"/>
              </a:lnSpc>
              <a:spcBef>
                <a:spcPct val="0"/>
              </a:spcBef>
            </a:pPr>
            <a:r>
              <a:rPr lang="en-US" sz="1600">
                <a:solidFill>
                  <a:srgbClr val="FFFFFF"/>
                </a:solidFill>
                <a:effectLst/>
              </a:rPr>
              <a:t>70</a:t>
            </a:r>
          </a:p>
        </p:txBody>
      </p:sp>
      <p:sp>
        <p:nvSpPr>
          <p:cNvPr id="11300" name="Rectangle 44"/>
          <p:cNvSpPr>
            <a:spLocks noChangeArrowheads="1"/>
          </p:cNvSpPr>
          <p:nvPr/>
        </p:nvSpPr>
        <p:spPr bwMode="auto">
          <a:xfrm>
            <a:off x="1387475" y="5024438"/>
            <a:ext cx="688975" cy="244475"/>
          </a:xfrm>
          <a:prstGeom prst="rect">
            <a:avLst/>
          </a:prstGeom>
          <a:noFill/>
          <a:ln w="9525">
            <a:noFill/>
            <a:miter lim="800000"/>
            <a:headEnd/>
            <a:tailEnd/>
          </a:ln>
        </p:spPr>
        <p:txBody>
          <a:bodyPr wrap="none" lIns="0" tIns="0" rIns="0" bIns="0">
            <a:spAutoFit/>
          </a:bodyPr>
          <a:lstStyle/>
          <a:p>
            <a:pPr algn="r">
              <a:lnSpc>
                <a:spcPct val="100000"/>
              </a:lnSpc>
              <a:spcBef>
                <a:spcPct val="0"/>
              </a:spcBef>
            </a:pPr>
            <a:r>
              <a:rPr lang="en-US" sz="1600" b="1">
                <a:solidFill>
                  <a:srgbClr val="FFFFFF"/>
                </a:solidFill>
                <a:effectLst/>
              </a:rPr>
              <a:t>Taiwan</a:t>
            </a:r>
            <a:endParaRPr lang="en-US" sz="1600" b="1" baseline="30000">
              <a:solidFill>
                <a:srgbClr val="FFFFFF"/>
              </a:solidFill>
              <a:effectLst/>
            </a:endParaRPr>
          </a:p>
        </p:txBody>
      </p:sp>
      <p:sp>
        <p:nvSpPr>
          <p:cNvPr id="11301" name="Rectangle 45"/>
          <p:cNvSpPr>
            <a:spLocks noChangeArrowheads="1"/>
          </p:cNvSpPr>
          <p:nvPr/>
        </p:nvSpPr>
        <p:spPr bwMode="auto">
          <a:xfrm>
            <a:off x="1344613" y="4735513"/>
            <a:ext cx="731837" cy="244475"/>
          </a:xfrm>
          <a:prstGeom prst="rect">
            <a:avLst/>
          </a:prstGeom>
          <a:noFill/>
          <a:ln w="9525">
            <a:noFill/>
            <a:miter lim="800000"/>
            <a:headEnd/>
            <a:tailEnd/>
          </a:ln>
        </p:spPr>
        <p:txBody>
          <a:bodyPr wrap="none" lIns="0" tIns="0" rIns="0" bIns="0">
            <a:spAutoFit/>
          </a:bodyPr>
          <a:lstStyle/>
          <a:p>
            <a:pPr algn="r">
              <a:lnSpc>
                <a:spcPct val="100000"/>
              </a:lnSpc>
              <a:spcBef>
                <a:spcPct val="0"/>
              </a:spcBef>
            </a:pPr>
            <a:r>
              <a:rPr lang="en-US" sz="1600" b="1">
                <a:solidFill>
                  <a:srgbClr val="FFFFFF"/>
                </a:solidFill>
                <a:effectLst/>
              </a:rPr>
              <a:t>Canada</a:t>
            </a:r>
            <a:endParaRPr lang="en-US" sz="1600" b="1" baseline="30000">
              <a:solidFill>
                <a:srgbClr val="FFFFFF"/>
              </a:solidFill>
              <a:effectLst/>
            </a:endParaRPr>
          </a:p>
        </p:txBody>
      </p:sp>
      <p:sp>
        <p:nvSpPr>
          <p:cNvPr id="4049966" name="Rectangle 46"/>
          <p:cNvSpPr>
            <a:spLocks noChangeArrowheads="1"/>
          </p:cNvSpPr>
          <p:nvPr/>
        </p:nvSpPr>
        <p:spPr bwMode="auto">
          <a:xfrm>
            <a:off x="2162175" y="4140200"/>
            <a:ext cx="2706688" cy="165100"/>
          </a:xfrm>
          <a:prstGeom prst="rect">
            <a:avLst/>
          </a:prstGeom>
          <a:solidFill>
            <a:srgbClr val="FF6600"/>
          </a:solidFill>
          <a:ln w="8001">
            <a:solidFill>
              <a:srgbClr val="FFFFFF"/>
            </a:solidFill>
            <a:miter lim="800000"/>
            <a:headEnd/>
            <a:tailEnd/>
          </a:ln>
        </p:spPr>
        <p:txBody>
          <a:bodyPr/>
          <a:lstStyle/>
          <a:p>
            <a:pPr>
              <a:defRPr/>
            </a:pPr>
            <a:endParaRPr lang="nb-NO"/>
          </a:p>
        </p:txBody>
      </p:sp>
      <p:sp>
        <p:nvSpPr>
          <p:cNvPr id="11303" name="Rectangle 47"/>
          <p:cNvSpPr>
            <a:spLocks noChangeArrowheads="1"/>
          </p:cNvSpPr>
          <p:nvPr/>
        </p:nvSpPr>
        <p:spPr bwMode="auto">
          <a:xfrm>
            <a:off x="790575" y="4121150"/>
            <a:ext cx="1285875" cy="244475"/>
          </a:xfrm>
          <a:prstGeom prst="rect">
            <a:avLst/>
          </a:prstGeom>
          <a:noFill/>
          <a:ln w="9525">
            <a:noFill/>
            <a:miter lim="800000"/>
            <a:headEnd/>
            <a:tailEnd/>
          </a:ln>
        </p:spPr>
        <p:txBody>
          <a:bodyPr wrap="none" lIns="0" tIns="0" rIns="0" bIns="0">
            <a:spAutoFit/>
          </a:bodyPr>
          <a:lstStyle/>
          <a:p>
            <a:pPr algn="r">
              <a:lnSpc>
                <a:spcPct val="100000"/>
              </a:lnSpc>
              <a:spcBef>
                <a:spcPct val="0"/>
              </a:spcBef>
            </a:pPr>
            <a:r>
              <a:rPr lang="en-US" sz="1600" b="1">
                <a:solidFill>
                  <a:srgbClr val="FFFFFF"/>
                </a:solidFill>
                <a:effectLst/>
              </a:rPr>
              <a:t>South Korea*</a:t>
            </a:r>
            <a:endParaRPr lang="en-US" sz="1600" b="1" baseline="30000">
              <a:solidFill>
                <a:srgbClr val="FFFFFF"/>
              </a:solidFill>
              <a:effectLst/>
            </a:endParaRPr>
          </a:p>
        </p:txBody>
      </p:sp>
      <p:pic>
        <p:nvPicPr>
          <p:cNvPr id="3" name="Zvuk 2">
            <a:hlinkClick r:id="" action="ppaction://media"/>
            <a:extLst>
              <a:ext uri="{FF2B5EF4-FFF2-40B4-BE49-F238E27FC236}">
                <a16:creationId xmlns:a16="http://schemas.microsoft.com/office/drawing/2014/main" id="{871EAC6C-0B80-4CC0-A4F6-4507CC98C1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p:transition advTm="344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20000"/>
                <a:lumOff val="80000"/>
              </a:schemeClr>
            </a:gs>
            <a:gs pos="30000">
              <a:schemeClr val="bg2">
                <a:shade val="60000"/>
                <a:satMod val="150000"/>
              </a:schemeClr>
            </a:gs>
            <a:gs pos="100000">
              <a:schemeClr val="bg2">
                <a:tint val="83000"/>
                <a:satMod val="200000"/>
              </a:schemeClr>
            </a:gs>
          </a:gsLst>
          <a:lin ang="13000000" scaled="0"/>
        </a:gradFill>
        <a:effectLst/>
      </p:bgPr>
    </p:bg>
    <p:spTree>
      <p:nvGrpSpPr>
        <p:cNvPr id="1" name=""/>
        <p:cNvGrpSpPr/>
        <p:nvPr/>
      </p:nvGrpSpPr>
      <p:grpSpPr>
        <a:xfrm>
          <a:off x="0" y="0"/>
          <a:ext cx="0" cy="0"/>
          <a:chOff x="0" y="0"/>
          <a:chExt cx="0" cy="0"/>
        </a:xfrm>
      </p:grpSpPr>
      <p:graphicFrame>
        <p:nvGraphicFramePr>
          <p:cNvPr id="3074" name="Object 0"/>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6638" name="Snímek" r:id="rId6" imgW="3925704" imgH="2942667" progId="PowerPoint.Slide.8">
                  <p:embed/>
                </p:oleObj>
              </mc:Choice>
              <mc:Fallback>
                <p:oleObj name="Snímek" r:id="rId6" imgW="3925704" imgH="2942667" progId="PowerPoint.Slide.8">
                  <p:embed/>
                  <p:pic>
                    <p:nvPicPr>
                      <p:cNvPr id="0" name="Object 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 name="Zvuk 1">
            <a:hlinkClick r:id="" action="ppaction://media"/>
            <a:extLst>
              <a:ext uri="{FF2B5EF4-FFF2-40B4-BE49-F238E27FC236}">
                <a16:creationId xmlns:a16="http://schemas.microsoft.com/office/drawing/2014/main" id="{7FFAE486-A4F4-4C04-9606-4593B3242CB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090"/>
    </mc:Choice>
    <mc:Fallback>
      <p:transition spd="slow" advTm="38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a:t>Kouření </a:t>
            </a:r>
          </a:p>
        </p:txBody>
      </p:sp>
      <p:sp>
        <p:nvSpPr>
          <p:cNvPr id="3" name="Zástupný symbol pro obsah 2"/>
          <p:cNvSpPr>
            <a:spLocks noGrp="1"/>
          </p:cNvSpPr>
          <p:nvPr>
            <p:ph sz="half" idx="1"/>
          </p:nvPr>
        </p:nvSpPr>
        <p:spPr/>
        <p:txBody>
          <a:bodyPr>
            <a:normAutofit/>
          </a:bodyPr>
          <a:lstStyle/>
          <a:p>
            <a:r>
              <a:rPr lang="cs-CZ" dirty="0"/>
              <a:t>Poškození endotelu</a:t>
            </a:r>
          </a:p>
          <a:p>
            <a:r>
              <a:rPr lang="cs-CZ" dirty="0"/>
              <a:t>Zvýšení oxidace LDL</a:t>
            </a:r>
          </a:p>
          <a:p>
            <a:r>
              <a:rPr lang="cs-CZ" dirty="0"/>
              <a:t>Snížení koncentrace HDL</a:t>
            </a:r>
          </a:p>
          <a:p>
            <a:r>
              <a:rPr lang="cs-CZ" dirty="0"/>
              <a:t>Zvýšení zánětlivých parametrů (CRP)</a:t>
            </a:r>
          </a:p>
          <a:p>
            <a:r>
              <a:rPr lang="cs-CZ" dirty="0"/>
              <a:t>Zvýšení fibrinogenu</a:t>
            </a:r>
          </a:p>
          <a:p>
            <a:r>
              <a:rPr lang="cs-CZ" dirty="0"/>
              <a:t>Zvýšená pohotovost ke koronárním spasmům</a:t>
            </a:r>
          </a:p>
        </p:txBody>
      </p:sp>
      <p:pic>
        <p:nvPicPr>
          <p:cNvPr id="29698" name="Picture 2"/>
          <p:cNvPicPr>
            <a:picLocks noGrp="1" noChangeAspect="1" noChangeArrowheads="1"/>
          </p:cNvPicPr>
          <p:nvPr>
            <p:ph sz="half" idx="2"/>
          </p:nvPr>
        </p:nvPicPr>
        <p:blipFill>
          <a:blip r:embed="rId4" cstate="print"/>
          <a:srcRect/>
          <a:stretch>
            <a:fillRect/>
          </a:stretch>
        </p:blipFill>
        <p:spPr bwMode="auto">
          <a:xfrm>
            <a:off x="4267200" y="2644457"/>
            <a:ext cx="3657600" cy="24374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Zvuk 3">
            <a:hlinkClick r:id="" action="ppaction://media"/>
            <a:extLst>
              <a:ext uri="{FF2B5EF4-FFF2-40B4-BE49-F238E27FC236}">
                <a16:creationId xmlns:a16="http://schemas.microsoft.com/office/drawing/2014/main" id="{6A6FE555-1844-4FD5-BEFC-4D49014456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849"/>
    </mc:Choice>
    <mc:Fallback>
      <p:transition spd="slow" advTm="28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normAutofit/>
          </a:bodyPr>
          <a:lstStyle/>
          <a:p>
            <a:r>
              <a:rPr lang="cs-CZ" sz="4000" dirty="0"/>
              <a:t>Obezita  - příčiny </a:t>
            </a:r>
          </a:p>
        </p:txBody>
      </p:sp>
      <p:pic>
        <p:nvPicPr>
          <p:cNvPr id="141316" name="Picture 4"/>
          <p:cNvPicPr>
            <a:picLocks noGrp="1" noChangeAspect="1" noChangeArrowheads="1"/>
          </p:cNvPicPr>
          <p:nvPr>
            <p:ph sz="half" idx="1"/>
          </p:nvPr>
        </p:nvPicPr>
        <p:blipFill>
          <a:blip r:embed="rId5"/>
          <a:stretch>
            <a:fillRect/>
          </a:stretch>
        </p:blipFill>
        <p:spPr>
          <a:xfrm>
            <a:off x="652666" y="1986494"/>
            <a:ext cx="3266667" cy="3753374"/>
          </a:xfrm>
        </p:spPr>
      </p:pic>
      <p:sp>
        <p:nvSpPr>
          <p:cNvPr id="141315" name="Rectangle 3"/>
          <p:cNvSpPr>
            <a:spLocks noGrp="1" noChangeArrowheads="1"/>
          </p:cNvSpPr>
          <p:nvPr>
            <p:ph sz="half" idx="2"/>
          </p:nvPr>
        </p:nvSpPr>
        <p:spPr/>
        <p:txBody>
          <a:bodyPr/>
          <a:lstStyle/>
          <a:p>
            <a:pPr>
              <a:lnSpc>
                <a:spcPct val="90000"/>
              </a:lnSpc>
            </a:pPr>
            <a:r>
              <a:rPr lang="cs-CZ" sz="2400" dirty="0"/>
              <a:t>Jednorázová konzumace větších kvant potravy</a:t>
            </a:r>
          </a:p>
          <a:p>
            <a:pPr>
              <a:lnSpc>
                <a:spcPct val="90000"/>
              </a:lnSpc>
            </a:pPr>
            <a:r>
              <a:rPr lang="cs-CZ" sz="2400" dirty="0"/>
              <a:t>Vynechávání snídaně</a:t>
            </a:r>
          </a:p>
          <a:p>
            <a:pPr>
              <a:lnSpc>
                <a:spcPct val="90000"/>
              </a:lnSpc>
            </a:pPr>
            <a:r>
              <a:rPr lang="cs-CZ" sz="2400" dirty="0" err="1"/>
              <a:t>Nibbling</a:t>
            </a:r>
            <a:r>
              <a:rPr lang="cs-CZ" sz="2400" dirty="0"/>
              <a:t> („uždibování“ nevědomá konzumace např. při sledování TV)</a:t>
            </a:r>
          </a:p>
          <a:p>
            <a:pPr>
              <a:lnSpc>
                <a:spcPct val="90000"/>
              </a:lnSpc>
            </a:pPr>
            <a:r>
              <a:rPr lang="cs-CZ" sz="2400" dirty="0"/>
              <a:t>Příjem potravy při stressu (na uklidnění)</a:t>
            </a:r>
          </a:p>
          <a:p>
            <a:pPr>
              <a:lnSpc>
                <a:spcPct val="90000"/>
              </a:lnSpc>
            </a:pPr>
            <a:r>
              <a:rPr lang="cs-CZ" sz="2400" dirty="0"/>
              <a:t>Syndrom nočního přejídání</a:t>
            </a:r>
          </a:p>
          <a:p>
            <a:pPr>
              <a:lnSpc>
                <a:spcPct val="90000"/>
              </a:lnSpc>
            </a:pPr>
            <a:r>
              <a:rPr lang="cs-CZ" sz="2400" dirty="0"/>
              <a:t>Zvýšená rychlost konzumace potravy</a:t>
            </a:r>
          </a:p>
        </p:txBody>
      </p:sp>
      <p:pic>
        <p:nvPicPr>
          <p:cNvPr id="2" name="Zvuk 1">
            <a:hlinkClick r:id="" action="ppaction://media"/>
            <a:extLst>
              <a:ext uri="{FF2B5EF4-FFF2-40B4-BE49-F238E27FC236}">
                <a16:creationId xmlns:a16="http://schemas.microsoft.com/office/drawing/2014/main" id="{F2114EE1-FBF8-4A53-ABE2-89A4E32527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7641"/>
    </mc:Choice>
    <mc:Fallback>
      <p:transition spd="slow" advTm="57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Obezita - klasifikace</a:t>
            </a:r>
          </a:p>
        </p:txBody>
      </p:sp>
      <p:sp>
        <p:nvSpPr>
          <p:cNvPr id="4" name="Zástupný symbol pro obsah 3"/>
          <p:cNvSpPr>
            <a:spLocks noGrp="1"/>
          </p:cNvSpPr>
          <p:nvPr>
            <p:ph sz="half" idx="2"/>
          </p:nvPr>
        </p:nvSpPr>
        <p:spPr>
          <a:xfrm>
            <a:off x="3786182" y="2786058"/>
            <a:ext cx="5000660" cy="2185989"/>
          </a:xfrm>
        </p:spPr>
        <p:txBody>
          <a:bodyPr>
            <a:normAutofit/>
          </a:bodyPr>
          <a:lstStyle/>
          <a:p>
            <a:pPr>
              <a:buNone/>
            </a:pPr>
            <a:r>
              <a:rPr lang="cs-CZ" sz="1600" dirty="0"/>
              <a:t>				ženy	muži</a:t>
            </a:r>
          </a:p>
          <a:p>
            <a:r>
              <a:rPr lang="cs-CZ" sz="1600" dirty="0"/>
              <a:t>Zvýšená hmotnost           25,0 - 29,9     20,0 - 24,9</a:t>
            </a:r>
          </a:p>
          <a:p>
            <a:r>
              <a:rPr lang="cs-CZ" sz="1600" dirty="0"/>
              <a:t>Mírná obezita	             30,0 - 35,0     25,0 - 30,0</a:t>
            </a:r>
          </a:p>
          <a:p>
            <a:r>
              <a:rPr lang="cs-CZ" sz="1600" dirty="0"/>
              <a:t>Střední obezita	             35,1 - 40,0     30,1 - 35,0</a:t>
            </a:r>
          </a:p>
          <a:p>
            <a:r>
              <a:rPr lang="cs-CZ" sz="1600" dirty="0"/>
              <a:t>Těžká obezita	             40,1 a více     35,1 a více</a:t>
            </a:r>
          </a:p>
        </p:txBody>
      </p:sp>
      <p:pic>
        <p:nvPicPr>
          <p:cNvPr id="5" name="Picture 2"/>
          <p:cNvPicPr>
            <a:picLocks noGrp="1" noChangeAspect="1" noChangeArrowheads="1"/>
          </p:cNvPicPr>
          <p:nvPr>
            <p:ph sz="half" idx="1"/>
          </p:nvPr>
        </p:nvPicPr>
        <p:blipFill>
          <a:blip r:embed="rId4"/>
          <a:srcRect/>
          <a:stretch>
            <a:fillRect/>
          </a:stretch>
        </p:blipFill>
        <p:spPr bwMode="auto">
          <a:xfrm>
            <a:off x="457200" y="2119622"/>
            <a:ext cx="2971792" cy="2595261"/>
          </a:xfrm>
          <a:prstGeom prst="rect">
            <a:avLst/>
          </a:prstGeom>
          <a:ln w="88900" cap="sq" cmpd="thickThin">
            <a:solidFill>
              <a:srgbClr val="000000"/>
            </a:solidFill>
            <a:prstDash val="solid"/>
            <a:miter lim="800000"/>
          </a:ln>
          <a:effectLst>
            <a:innerShdw blurRad="76200">
              <a:srgbClr val="000000"/>
            </a:innerShdw>
          </a:effectLst>
        </p:spPr>
      </p:pic>
      <p:sp>
        <p:nvSpPr>
          <p:cNvPr id="6" name="TextovéPole 5"/>
          <p:cNvSpPr txBox="1"/>
          <p:nvPr/>
        </p:nvSpPr>
        <p:spPr>
          <a:xfrm>
            <a:off x="4643438" y="1785926"/>
            <a:ext cx="3357586" cy="369332"/>
          </a:xfrm>
          <a:prstGeom prst="rect">
            <a:avLst/>
          </a:prstGeom>
          <a:noFill/>
        </p:spPr>
        <p:txBody>
          <a:bodyPr wrap="square" rtlCol="0">
            <a:spAutoFit/>
          </a:bodyPr>
          <a:lstStyle/>
          <a:p>
            <a:r>
              <a:rPr lang="cs-CZ" dirty="0"/>
              <a:t>Hodnocení obezity dle  BMI</a:t>
            </a:r>
          </a:p>
        </p:txBody>
      </p:sp>
      <p:pic>
        <p:nvPicPr>
          <p:cNvPr id="3" name="Zvuk 2">
            <a:hlinkClick r:id="" action="ppaction://media"/>
            <a:extLst>
              <a:ext uri="{FF2B5EF4-FFF2-40B4-BE49-F238E27FC236}">
                <a16:creationId xmlns:a16="http://schemas.microsoft.com/office/drawing/2014/main" id="{26B107A1-25DC-4868-966C-CAA74AC2A6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6302"/>
    </mc:Choice>
    <mc:Fallback>
      <p:transition spd="slow" advTm="36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Diabetes </a:t>
            </a:r>
            <a:r>
              <a:rPr lang="cs-CZ" dirty="0" err="1"/>
              <a:t>mellitus</a:t>
            </a:r>
            <a:endParaRPr lang="cs-CZ" dirty="0"/>
          </a:p>
        </p:txBody>
      </p:sp>
      <p:sp>
        <p:nvSpPr>
          <p:cNvPr id="3" name="Zástupný symbol pro text 2"/>
          <p:cNvSpPr>
            <a:spLocks noGrp="1"/>
          </p:cNvSpPr>
          <p:nvPr>
            <p:ph type="body" sz="half" idx="1"/>
          </p:nvPr>
        </p:nvSpPr>
        <p:spPr/>
        <p:txBody>
          <a:bodyPr/>
          <a:lstStyle/>
          <a:p>
            <a:r>
              <a:rPr lang="cs-CZ" dirty="0" err="1"/>
              <a:t>Glykace</a:t>
            </a:r>
            <a:r>
              <a:rPr lang="cs-CZ" dirty="0"/>
              <a:t> proteinů</a:t>
            </a:r>
          </a:p>
          <a:p>
            <a:r>
              <a:rPr lang="cs-CZ" dirty="0"/>
              <a:t>Zvýšená produkce kyslíkových radikálů</a:t>
            </a:r>
          </a:p>
          <a:p>
            <a:r>
              <a:rPr lang="cs-CZ" dirty="0"/>
              <a:t>Aktivace zánětlivých </a:t>
            </a:r>
            <a:r>
              <a:rPr lang="cs-CZ" dirty="0" err="1"/>
              <a:t>cytokinů</a:t>
            </a:r>
            <a:r>
              <a:rPr lang="cs-CZ" dirty="0"/>
              <a:t> </a:t>
            </a:r>
          </a:p>
          <a:p>
            <a:r>
              <a:rPr lang="cs-CZ" dirty="0"/>
              <a:t>Inzulinová rezistence u DM 2.typu</a:t>
            </a:r>
          </a:p>
        </p:txBody>
      </p:sp>
      <p:pic>
        <p:nvPicPr>
          <p:cNvPr id="31746" name="Picture 2"/>
          <p:cNvPicPr>
            <a:picLocks noGrp="1" noChangeAspect="1" noChangeArrowheads="1"/>
          </p:cNvPicPr>
          <p:nvPr>
            <p:ph sz="half" idx="2"/>
          </p:nvPr>
        </p:nvPicPr>
        <p:blipFill>
          <a:blip r:embed="rId4"/>
          <a:srcRect/>
          <a:stretch>
            <a:fillRect/>
          </a:stretch>
        </p:blipFill>
        <p:spPr bwMode="auto">
          <a:xfrm>
            <a:off x="4572000" y="2000240"/>
            <a:ext cx="3429000" cy="2790825"/>
          </a:xfrm>
          <a:prstGeom prst="rect">
            <a:avLst/>
          </a:prstGeom>
          <a:noFill/>
          <a:ln w="9525">
            <a:noFill/>
            <a:miter lim="800000"/>
            <a:headEnd/>
            <a:tailEnd/>
          </a:ln>
          <a:effectLst/>
        </p:spPr>
      </p:pic>
      <p:pic>
        <p:nvPicPr>
          <p:cNvPr id="31747" name="Picture 3"/>
          <p:cNvPicPr>
            <a:picLocks noChangeAspect="1" noChangeArrowheads="1"/>
          </p:cNvPicPr>
          <p:nvPr/>
        </p:nvPicPr>
        <p:blipFill>
          <a:blip r:embed="rId5"/>
          <a:srcRect/>
          <a:stretch>
            <a:fillRect/>
          </a:stretch>
        </p:blipFill>
        <p:spPr bwMode="auto">
          <a:xfrm>
            <a:off x="6215074" y="4500570"/>
            <a:ext cx="2619375" cy="1743075"/>
          </a:xfrm>
          <a:prstGeom prst="rect">
            <a:avLst/>
          </a:prstGeom>
          <a:noFill/>
          <a:ln w="9525">
            <a:noFill/>
            <a:miter lim="800000"/>
            <a:headEnd/>
            <a:tailEnd/>
          </a:ln>
          <a:effectLst/>
        </p:spPr>
      </p:pic>
      <p:pic>
        <p:nvPicPr>
          <p:cNvPr id="4" name="Zvuk 3">
            <a:hlinkClick r:id="" action="ppaction://media"/>
            <a:extLst>
              <a:ext uri="{FF2B5EF4-FFF2-40B4-BE49-F238E27FC236}">
                <a16:creationId xmlns:a16="http://schemas.microsoft.com/office/drawing/2014/main" id="{9FF92E77-02FD-4C7D-902F-FFEBA92FE8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175"/>
    </mc:Choice>
    <mc:Fallback>
      <p:transition spd="slow" advTm="28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00" name="Rectangle 4"/>
          <p:cNvSpPr>
            <a:spLocks noGrp="1" noChangeArrowheads="1"/>
          </p:cNvSpPr>
          <p:nvPr>
            <p:ph type="title"/>
          </p:nvPr>
        </p:nvSpPr>
        <p:spPr/>
        <p:txBody>
          <a:bodyPr/>
          <a:lstStyle/>
          <a:p>
            <a:r>
              <a:rPr lang="cs-CZ" sz="4000"/>
              <a:t>Metabolický (Reavenův) syndrom X</a:t>
            </a:r>
          </a:p>
        </p:txBody>
      </p:sp>
      <p:sp>
        <p:nvSpPr>
          <p:cNvPr id="132101" name="Rectangle 5"/>
          <p:cNvSpPr>
            <a:spLocks noGrp="1" noChangeArrowheads="1"/>
          </p:cNvSpPr>
          <p:nvPr>
            <p:ph type="body" sz="half" idx="1"/>
          </p:nvPr>
        </p:nvSpPr>
        <p:spPr/>
        <p:txBody>
          <a:bodyPr/>
          <a:lstStyle/>
          <a:p>
            <a:pPr marL="533400" indent="-533400" algn="ctr">
              <a:lnSpc>
                <a:spcPct val="80000"/>
              </a:lnSpc>
              <a:buFontTx/>
              <a:buNone/>
            </a:pPr>
            <a:r>
              <a:rPr lang="cs-CZ" sz="1800"/>
              <a:t>Definice</a:t>
            </a:r>
          </a:p>
          <a:p>
            <a:pPr marL="533400" indent="-533400">
              <a:lnSpc>
                <a:spcPct val="80000"/>
              </a:lnSpc>
            </a:pPr>
            <a:r>
              <a:rPr lang="cs-CZ" sz="1800"/>
              <a:t>Obvod pasu u mužů více než 102 cm; u žen více než 88 cm. </a:t>
            </a:r>
          </a:p>
          <a:p>
            <a:pPr marL="533400" indent="-533400">
              <a:lnSpc>
                <a:spcPct val="80000"/>
              </a:lnSpc>
            </a:pPr>
            <a:r>
              <a:rPr lang="cs-CZ" sz="1800"/>
              <a:t>Hladina triglyceridů (při odběru nalačno) rovná či větší než 1,7 mmol/l. </a:t>
            </a:r>
          </a:p>
          <a:p>
            <a:pPr marL="533400" indent="-533400">
              <a:lnSpc>
                <a:spcPct val="80000"/>
              </a:lnSpc>
            </a:pPr>
            <a:r>
              <a:rPr lang="cs-CZ" sz="1800"/>
              <a:t>HDL cholesterol u mužů menší než 1,0; v případě žen menší než 1,3 mmol/l. </a:t>
            </a:r>
          </a:p>
          <a:p>
            <a:pPr marL="533400" indent="-533400">
              <a:lnSpc>
                <a:spcPct val="80000"/>
              </a:lnSpc>
            </a:pPr>
            <a:r>
              <a:rPr lang="cs-CZ" sz="1800"/>
              <a:t>Systolický krevní tlak rovný nebo větší než 130 mm Hg nebo diastolický krevní tlak rovný nebo větší než 85 mm Hg. </a:t>
            </a:r>
          </a:p>
          <a:p>
            <a:pPr marL="533400" indent="-533400">
              <a:lnSpc>
                <a:spcPct val="80000"/>
              </a:lnSpc>
            </a:pPr>
            <a:r>
              <a:rPr lang="cs-CZ" sz="1800"/>
              <a:t>Hladina glykémie (krevního cukru) nalačno rovná či větší než 6,1 mmol/l. </a:t>
            </a:r>
          </a:p>
          <a:p>
            <a:pPr marL="533400" indent="-533400" algn="ctr">
              <a:lnSpc>
                <a:spcPct val="80000"/>
              </a:lnSpc>
              <a:buFontTx/>
              <a:buNone/>
            </a:pPr>
            <a:endParaRPr lang="cs-CZ" sz="1800"/>
          </a:p>
        </p:txBody>
      </p:sp>
      <p:pic>
        <p:nvPicPr>
          <p:cNvPr id="132102" name="Picture 6"/>
          <p:cNvPicPr>
            <a:picLocks noGrp="1" noChangeAspect="1" noChangeArrowheads="1"/>
          </p:cNvPicPr>
          <p:nvPr>
            <p:ph sz="half" idx="2"/>
          </p:nvPr>
        </p:nvPicPr>
        <p:blipFill>
          <a:blip r:embed="rId5"/>
          <a:srcRect/>
          <a:stretch>
            <a:fillRect/>
          </a:stretch>
        </p:blipFill>
        <p:spPr>
          <a:xfrm>
            <a:off x="4648200" y="1341438"/>
            <a:ext cx="4038600" cy="4784725"/>
          </a:xfrm>
          <a:prstGeom prst="rect">
            <a:avLst/>
          </a:prstGeom>
          <a:ln>
            <a:noFill/>
          </a:ln>
          <a:effectLst>
            <a:outerShdw blurRad="292100" dist="139700" dir="2700000" algn="tl" rotWithShape="0">
              <a:srgbClr val="333333">
                <a:alpha val="65000"/>
              </a:srgbClr>
            </a:outerShdw>
          </a:effectLst>
        </p:spPr>
      </p:pic>
      <p:pic>
        <p:nvPicPr>
          <p:cNvPr id="2" name="Zvuk 1">
            <a:hlinkClick r:id="" action="ppaction://media"/>
            <a:extLst>
              <a:ext uri="{FF2B5EF4-FFF2-40B4-BE49-F238E27FC236}">
                <a16:creationId xmlns:a16="http://schemas.microsoft.com/office/drawing/2014/main" id="{5D9132AF-A120-45D7-BE94-ADD9BDF8FE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9770"/>
    </mc:Choice>
    <mc:Fallback>
      <p:transition spd="slow" advTm="49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Diagnostika aterosklerosy</a:t>
            </a:r>
          </a:p>
        </p:txBody>
      </p:sp>
      <p:sp>
        <p:nvSpPr>
          <p:cNvPr id="3" name="Zástupný symbol pro text 2"/>
          <p:cNvSpPr>
            <a:spLocks noGrp="1"/>
          </p:cNvSpPr>
          <p:nvPr>
            <p:ph type="body" sz="half" idx="1"/>
          </p:nvPr>
        </p:nvSpPr>
        <p:spPr/>
        <p:txBody>
          <a:bodyPr>
            <a:normAutofit fontScale="92500"/>
          </a:bodyPr>
          <a:lstStyle/>
          <a:p>
            <a:pPr algn="ctr">
              <a:buNone/>
            </a:pPr>
            <a:r>
              <a:rPr lang="cs-CZ" dirty="0"/>
              <a:t>Zobrazovací metody</a:t>
            </a:r>
          </a:p>
          <a:p>
            <a:r>
              <a:rPr lang="cs-CZ" dirty="0"/>
              <a:t>Ultrazvuk</a:t>
            </a:r>
          </a:p>
          <a:p>
            <a:r>
              <a:rPr lang="cs-CZ" dirty="0"/>
              <a:t>RTG </a:t>
            </a:r>
          </a:p>
          <a:p>
            <a:pPr marL="852678" lvl="1" indent="-514350">
              <a:buFont typeface="+mj-lt"/>
              <a:buAutoNum type="arabicPeriod"/>
            </a:pPr>
            <a:r>
              <a:rPr lang="cs-CZ" dirty="0"/>
              <a:t>Prostý snímek </a:t>
            </a:r>
          </a:p>
          <a:p>
            <a:pPr marL="852678" lvl="1" indent="-514350">
              <a:buFont typeface="+mj-lt"/>
              <a:buAutoNum type="arabicPeriod"/>
            </a:pPr>
            <a:r>
              <a:rPr lang="cs-CZ" dirty="0"/>
              <a:t>CT</a:t>
            </a:r>
          </a:p>
          <a:p>
            <a:pPr marL="852678" lvl="1" indent="-514350">
              <a:buFont typeface="+mj-lt"/>
              <a:buAutoNum type="arabicPeriod"/>
            </a:pPr>
            <a:r>
              <a:rPr lang="cs-CZ" dirty="0"/>
              <a:t>Kalciové </a:t>
            </a:r>
            <a:r>
              <a:rPr lang="cs-CZ" dirty="0" err="1"/>
              <a:t>score</a:t>
            </a:r>
            <a:endParaRPr lang="cs-CZ" dirty="0"/>
          </a:p>
          <a:p>
            <a:pPr marL="852678" lvl="1" indent="-514350">
              <a:buFont typeface="+mj-lt"/>
              <a:buAutoNum type="arabicPeriod"/>
            </a:pPr>
            <a:r>
              <a:rPr lang="cs-CZ" dirty="0"/>
              <a:t>Angiografie</a:t>
            </a:r>
          </a:p>
          <a:p>
            <a:pPr marL="550926" indent="-514350"/>
            <a:r>
              <a:rPr lang="cs-CZ" dirty="0"/>
              <a:t>Magnetická rezonance</a:t>
            </a:r>
          </a:p>
        </p:txBody>
      </p:sp>
      <p:sp>
        <p:nvSpPr>
          <p:cNvPr id="4" name="Zástupný symbol pro obsah 3"/>
          <p:cNvSpPr>
            <a:spLocks noGrp="1"/>
          </p:cNvSpPr>
          <p:nvPr>
            <p:ph sz="half" idx="2"/>
          </p:nvPr>
        </p:nvSpPr>
        <p:spPr/>
        <p:txBody>
          <a:bodyPr/>
          <a:lstStyle/>
          <a:p>
            <a:pPr algn="ctr">
              <a:buNone/>
            </a:pPr>
            <a:r>
              <a:rPr lang="cs-CZ" dirty="0"/>
              <a:t>Biochemické metody</a:t>
            </a:r>
          </a:p>
          <a:p>
            <a:r>
              <a:rPr lang="cs-CZ" dirty="0"/>
              <a:t>Stanovení </a:t>
            </a:r>
            <a:r>
              <a:rPr lang="cs-CZ" dirty="0" err="1"/>
              <a:t>lipidogramu</a:t>
            </a:r>
            <a:endParaRPr lang="cs-CZ" dirty="0"/>
          </a:p>
          <a:p>
            <a:r>
              <a:rPr lang="cs-CZ" dirty="0"/>
              <a:t>Stanovení </a:t>
            </a:r>
            <a:r>
              <a:rPr lang="cs-CZ" dirty="0" err="1"/>
              <a:t>homocysteinu</a:t>
            </a:r>
            <a:endParaRPr lang="cs-CZ" dirty="0"/>
          </a:p>
          <a:p>
            <a:r>
              <a:rPr lang="cs-CZ" dirty="0"/>
              <a:t>CRP</a:t>
            </a:r>
          </a:p>
          <a:p>
            <a:r>
              <a:rPr lang="cs-CZ" dirty="0"/>
              <a:t>Stanovení </a:t>
            </a:r>
            <a:r>
              <a:rPr lang="cs-CZ" dirty="0" err="1"/>
              <a:t>cytokinů</a:t>
            </a:r>
            <a:endParaRPr lang="cs-CZ" dirty="0"/>
          </a:p>
        </p:txBody>
      </p:sp>
      <p:pic>
        <p:nvPicPr>
          <p:cNvPr id="5" name="Zvuk 4">
            <a:hlinkClick r:id="" action="ppaction://media"/>
            <a:extLst>
              <a:ext uri="{FF2B5EF4-FFF2-40B4-BE49-F238E27FC236}">
                <a16:creationId xmlns:a16="http://schemas.microsoft.com/office/drawing/2014/main" id="{5BA228CB-9136-42A5-89EE-BFE1D9679B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2851"/>
    </mc:Choice>
    <mc:Fallback>
      <p:transition spd="slow" advTm="132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text 2"/>
          <p:cNvSpPr>
            <a:spLocks noGrp="1"/>
          </p:cNvSpPr>
          <p:nvPr>
            <p:ph type="body" sz="half" idx="1"/>
          </p:nvPr>
        </p:nvSpPr>
        <p:spPr/>
        <p:txBody>
          <a:bodyPr/>
          <a:lstStyle/>
          <a:p>
            <a:endParaRPr lang="cs-CZ" dirty="0"/>
          </a:p>
        </p:txBody>
      </p:sp>
      <p:pic>
        <p:nvPicPr>
          <p:cNvPr id="6" name="Content Placeholder 5"/>
          <p:cNvPicPr>
            <a:picLocks noGrp="1" noChangeAspect="1" noChangeArrowheads="1"/>
          </p:cNvPicPr>
          <p:nvPr>
            <p:ph sz="half" idx="2"/>
          </p:nvPr>
        </p:nvPicPr>
        <p:blipFill>
          <a:blip r:embed="rId4"/>
          <a:srcRect/>
          <a:stretch>
            <a:fillRect/>
          </a:stretch>
        </p:blipFill>
        <p:spPr>
          <a:xfrm rot="5400000">
            <a:off x="4815458" y="2256848"/>
            <a:ext cx="3600000" cy="3372536"/>
          </a:xfrm>
          <a:noFill/>
        </p:spPr>
      </p:pic>
      <p:sp>
        <p:nvSpPr>
          <p:cNvPr id="7" name="Nadpis 6"/>
          <p:cNvSpPr>
            <a:spLocks noGrp="1"/>
          </p:cNvSpPr>
          <p:nvPr>
            <p:ph type="title"/>
          </p:nvPr>
        </p:nvSpPr>
        <p:spPr/>
        <p:txBody>
          <a:bodyPr>
            <a:normAutofit fontScale="90000"/>
          </a:bodyPr>
          <a:lstStyle/>
          <a:p>
            <a:pPr algn="ctr"/>
            <a:r>
              <a:rPr lang="cs-CZ" dirty="0"/>
              <a:t> Trombotické komplikace aterosklerosy</a:t>
            </a:r>
          </a:p>
        </p:txBody>
      </p:sp>
      <p:pic>
        <p:nvPicPr>
          <p:cNvPr id="8" name="Picture 5"/>
          <p:cNvPicPr>
            <a:picLocks noGrp="1" noChangeAspect="1" noChangeArrowheads="1"/>
          </p:cNvPicPr>
          <p:nvPr>
            <p:ph/>
          </p:nvPr>
        </p:nvPicPr>
        <p:blipFill>
          <a:blip r:embed="rId5"/>
          <a:srcRect/>
          <a:stretch>
            <a:fillRect/>
          </a:stretch>
        </p:blipFill>
        <p:spPr>
          <a:xfrm rot="5400000">
            <a:off x="888603" y="2391619"/>
            <a:ext cx="3600000" cy="3102994"/>
          </a:xfrm>
          <a:noFill/>
        </p:spPr>
      </p:pic>
      <p:sp>
        <p:nvSpPr>
          <p:cNvPr id="4" name="TextBox 3"/>
          <p:cNvSpPr txBox="1"/>
          <p:nvPr/>
        </p:nvSpPr>
        <p:spPr>
          <a:xfrm>
            <a:off x="1403648" y="6021288"/>
            <a:ext cx="2448272" cy="369332"/>
          </a:xfrm>
          <a:prstGeom prst="rect">
            <a:avLst/>
          </a:prstGeom>
          <a:noFill/>
        </p:spPr>
        <p:txBody>
          <a:bodyPr wrap="square" rtlCol="0">
            <a:spAutoFit/>
          </a:bodyPr>
          <a:lstStyle/>
          <a:p>
            <a:r>
              <a:rPr lang="en-US" dirty="0" err="1"/>
              <a:t>Úplný</a:t>
            </a:r>
            <a:r>
              <a:rPr lang="en-US" dirty="0"/>
              <a:t> </a:t>
            </a:r>
            <a:r>
              <a:rPr lang="en-US" dirty="0" err="1"/>
              <a:t>uzávěr</a:t>
            </a:r>
            <a:r>
              <a:rPr lang="en-US" dirty="0"/>
              <a:t> - STEMI</a:t>
            </a:r>
          </a:p>
        </p:txBody>
      </p:sp>
      <p:sp>
        <p:nvSpPr>
          <p:cNvPr id="5" name="TextBox 4"/>
          <p:cNvSpPr txBox="1"/>
          <p:nvPr/>
        </p:nvSpPr>
        <p:spPr>
          <a:xfrm>
            <a:off x="5368465" y="6008254"/>
            <a:ext cx="2861622" cy="369332"/>
          </a:xfrm>
          <a:prstGeom prst="rect">
            <a:avLst/>
          </a:prstGeom>
          <a:noFill/>
        </p:spPr>
        <p:txBody>
          <a:bodyPr wrap="none" rtlCol="0">
            <a:spAutoFit/>
          </a:bodyPr>
          <a:lstStyle/>
          <a:p>
            <a:r>
              <a:rPr lang="en-US" dirty="0" err="1"/>
              <a:t>Neúplný</a:t>
            </a:r>
            <a:r>
              <a:rPr lang="en-US" dirty="0"/>
              <a:t> </a:t>
            </a:r>
            <a:r>
              <a:rPr lang="en-US" dirty="0" err="1"/>
              <a:t>uzávěr</a:t>
            </a:r>
            <a:r>
              <a:rPr lang="en-US" dirty="0"/>
              <a:t> </a:t>
            </a:r>
            <a:r>
              <a:rPr lang="mr-IN" dirty="0"/>
              <a:t>–</a:t>
            </a:r>
            <a:r>
              <a:rPr lang="cs-CZ" dirty="0"/>
              <a:t> </a:t>
            </a:r>
            <a:r>
              <a:rPr lang="en-US" dirty="0"/>
              <a:t>non STEMI</a:t>
            </a:r>
          </a:p>
        </p:txBody>
      </p:sp>
      <p:pic>
        <p:nvPicPr>
          <p:cNvPr id="9" name="Zvuk 8">
            <a:hlinkClick r:id="" action="ppaction://media"/>
            <a:extLst>
              <a:ext uri="{FF2B5EF4-FFF2-40B4-BE49-F238E27FC236}">
                <a16:creationId xmlns:a16="http://schemas.microsoft.com/office/drawing/2014/main" id="{7FA25985-58B3-4F2F-887D-D4A2B4589D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1140"/>
    </mc:Choice>
    <mc:Fallback>
      <p:transition spd="slow" advTm="51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7266" name="Rectangle 1026"/>
          <p:cNvSpPr>
            <a:spLocks noGrp="1" noChangeArrowheads="1"/>
          </p:cNvSpPr>
          <p:nvPr>
            <p:ph type="title"/>
          </p:nvPr>
        </p:nvSpPr>
        <p:spPr/>
        <p:txBody>
          <a:bodyPr>
            <a:normAutofit fontScale="90000"/>
          </a:bodyPr>
          <a:lstStyle/>
          <a:p>
            <a:pPr>
              <a:defRPr/>
            </a:pPr>
            <a:r>
              <a:rPr lang="en-US" dirty="0"/>
              <a:t>Global Disease Mortality 2002</a:t>
            </a:r>
          </a:p>
        </p:txBody>
      </p:sp>
      <p:graphicFrame>
        <p:nvGraphicFramePr>
          <p:cNvPr id="1026" name="Object 1027"/>
          <p:cNvGraphicFramePr>
            <a:graphicFrameLocks noGrp="1" noChangeAspect="1"/>
          </p:cNvGraphicFramePr>
          <p:nvPr>
            <p:ph type="chart" idx="1"/>
          </p:nvPr>
        </p:nvGraphicFramePr>
        <p:xfrm>
          <a:off x="2427288" y="1179513"/>
          <a:ext cx="6496050" cy="5005387"/>
        </p:xfrm>
        <a:graphic>
          <a:graphicData uri="http://schemas.openxmlformats.org/presentationml/2006/ole">
            <mc:AlternateContent xmlns:mc="http://schemas.openxmlformats.org/markup-compatibility/2006">
              <mc:Choice xmlns:v="urn:schemas-microsoft-com:vml" Requires="v">
                <p:oleObj spid="_x0000_s1038" name="Graf" r:id="rId6" imgW="6515259" imgH="5019516" progId="MSGraph.Chart.8">
                  <p:embed followColorScheme="full"/>
                </p:oleObj>
              </mc:Choice>
              <mc:Fallback>
                <p:oleObj name="Graf" r:id="rId6" imgW="6515259" imgH="5019516" progId="MSGraph.Chart.8">
                  <p:embed followColorScheme="full"/>
                  <p:pic>
                    <p:nvPicPr>
                      <p:cNvPr id="0" name="Object 10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7288" y="1179513"/>
                        <a:ext cx="6496050" cy="50053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107268" name="Text Box 1028"/>
          <p:cNvSpPr txBox="1">
            <a:spLocks noChangeArrowheads="1"/>
          </p:cNvSpPr>
          <p:nvPr/>
        </p:nvSpPr>
        <p:spPr bwMode="auto">
          <a:xfrm>
            <a:off x="4276725" y="5910263"/>
            <a:ext cx="2794000" cy="396875"/>
          </a:xfrm>
          <a:prstGeom prst="rect">
            <a:avLst/>
          </a:prstGeom>
          <a:noFill/>
          <a:ln w="9525">
            <a:noFill/>
            <a:miter lim="800000"/>
            <a:headEnd/>
            <a:tailEnd/>
          </a:ln>
          <a:effectLst/>
        </p:spPr>
        <p:txBody>
          <a:bodyPr>
            <a:spAutoFit/>
          </a:bodyPr>
          <a:lstStyle/>
          <a:p>
            <a:pPr algn="ctr" eaLnBrk="1" hangingPunct="1">
              <a:lnSpc>
                <a:spcPct val="100000"/>
              </a:lnSpc>
              <a:spcBef>
                <a:spcPct val="50000"/>
              </a:spcBef>
              <a:defRPr/>
            </a:pPr>
            <a:r>
              <a:rPr lang="en-US" sz="2000" b="1">
                <a:solidFill>
                  <a:schemeClr val="tx1"/>
                </a:solidFill>
                <a:effectLst>
                  <a:outerShdw blurRad="38100" dist="38100" dir="2700000" algn="tl">
                    <a:srgbClr val="000000"/>
                  </a:outerShdw>
                </a:effectLst>
                <a:latin typeface="Arial" pitchFamily="34" charset="0"/>
              </a:rPr>
              <a:t>Mortality (millions)</a:t>
            </a:r>
          </a:p>
        </p:txBody>
      </p:sp>
      <p:sp>
        <p:nvSpPr>
          <p:cNvPr id="4107269" name="Text Box 1029"/>
          <p:cNvSpPr txBox="1">
            <a:spLocks noChangeArrowheads="1"/>
          </p:cNvSpPr>
          <p:nvPr/>
        </p:nvSpPr>
        <p:spPr bwMode="auto">
          <a:xfrm>
            <a:off x="152400" y="6334125"/>
            <a:ext cx="8839200" cy="336550"/>
          </a:xfrm>
          <a:prstGeom prst="rect">
            <a:avLst/>
          </a:prstGeom>
          <a:noFill/>
          <a:ln w="9525">
            <a:noFill/>
            <a:miter lim="800000"/>
            <a:headEnd/>
            <a:tailEnd/>
          </a:ln>
          <a:effectLst/>
        </p:spPr>
        <p:txBody>
          <a:bodyPr anchor="b">
            <a:spAutoFit/>
          </a:bodyPr>
          <a:lstStyle/>
          <a:p>
            <a:pPr eaLnBrk="1" hangingPunct="1">
              <a:lnSpc>
                <a:spcPct val="100000"/>
              </a:lnSpc>
              <a:spcBef>
                <a:spcPct val="50000"/>
              </a:spcBef>
              <a:defRPr/>
            </a:pPr>
            <a:r>
              <a:rPr lang="en-US" sz="1600">
                <a:solidFill>
                  <a:schemeClr val="tx1"/>
                </a:solidFill>
                <a:effectLst>
                  <a:outerShdw blurRad="38100" dist="38100" dir="2700000" algn="tl">
                    <a:srgbClr val="000000"/>
                  </a:outerShdw>
                </a:effectLst>
                <a:latin typeface="Arial" pitchFamily="34" charset="0"/>
              </a:rPr>
              <a:t>World Health Organization. </a:t>
            </a:r>
            <a:r>
              <a:rPr lang="en-US" sz="1600" i="1">
                <a:solidFill>
                  <a:schemeClr val="tx1"/>
                </a:solidFill>
                <a:effectLst>
                  <a:outerShdw blurRad="38100" dist="38100" dir="2700000" algn="tl">
                    <a:srgbClr val="000000"/>
                  </a:outerShdw>
                </a:effectLst>
                <a:latin typeface="Arial" pitchFamily="34" charset="0"/>
              </a:rPr>
              <a:t>The World Health Report 2003: Shaping the Future.</a:t>
            </a:r>
            <a:r>
              <a:rPr lang="en-US" sz="1600">
                <a:solidFill>
                  <a:schemeClr val="tx1"/>
                </a:solidFill>
                <a:effectLst>
                  <a:outerShdw blurRad="38100" dist="38100" dir="2700000" algn="tl">
                    <a:srgbClr val="000000"/>
                  </a:outerShdw>
                </a:effectLst>
                <a:latin typeface="Arial" pitchFamily="34" charset="0"/>
              </a:rPr>
              <a:t> 2003.</a:t>
            </a:r>
          </a:p>
        </p:txBody>
      </p:sp>
      <p:sp>
        <p:nvSpPr>
          <p:cNvPr id="4107270" name="Text Box 1030"/>
          <p:cNvSpPr txBox="1">
            <a:spLocks noChangeArrowheads="1"/>
          </p:cNvSpPr>
          <p:nvPr/>
        </p:nvSpPr>
        <p:spPr bwMode="auto">
          <a:xfrm>
            <a:off x="482600" y="1336675"/>
            <a:ext cx="2160588" cy="366713"/>
          </a:xfrm>
          <a:prstGeom prst="rect">
            <a:avLst/>
          </a:prstGeom>
          <a:noFill/>
          <a:ln w="9525">
            <a:noFill/>
            <a:miter lim="800000"/>
            <a:headEnd/>
            <a:tailEnd/>
          </a:ln>
          <a:effectLst/>
        </p:spPr>
        <p:txBody>
          <a:bodyPr anchor="ctr">
            <a:spAutoFit/>
          </a:bodyPr>
          <a:lstStyle/>
          <a:p>
            <a:pPr algn="r" eaLnBrk="1" hangingPunct="1">
              <a:lnSpc>
                <a:spcPct val="100000"/>
              </a:lnSpc>
              <a:spcBef>
                <a:spcPct val="50000"/>
              </a:spcBef>
              <a:defRPr/>
            </a:pPr>
            <a:r>
              <a:rPr lang="en-US" sz="1800">
                <a:solidFill>
                  <a:schemeClr val="tx1"/>
                </a:solidFill>
                <a:effectLst>
                  <a:outerShdw blurRad="38100" dist="38100" dir="2700000" algn="tl">
                    <a:srgbClr val="000000"/>
                  </a:outerShdw>
                </a:effectLst>
                <a:latin typeface="Arial Narrow" pitchFamily="34" charset="0"/>
              </a:rPr>
              <a:t>Cardiovascular disease</a:t>
            </a:r>
          </a:p>
        </p:txBody>
      </p:sp>
      <p:sp>
        <p:nvSpPr>
          <p:cNvPr id="4107271" name="Text Box 1031"/>
          <p:cNvSpPr txBox="1">
            <a:spLocks noChangeArrowheads="1"/>
          </p:cNvSpPr>
          <p:nvPr/>
        </p:nvSpPr>
        <p:spPr bwMode="auto">
          <a:xfrm>
            <a:off x="482600" y="1652588"/>
            <a:ext cx="2160588" cy="366712"/>
          </a:xfrm>
          <a:prstGeom prst="rect">
            <a:avLst/>
          </a:prstGeom>
          <a:noFill/>
          <a:ln w="9525">
            <a:noFill/>
            <a:miter lim="800000"/>
            <a:headEnd/>
            <a:tailEnd/>
          </a:ln>
          <a:effectLst/>
        </p:spPr>
        <p:txBody>
          <a:bodyPr anchor="ctr">
            <a:spAutoFit/>
          </a:bodyPr>
          <a:lstStyle/>
          <a:p>
            <a:pPr algn="r" eaLnBrk="1" hangingPunct="1">
              <a:lnSpc>
                <a:spcPct val="100000"/>
              </a:lnSpc>
              <a:spcBef>
                <a:spcPct val="50000"/>
              </a:spcBef>
              <a:defRPr/>
            </a:pPr>
            <a:r>
              <a:rPr lang="en-US" sz="1800">
                <a:solidFill>
                  <a:schemeClr val="tx1"/>
                </a:solidFill>
                <a:effectLst>
                  <a:outerShdw blurRad="38100" dist="38100" dir="2700000" algn="tl">
                    <a:srgbClr val="000000"/>
                  </a:outerShdw>
                </a:effectLst>
                <a:latin typeface="Arial Narrow" pitchFamily="34" charset="0"/>
              </a:rPr>
              <a:t>Malignant neoplasms</a:t>
            </a:r>
          </a:p>
        </p:txBody>
      </p:sp>
      <p:sp>
        <p:nvSpPr>
          <p:cNvPr id="4107272" name="Text Box 1032"/>
          <p:cNvSpPr txBox="1">
            <a:spLocks noChangeArrowheads="1"/>
          </p:cNvSpPr>
          <p:nvPr/>
        </p:nvSpPr>
        <p:spPr bwMode="auto">
          <a:xfrm>
            <a:off x="482600" y="1966913"/>
            <a:ext cx="2160588" cy="366712"/>
          </a:xfrm>
          <a:prstGeom prst="rect">
            <a:avLst/>
          </a:prstGeom>
          <a:noFill/>
          <a:ln w="9525">
            <a:noFill/>
            <a:miter lim="800000"/>
            <a:headEnd/>
            <a:tailEnd/>
          </a:ln>
          <a:effectLst/>
        </p:spPr>
        <p:txBody>
          <a:bodyPr anchor="ctr">
            <a:spAutoFit/>
          </a:bodyPr>
          <a:lstStyle/>
          <a:p>
            <a:pPr algn="r" eaLnBrk="1" hangingPunct="1">
              <a:lnSpc>
                <a:spcPct val="100000"/>
              </a:lnSpc>
              <a:spcBef>
                <a:spcPct val="50000"/>
              </a:spcBef>
              <a:defRPr/>
            </a:pPr>
            <a:r>
              <a:rPr lang="en-US" sz="1800">
                <a:solidFill>
                  <a:schemeClr val="tx1"/>
                </a:solidFill>
                <a:effectLst>
                  <a:outerShdw blurRad="38100" dist="38100" dir="2700000" algn="tl">
                    <a:srgbClr val="000000"/>
                  </a:outerShdw>
                </a:effectLst>
                <a:latin typeface="Arial Narrow" pitchFamily="34" charset="0"/>
              </a:rPr>
              <a:t>Injuries</a:t>
            </a:r>
          </a:p>
        </p:txBody>
      </p:sp>
      <p:sp>
        <p:nvSpPr>
          <p:cNvPr id="4107273" name="Text Box 1033"/>
          <p:cNvSpPr txBox="1">
            <a:spLocks noChangeArrowheads="1"/>
          </p:cNvSpPr>
          <p:nvPr/>
        </p:nvSpPr>
        <p:spPr bwMode="auto">
          <a:xfrm>
            <a:off x="482600" y="2290763"/>
            <a:ext cx="2160588" cy="366712"/>
          </a:xfrm>
          <a:prstGeom prst="rect">
            <a:avLst/>
          </a:prstGeom>
          <a:noFill/>
          <a:ln w="9525">
            <a:noFill/>
            <a:miter lim="800000"/>
            <a:headEnd/>
            <a:tailEnd/>
          </a:ln>
          <a:effectLst/>
        </p:spPr>
        <p:txBody>
          <a:bodyPr anchor="ctr">
            <a:spAutoFit/>
          </a:bodyPr>
          <a:lstStyle/>
          <a:p>
            <a:pPr algn="r" eaLnBrk="1" hangingPunct="1">
              <a:lnSpc>
                <a:spcPct val="100000"/>
              </a:lnSpc>
              <a:spcBef>
                <a:spcPct val="50000"/>
              </a:spcBef>
              <a:defRPr/>
            </a:pPr>
            <a:r>
              <a:rPr lang="en-US" sz="1800">
                <a:solidFill>
                  <a:schemeClr val="tx1"/>
                </a:solidFill>
                <a:effectLst>
                  <a:outerShdw blurRad="38100" dist="38100" dir="2700000" algn="tl">
                    <a:srgbClr val="000000"/>
                  </a:outerShdw>
                </a:effectLst>
                <a:latin typeface="Arial Narrow" pitchFamily="34" charset="0"/>
              </a:rPr>
              <a:t>Respiratory infections</a:t>
            </a:r>
          </a:p>
        </p:txBody>
      </p:sp>
      <p:sp>
        <p:nvSpPr>
          <p:cNvPr id="4107274" name="Text Box 1034"/>
          <p:cNvSpPr txBox="1">
            <a:spLocks noChangeArrowheads="1"/>
          </p:cNvSpPr>
          <p:nvPr/>
        </p:nvSpPr>
        <p:spPr bwMode="auto">
          <a:xfrm>
            <a:off x="482600" y="2605088"/>
            <a:ext cx="2160588" cy="366712"/>
          </a:xfrm>
          <a:prstGeom prst="rect">
            <a:avLst/>
          </a:prstGeom>
          <a:noFill/>
          <a:ln w="9525">
            <a:noFill/>
            <a:miter lim="800000"/>
            <a:headEnd/>
            <a:tailEnd/>
          </a:ln>
          <a:effectLst/>
        </p:spPr>
        <p:txBody>
          <a:bodyPr anchor="ctr">
            <a:spAutoFit/>
          </a:bodyPr>
          <a:lstStyle/>
          <a:p>
            <a:pPr algn="r" eaLnBrk="1" hangingPunct="1">
              <a:lnSpc>
                <a:spcPct val="100000"/>
              </a:lnSpc>
              <a:spcBef>
                <a:spcPct val="50000"/>
              </a:spcBef>
              <a:defRPr/>
            </a:pPr>
            <a:r>
              <a:rPr lang="en-US" sz="1800">
                <a:solidFill>
                  <a:schemeClr val="tx1"/>
                </a:solidFill>
                <a:effectLst>
                  <a:outerShdw blurRad="38100" dist="38100" dir="2700000" algn="tl">
                    <a:srgbClr val="000000"/>
                  </a:outerShdw>
                </a:effectLst>
                <a:latin typeface="Arial Narrow" pitchFamily="34" charset="0"/>
              </a:rPr>
              <a:t>COPD and asthma</a:t>
            </a:r>
          </a:p>
        </p:txBody>
      </p:sp>
      <p:sp>
        <p:nvSpPr>
          <p:cNvPr id="4107275" name="Text Box 1035"/>
          <p:cNvSpPr txBox="1">
            <a:spLocks noChangeArrowheads="1"/>
          </p:cNvSpPr>
          <p:nvPr/>
        </p:nvSpPr>
        <p:spPr bwMode="auto">
          <a:xfrm>
            <a:off x="482600" y="2928938"/>
            <a:ext cx="2160588" cy="366712"/>
          </a:xfrm>
          <a:prstGeom prst="rect">
            <a:avLst/>
          </a:prstGeom>
          <a:noFill/>
          <a:ln w="9525">
            <a:noFill/>
            <a:miter lim="800000"/>
            <a:headEnd/>
            <a:tailEnd/>
          </a:ln>
          <a:effectLst/>
        </p:spPr>
        <p:txBody>
          <a:bodyPr anchor="ctr">
            <a:spAutoFit/>
          </a:bodyPr>
          <a:lstStyle/>
          <a:p>
            <a:pPr algn="r" eaLnBrk="1" hangingPunct="1">
              <a:lnSpc>
                <a:spcPct val="100000"/>
              </a:lnSpc>
              <a:spcBef>
                <a:spcPct val="50000"/>
              </a:spcBef>
              <a:defRPr/>
            </a:pPr>
            <a:r>
              <a:rPr lang="en-US" sz="1800">
                <a:solidFill>
                  <a:schemeClr val="tx1"/>
                </a:solidFill>
                <a:effectLst>
                  <a:outerShdw blurRad="38100" dist="38100" dir="2700000" algn="tl">
                    <a:srgbClr val="000000"/>
                  </a:outerShdw>
                </a:effectLst>
                <a:latin typeface="Arial Narrow" pitchFamily="34" charset="0"/>
              </a:rPr>
              <a:t>HIV/AIDS</a:t>
            </a:r>
          </a:p>
        </p:txBody>
      </p:sp>
      <p:sp>
        <p:nvSpPr>
          <p:cNvPr id="4107276" name="Text Box 1036"/>
          <p:cNvSpPr txBox="1">
            <a:spLocks noChangeArrowheads="1"/>
          </p:cNvSpPr>
          <p:nvPr/>
        </p:nvSpPr>
        <p:spPr bwMode="auto">
          <a:xfrm>
            <a:off x="482600" y="3228975"/>
            <a:ext cx="2160588" cy="366713"/>
          </a:xfrm>
          <a:prstGeom prst="rect">
            <a:avLst/>
          </a:prstGeom>
          <a:noFill/>
          <a:ln w="9525">
            <a:noFill/>
            <a:miter lim="800000"/>
            <a:headEnd/>
            <a:tailEnd/>
          </a:ln>
          <a:effectLst/>
        </p:spPr>
        <p:txBody>
          <a:bodyPr anchor="ctr">
            <a:spAutoFit/>
          </a:bodyPr>
          <a:lstStyle/>
          <a:p>
            <a:pPr algn="r" eaLnBrk="1" hangingPunct="1">
              <a:lnSpc>
                <a:spcPct val="100000"/>
              </a:lnSpc>
              <a:spcBef>
                <a:spcPct val="50000"/>
              </a:spcBef>
              <a:defRPr/>
            </a:pPr>
            <a:r>
              <a:rPr lang="en-US" sz="1800">
                <a:solidFill>
                  <a:schemeClr val="tx1"/>
                </a:solidFill>
                <a:effectLst>
                  <a:outerShdw blurRad="38100" dist="38100" dir="2700000" algn="tl">
                    <a:srgbClr val="000000"/>
                  </a:outerShdw>
                </a:effectLst>
                <a:latin typeface="Arial Narrow" pitchFamily="34" charset="0"/>
              </a:rPr>
              <a:t>Perinatal conditions</a:t>
            </a:r>
          </a:p>
        </p:txBody>
      </p:sp>
      <p:sp>
        <p:nvSpPr>
          <p:cNvPr id="4107277" name="Text Box 1037"/>
          <p:cNvSpPr txBox="1">
            <a:spLocks noChangeArrowheads="1"/>
          </p:cNvSpPr>
          <p:nvPr/>
        </p:nvSpPr>
        <p:spPr bwMode="auto">
          <a:xfrm>
            <a:off x="482600" y="3562350"/>
            <a:ext cx="2160588" cy="366713"/>
          </a:xfrm>
          <a:prstGeom prst="rect">
            <a:avLst/>
          </a:prstGeom>
          <a:noFill/>
          <a:ln w="9525">
            <a:noFill/>
            <a:miter lim="800000"/>
            <a:headEnd/>
            <a:tailEnd/>
          </a:ln>
          <a:effectLst/>
        </p:spPr>
        <p:txBody>
          <a:bodyPr anchor="ctr">
            <a:spAutoFit/>
          </a:bodyPr>
          <a:lstStyle/>
          <a:p>
            <a:pPr algn="r" eaLnBrk="1" hangingPunct="1">
              <a:lnSpc>
                <a:spcPct val="100000"/>
              </a:lnSpc>
              <a:spcBef>
                <a:spcPct val="50000"/>
              </a:spcBef>
              <a:defRPr/>
            </a:pPr>
            <a:r>
              <a:rPr lang="en-US" sz="1800">
                <a:solidFill>
                  <a:schemeClr val="tx1"/>
                </a:solidFill>
                <a:effectLst>
                  <a:outerShdw blurRad="38100" dist="38100" dir="2700000" algn="tl">
                    <a:srgbClr val="000000"/>
                  </a:outerShdw>
                </a:effectLst>
                <a:latin typeface="Arial Narrow" pitchFamily="34" charset="0"/>
              </a:rPr>
              <a:t>Digestive diseases</a:t>
            </a:r>
          </a:p>
        </p:txBody>
      </p:sp>
      <p:sp>
        <p:nvSpPr>
          <p:cNvPr id="4107278" name="Text Box 1038"/>
          <p:cNvSpPr txBox="1">
            <a:spLocks noChangeArrowheads="1"/>
          </p:cNvSpPr>
          <p:nvPr/>
        </p:nvSpPr>
        <p:spPr bwMode="auto">
          <a:xfrm>
            <a:off x="482600" y="3886200"/>
            <a:ext cx="2160588" cy="366713"/>
          </a:xfrm>
          <a:prstGeom prst="rect">
            <a:avLst/>
          </a:prstGeom>
          <a:noFill/>
          <a:ln w="9525">
            <a:noFill/>
            <a:miter lim="800000"/>
            <a:headEnd/>
            <a:tailEnd/>
          </a:ln>
          <a:effectLst/>
        </p:spPr>
        <p:txBody>
          <a:bodyPr anchor="ctr">
            <a:spAutoFit/>
          </a:bodyPr>
          <a:lstStyle/>
          <a:p>
            <a:pPr algn="r" eaLnBrk="1" hangingPunct="1">
              <a:lnSpc>
                <a:spcPct val="100000"/>
              </a:lnSpc>
              <a:spcBef>
                <a:spcPct val="50000"/>
              </a:spcBef>
              <a:defRPr/>
            </a:pPr>
            <a:r>
              <a:rPr lang="en-US" sz="1800">
                <a:solidFill>
                  <a:schemeClr val="tx1"/>
                </a:solidFill>
                <a:effectLst>
                  <a:outerShdw blurRad="38100" dist="38100" dir="2700000" algn="tl">
                    <a:srgbClr val="000000"/>
                  </a:outerShdw>
                </a:effectLst>
                <a:latin typeface="Arial Narrow" pitchFamily="34" charset="0"/>
              </a:rPr>
              <a:t>Diarrhoeal diseases</a:t>
            </a:r>
          </a:p>
        </p:txBody>
      </p:sp>
      <p:sp>
        <p:nvSpPr>
          <p:cNvPr id="4107279" name="Text Box 1039"/>
          <p:cNvSpPr txBox="1">
            <a:spLocks noChangeArrowheads="1"/>
          </p:cNvSpPr>
          <p:nvPr/>
        </p:nvSpPr>
        <p:spPr bwMode="auto">
          <a:xfrm>
            <a:off x="482600" y="4191000"/>
            <a:ext cx="2160588" cy="366713"/>
          </a:xfrm>
          <a:prstGeom prst="rect">
            <a:avLst/>
          </a:prstGeom>
          <a:noFill/>
          <a:ln w="9525">
            <a:noFill/>
            <a:miter lim="800000"/>
            <a:headEnd/>
            <a:tailEnd/>
          </a:ln>
          <a:effectLst/>
        </p:spPr>
        <p:txBody>
          <a:bodyPr anchor="ctr">
            <a:spAutoFit/>
          </a:bodyPr>
          <a:lstStyle/>
          <a:p>
            <a:pPr algn="r" eaLnBrk="1" hangingPunct="1">
              <a:lnSpc>
                <a:spcPct val="100000"/>
              </a:lnSpc>
              <a:spcBef>
                <a:spcPct val="50000"/>
              </a:spcBef>
              <a:defRPr/>
            </a:pPr>
            <a:r>
              <a:rPr lang="en-US" sz="1800">
                <a:solidFill>
                  <a:schemeClr val="tx1"/>
                </a:solidFill>
                <a:effectLst>
                  <a:outerShdw blurRad="38100" dist="38100" dir="2700000" algn="tl">
                    <a:srgbClr val="000000"/>
                  </a:outerShdw>
                </a:effectLst>
                <a:latin typeface="Arial Narrow" pitchFamily="34" charset="0"/>
              </a:rPr>
              <a:t>Tuberculosis</a:t>
            </a:r>
          </a:p>
        </p:txBody>
      </p:sp>
      <p:sp>
        <p:nvSpPr>
          <p:cNvPr id="4107280" name="Text Box 1040"/>
          <p:cNvSpPr txBox="1">
            <a:spLocks noChangeArrowheads="1"/>
          </p:cNvSpPr>
          <p:nvPr/>
        </p:nvSpPr>
        <p:spPr bwMode="auto">
          <a:xfrm>
            <a:off x="482600" y="4519613"/>
            <a:ext cx="2160588" cy="366712"/>
          </a:xfrm>
          <a:prstGeom prst="rect">
            <a:avLst/>
          </a:prstGeom>
          <a:noFill/>
          <a:ln w="9525">
            <a:noFill/>
            <a:miter lim="800000"/>
            <a:headEnd/>
            <a:tailEnd/>
          </a:ln>
          <a:effectLst/>
        </p:spPr>
        <p:txBody>
          <a:bodyPr anchor="ctr">
            <a:spAutoFit/>
          </a:bodyPr>
          <a:lstStyle/>
          <a:p>
            <a:pPr algn="r" eaLnBrk="1" hangingPunct="1">
              <a:lnSpc>
                <a:spcPct val="100000"/>
              </a:lnSpc>
              <a:spcBef>
                <a:spcPct val="50000"/>
              </a:spcBef>
              <a:defRPr/>
            </a:pPr>
            <a:r>
              <a:rPr lang="en-US" sz="1800">
                <a:solidFill>
                  <a:schemeClr val="tx1"/>
                </a:solidFill>
                <a:effectLst>
                  <a:outerShdw blurRad="38100" dist="38100" dir="2700000" algn="tl">
                    <a:srgbClr val="000000"/>
                  </a:outerShdw>
                </a:effectLst>
                <a:latin typeface="Arial Narrow" pitchFamily="34" charset="0"/>
              </a:rPr>
              <a:t>Childhood diseases</a:t>
            </a:r>
          </a:p>
        </p:txBody>
      </p:sp>
      <p:sp>
        <p:nvSpPr>
          <p:cNvPr id="4107281" name="Text Box 1041"/>
          <p:cNvSpPr txBox="1">
            <a:spLocks noChangeArrowheads="1"/>
          </p:cNvSpPr>
          <p:nvPr/>
        </p:nvSpPr>
        <p:spPr bwMode="auto">
          <a:xfrm>
            <a:off x="482600" y="4814888"/>
            <a:ext cx="2160588" cy="366712"/>
          </a:xfrm>
          <a:prstGeom prst="rect">
            <a:avLst/>
          </a:prstGeom>
          <a:noFill/>
          <a:ln w="9525">
            <a:noFill/>
            <a:miter lim="800000"/>
            <a:headEnd/>
            <a:tailEnd/>
          </a:ln>
          <a:effectLst/>
        </p:spPr>
        <p:txBody>
          <a:bodyPr anchor="ctr">
            <a:spAutoFit/>
          </a:bodyPr>
          <a:lstStyle/>
          <a:p>
            <a:pPr algn="r" eaLnBrk="1" hangingPunct="1">
              <a:lnSpc>
                <a:spcPct val="100000"/>
              </a:lnSpc>
              <a:spcBef>
                <a:spcPct val="50000"/>
              </a:spcBef>
              <a:defRPr/>
            </a:pPr>
            <a:r>
              <a:rPr lang="en-US" sz="1800">
                <a:solidFill>
                  <a:schemeClr val="tx1"/>
                </a:solidFill>
                <a:effectLst>
                  <a:outerShdw blurRad="38100" dist="38100" dir="2700000" algn="tl">
                    <a:srgbClr val="000000"/>
                  </a:outerShdw>
                </a:effectLst>
                <a:latin typeface="Arial Narrow" pitchFamily="34" charset="0"/>
              </a:rPr>
              <a:t>Malaria</a:t>
            </a:r>
          </a:p>
        </p:txBody>
      </p:sp>
      <p:sp>
        <p:nvSpPr>
          <p:cNvPr id="4107282" name="Text Box 1042"/>
          <p:cNvSpPr txBox="1">
            <a:spLocks noChangeArrowheads="1"/>
          </p:cNvSpPr>
          <p:nvPr/>
        </p:nvSpPr>
        <p:spPr bwMode="auto">
          <a:xfrm>
            <a:off x="482600" y="5153025"/>
            <a:ext cx="2160588" cy="366713"/>
          </a:xfrm>
          <a:prstGeom prst="rect">
            <a:avLst/>
          </a:prstGeom>
          <a:noFill/>
          <a:ln w="9525">
            <a:noFill/>
            <a:miter lim="800000"/>
            <a:headEnd/>
            <a:tailEnd/>
          </a:ln>
          <a:effectLst/>
        </p:spPr>
        <p:txBody>
          <a:bodyPr anchor="ctr">
            <a:spAutoFit/>
          </a:bodyPr>
          <a:lstStyle/>
          <a:p>
            <a:pPr algn="r" eaLnBrk="1" hangingPunct="1">
              <a:lnSpc>
                <a:spcPct val="100000"/>
              </a:lnSpc>
              <a:spcBef>
                <a:spcPct val="50000"/>
              </a:spcBef>
              <a:defRPr/>
            </a:pPr>
            <a:r>
              <a:rPr lang="en-US" sz="1800">
                <a:solidFill>
                  <a:schemeClr val="tx1"/>
                </a:solidFill>
                <a:effectLst>
                  <a:outerShdw blurRad="38100" dist="38100" dir="2700000" algn="tl">
                    <a:srgbClr val="000000"/>
                  </a:outerShdw>
                </a:effectLst>
                <a:latin typeface="Arial Narrow" pitchFamily="34" charset="0"/>
              </a:rPr>
              <a:t>Diabetes</a:t>
            </a:r>
          </a:p>
        </p:txBody>
      </p:sp>
      <p:pic>
        <p:nvPicPr>
          <p:cNvPr id="2" name="Zvuk 1">
            <a:hlinkClick r:id="" action="ppaction://media"/>
            <a:extLst>
              <a:ext uri="{FF2B5EF4-FFF2-40B4-BE49-F238E27FC236}">
                <a16:creationId xmlns:a16="http://schemas.microsoft.com/office/drawing/2014/main" id="{D0988BAE-6253-4BEB-94D3-3B6799F72C4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6154738"/>
            <a:ext cx="487362" cy="487362"/>
          </a:xfrm>
          <a:prstGeom prst="rect">
            <a:avLst/>
          </a:prstGeom>
        </p:spPr>
      </p:pic>
    </p:spTree>
  </p:cSld>
  <p:clrMapOvr>
    <a:masterClrMapping/>
  </p:clrMapOvr>
  <p:transition advTm="185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Důsledky ischémie </a:t>
            </a:r>
          </a:p>
        </p:txBody>
      </p:sp>
      <p:sp>
        <p:nvSpPr>
          <p:cNvPr id="3" name="Zástupný symbol pro text 2"/>
          <p:cNvSpPr>
            <a:spLocks noGrp="1"/>
          </p:cNvSpPr>
          <p:nvPr>
            <p:ph type="body" sz="half" idx="1"/>
          </p:nvPr>
        </p:nvSpPr>
        <p:spPr/>
        <p:txBody>
          <a:bodyPr/>
          <a:lstStyle/>
          <a:p>
            <a:endParaRPr lang="cs-CZ" dirty="0"/>
          </a:p>
        </p:txBody>
      </p:sp>
      <p:pic>
        <p:nvPicPr>
          <p:cNvPr id="5" name="Picture 5" descr="CV019"/>
          <p:cNvPicPr>
            <a:picLocks noChangeAspect="1" noChangeArrowheads="1"/>
          </p:cNvPicPr>
          <p:nvPr/>
        </p:nvPicPr>
        <p:blipFill>
          <a:blip r:embed="rId4"/>
          <a:srcRect/>
          <a:stretch>
            <a:fillRect/>
          </a:stretch>
        </p:blipFill>
        <p:spPr bwMode="auto">
          <a:xfrm>
            <a:off x="928662" y="1714488"/>
            <a:ext cx="3379791" cy="4500594"/>
          </a:xfrm>
          <a:prstGeom prst="rect">
            <a:avLst/>
          </a:prstGeom>
          <a:ln>
            <a:noFill/>
          </a:ln>
          <a:effectLst>
            <a:outerShdw blurRad="190500" algn="tl" rotWithShape="0">
              <a:srgbClr val="000000">
                <a:alpha val="70000"/>
              </a:srgbClr>
            </a:outerShdw>
          </a:effectLst>
        </p:spPr>
      </p:pic>
      <p:pic>
        <p:nvPicPr>
          <p:cNvPr id="48130" name="Picture 2"/>
          <p:cNvPicPr>
            <a:picLocks noGrp="1" noChangeAspect="1" noChangeArrowheads="1"/>
          </p:cNvPicPr>
          <p:nvPr>
            <p:ph sz="half" idx="2"/>
          </p:nvPr>
        </p:nvPicPr>
        <p:blipFill>
          <a:blip r:embed="rId5"/>
          <a:srcRect/>
          <a:stretch>
            <a:fillRect/>
          </a:stretch>
        </p:blipFill>
        <p:spPr bwMode="auto">
          <a:xfrm>
            <a:off x="4729162" y="2533650"/>
            <a:ext cx="3876675" cy="2857500"/>
          </a:xfrm>
          <a:prstGeom prst="rect">
            <a:avLst/>
          </a:prstGeom>
          <a:ln>
            <a:noFill/>
          </a:ln>
          <a:effectLst>
            <a:outerShdw blurRad="190500" algn="tl" rotWithShape="0">
              <a:srgbClr val="000000">
                <a:alpha val="70000"/>
              </a:srgbClr>
            </a:outerShdw>
          </a:effectLst>
        </p:spPr>
      </p:pic>
      <p:pic>
        <p:nvPicPr>
          <p:cNvPr id="4" name="Zvuk 3">
            <a:hlinkClick r:id="" action="ppaction://media"/>
            <a:extLst>
              <a:ext uri="{FF2B5EF4-FFF2-40B4-BE49-F238E27FC236}">
                <a16:creationId xmlns:a16="http://schemas.microsoft.com/office/drawing/2014/main" id="{6F267DBE-1CFE-4575-8E40-54CF38F6E9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194"/>
    </mc:Choice>
    <mc:Fallback>
      <p:transition spd="slow" advTm="31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ctr"/>
            <a:r>
              <a:rPr lang="cs-CZ" dirty="0"/>
              <a:t> Komplikace aterosklerosy související se změnou průsvitu cév</a:t>
            </a:r>
          </a:p>
        </p:txBody>
      </p:sp>
      <p:sp>
        <p:nvSpPr>
          <p:cNvPr id="3" name="Zástupný symbol pro text 2"/>
          <p:cNvSpPr>
            <a:spLocks noGrp="1"/>
          </p:cNvSpPr>
          <p:nvPr>
            <p:ph type="body" sz="half" idx="1"/>
          </p:nvPr>
        </p:nvSpPr>
        <p:spPr/>
        <p:txBody>
          <a:bodyPr/>
          <a:lstStyle/>
          <a:p>
            <a:endParaRPr lang="cs-CZ" dirty="0"/>
          </a:p>
        </p:txBody>
      </p:sp>
      <p:pic>
        <p:nvPicPr>
          <p:cNvPr id="47106" name="Picture 2"/>
          <p:cNvPicPr>
            <a:picLocks noChangeAspect="1" noChangeArrowheads="1"/>
          </p:cNvPicPr>
          <p:nvPr/>
        </p:nvPicPr>
        <p:blipFill>
          <a:blip r:embed="rId4"/>
          <a:srcRect/>
          <a:stretch>
            <a:fillRect/>
          </a:stretch>
        </p:blipFill>
        <p:spPr bwMode="auto">
          <a:xfrm>
            <a:off x="357158" y="2143116"/>
            <a:ext cx="4191000" cy="3505200"/>
          </a:xfrm>
          <a:prstGeom prst="rect">
            <a:avLst/>
          </a:prstGeom>
          <a:noFill/>
          <a:ln w="9525">
            <a:noFill/>
            <a:miter lim="800000"/>
            <a:headEnd/>
            <a:tailEnd/>
          </a:ln>
          <a:effectLst/>
        </p:spPr>
      </p:pic>
      <p:pic>
        <p:nvPicPr>
          <p:cNvPr id="47107" name="Picture 3"/>
          <p:cNvPicPr>
            <a:picLocks noGrp="1" noChangeAspect="1" noChangeArrowheads="1"/>
          </p:cNvPicPr>
          <p:nvPr>
            <p:ph sz="half" idx="2"/>
          </p:nvPr>
        </p:nvPicPr>
        <p:blipFill>
          <a:blip r:embed="rId5"/>
          <a:srcRect/>
          <a:stretch>
            <a:fillRect/>
          </a:stretch>
        </p:blipFill>
        <p:spPr bwMode="auto">
          <a:xfrm>
            <a:off x="5091718" y="2071678"/>
            <a:ext cx="3151563" cy="3643338"/>
          </a:xfrm>
          <a:prstGeom prst="rect">
            <a:avLst/>
          </a:prstGeom>
          <a:noFill/>
          <a:ln w="9525">
            <a:noFill/>
            <a:miter lim="800000"/>
            <a:headEnd/>
            <a:tailEnd/>
          </a:ln>
          <a:effectLst/>
        </p:spPr>
      </p:pic>
      <p:sp>
        <p:nvSpPr>
          <p:cNvPr id="7" name="TextovéPole 6"/>
          <p:cNvSpPr txBox="1"/>
          <p:nvPr/>
        </p:nvSpPr>
        <p:spPr>
          <a:xfrm>
            <a:off x="785786" y="5786454"/>
            <a:ext cx="2500330" cy="369332"/>
          </a:xfrm>
          <a:prstGeom prst="rect">
            <a:avLst/>
          </a:prstGeom>
          <a:noFill/>
        </p:spPr>
        <p:txBody>
          <a:bodyPr wrap="square" rtlCol="0">
            <a:spAutoFit/>
          </a:bodyPr>
          <a:lstStyle/>
          <a:p>
            <a:r>
              <a:rPr lang="cs-CZ" dirty="0"/>
              <a:t>Stenosa renální tepny</a:t>
            </a:r>
          </a:p>
        </p:txBody>
      </p:sp>
      <p:sp>
        <p:nvSpPr>
          <p:cNvPr id="8" name="TextovéPole 7"/>
          <p:cNvSpPr txBox="1"/>
          <p:nvPr/>
        </p:nvSpPr>
        <p:spPr>
          <a:xfrm>
            <a:off x="5572132" y="5857892"/>
            <a:ext cx="2571768" cy="369332"/>
          </a:xfrm>
          <a:prstGeom prst="rect">
            <a:avLst/>
          </a:prstGeom>
          <a:noFill/>
        </p:spPr>
        <p:txBody>
          <a:bodyPr wrap="square" rtlCol="0">
            <a:spAutoFit/>
          </a:bodyPr>
          <a:lstStyle/>
          <a:p>
            <a:r>
              <a:rPr lang="cs-CZ" dirty="0"/>
              <a:t>Aneurysma břišní aorty </a:t>
            </a:r>
          </a:p>
        </p:txBody>
      </p:sp>
      <p:pic>
        <p:nvPicPr>
          <p:cNvPr id="4" name="Zvuk 3">
            <a:hlinkClick r:id="" action="ppaction://media"/>
            <a:extLst>
              <a:ext uri="{FF2B5EF4-FFF2-40B4-BE49-F238E27FC236}">
                <a16:creationId xmlns:a16="http://schemas.microsoft.com/office/drawing/2014/main" id="{4F0594BB-B804-4FD1-95B7-31EFF4534D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180"/>
    </mc:Choice>
    <mc:Fallback>
      <p:transition spd="slow" advTm="10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normAutofit fontScale="90000"/>
          </a:bodyPr>
          <a:lstStyle/>
          <a:p>
            <a:pPr algn="ctr"/>
            <a:r>
              <a:rPr lang="cs-CZ" dirty="0"/>
              <a:t>Odhad rizika kardiovaskulárních chorob dle SCORE</a:t>
            </a:r>
          </a:p>
        </p:txBody>
      </p:sp>
      <p:pic>
        <p:nvPicPr>
          <p:cNvPr id="27653" name="Picture 5"/>
          <p:cNvPicPr>
            <a:picLocks noGrp="1" noChangeAspect="1" noChangeArrowheads="1"/>
          </p:cNvPicPr>
          <p:nvPr>
            <p:ph idx="1"/>
          </p:nvPr>
        </p:nvPicPr>
        <p:blipFill>
          <a:blip r:embed="rId4"/>
          <a:srcRect/>
          <a:stretch>
            <a:fillRect/>
          </a:stretch>
        </p:blipFill>
        <p:spPr bwMode="auto">
          <a:xfrm>
            <a:off x="1285852" y="1600200"/>
            <a:ext cx="5929353" cy="4900634"/>
          </a:xfrm>
          <a:prstGeom prst="rect">
            <a:avLst/>
          </a:prstGeom>
          <a:ln w="88900" cap="sq" cmpd="thickThin">
            <a:solidFill>
              <a:srgbClr val="000000"/>
            </a:solidFill>
            <a:prstDash val="solid"/>
            <a:miter lim="800000"/>
          </a:ln>
          <a:effectLst>
            <a:innerShdw blurRad="76200">
              <a:srgbClr val="000000"/>
            </a:innerShdw>
          </a:effectLst>
        </p:spPr>
      </p:pic>
      <p:pic>
        <p:nvPicPr>
          <p:cNvPr id="2" name="Zvuk 1">
            <a:hlinkClick r:id="" action="ppaction://media"/>
            <a:extLst>
              <a:ext uri="{FF2B5EF4-FFF2-40B4-BE49-F238E27FC236}">
                <a16:creationId xmlns:a16="http://schemas.microsoft.com/office/drawing/2014/main" id="{5F723124-C5BC-448D-AA7D-8D40D4054E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5637"/>
    </mc:Choice>
    <mc:Fallback>
      <p:transition spd="slow" advTm="105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a:t>Komplikace aterosklerosy</a:t>
            </a:r>
          </a:p>
        </p:txBody>
      </p:sp>
      <p:sp>
        <p:nvSpPr>
          <p:cNvPr id="6" name="Zástupný symbol pro text 5"/>
          <p:cNvSpPr>
            <a:spLocks noGrp="1"/>
          </p:cNvSpPr>
          <p:nvPr>
            <p:ph type="body" idx="1"/>
          </p:nvPr>
        </p:nvSpPr>
        <p:spPr/>
        <p:txBody>
          <a:bodyPr/>
          <a:lstStyle/>
          <a:p>
            <a:endParaRPr lang="cs-CZ" dirty="0"/>
          </a:p>
        </p:txBody>
      </p:sp>
      <p:sp>
        <p:nvSpPr>
          <p:cNvPr id="8" name="Zástupný symbol pro text 7"/>
          <p:cNvSpPr>
            <a:spLocks noGrp="1"/>
          </p:cNvSpPr>
          <p:nvPr>
            <p:ph type="body" sz="half" idx="3"/>
          </p:nvPr>
        </p:nvSpPr>
        <p:spPr/>
        <p:txBody>
          <a:bodyPr/>
          <a:lstStyle/>
          <a:p>
            <a:endParaRPr lang="cs-CZ"/>
          </a:p>
        </p:txBody>
      </p:sp>
      <p:sp>
        <p:nvSpPr>
          <p:cNvPr id="7" name="Zástupný symbol pro obsah 6"/>
          <p:cNvSpPr>
            <a:spLocks noGrp="1"/>
          </p:cNvSpPr>
          <p:nvPr>
            <p:ph sz="quarter" idx="2"/>
          </p:nvPr>
        </p:nvSpPr>
        <p:spPr/>
        <p:txBody>
          <a:bodyPr>
            <a:normAutofit fontScale="77500" lnSpcReduction="20000"/>
          </a:bodyPr>
          <a:lstStyle/>
          <a:p>
            <a:r>
              <a:rPr lang="cs-CZ" dirty="0"/>
              <a:t>Ischemická choroba srdeční</a:t>
            </a:r>
          </a:p>
          <a:p>
            <a:pPr marL="795528" lvl="1" indent="-457200">
              <a:buFont typeface="+mj-lt"/>
              <a:buAutoNum type="arabicPeriod"/>
            </a:pPr>
            <a:r>
              <a:rPr lang="cs-CZ" dirty="0"/>
              <a:t>Infarkt myokardu</a:t>
            </a:r>
          </a:p>
          <a:p>
            <a:pPr marL="795528" lvl="1" indent="-457200">
              <a:buFont typeface="+mj-lt"/>
              <a:buAutoNum type="arabicPeriod"/>
            </a:pPr>
            <a:r>
              <a:rPr lang="cs-CZ" dirty="0" err="1"/>
              <a:t>Angina</a:t>
            </a:r>
            <a:r>
              <a:rPr lang="cs-CZ" dirty="0"/>
              <a:t> </a:t>
            </a:r>
            <a:r>
              <a:rPr lang="cs-CZ" dirty="0" err="1"/>
              <a:t>pectoris</a:t>
            </a:r>
            <a:endParaRPr lang="cs-CZ" dirty="0"/>
          </a:p>
          <a:p>
            <a:r>
              <a:rPr lang="cs-CZ" dirty="0"/>
              <a:t>Poškození mozku</a:t>
            </a:r>
          </a:p>
          <a:p>
            <a:pPr marL="795528" lvl="1" indent="-457200">
              <a:buFont typeface="+mj-lt"/>
              <a:buAutoNum type="arabicPeriod"/>
            </a:pPr>
            <a:r>
              <a:rPr lang="cs-CZ" dirty="0"/>
              <a:t>Transitorní ischemická ataka</a:t>
            </a:r>
          </a:p>
          <a:p>
            <a:pPr marL="795528" lvl="1" indent="-457200">
              <a:buFont typeface="+mj-lt"/>
              <a:buAutoNum type="arabicPeriod"/>
            </a:pPr>
            <a:r>
              <a:rPr lang="cs-CZ" dirty="0"/>
              <a:t>PRIND</a:t>
            </a:r>
          </a:p>
          <a:p>
            <a:pPr marL="795528" lvl="1" indent="-457200">
              <a:buFont typeface="+mj-lt"/>
              <a:buAutoNum type="arabicPeriod"/>
            </a:pPr>
            <a:r>
              <a:rPr lang="cs-CZ" dirty="0"/>
              <a:t>Infarkt mozku</a:t>
            </a:r>
          </a:p>
          <a:p>
            <a:pPr marL="795528" lvl="1" indent="-457200">
              <a:buFont typeface="+mj-lt"/>
              <a:buAutoNum type="arabicPeriod"/>
            </a:pPr>
            <a:r>
              <a:rPr lang="cs-CZ" dirty="0"/>
              <a:t>Vaskulární demence</a:t>
            </a:r>
          </a:p>
          <a:p>
            <a:r>
              <a:rPr lang="cs-CZ" dirty="0"/>
              <a:t>Renální stenosy </a:t>
            </a:r>
          </a:p>
          <a:p>
            <a:r>
              <a:rPr lang="cs-CZ" dirty="0"/>
              <a:t>Ischemická choroba dolních končetin</a:t>
            </a:r>
          </a:p>
          <a:p>
            <a:r>
              <a:rPr lang="cs-CZ" dirty="0"/>
              <a:t>Aneurysma aorty</a:t>
            </a:r>
          </a:p>
          <a:p>
            <a:r>
              <a:rPr lang="cs-CZ" dirty="0"/>
              <a:t>Erektilní dysfunkce</a:t>
            </a:r>
          </a:p>
          <a:p>
            <a:r>
              <a:rPr lang="cs-CZ" dirty="0"/>
              <a:t>Břišní </a:t>
            </a:r>
            <a:r>
              <a:rPr lang="cs-CZ" dirty="0" err="1"/>
              <a:t>angina</a:t>
            </a:r>
            <a:endParaRPr lang="cs-CZ" dirty="0"/>
          </a:p>
        </p:txBody>
      </p:sp>
      <p:pic>
        <p:nvPicPr>
          <p:cNvPr id="10" name="Picture 4" descr="athero2"/>
          <p:cNvPicPr>
            <a:picLocks noGrp="1" noChangeAspect="1" noChangeArrowheads="1"/>
          </p:cNvPicPr>
          <p:nvPr>
            <p:ph sz="quarter" idx="4"/>
          </p:nvPr>
        </p:nvPicPr>
        <p:blipFill>
          <a:blip r:embed="rId4"/>
          <a:stretch>
            <a:fillRect/>
          </a:stretch>
        </p:blipFill>
        <p:spPr bwMode="auto">
          <a:xfrm>
            <a:off x="5362717" y="1517650"/>
            <a:ext cx="2606390" cy="39417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Zvuk 1">
            <a:hlinkClick r:id="" action="ppaction://media"/>
            <a:extLst>
              <a:ext uri="{FF2B5EF4-FFF2-40B4-BE49-F238E27FC236}">
                <a16:creationId xmlns:a16="http://schemas.microsoft.com/office/drawing/2014/main" id="{3362A8EC-2ED4-4A49-B514-F763793DC2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8075"/>
    </mc:Choice>
    <mc:Fallback>
      <p:transition spd="slow" advTm="108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Prevence aterosklerosy</a:t>
            </a:r>
          </a:p>
        </p:txBody>
      </p:sp>
      <p:sp>
        <p:nvSpPr>
          <p:cNvPr id="4" name="Zástupný symbol pro obsah 3"/>
          <p:cNvSpPr>
            <a:spLocks noGrp="1"/>
          </p:cNvSpPr>
          <p:nvPr>
            <p:ph sz="half" idx="1"/>
          </p:nvPr>
        </p:nvSpPr>
        <p:spPr/>
        <p:txBody>
          <a:bodyPr/>
          <a:lstStyle/>
          <a:p>
            <a:r>
              <a:rPr lang="cs-CZ" dirty="0"/>
              <a:t>Strava bohatá na antioxidanty</a:t>
            </a:r>
          </a:p>
          <a:p>
            <a:r>
              <a:rPr lang="cs-CZ" dirty="0"/>
              <a:t>Strava s nízkým obsahem cholesterolu</a:t>
            </a:r>
          </a:p>
          <a:p>
            <a:r>
              <a:rPr lang="cs-CZ" dirty="0"/>
              <a:t>Omezení solení</a:t>
            </a:r>
          </a:p>
          <a:p>
            <a:r>
              <a:rPr lang="cs-CZ" dirty="0"/>
              <a:t>Strava bohatá na Ω</a:t>
            </a:r>
            <a:r>
              <a:rPr lang="cs-CZ" baseline="-25000" dirty="0"/>
              <a:t>3</a:t>
            </a:r>
            <a:r>
              <a:rPr lang="cs-CZ" dirty="0"/>
              <a:t> a </a:t>
            </a:r>
            <a:r>
              <a:rPr lang="el-GR" dirty="0"/>
              <a:t>Ω</a:t>
            </a:r>
            <a:r>
              <a:rPr lang="cs-CZ" baseline="-25000" dirty="0"/>
              <a:t>6 </a:t>
            </a:r>
            <a:r>
              <a:rPr lang="cs-CZ" dirty="0"/>
              <a:t>mastné kyseliny</a:t>
            </a:r>
          </a:p>
          <a:p>
            <a:r>
              <a:rPr lang="cs-CZ" dirty="0"/>
              <a:t>Dle studií </a:t>
            </a:r>
            <a:r>
              <a:rPr lang="mr-IN" dirty="0"/>
              <a:t>–</a:t>
            </a:r>
            <a:r>
              <a:rPr lang="cs-CZ" dirty="0"/>
              <a:t> káva, zelenina + ovoce, ořechy</a:t>
            </a:r>
          </a:p>
          <a:p>
            <a:endParaRPr lang="cs-CZ" dirty="0"/>
          </a:p>
        </p:txBody>
      </p:sp>
      <p:pic>
        <p:nvPicPr>
          <p:cNvPr id="32771" name="Picture 3"/>
          <p:cNvPicPr>
            <a:picLocks noGrp="1" noChangeAspect="1" noChangeArrowheads="1"/>
          </p:cNvPicPr>
          <p:nvPr>
            <p:ph sz="half" idx="2"/>
          </p:nvPr>
        </p:nvPicPr>
        <p:blipFill>
          <a:blip r:embed="rId4" cstate="print"/>
          <a:srcRect/>
          <a:stretch>
            <a:fillRect/>
          </a:stretch>
        </p:blipFill>
        <p:spPr bwMode="auto">
          <a:xfrm>
            <a:off x="5286380" y="4000504"/>
            <a:ext cx="3657600" cy="26060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2772" name="Picture 4"/>
          <p:cNvPicPr>
            <a:picLocks noChangeAspect="1" noChangeArrowheads="1"/>
          </p:cNvPicPr>
          <p:nvPr/>
        </p:nvPicPr>
        <p:blipFill>
          <a:blip r:embed="rId5"/>
          <a:srcRect/>
          <a:stretch>
            <a:fillRect/>
          </a:stretch>
        </p:blipFill>
        <p:spPr bwMode="auto">
          <a:xfrm>
            <a:off x="4286248" y="1714488"/>
            <a:ext cx="3738572" cy="25193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Zvuk 2">
            <a:hlinkClick r:id="" action="ppaction://media"/>
            <a:extLst>
              <a:ext uri="{FF2B5EF4-FFF2-40B4-BE49-F238E27FC236}">
                <a16:creationId xmlns:a16="http://schemas.microsoft.com/office/drawing/2014/main" id="{7C75609E-BC76-49C4-9B6E-0D649143AE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3601"/>
    </mc:Choice>
    <mc:Fallback>
      <p:transition spd="slow" advTm="83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cs-CZ" sz="4000" dirty="0"/>
              <a:t>Převratný lék snižující kardiovaskulární mortalitu </a:t>
            </a:r>
          </a:p>
        </p:txBody>
      </p:sp>
      <p:sp>
        <p:nvSpPr>
          <p:cNvPr id="23555" name="Rectangle 3"/>
          <p:cNvSpPr>
            <a:spLocks noGrp="1" noChangeArrowheads="1"/>
          </p:cNvSpPr>
          <p:nvPr>
            <p:ph type="body" sz="half" idx="1"/>
          </p:nvPr>
        </p:nvSpPr>
        <p:spPr/>
        <p:txBody>
          <a:bodyPr>
            <a:normAutofit lnSpcReduction="10000"/>
          </a:bodyPr>
          <a:lstStyle/>
          <a:p>
            <a:pPr algn="ctr">
              <a:lnSpc>
                <a:spcPct val="90000"/>
              </a:lnSpc>
              <a:buFont typeface="Wingdings" pitchFamily="2" charset="2"/>
              <a:buNone/>
            </a:pPr>
            <a:r>
              <a:rPr lang="cs-CZ" sz="2400" b="1" i="1"/>
              <a:t>Fyzická aktivita </a:t>
            </a:r>
          </a:p>
          <a:p>
            <a:pPr>
              <a:lnSpc>
                <a:spcPct val="90000"/>
              </a:lnSpc>
            </a:pPr>
            <a:r>
              <a:rPr lang="cs-CZ" sz="2400"/>
              <a:t>Snižuje váhu</a:t>
            </a:r>
          </a:p>
          <a:p>
            <a:pPr>
              <a:lnSpc>
                <a:spcPct val="90000"/>
              </a:lnSpc>
            </a:pPr>
            <a:r>
              <a:rPr lang="cs-CZ" sz="2400"/>
              <a:t>Snižuje inzulinovou rezistenci</a:t>
            </a:r>
          </a:p>
          <a:p>
            <a:pPr>
              <a:lnSpc>
                <a:spcPct val="90000"/>
              </a:lnSpc>
            </a:pPr>
            <a:r>
              <a:rPr lang="cs-CZ" sz="2400"/>
              <a:t>Snižuje TK</a:t>
            </a:r>
          </a:p>
          <a:p>
            <a:pPr>
              <a:lnSpc>
                <a:spcPct val="90000"/>
              </a:lnSpc>
            </a:pPr>
            <a:r>
              <a:rPr lang="cs-CZ" sz="2400"/>
              <a:t>Snižuje LDL a současně zvyšuje HDL cholesterol</a:t>
            </a:r>
          </a:p>
          <a:p>
            <a:pPr>
              <a:lnSpc>
                <a:spcPct val="90000"/>
              </a:lnSpc>
            </a:pPr>
            <a:r>
              <a:rPr lang="cs-CZ" sz="2400"/>
              <a:t>Má pozitivně ionotropní a negativně chronotropní efekt </a:t>
            </a:r>
          </a:p>
          <a:p>
            <a:pPr>
              <a:lnSpc>
                <a:spcPct val="90000"/>
              </a:lnSpc>
            </a:pPr>
            <a:r>
              <a:rPr lang="cs-CZ" sz="2400"/>
              <a:t>Má zklidňující a antidepresivní efekt</a:t>
            </a:r>
          </a:p>
          <a:p>
            <a:pPr>
              <a:lnSpc>
                <a:spcPct val="90000"/>
              </a:lnSpc>
              <a:buFont typeface="Wingdings" pitchFamily="2" charset="2"/>
              <a:buNone/>
            </a:pPr>
            <a:endParaRPr lang="cs-CZ" sz="2400"/>
          </a:p>
        </p:txBody>
      </p:sp>
      <p:pic>
        <p:nvPicPr>
          <p:cNvPr id="23556" name="Picture 4"/>
          <p:cNvPicPr>
            <a:picLocks noGrp="1" noChangeAspect="1" noChangeArrowheads="1"/>
          </p:cNvPicPr>
          <p:nvPr>
            <p:ph sz="half" idx="2"/>
          </p:nvPr>
        </p:nvPicPr>
        <p:blipFill>
          <a:blip r:embed="rId4"/>
          <a:srcRect/>
          <a:stretch>
            <a:fillRect/>
          </a:stretch>
        </p:blipFill>
        <p:spPr>
          <a:prstGeom prst="rect">
            <a:avLst/>
          </a:prstGeom>
          <a:ln w="88900" cap="sq" cmpd="thickThin">
            <a:solidFill>
              <a:srgbClr val="000000"/>
            </a:solidFill>
            <a:prstDash val="solid"/>
            <a:miter lim="800000"/>
          </a:ln>
          <a:effectLst>
            <a:innerShdw blurRad="76200">
              <a:srgbClr val="000000"/>
            </a:innerShdw>
          </a:effectLst>
        </p:spPr>
      </p:pic>
      <p:pic>
        <p:nvPicPr>
          <p:cNvPr id="2" name="Zvuk 1">
            <a:hlinkClick r:id="" action="ppaction://media"/>
            <a:extLst>
              <a:ext uri="{FF2B5EF4-FFF2-40B4-BE49-F238E27FC236}">
                <a16:creationId xmlns:a16="http://schemas.microsoft.com/office/drawing/2014/main" id="{98F3593A-27F0-4C45-A3B9-A45C3F875D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5776"/>
    </mc:Choice>
    <mc:Fallback>
      <p:transition spd="slow" advTm="45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normAutofit fontScale="90000"/>
          </a:bodyPr>
          <a:lstStyle/>
          <a:p>
            <a:pPr algn="ctr"/>
            <a:r>
              <a:rPr lang="cs-CZ" dirty="0"/>
              <a:t>Doporučení ESC pro prevenci kardiovaskulárních chorob</a:t>
            </a:r>
          </a:p>
        </p:txBody>
      </p:sp>
      <p:sp>
        <p:nvSpPr>
          <p:cNvPr id="6" name="Zástupný symbol pro obsah 5"/>
          <p:cNvSpPr>
            <a:spLocks noGrp="1"/>
          </p:cNvSpPr>
          <p:nvPr>
            <p:ph idx="1"/>
          </p:nvPr>
        </p:nvSpPr>
        <p:spPr>
          <a:xfrm>
            <a:off x="428596" y="2332037"/>
            <a:ext cx="7467600" cy="4525963"/>
          </a:xfrm>
        </p:spPr>
        <p:txBody>
          <a:bodyPr/>
          <a:lstStyle/>
          <a:p>
            <a:r>
              <a:rPr lang="cs-CZ" sz="2800" dirty="0"/>
              <a:t>0  	Žádný tabák</a:t>
            </a:r>
          </a:p>
          <a:p>
            <a:r>
              <a:rPr lang="cs-CZ" sz="2800" dirty="0"/>
              <a:t>3  	3km chůze denně, nebo 30min středně těžké aktivity</a:t>
            </a:r>
          </a:p>
          <a:p>
            <a:r>
              <a:rPr lang="cs-CZ" sz="2800" dirty="0"/>
              <a:t>5	pět porcí ovoce a zeleniny denně </a:t>
            </a:r>
          </a:p>
          <a:p>
            <a:r>
              <a:rPr lang="cs-CZ" sz="2800" dirty="0"/>
              <a:t>140 </a:t>
            </a:r>
            <a:r>
              <a:rPr lang="cs-CZ" sz="2800" dirty="0" err="1"/>
              <a:t>TK</a:t>
            </a:r>
            <a:r>
              <a:rPr lang="cs-CZ" sz="2800" baseline="-25000" dirty="0" err="1"/>
              <a:t>s</a:t>
            </a:r>
            <a:r>
              <a:rPr lang="cs-CZ" sz="2800" dirty="0"/>
              <a:t> pod touto hodnotou</a:t>
            </a:r>
          </a:p>
          <a:p>
            <a:r>
              <a:rPr lang="cs-CZ" sz="2800" dirty="0"/>
              <a:t>5	Celkový cholesterol pod 5mmol/l</a:t>
            </a:r>
          </a:p>
          <a:p>
            <a:r>
              <a:rPr lang="cs-CZ" sz="2800" dirty="0"/>
              <a:t>3	LDL cholesterol pod 3mmol/l</a:t>
            </a:r>
          </a:p>
          <a:p>
            <a:r>
              <a:rPr lang="cs-CZ" sz="2800" dirty="0"/>
              <a:t>0	Bez obezity, bez DM</a:t>
            </a:r>
          </a:p>
          <a:p>
            <a:endParaRPr lang="cs-CZ" dirty="0"/>
          </a:p>
        </p:txBody>
      </p:sp>
      <p:sp>
        <p:nvSpPr>
          <p:cNvPr id="7" name="TextovéPole 6"/>
          <p:cNvSpPr txBox="1"/>
          <p:nvPr/>
        </p:nvSpPr>
        <p:spPr>
          <a:xfrm>
            <a:off x="1428728" y="1571612"/>
            <a:ext cx="6072230" cy="523220"/>
          </a:xfrm>
          <a:prstGeom prst="rect">
            <a:avLst/>
          </a:prstGeom>
          <a:noFill/>
        </p:spPr>
        <p:txBody>
          <a:bodyPr wrap="square" rtlCol="0">
            <a:spAutoFit/>
          </a:bodyPr>
          <a:lstStyle/>
          <a:p>
            <a:r>
              <a:rPr lang="cs-CZ" sz="2800" dirty="0"/>
              <a:t>   0     3      5      140      5      3      0</a:t>
            </a:r>
          </a:p>
        </p:txBody>
      </p:sp>
      <p:pic>
        <p:nvPicPr>
          <p:cNvPr id="2" name="Zvuk 1">
            <a:hlinkClick r:id="" action="ppaction://media"/>
            <a:extLst>
              <a:ext uri="{FF2B5EF4-FFF2-40B4-BE49-F238E27FC236}">
                <a16:creationId xmlns:a16="http://schemas.microsoft.com/office/drawing/2014/main" id="{E04FC2A2-EA7C-4919-B3C9-CA57AB0D0E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0830"/>
    </mc:Choice>
    <mc:Fallback>
      <p:transition spd="slow" advTm="70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9314" name="Rectangle 2"/>
          <p:cNvSpPr>
            <a:spLocks noGrp="1" noChangeArrowheads="1"/>
          </p:cNvSpPr>
          <p:nvPr>
            <p:ph type="title"/>
          </p:nvPr>
        </p:nvSpPr>
        <p:spPr>
          <a:xfrm>
            <a:off x="146050" y="53975"/>
            <a:ext cx="8850313" cy="904875"/>
          </a:xfrm>
        </p:spPr>
        <p:txBody>
          <a:bodyPr>
            <a:normAutofit/>
          </a:bodyPr>
          <a:lstStyle/>
          <a:p>
            <a:pPr>
              <a:defRPr/>
            </a:pPr>
            <a:r>
              <a:rPr lang="en-US" sz="2800" dirty="0"/>
              <a:t>Contribution of Risk Factors to Burden of Disease Mortality*</a:t>
            </a:r>
          </a:p>
        </p:txBody>
      </p:sp>
      <p:graphicFrame>
        <p:nvGraphicFramePr>
          <p:cNvPr id="2050" name="Object 3"/>
          <p:cNvGraphicFramePr>
            <a:graphicFrameLocks noGrp="1" noChangeAspect="1"/>
          </p:cNvGraphicFramePr>
          <p:nvPr>
            <p:ph type="chart" idx="1"/>
          </p:nvPr>
        </p:nvGraphicFramePr>
        <p:xfrm>
          <a:off x="2271713" y="1157288"/>
          <a:ext cx="6261100" cy="4427537"/>
        </p:xfrm>
        <a:graphic>
          <a:graphicData uri="http://schemas.openxmlformats.org/presentationml/2006/ole">
            <mc:AlternateContent xmlns:mc="http://schemas.openxmlformats.org/markup-compatibility/2006">
              <mc:Choice xmlns:v="urn:schemas-microsoft-com:vml" Requires="v">
                <p:oleObj spid="_x0000_s2062" name="Chart" r:id="rId6" imgW="6277081" imgH="4438703" progId="MSGraph.Chart.8">
                  <p:embed followColorScheme="full"/>
                </p:oleObj>
              </mc:Choice>
              <mc:Fallback>
                <p:oleObj name="Chart" r:id="rId6" imgW="6277081" imgH="4438703" progId="MSGraph.Chart.8">
                  <p:embed followColorScheme="full"/>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1713" y="1157288"/>
                        <a:ext cx="6261100" cy="442753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109316" name="Text Box 4"/>
          <p:cNvSpPr txBox="1">
            <a:spLocks noChangeArrowheads="1"/>
          </p:cNvSpPr>
          <p:nvPr/>
        </p:nvSpPr>
        <p:spPr bwMode="auto">
          <a:xfrm>
            <a:off x="1922463" y="5495925"/>
            <a:ext cx="5867400" cy="366713"/>
          </a:xfrm>
          <a:prstGeom prst="rect">
            <a:avLst/>
          </a:prstGeom>
          <a:noFill/>
          <a:ln w="9525">
            <a:noFill/>
            <a:miter lim="800000"/>
            <a:headEnd/>
            <a:tailEnd/>
          </a:ln>
          <a:effectLst/>
        </p:spPr>
        <p:txBody>
          <a:bodyPr>
            <a:spAutoFit/>
          </a:bodyPr>
          <a:lstStyle/>
          <a:p>
            <a:pPr algn="ctr" eaLnBrk="1" hangingPunct="1">
              <a:lnSpc>
                <a:spcPct val="100000"/>
              </a:lnSpc>
              <a:spcBef>
                <a:spcPct val="50000"/>
              </a:spcBef>
              <a:defRPr/>
            </a:pPr>
            <a:r>
              <a:rPr lang="en-US" sz="1800" b="1">
                <a:solidFill>
                  <a:schemeClr val="tx1"/>
                </a:solidFill>
                <a:effectLst>
                  <a:outerShdw blurRad="38100" dist="38100" dir="2700000" algn="tl">
                    <a:srgbClr val="000000"/>
                  </a:outerShdw>
                </a:effectLst>
                <a:latin typeface="Arial" pitchFamily="34" charset="0"/>
              </a:rPr>
              <a:t>Percentage of Mortality Attributable to Risk Factors</a:t>
            </a:r>
          </a:p>
        </p:txBody>
      </p:sp>
      <p:sp>
        <p:nvSpPr>
          <p:cNvPr id="4109317" name="Text Box 5"/>
          <p:cNvSpPr txBox="1">
            <a:spLocks noChangeArrowheads="1"/>
          </p:cNvSpPr>
          <p:nvPr/>
        </p:nvSpPr>
        <p:spPr bwMode="auto">
          <a:xfrm>
            <a:off x="158750" y="6105525"/>
            <a:ext cx="8382000" cy="581025"/>
          </a:xfrm>
          <a:prstGeom prst="rect">
            <a:avLst/>
          </a:prstGeom>
          <a:noFill/>
          <a:ln w="9525">
            <a:noFill/>
            <a:miter lim="800000"/>
            <a:headEnd/>
            <a:tailEnd/>
          </a:ln>
          <a:effectLst/>
        </p:spPr>
        <p:txBody>
          <a:bodyPr anchor="b">
            <a:spAutoFit/>
          </a:bodyPr>
          <a:lstStyle/>
          <a:p>
            <a:pPr eaLnBrk="1" hangingPunct="1">
              <a:lnSpc>
                <a:spcPct val="100000"/>
              </a:lnSpc>
              <a:spcBef>
                <a:spcPct val="20000"/>
              </a:spcBef>
              <a:defRPr/>
            </a:pPr>
            <a:r>
              <a:rPr lang="en-US" sz="1600">
                <a:solidFill>
                  <a:schemeClr val="tx1"/>
                </a:solidFill>
                <a:effectLst>
                  <a:outerShdw blurRad="38100" dist="38100" dir="2700000" algn="tl">
                    <a:srgbClr val="000000"/>
                  </a:outerShdw>
                </a:effectLst>
                <a:latin typeface="Arial" pitchFamily="34" charset="0"/>
                <a:cs typeface="Arial" pitchFamily="34" charset="0"/>
              </a:rPr>
              <a:t>*Based on The World Health Report 2003. </a:t>
            </a:r>
            <a:br>
              <a:rPr lang="en-US" sz="1600">
                <a:solidFill>
                  <a:schemeClr val="tx1"/>
                </a:solidFill>
                <a:effectLst>
                  <a:outerShdw blurRad="38100" dist="38100" dir="2700000" algn="tl">
                    <a:srgbClr val="000000"/>
                  </a:outerShdw>
                </a:effectLst>
                <a:latin typeface="Arial" pitchFamily="34" charset="0"/>
                <a:cs typeface="Arial" pitchFamily="34" charset="0"/>
              </a:rPr>
            </a:br>
            <a:r>
              <a:rPr lang="en-US" sz="1600">
                <a:solidFill>
                  <a:schemeClr val="tx1"/>
                </a:solidFill>
                <a:effectLst>
                  <a:outerShdw blurRad="38100" dist="38100" dir="2700000" algn="tl">
                    <a:srgbClr val="000000"/>
                  </a:outerShdw>
                </a:effectLst>
                <a:latin typeface="Arial" pitchFamily="34" charset="0"/>
                <a:cs typeface="Arial" pitchFamily="34" charset="0"/>
              </a:rPr>
              <a:t>Yach et al. </a:t>
            </a:r>
            <a:r>
              <a:rPr lang="en-US" sz="1600" i="1">
                <a:solidFill>
                  <a:schemeClr val="tx1"/>
                </a:solidFill>
                <a:effectLst>
                  <a:outerShdw blurRad="38100" dist="38100" dir="2700000" algn="tl">
                    <a:srgbClr val="000000"/>
                  </a:outerShdw>
                </a:effectLst>
                <a:latin typeface="Arial" pitchFamily="34" charset="0"/>
                <a:cs typeface="Arial" pitchFamily="34" charset="0"/>
              </a:rPr>
              <a:t>JAMA</a:t>
            </a:r>
            <a:r>
              <a:rPr lang="en-US" sz="1600">
                <a:solidFill>
                  <a:schemeClr val="tx1"/>
                </a:solidFill>
                <a:effectLst>
                  <a:outerShdw blurRad="38100" dist="38100" dir="2700000" algn="tl">
                    <a:srgbClr val="000000"/>
                  </a:outerShdw>
                </a:effectLst>
                <a:latin typeface="Arial" pitchFamily="34" charset="0"/>
                <a:cs typeface="Arial" pitchFamily="34" charset="0"/>
              </a:rPr>
              <a:t>. 2004;291:2616-2622.</a:t>
            </a:r>
          </a:p>
        </p:txBody>
      </p:sp>
      <p:sp>
        <p:nvSpPr>
          <p:cNvPr id="2054" name="Rectangle 6"/>
          <p:cNvSpPr>
            <a:spLocks noChangeArrowheads="1"/>
          </p:cNvSpPr>
          <p:nvPr/>
        </p:nvSpPr>
        <p:spPr bwMode="auto">
          <a:xfrm>
            <a:off x="7358063" y="1793875"/>
            <a:ext cx="196850" cy="174625"/>
          </a:xfrm>
          <a:prstGeom prst="rect">
            <a:avLst/>
          </a:prstGeom>
          <a:solidFill>
            <a:schemeClr val="accent1"/>
          </a:solidFill>
          <a:ln w="9525">
            <a:solidFill>
              <a:schemeClr val="tx1"/>
            </a:solidFill>
            <a:miter lim="800000"/>
            <a:headEnd/>
            <a:tailEnd/>
          </a:ln>
        </p:spPr>
        <p:txBody>
          <a:bodyPr wrap="none" anchor="ctr"/>
          <a:lstStyle/>
          <a:p>
            <a:pPr algn="ctr">
              <a:lnSpc>
                <a:spcPct val="100000"/>
              </a:lnSpc>
              <a:spcBef>
                <a:spcPct val="0"/>
              </a:spcBef>
            </a:pPr>
            <a:endParaRPr lang="nb-NO" sz="2400" b="1">
              <a:solidFill>
                <a:schemeClr val="tx1"/>
              </a:solidFill>
              <a:effectLst/>
              <a:latin typeface="Times New Roman" pitchFamily="18" charset="0"/>
            </a:endParaRPr>
          </a:p>
        </p:txBody>
      </p:sp>
      <p:sp>
        <p:nvSpPr>
          <p:cNvPr id="4109319" name="Rectangle 7"/>
          <p:cNvSpPr>
            <a:spLocks noChangeArrowheads="1"/>
          </p:cNvSpPr>
          <p:nvPr/>
        </p:nvSpPr>
        <p:spPr bwMode="auto">
          <a:xfrm>
            <a:off x="7353300" y="2568575"/>
            <a:ext cx="196850" cy="174625"/>
          </a:xfrm>
          <a:prstGeom prst="rect">
            <a:avLst/>
          </a:prstGeom>
          <a:solidFill>
            <a:schemeClr val="accent2"/>
          </a:solidFill>
          <a:ln w="9525">
            <a:solidFill>
              <a:schemeClr val="tx1"/>
            </a:solidFill>
            <a:miter lim="800000"/>
            <a:headEnd/>
            <a:tailEnd/>
          </a:ln>
          <a:effectLst/>
        </p:spPr>
        <p:txBody>
          <a:bodyPr wrap="none" anchor="ctr"/>
          <a:lstStyle/>
          <a:p>
            <a:pPr>
              <a:defRPr/>
            </a:pPr>
            <a:endParaRPr lang="nb-NO">
              <a:latin typeface="Arial" pitchFamily="34" charset="0"/>
            </a:endParaRPr>
          </a:p>
        </p:txBody>
      </p:sp>
      <p:sp>
        <p:nvSpPr>
          <p:cNvPr id="4109320" name="Text Box 8"/>
          <p:cNvSpPr txBox="1">
            <a:spLocks noChangeArrowheads="1"/>
          </p:cNvSpPr>
          <p:nvPr/>
        </p:nvSpPr>
        <p:spPr bwMode="auto">
          <a:xfrm>
            <a:off x="7589838" y="1703388"/>
            <a:ext cx="1350962" cy="641350"/>
          </a:xfrm>
          <a:prstGeom prst="rect">
            <a:avLst/>
          </a:prstGeom>
          <a:noFill/>
          <a:ln w="9525">
            <a:noFill/>
            <a:miter lim="800000"/>
            <a:headEnd/>
            <a:tailEnd/>
          </a:ln>
          <a:effectLst/>
        </p:spPr>
        <p:txBody>
          <a:bodyPr>
            <a:spAutoFit/>
          </a:bodyPr>
          <a:lstStyle/>
          <a:p>
            <a:pPr eaLnBrk="1" hangingPunct="1">
              <a:lnSpc>
                <a:spcPct val="100000"/>
              </a:lnSpc>
              <a:spcBef>
                <a:spcPct val="50000"/>
              </a:spcBef>
              <a:defRPr/>
            </a:pPr>
            <a:r>
              <a:rPr lang="en-US" sz="1800">
                <a:solidFill>
                  <a:schemeClr val="tx1"/>
                </a:solidFill>
                <a:effectLst>
                  <a:outerShdw blurRad="38100" dist="38100" dir="2700000" algn="tl">
                    <a:srgbClr val="000000"/>
                  </a:outerShdw>
                </a:effectLst>
                <a:latin typeface="Arial" pitchFamily="34" charset="0"/>
              </a:rPr>
              <a:t>Developing </a:t>
            </a:r>
            <a:br>
              <a:rPr lang="en-US" sz="1800">
                <a:solidFill>
                  <a:schemeClr val="tx1"/>
                </a:solidFill>
                <a:effectLst>
                  <a:outerShdw blurRad="38100" dist="38100" dir="2700000" algn="tl">
                    <a:srgbClr val="000000"/>
                  </a:outerShdw>
                </a:effectLst>
                <a:latin typeface="Arial" pitchFamily="34" charset="0"/>
              </a:rPr>
            </a:br>
            <a:r>
              <a:rPr lang="en-US" sz="1800">
                <a:solidFill>
                  <a:schemeClr val="tx1"/>
                </a:solidFill>
                <a:effectLst>
                  <a:outerShdw blurRad="38100" dist="38100" dir="2700000" algn="tl">
                    <a:srgbClr val="000000"/>
                  </a:outerShdw>
                </a:effectLst>
                <a:latin typeface="Arial" pitchFamily="34" charset="0"/>
              </a:rPr>
              <a:t>countries </a:t>
            </a:r>
          </a:p>
        </p:txBody>
      </p:sp>
      <p:sp>
        <p:nvSpPr>
          <p:cNvPr id="4109321" name="Text Box 9"/>
          <p:cNvSpPr txBox="1">
            <a:spLocks noChangeArrowheads="1"/>
          </p:cNvSpPr>
          <p:nvPr/>
        </p:nvSpPr>
        <p:spPr bwMode="auto">
          <a:xfrm>
            <a:off x="7599363" y="2462213"/>
            <a:ext cx="1544637" cy="641350"/>
          </a:xfrm>
          <a:prstGeom prst="rect">
            <a:avLst/>
          </a:prstGeom>
          <a:noFill/>
          <a:ln w="9525">
            <a:noFill/>
            <a:miter lim="800000"/>
            <a:headEnd/>
            <a:tailEnd/>
          </a:ln>
          <a:effectLst/>
        </p:spPr>
        <p:txBody>
          <a:bodyPr>
            <a:spAutoFit/>
          </a:bodyPr>
          <a:lstStyle/>
          <a:p>
            <a:pPr eaLnBrk="1" hangingPunct="1">
              <a:lnSpc>
                <a:spcPct val="100000"/>
              </a:lnSpc>
              <a:spcBef>
                <a:spcPct val="50000"/>
              </a:spcBef>
              <a:defRPr/>
            </a:pPr>
            <a:r>
              <a:rPr lang="en-US" sz="1800">
                <a:solidFill>
                  <a:schemeClr val="tx1"/>
                </a:solidFill>
                <a:effectLst>
                  <a:outerShdw blurRad="38100" dist="38100" dir="2700000" algn="tl">
                    <a:srgbClr val="000000"/>
                  </a:outerShdw>
                </a:effectLst>
                <a:latin typeface="Arial" pitchFamily="34" charset="0"/>
              </a:rPr>
              <a:t>Developed </a:t>
            </a:r>
            <a:br>
              <a:rPr lang="en-US" sz="1800">
                <a:solidFill>
                  <a:schemeClr val="tx1"/>
                </a:solidFill>
                <a:effectLst>
                  <a:outerShdw blurRad="38100" dist="38100" dir="2700000" algn="tl">
                    <a:srgbClr val="000000"/>
                  </a:outerShdw>
                </a:effectLst>
                <a:latin typeface="Arial" pitchFamily="34" charset="0"/>
              </a:rPr>
            </a:br>
            <a:r>
              <a:rPr lang="en-US" sz="1800">
                <a:solidFill>
                  <a:schemeClr val="tx1"/>
                </a:solidFill>
                <a:effectLst>
                  <a:outerShdw blurRad="38100" dist="38100" dir="2700000" algn="tl">
                    <a:srgbClr val="000000"/>
                  </a:outerShdw>
                </a:effectLst>
                <a:latin typeface="Arial" pitchFamily="34" charset="0"/>
              </a:rPr>
              <a:t>countries</a:t>
            </a:r>
            <a:endParaRPr lang="en-US" sz="1800" baseline="30000">
              <a:solidFill>
                <a:schemeClr val="tx1"/>
              </a:solidFill>
              <a:effectLst>
                <a:outerShdw blurRad="38100" dist="38100" dir="2700000" algn="tl">
                  <a:srgbClr val="000000"/>
                </a:outerShdw>
              </a:effectLst>
              <a:latin typeface="Arial" pitchFamily="34" charset="0"/>
            </a:endParaRPr>
          </a:p>
        </p:txBody>
      </p:sp>
      <p:sp>
        <p:nvSpPr>
          <p:cNvPr id="4109322" name="Text Box 10"/>
          <p:cNvSpPr txBox="1">
            <a:spLocks noChangeArrowheads="1"/>
          </p:cNvSpPr>
          <p:nvPr/>
        </p:nvSpPr>
        <p:spPr bwMode="auto">
          <a:xfrm>
            <a:off x="887413" y="1298575"/>
            <a:ext cx="1557337" cy="336550"/>
          </a:xfrm>
          <a:prstGeom prst="rect">
            <a:avLst/>
          </a:prstGeom>
          <a:noFill/>
          <a:ln w="9525">
            <a:noFill/>
            <a:miter lim="800000"/>
            <a:headEnd/>
            <a:tailEnd/>
          </a:ln>
          <a:effectLst/>
        </p:spPr>
        <p:txBody>
          <a:bodyPr anchor="ctr">
            <a:spAutoFit/>
          </a:bodyPr>
          <a:lstStyle/>
          <a:p>
            <a:pPr algn="r" eaLnBrk="1" hangingPunct="1">
              <a:lnSpc>
                <a:spcPct val="100000"/>
              </a:lnSpc>
              <a:spcBef>
                <a:spcPct val="50000"/>
              </a:spcBef>
              <a:defRPr/>
            </a:pPr>
            <a:r>
              <a:rPr lang="en-US" sz="1600">
                <a:solidFill>
                  <a:schemeClr val="tx1"/>
                </a:solidFill>
                <a:effectLst>
                  <a:outerShdw blurRad="38100" dist="38100" dir="2700000" algn="tl">
                    <a:srgbClr val="000000"/>
                  </a:outerShdw>
                </a:effectLst>
                <a:latin typeface="Arial Narrow" pitchFamily="34" charset="0"/>
              </a:rPr>
              <a:t>Blood pressure</a:t>
            </a:r>
          </a:p>
        </p:txBody>
      </p:sp>
      <p:sp>
        <p:nvSpPr>
          <p:cNvPr id="4109323" name="Text Box 11"/>
          <p:cNvSpPr txBox="1">
            <a:spLocks noChangeArrowheads="1"/>
          </p:cNvSpPr>
          <p:nvPr/>
        </p:nvSpPr>
        <p:spPr bwMode="auto">
          <a:xfrm>
            <a:off x="887413" y="1662113"/>
            <a:ext cx="1557337" cy="336550"/>
          </a:xfrm>
          <a:prstGeom prst="rect">
            <a:avLst/>
          </a:prstGeom>
          <a:noFill/>
          <a:ln w="9525">
            <a:noFill/>
            <a:miter lim="800000"/>
            <a:headEnd/>
            <a:tailEnd/>
          </a:ln>
          <a:effectLst/>
        </p:spPr>
        <p:txBody>
          <a:bodyPr anchor="ctr">
            <a:spAutoFit/>
          </a:bodyPr>
          <a:lstStyle/>
          <a:p>
            <a:pPr algn="r" eaLnBrk="1" hangingPunct="1">
              <a:lnSpc>
                <a:spcPct val="100000"/>
              </a:lnSpc>
              <a:spcBef>
                <a:spcPct val="50000"/>
              </a:spcBef>
              <a:defRPr/>
            </a:pPr>
            <a:r>
              <a:rPr lang="en-US" sz="1600">
                <a:solidFill>
                  <a:schemeClr val="tx1"/>
                </a:solidFill>
                <a:effectLst>
                  <a:outerShdw blurRad="38100" dist="38100" dir="2700000" algn="tl">
                    <a:srgbClr val="000000"/>
                  </a:outerShdw>
                </a:effectLst>
                <a:latin typeface="Arial Narrow" pitchFamily="34" charset="0"/>
              </a:rPr>
              <a:t>Tobacco</a:t>
            </a:r>
          </a:p>
        </p:txBody>
      </p:sp>
      <p:sp>
        <p:nvSpPr>
          <p:cNvPr id="4109324" name="Text Box 12"/>
          <p:cNvSpPr txBox="1">
            <a:spLocks noChangeArrowheads="1"/>
          </p:cNvSpPr>
          <p:nvPr/>
        </p:nvSpPr>
        <p:spPr bwMode="auto">
          <a:xfrm>
            <a:off x="887413" y="1993900"/>
            <a:ext cx="1557337" cy="336550"/>
          </a:xfrm>
          <a:prstGeom prst="rect">
            <a:avLst/>
          </a:prstGeom>
          <a:noFill/>
          <a:ln w="9525">
            <a:noFill/>
            <a:miter lim="800000"/>
            <a:headEnd/>
            <a:tailEnd/>
          </a:ln>
          <a:effectLst/>
        </p:spPr>
        <p:txBody>
          <a:bodyPr anchor="ctr">
            <a:spAutoFit/>
          </a:bodyPr>
          <a:lstStyle/>
          <a:p>
            <a:pPr algn="r" eaLnBrk="1" hangingPunct="1">
              <a:lnSpc>
                <a:spcPct val="100000"/>
              </a:lnSpc>
              <a:spcBef>
                <a:spcPct val="50000"/>
              </a:spcBef>
              <a:defRPr/>
            </a:pPr>
            <a:r>
              <a:rPr lang="en-US" sz="1600">
                <a:solidFill>
                  <a:schemeClr val="tx1"/>
                </a:solidFill>
                <a:effectLst>
                  <a:outerShdw blurRad="38100" dist="38100" dir="2700000" algn="tl">
                    <a:srgbClr val="000000"/>
                  </a:outerShdw>
                </a:effectLst>
                <a:latin typeface="Arial Narrow" pitchFamily="34" charset="0"/>
              </a:rPr>
              <a:t>Underweight</a:t>
            </a:r>
          </a:p>
        </p:txBody>
      </p:sp>
      <p:sp>
        <p:nvSpPr>
          <p:cNvPr id="4109325" name="Text Box 13"/>
          <p:cNvSpPr txBox="1">
            <a:spLocks noChangeArrowheads="1"/>
          </p:cNvSpPr>
          <p:nvPr/>
        </p:nvSpPr>
        <p:spPr bwMode="auto">
          <a:xfrm>
            <a:off x="887413" y="2305050"/>
            <a:ext cx="1557337" cy="336550"/>
          </a:xfrm>
          <a:prstGeom prst="rect">
            <a:avLst/>
          </a:prstGeom>
          <a:noFill/>
          <a:ln w="9525">
            <a:noFill/>
            <a:miter lim="800000"/>
            <a:headEnd/>
            <a:tailEnd/>
          </a:ln>
          <a:effectLst/>
        </p:spPr>
        <p:txBody>
          <a:bodyPr anchor="ctr">
            <a:spAutoFit/>
          </a:bodyPr>
          <a:lstStyle/>
          <a:p>
            <a:pPr algn="r" eaLnBrk="1" hangingPunct="1">
              <a:lnSpc>
                <a:spcPct val="100000"/>
              </a:lnSpc>
              <a:spcBef>
                <a:spcPct val="50000"/>
              </a:spcBef>
              <a:defRPr/>
            </a:pPr>
            <a:r>
              <a:rPr lang="en-US" sz="1600">
                <a:solidFill>
                  <a:schemeClr val="tx1"/>
                </a:solidFill>
                <a:effectLst>
                  <a:outerShdw blurRad="38100" dist="38100" dir="2700000" algn="tl">
                    <a:srgbClr val="000000"/>
                  </a:outerShdw>
                </a:effectLst>
                <a:latin typeface="Arial Narrow" pitchFamily="34" charset="0"/>
              </a:rPr>
              <a:t>Alcohol</a:t>
            </a:r>
          </a:p>
        </p:txBody>
      </p:sp>
      <p:sp>
        <p:nvSpPr>
          <p:cNvPr id="4109326" name="Text Box 14"/>
          <p:cNvSpPr txBox="1">
            <a:spLocks noChangeArrowheads="1"/>
          </p:cNvSpPr>
          <p:nvPr/>
        </p:nvSpPr>
        <p:spPr bwMode="auto">
          <a:xfrm>
            <a:off x="887413" y="2644775"/>
            <a:ext cx="1557337" cy="336550"/>
          </a:xfrm>
          <a:prstGeom prst="rect">
            <a:avLst/>
          </a:prstGeom>
          <a:noFill/>
          <a:ln w="9525">
            <a:noFill/>
            <a:miter lim="800000"/>
            <a:headEnd/>
            <a:tailEnd/>
          </a:ln>
          <a:effectLst/>
        </p:spPr>
        <p:txBody>
          <a:bodyPr anchor="ctr">
            <a:spAutoFit/>
          </a:bodyPr>
          <a:lstStyle/>
          <a:p>
            <a:pPr algn="r" eaLnBrk="1" hangingPunct="1">
              <a:lnSpc>
                <a:spcPct val="100000"/>
              </a:lnSpc>
              <a:spcBef>
                <a:spcPct val="50000"/>
              </a:spcBef>
              <a:defRPr/>
            </a:pPr>
            <a:r>
              <a:rPr lang="en-US" sz="1600">
                <a:solidFill>
                  <a:schemeClr val="tx1"/>
                </a:solidFill>
                <a:effectLst>
                  <a:outerShdw blurRad="38100" dist="38100" dir="2700000" algn="tl">
                    <a:srgbClr val="000000"/>
                  </a:outerShdw>
                </a:effectLst>
                <a:latin typeface="Arial Narrow" pitchFamily="34" charset="0"/>
              </a:rPr>
              <a:t>Cholesterol</a:t>
            </a:r>
          </a:p>
        </p:txBody>
      </p:sp>
      <p:sp>
        <p:nvSpPr>
          <p:cNvPr id="4109327" name="Text Box 15"/>
          <p:cNvSpPr txBox="1">
            <a:spLocks noChangeArrowheads="1"/>
          </p:cNvSpPr>
          <p:nvPr/>
        </p:nvSpPr>
        <p:spPr bwMode="auto">
          <a:xfrm>
            <a:off x="887413" y="2998788"/>
            <a:ext cx="1557337" cy="336550"/>
          </a:xfrm>
          <a:prstGeom prst="rect">
            <a:avLst/>
          </a:prstGeom>
          <a:noFill/>
          <a:ln w="9525">
            <a:noFill/>
            <a:miter lim="800000"/>
            <a:headEnd/>
            <a:tailEnd/>
          </a:ln>
          <a:effectLst/>
        </p:spPr>
        <p:txBody>
          <a:bodyPr anchor="ctr">
            <a:spAutoFit/>
          </a:bodyPr>
          <a:lstStyle/>
          <a:p>
            <a:pPr algn="r" eaLnBrk="1" hangingPunct="1">
              <a:lnSpc>
                <a:spcPct val="100000"/>
              </a:lnSpc>
              <a:spcBef>
                <a:spcPct val="50000"/>
              </a:spcBef>
              <a:defRPr/>
            </a:pPr>
            <a:r>
              <a:rPr lang="en-US" sz="1600">
                <a:solidFill>
                  <a:schemeClr val="tx1"/>
                </a:solidFill>
                <a:effectLst>
                  <a:outerShdw blurRad="38100" dist="38100" dir="2700000" algn="tl">
                    <a:srgbClr val="000000"/>
                  </a:outerShdw>
                </a:effectLst>
                <a:latin typeface="Arial Narrow" pitchFamily="34" charset="0"/>
              </a:rPr>
              <a:t>Unsafe sex</a:t>
            </a:r>
          </a:p>
        </p:txBody>
      </p:sp>
      <p:sp>
        <p:nvSpPr>
          <p:cNvPr id="4109328" name="Text Box 16"/>
          <p:cNvSpPr txBox="1">
            <a:spLocks noChangeArrowheads="1"/>
          </p:cNvSpPr>
          <p:nvPr/>
        </p:nvSpPr>
        <p:spPr bwMode="auto">
          <a:xfrm>
            <a:off x="887413" y="3324225"/>
            <a:ext cx="1557337" cy="336550"/>
          </a:xfrm>
          <a:prstGeom prst="rect">
            <a:avLst/>
          </a:prstGeom>
          <a:noFill/>
          <a:ln w="9525">
            <a:noFill/>
            <a:miter lim="800000"/>
            <a:headEnd/>
            <a:tailEnd/>
          </a:ln>
          <a:effectLst/>
        </p:spPr>
        <p:txBody>
          <a:bodyPr anchor="ctr">
            <a:spAutoFit/>
          </a:bodyPr>
          <a:lstStyle/>
          <a:p>
            <a:pPr algn="r" eaLnBrk="1" hangingPunct="1">
              <a:lnSpc>
                <a:spcPct val="100000"/>
              </a:lnSpc>
              <a:spcBef>
                <a:spcPct val="50000"/>
              </a:spcBef>
              <a:defRPr/>
            </a:pPr>
            <a:r>
              <a:rPr lang="en-US" sz="1600">
                <a:solidFill>
                  <a:schemeClr val="tx1"/>
                </a:solidFill>
                <a:effectLst>
                  <a:outerShdw blurRad="38100" dist="38100" dir="2700000" algn="tl">
                    <a:srgbClr val="000000"/>
                  </a:outerShdw>
                </a:effectLst>
                <a:latin typeface="Arial Narrow" pitchFamily="34" charset="0"/>
              </a:rPr>
              <a:t>Overweight</a:t>
            </a:r>
          </a:p>
        </p:txBody>
      </p:sp>
      <p:sp>
        <p:nvSpPr>
          <p:cNvPr id="4109329" name="Text Box 17"/>
          <p:cNvSpPr txBox="1">
            <a:spLocks noChangeArrowheads="1"/>
          </p:cNvSpPr>
          <p:nvPr/>
        </p:nvSpPr>
        <p:spPr bwMode="auto">
          <a:xfrm>
            <a:off x="57150" y="3579813"/>
            <a:ext cx="2387600" cy="508000"/>
          </a:xfrm>
          <a:prstGeom prst="rect">
            <a:avLst/>
          </a:prstGeom>
          <a:noFill/>
          <a:ln w="9525">
            <a:noFill/>
            <a:miter lim="800000"/>
            <a:headEnd/>
            <a:tailEnd/>
          </a:ln>
          <a:effectLst/>
        </p:spPr>
        <p:txBody>
          <a:bodyPr anchor="ctr">
            <a:spAutoFit/>
          </a:bodyPr>
          <a:lstStyle/>
          <a:p>
            <a:pPr algn="r" eaLnBrk="1" hangingPunct="1">
              <a:lnSpc>
                <a:spcPct val="85000"/>
              </a:lnSpc>
              <a:defRPr/>
            </a:pPr>
            <a:r>
              <a:rPr lang="en-US" sz="1600">
                <a:solidFill>
                  <a:schemeClr val="tx1"/>
                </a:solidFill>
                <a:effectLst>
                  <a:outerShdw blurRad="38100" dist="38100" dir="2700000" algn="tl">
                    <a:srgbClr val="000000"/>
                  </a:outerShdw>
                </a:effectLst>
                <a:latin typeface="Arial Narrow" pitchFamily="34" charset="0"/>
              </a:rPr>
              <a:t>Unsafe water, sanitation, hygiene</a:t>
            </a:r>
          </a:p>
        </p:txBody>
      </p:sp>
      <p:sp>
        <p:nvSpPr>
          <p:cNvPr id="4109330" name="Text Box 18"/>
          <p:cNvSpPr txBox="1">
            <a:spLocks noChangeArrowheads="1"/>
          </p:cNvSpPr>
          <p:nvPr/>
        </p:nvSpPr>
        <p:spPr bwMode="auto">
          <a:xfrm>
            <a:off x="57150" y="4022725"/>
            <a:ext cx="2387600" cy="300038"/>
          </a:xfrm>
          <a:prstGeom prst="rect">
            <a:avLst/>
          </a:prstGeom>
          <a:noFill/>
          <a:ln w="9525">
            <a:noFill/>
            <a:miter lim="800000"/>
            <a:headEnd/>
            <a:tailEnd/>
          </a:ln>
          <a:effectLst/>
        </p:spPr>
        <p:txBody>
          <a:bodyPr anchor="ctr">
            <a:spAutoFit/>
          </a:bodyPr>
          <a:lstStyle/>
          <a:p>
            <a:pPr algn="r" eaLnBrk="1" hangingPunct="1">
              <a:lnSpc>
                <a:spcPct val="85000"/>
              </a:lnSpc>
              <a:defRPr/>
            </a:pPr>
            <a:r>
              <a:rPr lang="en-US" sz="1600">
                <a:solidFill>
                  <a:schemeClr val="tx1"/>
                </a:solidFill>
                <a:effectLst>
                  <a:outerShdw blurRad="38100" dist="38100" dir="2700000" algn="tl">
                    <a:srgbClr val="000000"/>
                  </a:outerShdw>
                </a:effectLst>
                <a:latin typeface="Arial Narrow" pitchFamily="34" charset="0"/>
              </a:rPr>
              <a:t>Low fruit and vegetable intake</a:t>
            </a:r>
          </a:p>
        </p:txBody>
      </p:sp>
      <p:sp>
        <p:nvSpPr>
          <p:cNvPr id="4109331" name="Text Box 19"/>
          <p:cNvSpPr txBox="1">
            <a:spLocks noChangeArrowheads="1"/>
          </p:cNvSpPr>
          <p:nvPr/>
        </p:nvSpPr>
        <p:spPr bwMode="auto">
          <a:xfrm>
            <a:off x="57150" y="4392613"/>
            <a:ext cx="2387600" cy="300037"/>
          </a:xfrm>
          <a:prstGeom prst="rect">
            <a:avLst/>
          </a:prstGeom>
          <a:noFill/>
          <a:ln w="9525">
            <a:noFill/>
            <a:miter lim="800000"/>
            <a:headEnd/>
            <a:tailEnd/>
          </a:ln>
          <a:effectLst/>
        </p:spPr>
        <p:txBody>
          <a:bodyPr anchor="ctr">
            <a:spAutoFit/>
          </a:bodyPr>
          <a:lstStyle/>
          <a:p>
            <a:pPr algn="r" eaLnBrk="1" hangingPunct="1">
              <a:lnSpc>
                <a:spcPct val="85000"/>
              </a:lnSpc>
              <a:defRPr/>
            </a:pPr>
            <a:r>
              <a:rPr lang="en-US" sz="1600">
                <a:solidFill>
                  <a:schemeClr val="tx1"/>
                </a:solidFill>
                <a:effectLst>
                  <a:outerShdw blurRad="38100" dist="38100" dir="2700000" algn="tl">
                    <a:srgbClr val="000000"/>
                  </a:outerShdw>
                </a:effectLst>
                <a:latin typeface="Arial Narrow" pitchFamily="34" charset="0"/>
              </a:rPr>
              <a:t>Indoor smoke from solid fuels</a:t>
            </a:r>
          </a:p>
        </p:txBody>
      </p:sp>
      <p:sp>
        <p:nvSpPr>
          <p:cNvPr id="4109332" name="Text Box 20"/>
          <p:cNvSpPr txBox="1">
            <a:spLocks noChangeArrowheads="1"/>
          </p:cNvSpPr>
          <p:nvPr/>
        </p:nvSpPr>
        <p:spPr bwMode="auto">
          <a:xfrm>
            <a:off x="57150" y="4702175"/>
            <a:ext cx="2387600" cy="300038"/>
          </a:xfrm>
          <a:prstGeom prst="rect">
            <a:avLst/>
          </a:prstGeom>
          <a:noFill/>
          <a:ln w="9525">
            <a:noFill/>
            <a:miter lim="800000"/>
            <a:headEnd/>
            <a:tailEnd/>
          </a:ln>
          <a:effectLst/>
        </p:spPr>
        <p:txBody>
          <a:bodyPr anchor="ctr">
            <a:spAutoFit/>
          </a:bodyPr>
          <a:lstStyle/>
          <a:p>
            <a:pPr algn="r" eaLnBrk="1" hangingPunct="1">
              <a:lnSpc>
                <a:spcPct val="85000"/>
              </a:lnSpc>
              <a:defRPr/>
            </a:pPr>
            <a:r>
              <a:rPr lang="en-US" sz="1600">
                <a:solidFill>
                  <a:schemeClr val="tx1"/>
                </a:solidFill>
                <a:effectLst>
                  <a:outerShdw blurRad="38100" dist="38100" dir="2700000" algn="tl">
                    <a:srgbClr val="000000"/>
                  </a:outerShdw>
                </a:effectLst>
                <a:latin typeface="Arial Narrow" pitchFamily="34" charset="0"/>
              </a:rPr>
              <a:t>Physical inactivity</a:t>
            </a:r>
          </a:p>
        </p:txBody>
      </p:sp>
      <p:sp>
        <p:nvSpPr>
          <p:cNvPr id="4109335" name="Text Box 23"/>
          <p:cNvSpPr txBox="1">
            <a:spLocks noChangeArrowheads="1"/>
          </p:cNvSpPr>
          <p:nvPr/>
        </p:nvSpPr>
        <p:spPr bwMode="auto">
          <a:xfrm>
            <a:off x="6551613" y="1111250"/>
            <a:ext cx="368300" cy="498475"/>
          </a:xfrm>
          <a:prstGeom prst="rect">
            <a:avLst/>
          </a:prstGeom>
          <a:noFill/>
          <a:ln w="28575">
            <a:noFill/>
            <a:miter lim="800000"/>
            <a:headEnd/>
            <a:tailEnd/>
          </a:ln>
          <a:effectLst/>
        </p:spPr>
        <p:txBody>
          <a:bodyPr lIns="45720" rIns="45720" anchor="b">
            <a:spAutoFit/>
          </a:bodyPr>
          <a:lstStyle/>
          <a:p>
            <a:pPr>
              <a:defRPr/>
            </a:pPr>
            <a:endParaRPr lang="nb-NO" sz="2800">
              <a:solidFill>
                <a:schemeClr val="tx1"/>
              </a:solidFill>
              <a:effectLst>
                <a:outerShdw blurRad="38100" dist="38100" dir="2700000" algn="tl">
                  <a:srgbClr val="000000"/>
                </a:outerShdw>
              </a:effectLst>
              <a:latin typeface="Arial" pitchFamily="34" charset="0"/>
            </a:endParaRPr>
          </a:p>
        </p:txBody>
      </p:sp>
      <p:sp>
        <p:nvSpPr>
          <p:cNvPr id="4109340" name="Text Box 28"/>
          <p:cNvSpPr txBox="1">
            <a:spLocks noChangeArrowheads="1"/>
          </p:cNvSpPr>
          <p:nvPr/>
        </p:nvSpPr>
        <p:spPr bwMode="auto">
          <a:xfrm>
            <a:off x="2841625" y="4819650"/>
            <a:ext cx="434975" cy="293688"/>
          </a:xfrm>
          <a:prstGeom prst="rect">
            <a:avLst/>
          </a:prstGeom>
          <a:noFill/>
          <a:ln w="28575">
            <a:noFill/>
            <a:miter lim="800000"/>
            <a:headEnd/>
            <a:tailEnd/>
          </a:ln>
          <a:effectLst/>
        </p:spPr>
        <p:txBody>
          <a:bodyPr lIns="45720" rIns="45720" anchor="b">
            <a:spAutoFit/>
          </a:bodyPr>
          <a:lstStyle/>
          <a:p>
            <a:pPr>
              <a:defRPr/>
            </a:pPr>
            <a:endParaRPr lang="nb-NO">
              <a:effectLst>
                <a:outerShdw blurRad="38100" dist="38100" dir="2700000" algn="tl">
                  <a:srgbClr val="000000"/>
                </a:outerShdw>
              </a:effectLst>
              <a:latin typeface="Arial" pitchFamily="34" charset="0"/>
            </a:endParaRPr>
          </a:p>
        </p:txBody>
      </p:sp>
      <p:sp>
        <p:nvSpPr>
          <p:cNvPr id="4109341" name="Text Box 29"/>
          <p:cNvSpPr txBox="1">
            <a:spLocks noChangeArrowheads="1"/>
          </p:cNvSpPr>
          <p:nvPr/>
        </p:nvSpPr>
        <p:spPr bwMode="auto">
          <a:xfrm>
            <a:off x="2971800" y="4465638"/>
            <a:ext cx="476250" cy="498475"/>
          </a:xfrm>
          <a:prstGeom prst="rect">
            <a:avLst/>
          </a:prstGeom>
          <a:noFill/>
          <a:ln w="28575">
            <a:noFill/>
            <a:miter lim="800000"/>
            <a:headEnd/>
            <a:tailEnd/>
          </a:ln>
          <a:effectLst/>
        </p:spPr>
        <p:txBody>
          <a:bodyPr lIns="45720" rIns="45720" anchor="b">
            <a:spAutoFit/>
          </a:bodyPr>
          <a:lstStyle/>
          <a:p>
            <a:pPr>
              <a:defRPr/>
            </a:pPr>
            <a:endParaRPr lang="nb-NO" sz="2800">
              <a:solidFill>
                <a:schemeClr val="tx1"/>
              </a:solidFill>
              <a:effectLst>
                <a:outerShdw blurRad="38100" dist="38100" dir="2700000" algn="tl">
                  <a:srgbClr val="000000"/>
                </a:outerShdw>
              </a:effectLst>
              <a:latin typeface="Arial" pitchFamily="34" charset="0"/>
              <a:sym typeface="Symbol" pitchFamily="18" charset="2"/>
            </a:endParaRPr>
          </a:p>
        </p:txBody>
      </p:sp>
      <p:pic>
        <p:nvPicPr>
          <p:cNvPr id="2" name="Zvuk 1">
            <a:hlinkClick r:id="" action="ppaction://media"/>
            <a:extLst>
              <a:ext uri="{FF2B5EF4-FFF2-40B4-BE49-F238E27FC236}">
                <a16:creationId xmlns:a16="http://schemas.microsoft.com/office/drawing/2014/main" id="{64E679DC-3B36-4D77-A746-D6412260BD9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833"/>
    </mc:Choice>
    <mc:Fallback>
      <p:transition spd="slow" advTm="23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Vývoj aterosklerosy</a:t>
            </a:r>
          </a:p>
        </p:txBody>
      </p:sp>
      <p:pic>
        <p:nvPicPr>
          <p:cNvPr id="4" name="Picture 6"/>
          <p:cNvPicPr>
            <a:picLocks noGrp="1" noChangeAspect="1" noChangeArrowheads="1"/>
          </p:cNvPicPr>
          <p:nvPr>
            <p:ph type="chart" idx="1"/>
          </p:nvPr>
        </p:nvPicPr>
        <p:blipFill>
          <a:blip r:embed="rId4"/>
          <a:srcRect/>
          <a:stretch>
            <a:fillRect/>
          </a:stretch>
        </p:blipFill>
        <p:spPr>
          <a:xfrm rot="5400000">
            <a:off x="2065077" y="-636370"/>
            <a:ext cx="4870972" cy="84296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Zvuk 2">
            <a:hlinkClick r:id="" action="ppaction://media"/>
            <a:extLst>
              <a:ext uri="{FF2B5EF4-FFF2-40B4-BE49-F238E27FC236}">
                <a16:creationId xmlns:a16="http://schemas.microsoft.com/office/drawing/2014/main" id="{E49DC967-4CFF-4DFE-A8F2-0FC3DEFAB3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0830"/>
    </mc:Choice>
    <mc:Fallback>
      <p:transition spd="slow" advTm="70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Teorie vzniku aterosklerosy</a:t>
            </a:r>
          </a:p>
        </p:txBody>
      </p:sp>
      <p:sp>
        <p:nvSpPr>
          <p:cNvPr id="6" name="Zástupný symbol pro obsah 5"/>
          <p:cNvSpPr>
            <a:spLocks noGrp="1"/>
          </p:cNvSpPr>
          <p:nvPr>
            <p:ph idx="1"/>
          </p:nvPr>
        </p:nvSpPr>
        <p:spPr/>
        <p:txBody>
          <a:bodyPr>
            <a:normAutofit/>
          </a:bodyPr>
          <a:lstStyle/>
          <a:p>
            <a:r>
              <a:rPr lang="cs-CZ" dirty="0"/>
              <a:t>Lipidová teorie – důvodem jsou zvýšené hladiny tuků v krvi</a:t>
            </a:r>
          </a:p>
          <a:p>
            <a:r>
              <a:rPr lang="cs-CZ" dirty="0"/>
              <a:t>Infekční teorie – důvodem vzniku je poškození cévní stěny infekcí</a:t>
            </a:r>
          </a:p>
          <a:p>
            <a:r>
              <a:rPr lang="cs-CZ" dirty="0"/>
              <a:t>Oxidační teorie – důvodem je oxidační stres a v důsledku něj vznikající patologické metabolity poškozující cévní stěnu</a:t>
            </a:r>
          </a:p>
          <a:p>
            <a:r>
              <a:rPr lang="cs-CZ" dirty="0"/>
              <a:t>Teorie endotelové dysfunkce – důvodem je </a:t>
            </a:r>
            <a:r>
              <a:rPr lang="cs-CZ" dirty="0" err="1"/>
              <a:t>endoteliální</a:t>
            </a:r>
            <a:r>
              <a:rPr lang="cs-CZ" dirty="0"/>
              <a:t> </a:t>
            </a:r>
            <a:r>
              <a:rPr lang="cs-CZ" dirty="0" err="1"/>
              <a:t>dyfunkce</a:t>
            </a:r>
            <a:r>
              <a:rPr lang="cs-CZ" dirty="0"/>
              <a:t> s poruchou endotelu </a:t>
            </a:r>
          </a:p>
        </p:txBody>
      </p:sp>
      <p:pic>
        <p:nvPicPr>
          <p:cNvPr id="3" name="Zvuk 2">
            <a:hlinkClick r:id="" action="ppaction://media"/>
            <a:extLst>
              <a:ext uri="{FF2B5EF4-FFF2-40B4-BE49-F238E27FC236}">
                <a16:creationId xmlns:a16="http://schemas.microsoft.com/office/drawing/2014/main" id="{C4526004-625E-4F46-968C-2B1E38DF22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2278"/>
    </mc:Choice>
    <mc:Fallback>
      <p:transition spd="slow" advTm="52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fontScale="90000"/>
          </a:bodyPr>
          <a:lstStyle/>
          <a:p>
            <a:br>
              <a:rPr lang="cs-CZ" dirty="0"/>
            </a:br>
            <a:r>
              <a:rPr lang="cs-CZ" dirty="0"/>
              <a:t>Lipidová teorie</a:t>
            </a:r>
            <a:br>
              <a:rPr lang="cs-CZ" dirty="0"/>
            </a:br>
            <a:endParaRPr lang="cs-CZ" dirty="0"/>
          </a:p>
        </p:txBody>
      </p:sp>
      <p:sp>
        <p:nvSpPr>
          <p:cNvPr id="5" name="Zástupný symbol pro obsah 4"/>
          <p:cNvSpPr>
            <a:spLocks noGrp="1"/>
          </p:cNvSpPr>
          <p:nvPr>
            <p:ph sz="half" idx="1"/>
          </p:nvPr>
        </p:nvSpPr>
        <p:spPr/>
        <p:txBody>
          <a:bodyPr>
            <a:normAutofit/>
          </a:bodyPr>
          <a:lstStyle/>
          <a:p>
            <a:pPr algn="ctr">
              <a:buNone/>
            </a:pPr>
            <a:endParaRPr lang="cs-CZ" sz="2000" dirty="0"/>
          </a:p>
          <a:p>
            <a:pPr>
              <a:buNone/>
            </a:pPr>
            <a:r>
              <a:rPr lang="cs-CZ" sz="2000" dirty="0"/>
              <a:t>Zvýšené koncentrace tuků způsobují jejich usazování v cévní stěně:</a:t>
            </a:r>
          </a:p>
          <a:p>
            <a:pPr>
              <a:buNone/>
            </a:pPr>
            <a:endParaRPr lang="cs-CZ" sz="2000" dirty="0"/>
          </a:p>
          <a:p>
            <a:r>
              <a:rPr lang="cs-CZ" sz="2000" dirty="0"/>
              <a:t>Zvýšené koncentrace LDL cholesterolu</a:t>
            </a:r>
          </a:p>
          <a:p>
            <a:r>
              <a:rPr lang="cs-CZ" sz="2000" dirty="0"/>
              <a:t>Zvýšené koncentrace triglyceridů</a:t>
            </a:r>
          </a:p>
          <a:p>
            <a:r>
              <a:rPr lang="cs-CZ" sz="2000" dirty="0"/>
              <a:t>Zvýšená koncentrace Lipoproteinu A</a:t>
            </a:r>
          </a:p>
          <a:p>
            <a:r>
              <a:rPr lang="cs-CZ" sz="2000" dirty="0"/>
              <a:t>Nízká koncentrace HDL cholesterolu</a:t>
            </a:r>
          </a:p>
        </p:txBody>
      </p:sp>
      <p:pic>
        <p:nvPicPr>
          <p:cNvPr id="21506" name="Picture 2"/>
          <p:cNvPicPr>
            <a:picLocks noGrp="1" noChangeAspect="1" noChangeArrowheads="1"/>
          </p:cNvPicPr>
          <p:nvPr>
            <p:ph sz="half" idx="2"/>
          </p:nvPr>
        </p:nvPicPr>
        <p:blipFill>
          <a:blip r:embed="rId4"/>
          <a:stretch>
            <a:fillRect/>
          </a:stretch>
        </p:blipFill>
        <p:spPr bwMode="auto">
          <a:xfrm>
            <a:off x="5286380" y="4786322"/>
            <a:ext cx="2381250" cy="1609725"/>
          </a:xfrm>
          <a:prstGeom prst="rect">
            <a:avLst/>
          </a:prstGeom>
          <a:ln>
            <a:noFill/>
          </a:ln>
          <a:effectLst>
            <a:outerShdw blurRad="190500" algn="tl" rotWithShape="0">
              <a:srgbClr val="000000">
                <a:alpha val="70000"/>
              </a:srgbClr>
            </a:outerShdw>
          </a:effectLst>
        </p:spPr>
      </p:pic>
      <p:pic>
        <p:nvPicPr>
          <p:cNvPr id="21507" name="Picture 3"/>
          <p:cNvPicPr>
            <a:picLocks noChangeAspect="1" noChangeArrowheads="1"/>
          </p:cNvPicPr>
          <p:nvPr/>
        </p:nvPicPr>
        <p:blipFill>
          <a:blip r:embed="rId5"/>
          <a:srcRect/>
          <a:stretch>
            <a:fillRect/>
          </a:stretch>
        </p:blipFill>
        <p:spPr bwMode="auto">
          <a:xfrm>
            <a:off x="4786314" y="1857364"/>
            <a:ext cx="3571900" cy="2285998"/>
          </a:xfrm>
          <a:prstGeom prst="rect">
            <a:avLst/>
          </a:prstGeom>
          <a:ln>
            <a:noFill/>
          </a:ln>
          <a:effectLst>
            <a:outerShdw blurRad="190500" algn="tl" rotWithShape="0">
              <a:srgbClr val="000000">
                <a:alpha val="70000"/>
              </a:srgbClr>
            </a:outerShdw>
          </a:effectLst>
        </p:spPr>
      </p:pic>
      <p:pic>
        <p:nvPicPr>
          <p:cNvPr id="2" name="Zvuk 1">
            <a:hlinkClick r:id="" action="ppaction://media"/>
            <a:extLst>
              <a:ext uri="{FF2B5EF4-FFF2-40B4-BE49-F238E27FC236}">
                <a16:creationId xmlns:a16="http://schemas.microsoft.com/office/drawing/2014/main" id="{38346376-CB9A-4008-850B-1316CE2FAB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932"/>
    </mc:Choice>
    <mc:Fallback>
      <p:transition spd="slow" advTm="34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cs-CZ"/>
              <a:t>Modifikace LDL</a:t>
            </a:r>
          </a:p>
        </p:txBody>
      </p:sp>
      <p:sp>
        <p:nvSpPr>
          <p:cNvPr id="19459" name="Rectangle 3"/>
          <p:cNvSpPr>
            <a:spLocks noGrp="1" noChangeArrowheads="1"/>
          </p:cNvSpPr>
          <p:nvPr>
            <p:ph sz="half" idx="1"/>
          </p:nvPr>
        </p:nvSpPr>
        <p:spPr/>
        <p:txBody>
          <a:bodyPr>
            <a:normAutofit fontScale="77500" lnSpcReduction="20000"/>
          </a:bodyPr>
          <a:lstStyle/>
          <a:p>
            <a:pPr>
              <a:lnSpc>
                <a:spcPct val="90000"/>
              </a:lnSpc>
              <a:spcBef>
                <a:spcPct val="50000"/>
              </a:spcBef>
            </a:pPr>
            <a:r>
              <a:rPr lang="cs-CZ" dirty="0"/>
              <a:t>Přímá oxidace </a:t>
            </a:r>
            <a:r>
              <a:rPr lang="cs-CZ" dirty="0" err="1"/>
              <a:t>apoproteinu</a:t>
            </a:r>
            <a:r>
              <a:rPr lang="cs-CZ" dirty="0"/>
              <a:t> B a PL</a:t>
            </a:r>
          </a:p>
          <a:p>
            <a:pPr>
              <a:lnSpc>
                <a:spcPct val="90000"/>
              </a:lnSpc>
              <a:spcBef>
                <a:spcPct val="50000"/>
              </a:spcBef>
            </a:pPr>
            <a:r>
              <a:rPr lang="cs-CZ" dirty="0"/>
              <a:t>Vazba aldehydu na aminoskupinu </a:t>
            </a:r>
            <a:r>
              <a:rPr lang="cs-CZ" dirty="0" err="1"/>
              <a:t>Lys</a:t>
            </a:r>
            <a:r>
              <a:rPr lang="cs-CZ" dirty="0"/>
              <a:t> (</a:t>
            </a:r>
            <a:r>
              <a:rPr lang="cs-CZ" dirty="0" err="1"/>
              <a:t>glc</a:t>
            </a:r>
            <a:r>
              <a:rPr lang="cs-CZ" dirty="0"/>
              <a:t>, </a:t>
            </a:r>
            <a:r>
              <a:rPr lang="cs-CZ" dirty="0" err="1"/>
              <a:t>malondialdehyd</a:t>
            </a:r>
            <a:r>
              <a:rPr lang="cs-CZ" dirty="0"/>
              <a:t>) – </a:t>
            </a:r>
            <a:r>
              <a:rPr lang="cs-CZ" dirty="0" err="1"/>
              <a:t>glykace</a:t>
            </a:r>
            <a:r>
              <a:rPr lang="cs-CZ" dirty="0"/>
              <a:t> usnadňuje oxidaci LDL </a:t>
            </a:r>
            <a:r>
              <a:rPr lang="cs-CZ" sz="2800" dirty="0">
                <a:sym typeface="Symbol" pitchFamily="18" charset="2"/>
              </a:rPr>
              <a:t> oxidace </a:t>
            </a:r>
            <a:r>
              <a:rPr lang="cs-CZ" sz="2800" dirty="0" err="1">
                <a:sym typeface="Symbol" pitchFamily="18" charset="2"/>
              </a:rPr>
              <a:t>glykovaných</a:t>
            </a:r>
            <a:r>
              <a:rPr lang="cs-CZ" sz="2800" dirty="0">
                <a:sym typeface="Symbol" pitchFamily="18" charset="2"/>
              </a:rPr>
              <a:t> bílkovin vede k tvorbě </a:t>
            </a:r>
            <a:r>
              <a:rPr lang="cs-CZ" sz="2800" dirty="0" err="1">
                <a:sym typeface="Symbol" pitchFamily="18" charset="2"/>
              </a:rPr>
              <a:t>AGEs</a:t>
            </a:r>
            <a:r>
              <a:rPr lang="cs-CZ" sz="2800" dirty="0">
                <a:sym typeface="Symbol" pitchFamily="18" charset="2"/>
              </a:rPr>
              <a:t> (</a:t>
            </a:r>
            <a:r>
              <a:rPr lang="cs-CZ" sz="2800" dirty="0" err="1">
                <a:sym typeface="Symbol" pitchFamily="18" charset="2"/>
              </a:rPr>
              <a:t>advanced</a:t>
            </a:r>
            <a:r>
              <a:rPr lang="cs-CZ" sz="2800" dirty="0">
                <a:sym typeface="Symbol" pitchFamily="18" charset="2"/>
              </a:rPr>
              <a:t> </a:t>
            </a:r>
            <a:r>
              <a:rPr lang="cs-CZ" sz="2800" dirty="0" err="1">
                <a:sym typeface="Symbol" pitchFamily="18" charset="2"/>
              </a:rPr>
              <a:t>glycation</a:t>
            </a:r>
            <a:r>
              <a:rPr lang="cs-CZ" sz="2800" dirty="0">
                <a:sym typeface="Symbol" pitchFamily="18" charset="2"/>
              </a:rPr>
              <a:t> </a:t>
            </a:r>
            <a:r>
              <a:rPr lang="cs-CZ" sz="2800" dirty="0" err="1">
                <a:sym typeface="Symbol" pitchFamily="18" charset="2"/>
              </a:rPr>
              <a:t>end</a:t>
            </a:r>
            <a:r>
              <a:rPr lang="cs-CZ" sz="2800" dirty="0">
                <a:sym typeface="Symbol" pitchFamily="18" charset="2"/>
              </a:rPr>
              <a:t>-</a:t>
            </a:r>
            <a:r>
              <a:rPr lang="cs-CZ" sz="2800" dirty="0" err="1">
                <a:sym typeface="Symbol" pitchFamily="18" charset="2"/>
              </a:rPr>
              <a:t>products</a:t>
            </a:r>
            <a:r>
              <a:rPr lang="cs-CZ" sz="2800" dirty="0">
                <a:sym typeface="Symbol" pitchFamily="18" charset="2"/>
              </a:rPr>
              <a:t>)</a:t>
            </a:r>
          </a:p>
          <a:p>
            <a:pPr>
              <a:lnSpc>
                <a:spcPct val="90000"/>
              </a:lnSpc>
              <a:spcBef>
                <a:spcPct val="50000"/>
              </a:spcBef>
            </a:pPr>
            <a:r>
              <a:rPr lang="cs-CZ" sz="2800" dirty="0" err="1">
                <a:sym typeface="Symbol" pitchFamily="18" charset="2"/>
              </a:rPr>
              <a:t>Vícemodifikované</a:t>
            </a:r>
            <a:r>
              <a:rPr lang="cs-CZ" sz="2800" dirty="0">
                <a:sym typeface="Symbol" pitchFamily="18" charset="2"/>
              </a:rPr>
              <a:t> LDL nejsou rozpoznávány LDL receptory (pohlcovány makrofágy  a ukládány v podobě kapének  pěnové buňky</a:t>
            </a:r>
          </a:p>
        </p:txBody>
      </p:sp>
      <p:pic>
        <p:nvPicPr>
          <p:cNvPr id="45058" name="Picture 2"/>
          <p:cNvPicPr>
            <a:picLocks noGrp="1" noChangeAspect="1" noChangeArrowheads="1"/>
          </p:cNvPicPr>
          <p:nvPr>
            <p:ph sz="half" idx="2"/>
          </p:nvPr>
        </p:nvPicPr>
        <p:blipFill>
          <a:blip r:embed="rId4"/>
          <a:srcRect/>
          <a:stretch>
            <a:fillRect/>
          </a:stretch>
        </p:blipFill>
        <p:spPr bwMode="auto">
          <a:xfrm>
            <a:off x="4267200" y="1916832"/>
            <a:ext cx="4604092" cy="3600400"/>
          </a:xfrm>
          <a:prstGeom prst="rect">
            <a:avLst/>
          </a:prstGeom>
          <a:noFill/>
          <a:ln w="9525">
            <a:noFill/>
            <a:miter lim="800000"/>
            <a:headEnd/>
            <a:tailEnd/>
          </a:ln>
          <a:effectLst/>
        </p:spPr>
      </p:pic>
      <p:pic>
        <p:nvPicPr>
          <p:cNvPr id="2" name="Zvuk 1">
            <a:hlinkClick r:id="" action="ppaction://media"/>
            <a:extLst>
              <a:ext uri="{FF2B5EF4-FFF2-40B4-BE49-F238E27FC236}">
                <a16:creationId xmlns:a16="http://schemas.microsoft.com/office/drawing/2014/main" id="{44BBCCD0-8E20-4C25-9552-CFA0131DDA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4112"/>
    </mc:Choice>
    <mc:Fallback>
      <p:transition spd="slow" advTm="54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Infekční teorie</a:t>
            </a:r>
          </a:p>
        </p:txBody>
      </p:sp>
      <p:sp>
        <p:nvSpPr>
          <p:cNvPr id="3" name="Zástupný symbol pro obsah 2"/>
          <p:cNvSpPr>
            <a:spLocks noGrp="1"/>
          </p:cNvSpPr>
          <p:nvPr>
            <p:ph sz="half" idx="1"/>
          </p:nvPr>
        </p:nvSpPr>
        <p:spPr>
          <a:xfrm>
            <a:off x="467544" y="1340768"/>
            <a:ext cx="3657600" cy="4525963"/>
          </a:xfrm>
        </p:spPr>
        <p:txBody>
          <a:bodyPr>
            <a:normAutofit/>
          </a:bodyPr>
          <a:lstStyle/>
          <a:p>
            <a:pPr>
              <a:buNone/>
            </a:pPr>
            <a:r>
              <a:rPr lang="cs-CZ" sz="2000" dirty="0"/>
              <a:t>Některé mikroorganismy  způsobují poškození cévní stěny + lokální zánět a tím startují </a:t>
            </a:r>
            <a:r>
              <a:rPr lang="cs-CZ" sz="2000" dirty="0" err="1"/>
              <a:t>aterosklerosu</a:t>
            </a:r>
            <a:r>
              <a:rPr lang="cs-CZ" sz="2000" dirty="0"/>
              <a:t> </a:t>
            </a:r>
            <a:r>
              <a:rPr lang="mr-IN" sz="2000" dirty="0"/>
              <a:t>–</a:t>
            </a:r>
            <a:r>
              <a:rPr lang="cs-CZ" sz="2000" dirty="0"/>
              <a:t> koincidence??</a:t>
            </a:r>
          </a:p>
          <a:p>
            <a:r>
              <a:rPr lang="cs-CZ" sz="2000" dirty="0" err="1"/>
              <a:t>Helikobacter</a:t>
            </a:r>
            <a:r>
              <a:rPr lang="cs-CZ" sz="2000" dirty="0"/>
              <a:t> </a:t>
            </a:r>
            <a:r>
              <a:rPr lang="cs-CZ" sz="2000" dirty="0" err="1"/>
              <a:t>pylori</a:t>
            </a:r>
            <a:endParaRPr lang="cs-CZ" sz="2000" dirty="0"/>
          </a:p>
          <a:p>
            <a:r>
              <a:rPr lang="cs-CZ" sz="2000" dirty="0" err="1"/>
              <a:t>Chlamydia</a:t>
            </a:r>
            <a:r>
              <a:rPr lang="cs-CZ" sz="2000" dirty="0"/>
              <a:t> </a:t>
            </a:r>
            <a:r>
              <a:rPr lang="cs-CZ" sz="2000" dirty="0" err="1"/>
              <a:t>pneumoniae</a:t>
            </a:r>
            <a:endParaRPr lang="cs-CZ" sz="2000" dirty="0"/>
          </a:p>
          <a:p>
            <a:r>
              <a:rPr lang="cs-CZ" sz="2000" dirty="0" err="1"/>
              <a:t>Cytomegalovirus</a:t>
            </a:r>
            <a:endParaRPr lang="cs-CZ" sz="2000" dirty="0"/>
          </a:p>
          <a:p>
            <a:r>
              <a:rPr lang="cs-CZ" sz="2000" dirty="0"/>
              <a:t>Herpes simplex</a:t>
            </a:r>
          </a:p>
        </p:txBody>
      </p:sp>
      <p:pic>
        <p:nvPicPr>
          <p:cNvPr id="22530" name="Picture 2"/>
          <p:cNvPicPr>
            <a:picLocks noGrp="1" noChangeAspect="1" noChangeArrowheads="1"/>
          </p:cNvPicPr>
          <p:nvPr>
            <p:ph sz="half" idx="2"/>
          </p:nvPr>
        </p:nvPicPr>
        <p:blipFill>
          <a:blip r:embed="rId4" cstate="print"/>
          <a:srcRect/>
          <a:stretch>
            <a:fillRect/>
          </a:stretch>
        </p:blipFill>
        <p:spPr bwMode="auto">
          <a:xfrm>
            <a:off x="857224" y="4500570"/>
            <a:ext cx="4038600" cy="2151864"/>
          </a:xfrm>
          <a:prstGeom prst="rect">
            <a:avLst/>
          </a:prstGeom>
          <a:noFill/>
          <a:ln w="9525">
            <a:noFill/>
            <a:miter lim="800000"/>
            <a:headEnd/>
            <a:tailEnd/>
          </a:ln>
          <a:effectLst/>
        </p:spPr>
      </p:pic>
      <p:pic>
        <p:nvPicPr>
          <p:cNvPr id="22531" name="Picture 3"/>
          <p:cNvPicPr>
            <a:picLocks noChangeAspect="1" noChangeArrowheads="1"/>
          </p:cNvPicPr>
          <p:nvPr/>
        </p:nvPicPr>
        <p:blipFill>
          <a:blip r:embed="rId5"/>
          <a:srcRect/>
          <a:stretch>
            <a:fillRect/>
          </a:stretch>
        </p:blipFill>
        <p:spPr bwMode="auto">
          <a:xfrm>
            <a:off x="5000628" y="1785926"/>
            <a:ext cx="3714756" cy="2714644"/>
          </a:xfrm>
          <a:prstGeom prst="rect">
            <a:avLst/>
          </a:prstGeom>
          <a:noFill/>
          <a:ln w="9525">
            <a:noFill/>
            <a:miter lim="800000"/>
            <a:headEnd/>
            <a:tailEnd/>
          </a:ln>
          <a:effectLst/>
        </p:spPr>
      </p:pic>
      <p:sp>
        <p:nvSpPr>
          <p:cNvPr id="7" name="TextovéPole 6"/>
          <p:cNvSpPr txBox="1"/>
          <p:nvPr/>
        </p:nvSpPr>
        <p:spPr>
          <a:xfrm>
            <a:off x="7429520" y="4572008"/>
            <a:ext cx="928694" cy="276999"/>
          </a:xfrm>
          <a:prstGeom prst="rect">
            <a:avLst/>
          </a:prstGeom>
          <a:noFill/>
        </p:spPr>
        <p:txBody>
          <a:bodyPr wrap="square" rtlCol="0">
            <a:spAutoFit/>
          </a:bodyPr>
          <a:lstStyle/>
          <a:p>
            <a:r>
              <a:rPr lang="cs-CZ" sz="1200" dirty="0" err="1"/>
              <a:t>Chlamydia</a:t>
            </a:r>
            <a:endParaRPr lang="cs-CZ" sz="1200" dirty="0"/>
          </a:p>
        </p:txBody>
      </p:sp>
      <p:sp>
        <p:nvSpPr>
          <p:cNvPr id="8" name="TextovéPole 7"/>
          <p:cNvSpPr txBox="1"/>
          <p:nvPr/>
        </p:nvSpPr>
        <p:spPr>
          <a:xfrm>
            <a:off x="4643438" y="6429396"/>
            <a:ext cx="857256" cy="276999"/>
          </a:xfrm>
          <a:prstGeom prst="rect">
            <a:avLst/>
          </a:prstGeom>
          <a:noFill/>
        </p:spPr>
        <p:txBody>
          <a:bodyPr wrap="square" rtlCol="0">
            <a:spAutoFit/>
          </a:bodyPr>
          <a:lstStyle/>
          <a:p>
            <a:r>
              <a:rPr lang="cs-CZ" sz="1200" dirty="0" err="1"/>
              <a:t>H.pylori</a:t>
            </a:r>
            <a:endParaRPr lang="cs-CZ" sz="1200" dirty="0"/>
          </a:p>
        </p:txBody>
      </p:sp>
      <p:pic>
        <p:nvPicPr>
          <p:cNvPr id="4" name="Zvuk 3">
            <a:hlinkClick r:id="" action="ppaction://media"/>
            <a:extLst>
              <a:ext uri="{FF2B5EF4-FFF2-40B4-BE49-F238E27FC236}">
                <a16:creationId xmlns:a16="http://schemas.microsoft.com/office/drawing/2014/main" id="{6F8EBF2E-C009-4FE1-A935-944F7AAA09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7100"/>
    </mc:Choice>
    <mc:Fallback>
      <p:transition spd="slow" advTm="77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Technický">
  <a:themeElements>
    <a:clrScheme name="Bohatý">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ký">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3261</TotalTime>
  <Words>1609</Words>
  <Application>Microsoft Office PowerPoint</Application>
  <PresentationFormat>Předvádění na obrazovce (4:3)</PresentationFormat>
  <Paragraphs>263</Paragraphs>
  <Slides>36</Slides>
  <Notes>6</Notes>
  <HiddenSlides>0</HiddenSlides>
  <MMClips>35</MMClips>
  <ScaleCrop>false</ScaleCrop>
  <HeadingPairs>
    <vt:vector size="8" baseType="variant">
      <vt:variant>
        <vt:lpstr>Použitá písma</vt:lpstr>
      </vt:variant>
      <vt:variant>
        <vt:i4>6</vt:i4>
      </vt:variant>
      <vt:variant>
        <vt:lpstr>Motiv</vt:lpstr>
      </vt:variant>
      <vt:variant>
        <vt:i4>1</vt:i4>
      </vt:variant>
      <vt:variant>
        <vt:lpstr>Vložené servery OLE</vt:lpstr>
      </vt:variant>
      <vt:variant>
        <vt:i4>3</vt:i4>
      </vt:variant>
      <vt:variant>
        <vt:lpstr>Nadpisy snímků</vt:lpstr>
      </vt:variant>
      <vt:variant>
        <vt:i4>36</vt:i4>
      </vt:variant>
    </vt:vector>
  </HeadingPairs>
  <TitlesOfParts>
    <vt:vector size="46" baseType="lpstr">
      <vt:lpstr>Arial</vt:lpstr>
      <vt:lpstr>Arial Narrow</vt:lpstr>
      <vt:lpstr>Calibri</vt:lpstr>
      <vt:lpstr>Times New Roman</vt:lpstr>
      <vt:lpstr>Wingdings</vt:lpstr>
      <vt:lpstr>Wingdings 2</vt:lpstr>
      <vt:lpstr>Technický</vt:lpstr>
      <vt:lpstr>Graf</vt:lpstr>
      <vt:lpstr>Chart</vt:lpstr>
      <vt:lpstr>Snímek</vt:lpstr>
      <vt:lpstr>Aterosklerosa</vt:lpstr>
      <vt:lpstr>Historie </vt:lpstr>
      <vt:lpstr>Global Disease Mortality 2002</vt:lpstr>
      <vt:lpstr>Contribution of Risk Factors to Burden of Disease Mortality*</vt:lpstr>
      <vt:lpstr>Vývoj aterosklerosy</vt:lpstr>
      <vt:lpstr>Teorie vzniku aterosklerosy</vt:lpstr>
      <vt:lpstr> Lipidová teorie </vt:lpstr>
      <vt:lpstr>Modifikace LDL</vt:lpstr>
      <vt:lpstr>Infekční teorie</vt:lpstr>
      <vt:lpstr>Oxidační teorie </vt:lpstr>
      <vt:lpstr>Teorie endoteliální dysfunkce</vt:lpstr>
      <vt:lpstr>Zánětlivé procesy při aterosklerose</vt:lpstr>
      <vt:lpstr>Prezentace aplikace PowerPoint</vt:lpstr>
      <vt:lpstr>Prezentace aplikace PowerPoint</vt:lpstr>
      <vt:lpstr>Prezentace aplikace PowerPoint</vt:lpstr>
      <vt:lpstr>Prezentace aplikace PowerPoint</vt:lpstr>
      <vt:lpstr>Formy aterosklerotických plátů</vt:lpstr>
      <vt:lpstr>Rizikové faktory </vt:lpstr>
      <vt:lpstr>Hyperlipoproteinémie </vt:lpstr>
      <vt:lpstr>Hypertenze</vt:lpstr>
      <vt:lpstr>High Worldwide Prevalence  of Hypertension</vt:lpstr>
      <vt:lpstr>Prezentace aplikace PowerPoint</vt:lpstr>
      <vt:lpstr>Kouření </vt:lpstr>
      <vt:lpstr>Obezita  - příčiny </vt:lpstr>
      <vt:lpstr>Obezita - klasifikace</vt:lpstr>
      <vt:lpstr>Diabetes mellitus</vt:lpstr>
      <vt:lpstr>Metabolický (Reavenův) syndrom X</vt:lpstr>
      <vt:lpstr>Diagnostika aterosklerosy</vt:lpstr>
      <vt:lpstr>Prezentace aplikace PowerPoint</vt:lpstr>
      <vt:lpstr>Důsledky ischémie </vt:lpstr>
      <vt:lpstr> Komplikace aterosklerosy související se změnou průsvitu cév</vt:lpstr>
      <vt:lpstr>Odhad rizika kardiovaskulárních chorob dle SCORE</vt:lpstr>
      <vt:lpstr>Komplikace aterosklerosy</vt:lpstr>
      <vt:lpstr>Prevence aterosklerosy</vt:lpstr>
      <vt:lpstr>Převratný lék snižující kardiovaskulární mortalitu </vt:lpstr>
      <vt:lpstr>Doporučení ESC pro prevenci kardiovaskulárních chorob</vt:lpstr>
    </vt:vector>
  </TitlesOfParts>
  <Company>none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Aterosklerosa</dc:title>
  <dc:creator>Robert</dc:creator>
  <cp:lastModifiedBy>prosecka.pavlina</cp:lastModifiedBy>
  <cp:revision>212</cp:revision>
  <dcterms:created xsi:type="dcterms:W3CDTF">2008-11-15T07:27:37Z</dcterms:created>
  <dcterms:modified xsi:type="dcterms:W3CDTF">2020-10-06T19:22:19Z</dcterms:modified>
</cp:coreProperties>
</file>