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2"/>
  </p:notesMasterIdLst>
  <p:sldIdLst>
    <p:sldId id="256" r:id="rId2"/>
    <p:sldId id="258" r:id="rId3"/>
    <p:sldId id="259" r:id="rId4"/>
    <p:sldId id="260" r:id="rId5"/>
    <p:sldId id="261" r:id="rId6"/>
    <p:sldId id="285" r:id="rId7"/>
    <p:sldId id="262" r:id="rId8"/>
    <p:sldId id="263" r:id="rId9"/>
    <p:sldId id="264" r:id="rId10"/>
    <p:sldId id="286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71" r:id="rId28"/>
    <p:sldId id="282" r:id="rId29"/>
    <p:sldId id="283" r:id="rId30"/>
    <p:sldId id="284" r:id="rId3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7B5E5-4E74-4A38-82A6-6EEB1A205565}" type="datetimeFigureOut">
              <a:rPr lang="cs-CZ" smtClean="0"/>
              <a:t>09.11.2020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C2D9AB-C1B3-469F-BA83-92092A6E7F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8913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92C26-C4F0-4E8A-AB1F-36C8817BC5F7}" type="slidenum">
              <a:rPr lang="cs-CZ"/>
              <a:pPr/>
              <a:t>3</a:t>
            </a:fld>
            <a:endParaRPr lang="cs-CZ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9813" y="347663"/>
            <a:ext cx="4745037" cy="3559175"/>
          </a:xfrm>
          <a:solidFill>
            <a:srgbClr val="FFFFFF"/>
          </a:solidFill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1175" y="4016375"/>
            <a:ext cx="5691188" cy="50165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190500" indent="-190500" eaLnBrk="1" hangingPunct="1"/>
            <a:r>
              <a:rPr lang="en-US" b="1" dirty="0"/>
              <a:t>Prevalence of PAD increases with age</a:t>
            </a:r>
          </a:p>
          <a:p>
            <a:pPr marL="190500" indent="-190500" eaLnBrk="1" hangingPunct="1">
              <a:buFontTx/>
              <a:buChar char="•"/>
            </a:pPr>
            <a:r>
              <a:rPr lang="en-US" dirty="0"/>
              <a:t>The prevalence of peripheral arterial disease (PAD) is age dependent. In the Rotterdam study (n=5,450), the prevalence of PAD based on the ankle-brachial index (ABI) increased from 9% of patients 55 to 59 years of age to 57% of patients 85 to 89 years of age.</a:t>
            </a:r>
            <a:r>
              <a:rPr lang="en-US" baseline="30000" dirty="0"/>
              <a:t>1</a:t>
            </a:r>
            <a:r>
              <a:rPr lang="en-US" dirty="0"/>
              <a:t> </a:t>
            </a:r>
          </a:p>
          <a:p>
            <a:pPr marL="190500" indent="-190500" eaLnBrk="1" hangingPunct="1">
              <a:buFontTx/>
              <a:buChar char="•"/>
            </a:pPr>
            <a:r>
              <a:rPr lang="en-US" dirty="0"/>
              <a:t>Similarly, the prevalence of PAD increased from 2.5% in subjects 40 to 59 years of age to 18.8% in subjects 70 to 79 years of age in the San Diego population study (n=624).</a:t>
            </a:r>
            <a:r>
              <a:rPr lang="en-US" baseline="30000" dirty="0"/>
              <a:t> </a:t>
            </a:r>
            <a:r>
              <a:rPr lang="en-US" dirty="0"/>
              <a:t>Prevalence was diagnosed using noninvasive tests of limb perfusion: segmental blood pressure, flow velocity, </a:t>
            </a:r>
            <a:r>
              <a:rPr lang="en-US" dirty="0" err="1"/>
              <a:t>postocclusive</a:t>
            </a:r>
            <a:r>
              <a:rPr lang="en-US" dirty="0"/>
              <a:t> reactive hyperemia and pulse reappearance half time.</a:t>
            </a:r>
            <a:r>
              <a:rPr lang="en-US" baseline="30000" dirty="0"/>
              <a:t>2</a:t>
            </a:r>
          </a:p>
          <a:p>
            <a:pPr marL="190500" indent="-190500" eaLnBrk="1" hangingPunct="1">
              <a:buFontTx/>
              <a:buChar char="•"/>
            </a:pPr>
            <a:endParaRPr lang="en-US" dirty="0"/>
          </a:p>
          <a:p>
            <a:pPr marL="190500" indent="-190500" eaLnBrk="1" hangingPunct="1"/>
            <a:r>
              <a:rPr lang="en-US" b="1" dirty="0"/>
              <a:t>Discussion Points</a:t>
            </a:r>
          </a:p>
          <a:p>
            <a:pPr marL="361950" lvl="1" indent="-190500" eaLnBrk="1" hangingPunct="1">
              <a:buFontTx/>
              <a:buChar char="•"/>
            </a:pPr>
            <a:r>
              <a:rPr lang="en-US" dirty="0"/>
              <a:t>Based on the statistics from the Rotterdam study, in a practice of 2,000 patients with about 300 patients over 85 it could be estimated that approximately 170 patients would be diagnosed with PAD.</a:t>
            </a:r>
          </a:p>
          <a:p>
            <a:pPr marL="361950" lvl="1" indent="-190500" eaLnBrk="1" hangingPunct="1"/>
            <a:r>
              <a:rPr lang="en-US" dirty="0"/>
              <a:t> </a:t>
            </a:r>
          </a:p>
          <a:p>
            <a:pPr marL="361950" lvl="1" indent="-190500" eaLnBrk="1" hangingPunct="1"/>
            <a:r>
              <a:rPr lang="en-US" b="1" dirty="0"/>
              <a:t>Q. How does this correlate to the experience in your own practice; how many patients would you estimate have been diagnosed with PAD in your patient population and how many might there be of whom you are not aware? </a:t>
            </a:r>
          </a:p>
          <a:p>
            <a:pPr marL="190500" indent="-190500" eaLnBrk="1" hangingPunct="1"/>
            <a:endParaRPr lang="en-US" b="1" dirty="0"/>
          </a:p>
          <a:p>
            <a:pPr marL="190500" indent="-190500" eaLnBrk="1" hangingPunct="1"/>
            <a:r>
              <a:rPr lang="en-US" b="1" dirty="0"/>
              <a:t>References:</a:t>
            </a:r>
          </a:p>
          <a:p>
            <a:pPr marL="361950" lvl="1" indent="-190500" eaLnBrk="1" hangingPunct="1">
              <a:buFontTx/>
              <a:buAutoNum type="arabicPeriod"/>
            </a:pPr>
            <a:r>
              <a:rPr lang="en-US" dirty="0"/>
              <a:t>Meijer WT, Hoes AW, Rutgers D </a:t>
            </a:r>
            <a:r>
              <a:rPr lang="en-US" i="1" dirty="0"/>
              <a:t>et al</a:t>
            </a:r>
            <a:r>
              <a:rPr lang="en-US" dirty="0"/>
              <a:t>. Peripheral arterial disease in the elderly: the Rotterdam Study. </a:t>
            </a:r>
            <a:r>
              <a:rPr lang="en-US" i="1" dirty="0" err="1"/>
              <a:t>Arterioscler</a:t>
            </a:r>
            <a:r>
              <a:rPr lang="en-US" i="1" dirty="0"/>
              <a:t> </a:t>
            </a:r>
            <a:r>
              <a:rPr lang="en-US" i="1" dirty="0" err="1"/>
              <a:t>Thromb</a:t>
            </a:r>
            <a:r>
              <a:rPr lang="en-US" i="1" dirty="0"/>
              <a:t> </a:t>
            </a:r>
            <a:r>
              <a:rPr lang="en-US" i="1" dirty="0" err="1"/>
              <a:t>Vasc</a:t>
            </a:r>
            <a:r>
              <a:rPr lang="en-US" i="1" dirty="0"/>
              <a:t> </a:t>
            </a:r>
            <a:r>
              <a:rPr lang="en-US" i="1" dirty="0" err="1"/>
              <a:t>Biol</a:t>
            </a:r>
            <a:r>
              <a:rPr lang="en-US" dirty="0"/>
              <a:t> 1998; </a:t>
            </a:r>
            <a:r>
              <a:rPr lang="en-US" b="1" dirty="0"/>
              <a:t>18</a:t>
            </a:r>
            <a:r>
              <a:rPr lang="en-US" dirty="0"/>
              <a:t>: 185–192.</a:t>
            </a:r>
          </a:p>
          <a:p>
            <a:pPr marL="361950" lvl="1" indent="-190500" eaLnBrk="1" hangingPunct="1">
              <a:buFontTx/>
              <a:buAutoNum type="arabicPeriod"/>
            </a:pPr>
            <a:r>
              <a:rPr lang="en-US" dirty="0" err="1"/>
              <a:t>Criqui</a:t>
            </a:r>
            <a:r>
              <a:rPr lang="en-US" dirty="0"/>
              <a:t> MH, </a:t>
            </a:r>
            <a:r>
              <a:rPr lang="en-US" dirty="0" err="1"/>
              <a:t>Fronek</a:t>
            </a:r>
            <a:r>
              <a:rPr lang="en-US" dirty="0"/>
              <a:t> A, Barrett-Connor E </a:t>
            </a:r>
            <a:r>
              <a:rPr lang="en-US" i="1" dirty="0"/>
              <a:t>et al</a:t>
            </a:r>
            <a:r>
              <a:rPr lang="en-US" dirty="0"/>
              <a:t>. The prevalence of peripheral arterial disease in a defined population. </a:t>
            </a:r>
            <a:r>
              <a:rPr lang="en-US" i="1" dirty="0"/>
              <a:t>Circulation</a:t>
            </a:r>
            <a:r>
              <a:rPr lang="en-US" dirty="0"/>
              <a:t> 1985; </a:t>
            </a:r>
            <a:r>
              <a:rPr lang="en-US" b="1" dirty="0"/>
              <a:t>71</a:t>
            </a:r>
            <a:r>
              <a:rPr lang="en-US" dirty="0"/>
              <a:t>: 510–515.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1E8683-94BF-4069-BE88-882FF25DF726}" type="slidenum">
              <a:rPr lang="cs-CZ"/>
              <a:pPr/>
              <a:t>5</a:t>
            </a:fld>
            <a:endParaRPr lang="cs-CZ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750888"/>
            <a:ext cx="4497387" cy="3373437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6175" y="4270375"/>
            <a:ext cx="4889500" cy="4046538"/>
          </a:xfrm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sz="1000"/>
              <a:t>PAD can be asymptomatic or include IC symptoms, functional impairment, rest pain, and ischemic ulceration and gangrene.</a:t>
            </a:r>
          </a:p>
          <a:p>
            <a:pPr eaLnBrk="1" hangingPunct="1">
              <a:buFontTx/>
              <a:buChar char="•"/>
            </a:pPr>
            <a:r>
              <a:rPr lang="en-US" sz="1000"/>
              <a:t>IC symptoms include discomfort, aching, and leg cramps during exercise that resolve with rest.</a:t>
            </a:r>
          </a:p>
          <a:p>
            <a:pPr eaLnBrk="1" hangingPunct="1">
              <a:buFontTx/>
              <a:buChar char="•"/>
            </a:pPr>
            <a:r>
              <a:rPr lang="en-US" sz="1000"/>
              <a:t>Functional impairment includes slow walking speed and gait disorder.</a:t>
            </a:r>
          </a:p>
          <a:p>
            <a:pPr eaLnBrk="1" hangingPunct="1">
              <a:buFontTx/>
              <a:buChar char="•"/>
            </a:pPr>
            <a:r>
              <a:rPr lang="en-US" sz="1000"/>
              <a:t>Rest pain includes pain or paresthesias in the foot or toes that are worsened by leg elevation and improved by dependency.</a:t>
            </a:r>
          </a:p>
          <a:p>
            <a:pPr eaLnBrk="1" hangingPunct="1">
              <a:buFontTx/>
              <a:buChar char="•"/>
            </a:pPr>
            <a:endParaRPr lang="en-US" sz="1000"/>
          </a:p>
          <a:p>
            <a:pPr eaLnBrk="1" hangingPunct="1"/>
            <a:r>
              <a:rPr lang="en-US" sz="1000"/>
              <a:t>Keywords: PAD, asymptomatic, IC, functional impairment, rest pain, gangrene, gait disorder, paresthesias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/>
              <a:t>Buttock and hip — aortoiliac disease</a:t>
            </a:r>
          </a:p>
          <a:p>
            <a:pPr>
              <a:spcBef>
                <a:spcPct val="0"/>
              </a:spcBef>
            </a:pPr>
            <a:r>
              <a:rPr lang="en-US"/>
              <a:t>Thigh — aortoiliac or common femoral artery</a:t>
            </a:r>
          </a:p>
          <a:p>
            <a:pPr>
              <a:spcBef>
                <a:spcPct val="0"/>
              </a:spcBef>
            </a:pPr>
            <a:r>
              <a:rPr lang="en-US"/>
              <a:t>Upper two-thirds of the calf — superficial femoral artery</a:t>
            </a:r>
          </a:p>
          <a:p>
            <a:pPr>
              <a:spcBef>
                <a:spcPct val="0"/>
              </a:spcBef>
            </a:pPr>
            <a:r>
              <a:rPr lang="en-US"/>
              <a:t>Lower one-third of the calf — popliteal artery</a:t>
            </a:r>
          </a:p>
          <a:p>
            <a:pPr>
              <a:spcBef>
                <a:spcPct val="0"/>
              </a:spcBef>
            </a:pPr>
            <a:r>
              <a:rPr lang="en-US"/>
              <a:t>Foot claudication — tibial or peroneal artery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E560E64-1A55-4FCE-AC82-464C54E387A6}" type="slidenum">
              <a:rPr lang="en-US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9E0F3-483D-4519-B2DC-1F7E5A4CFD69}" type="slidenum">
              <a:rPr lang="cs-CZ"/>
              <a:pPr/>
              <a:t>7</a:t>
            </a:fld>
            <a:endParaRPr lang="cs-CZ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4900" y="4286250"/>
            <a:ext cx="4972050" cy="2390775"/>
          </a:xfrm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sz="1000"/>
              <a:t>Claudication must be distinguished from pseudoclaudication, which has a variety of causes.</a:t>
            </a:r>
          </a:p>
          <a:p>
            <a:pPr eaLnBrk="1" hangingPunct="1">
              <a:buFontTx/>
              <a:buChar char="•"/>
            </a:pPr>
            <a:r>
              <a:rPr lang="en-US" sz="1000"/>
              <a:t>Neurological causes include spinal canal stenosis, peripheral neuropathy, and peripheral nerve pain, which can result when a herniated disc or other structure impinges on the sciatic nerve.</a:t>
            </a:r>
          </a:p>
          <a:p>
            <a:pPr eaLnBrk="1" hangingPunct="1">
              <a:buFontTx/>
              <a:buChar char="•"/>
            </a:pPr>
            <a:r>
              <a:rPr lang="en-US" sz="1000"/>
              <a:t>Orthopedic causes include osteoarthritis of the hip or knee.</a:t>
            </a:r>
          </a:p>
          <a:p>
            <a:pPr eaLnBrk="1" hangingPunct="1">
              <a:buFontTx/>
              <a:buChar char="•"/>
            </a:pPr>
            <a:r>
              <a:rPr lang="en-US" sz="1000"/>
              <a:t>Circulatory causes include venous claudication and chronic compartment syndrome, in which increased tissue pressure in a confined space decreases blood flow to myoneuronal elements.</a:t>
            </a:r>
          </a:p>
          <a:p>
            <a:pPr eaLnBrk="1" hangingPunct="1">
              <a:buFontTx/>
              <a:buChar char="•"/>
            </a:pPr>
            <a:r>
              <a:rPr lang="en-US" sz="1000"/>
              <a:t>Other causes include muscle spasms or craps, restless leg syndrome, and “cold feet.”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221F5D-77EE-47E5-980A-E50ECC61ED8A}" type="slidenum">
              <a:rPr lang="cs-CZ"/>
              <a:pPr/>
              <a:t>9</a:t>
            </a:fld>
            <a:endParaRPr lang="cs-CZ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750888"/>
            <a:ext cx="4498975" cy="3373437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6175" y="4270375"/>
            <a:ext cx="4889500" cy="4046538"/>
          </a:xfrm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sz="1000"/>
              <a:t>Diagnostic tests for PAD include segmental blood pressure and pulse volume recording, exercise stress testing, continuous wave Doppler and duplex ultrasonography, magnetic resonance angiography (MRA), and computed tomographic angiography.</a:t>
            </a:r>
          </a:p>
          <a:p>
            <a:pPr eaLnBrk="1" hangingPunct="1">
              <a:buFontTx/>
              <a:buChar char="•"/>
            </a:pPr>
            <a:endParaRPr lang="en-US" sz="100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000"/>
              <a:t>Available at http://www.acc.org/clinical /guidelines/pad/summary.pdf. Accessed December 13, 2005.</a:t>
            </a:r>
          </a:p>
          <a:p>
            <a:pPr eaLnBrk="1" hangingPunct="1"/>
            <a:endParaRPr lang="en-US" sz="1000"/>
          </a:p>
          <a:p>
            <a:pPr eaLnBrk="1" hangingPunct="1">
              <a:buFontTx/>
              <a:buChar char="•"/>
            </a:pPr>
            <a:endParaRPr lang="en-US" sz="1000"/>
          </a:p>
          <a:p>
            <a:pPr eaLnBrk="1" hangingPunct="1"/>
            <a:r>
              <a:rPr lang="en-US" sz="1000"/>
              <a:t>Keywords: PAD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BE11FA-67AD-4446-ADFF-3253AE2A120C}" type="slidenum">
              <a:rPr lang="cs-CZ"/>
              <a:pPr/>
              <a:t>11</a:t>
            </a:fld>
            <a:endParaRPr lang="cs-CZ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B4C194-05D9-4770-81DA-05CC2A6C66BD}" type="slidenum">
              <a:rPr lang="cs-CZ"/>
              <a:pPr/>
              <a:t>12</a:t>
            </a:fld>
            <a:endParaRPr lang="cs-CZ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6325" y="4343400"/>
            <a:ext cx="4867275" cy="4114800"/>
          </a:xfrm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sz="1000"/>
              <a:t>Color duplex ultrasonography is a type of noninvasive anatomic testing that can be used to distinguish occlusions from stenoses and pinpoint the location of lesions.</a:t>
            </a:r>
          </a:p>
          <a:p>
            <a:pPr eaLnBrk="1" hangingPunct="1">
              <a:buFontTx/>
              <a:buChar char="•"/>
            </a:pPr>
            <a:r>
              <a:rPr lang="en-US" sz="1000"/>
              <a:t>This slide illustrates the correspondence between the sonograms and the vascular segments that were studied sonographically by marking them with pairs of the letters A, B, and C.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E94246-6B75-4602-8794-5A73E961D0FD}" type="slidenum">
              <a:rPr lang="cs-CZ"/>
              <a:pPr/>
              <a:t>28</a:t>
            </a:fld>
            <a:endParaRPr lang="cs-CZ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4425" y="4352925"/>
            <a:ext cx="4914900" cy="1838325"/>
          </a:xfrm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sz="1000"/>
              <a:t>Dormandy summarized the results of 19 studies of the outcome of patients with critical limb ischemia (CLI) after initial treatment.</a:t>
            </a:r>
          </a:p>
          <a:p>
            <a:pPr eaLnBrk="1" hangingPunct="1">
              <a:buFontTx/>
              <a:buChar char="•"/>
            </a:pPr>
            <a:r>
              <a:rPr lang="en-US" sz="1000"/>
              <a:t>Analysis of the combined results found that, after 6 months of follow up, </a:t>
            </a:r>
          </a:p>
          <a:p>
            <a:pPr lvl="1" eaLnBrk="1" hangingPunct="1">
              <a:buFont typeface="Arial" charset="0"/>
              <a:buChar char="-"/>
            </a:pPr>
            <a:r>
              <a:rPr lang="en-US" sz="1000"/>
              <a:t>45% of those studied were alive without having had an amputation</a:t>
            </a:r>
          </a:p>
          <a:p>
            <a:pPr lvl="1" eaLnBrk="1" hangingPunct="1">
              <a:buFont typeface="Arial" charset="0"/>
              <a:buChar char="-"/>
            </a:pPr>
            <a:r>
              <a:rPr lang="en-US" sz="1000"/>
              <a:t>35% were alive but had to have an amputation </a:t>
            </a:r>
          </a:p>
          <a:p>
            <a:pPr lvl="1" eaLnBrk="1" hangingPunct="1">
              <a:buFont typeface="Arial" charset="0"/>
              <a:buChar char="-"/>
            </a:pPr>
            <a:r>
              <a:rPr lang="en-US" sz="1000"/>
              <a:t>20% had died.</a:t>
            </a:r>
          </a:p>
          <a:p>
            <a:pPr eaLnBrk="1" hangingPunct="1"/>
            <a:endParaRPr lang="en-US" sz="1000"/>
          </a:p>
          <a:p>
            <a:pPr eaLnBrk="1" hangingPunct="1"/>
            <a:endParaRPr lang="en-US" sz="1000"/>
          </a:p>
          <a:p>
            <a:pPr eaLnBrk="1" hangingPunct="1"/>
            <a:r>
              <a:rPr lang="en-US" sz="1000"/>
              <a:t>Keywords: CLI, amputation</a:t>
            </a:r>
          </a:p>
        </p:txBody>
      </p:sp>
      <p:sp>
        <p:nvSpPr>
          <p:cNvPr id="109573" name="Text Box 4"/>
          <p:cNvSpPr txBox="1">
            <a:spLocks noChangeArrowheads="1"/>
          </p:cNvSpPr>
          <p:nvPr/>
        </p:nvSpPr>
        <p:spPr bwMode="auto">
          <a:xfrm>
            <a:off x="1219200" y="6162675"/>
            <a:ext cx="4257675" cy="201613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800"/>
              <a:t>Dormandy JA et al. </a:t>
            </a:r>
            <a:r>
              <a:rPr lang="en-US" sz="800" i="1"/>
              <a:t>J Vasc Surg</a:t>
            </a:r>
            <a:r>
              <a:rPr lang="en-US" sz="800"/>
              <a:t>. 2000;31:S1-S296.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22" name="Podnadpis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98EE-8A5E-4040-9F2F-58EBC3D227C6}" type="datetimeFigureOut">
              <a:rPr lang="cs-CZ" smtClean="0"/>
              <a:t>09.11.2020</a:t>
            </a:fld>
            <a:endParaRPr lang="cs-CZ"/>
          </a:p>
        </p:txBody>
      </p:sp>
      <p:sp>
        <p:nvSpPr>
          <p:cNvPr id="20" name="Zástupný symbol pro zápatí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8EAA-34C0-4282-B4E9-810189666FEE}" type="slidenum">
              <a:rPr lang="cs-CZ" smtClean="0"/>
              <a:t>‹#›</a:t>
            </a:fld>
            <a:endParaRPr lang="cs-CZ"/>
          </a:p>
        </p:txBody>
      </p:sp>
      <p:sp>
        <p:nvSpPr>
          <p:cNvPr id="8" name="Elipsa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98EE-8A5E-4040-9F2F-58EBC3D227C6}" type="datetimeFigureOut">
              <a:rPr lang="cs-CZ" smtClean="0"/>
              <a:t>09.11.2020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8EAA-34C0-4282-B4E9-810189666FE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98EE-8A5E-4040-9F2F-58EBC3D227C6}" type="datetimeFigureOut">
              <a:rPr lang="cs-CZ" smtClean="0"/>
              <a:t>09.11.2020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8EAA-34C0-4282-B4E9-810189666FE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A3145-4191-46DF-A7A0-D5655966409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98EE-8A5E-4040-9F2F-58EBC3D227C6}" type="datetimeFigureOut">
              <a:rPr lang="cs-CZ" smtClean="0"/>
              <a:t>09.11.2020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8EAA-34C0-4282-B4E9-810189666FE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98EE-8A5E-4040-9F2F-58EBC3D227C6}" type="datetimeFigureOut">
              <a:rPr lang="cs-CZ" smtClean="0"/>
              <a:t>09.11.2020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8EAA-34C0-4282-B4E9-810189666FEE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Obdélník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98EE-8A5E-4040-9F2F-58EBC3D227C6}" type="datetimeFigureOut">
              <a:rPr lang="cs-CZ" smtClean="0"/>
              <a:t>09.11.2020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8EAA-34C0-4282-B4E9-810189666FE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98EE-8A5E-4040-9F2F-58EBC3D227C6}" type="datetimeFigureOut">
              <a:rPr lang="cs-CZ" smtClean="0"/>
              <a:t>09.11.2020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8EAA-34C0-4282-B4E9-810189666FE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98EE-8A5E-4040-9F2F-58EBC3D227C6}" type="datetimeFigureOut">
              <a:rPr lang="cs-CZ" smtClean="0"/>
              <a:t>09.11.2020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8EAA-34C0-4282-B4E9-810189666FE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98EE-8A5E-4040-9F2F-58EBC3D227C6}" type="datetimeFigureOut">
              <a:rPr lang="cs-CZ" smtClean="0"/>
              <a:t>09.11.2020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8EAA-34C0-4282-B4E9-810189666FEE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délník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98EE-8A5E-4040-9F2F-58EBC3D227C6}" type="datetimeFigureOut">
              <a:rPr lang="cs-CZ" smtClean="0"/>
              <a:t>09.11.2020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8EAA-34C0-4282-B4E9-810189666FE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98EE-8A5E-4040-9F2F-58EBC3D227C6}" type="datetimeFigureOut">
              <a:rPr lang="cs-CZ" smtClean="0"/>
              <a:t>09.11.2020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8EAA-34C0-4282-B4E9-810189666FEE}" type="slidenum">
              <a:rPr lang="cs-CZ" smtClean="0"/>
              <a:t>‹#›</a:t>
            </a:fld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cs-CZ"/>
              <a:t>Klepnutím na ikonu přidáte obrázek.</a:t>
            </a:r>
            <a:endParaRPr kumimoji="0" lang="en-US" dirty="0"/>
          </a:p>
        </p:txBody>
      </p:sp>
      <p:sp>
        <p:nvSpPr>
          <p:cNvPr id="9" name="Vývojový diagram: postup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Vývojový diagram: postup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ýseč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stenec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7CE98EE-8A5E-4040-9F2F-58EBC3D227C6}" type="datetimeFigureOut">
              <a:rPr lang="cs-CZ" smtClean="0"/>
              <a:t>09.11.2020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51018EAA-34C0-4282-B4E9-810189666FEE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Obdélník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openxmlformats.org/officeDocument/2006/relationships/image" Target="../media/image3.emf"/><Relationship Id="rId2" Type="http://schemas.microsoft.com/office/2007/relationships/media" Target="../media/media3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dirty="0"/>
              <a:t>Ischemická choroba dolních končetin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75656" y="3789040"/>
            <a:ext cx="7406640" cy="1752600"/>
          </a:xfrm>
        </p:spPr>
        <p:txBody>
          <a:bodyPr>
            <a:normAutofit/>
          </a:bodyPr>
          <a:lstStyle/>
          <a:p>
            <a:pPr algn="ctr"/>
            <a:r>
              <a:rPr lang="cs-CZ" sz="4800" dirty="0"/>
              <a:t>Robert </a:t>
            </a:r>
            <a:r>
              <a:rPr lang="cs-CZ" sz="4800" dirty="0" err="1"/>
              <a:t>Prosecký</a:t>
            </a:r>
            <a:endParaRPr lang="cs-CZ" sz="48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863C77D-0E0E-462C-AD78-D99C68E8F2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32"/>
    </mc:Choice>
    <mc:Fallback>
      <p:transition spd="slow" advTm="12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 err="1"/>
              <a:t>Ankle</a:t>
            </a:r>
            <a:r>
              <a:rPr lang="cs-CZ" dirty="0"/>
              <a:t> SBP/</a:t>
            </a:r>
            <a:r>
              <a:rPr lang="cs-CZ" dirty="0" err="1"/>
              <a:t>Brachial</a:t>
            </a:r>
            <a:r>
              <a:rPr lang="cs-CZ" dirty="0"/>
              <a:t> SBP = ABI</a:t>
            </a:r>
            <a:br>
              <a:rPr lang="cs-CZ" dirty="0"/>
            </a:br>
            <a:endParaRPr lang="cs-CZ" dirty="0"/>
          </a:p>
        </p:txBody>
      </p:sp>
      <p:sp>
        <p:nvSpPr>
          <p:cNvPr id="36867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Norma 0.9-1</a:t>
            </a:r>
          </a:p>
          <a:p>
            <a:r>
              <a:rPr lang="cs-CZ" dirty="0" err="1"/>
              <a:t>Stenosa</a:t>
            </a:r>
            <a:r>
              <a:rPr lang="cs-CZ" dirty="0"/>
              <a:t> na jedné úrovni &gt; 0.5</a:t>
            </a:r>
          </a:p>
          <a:p>
            <a:r>
              <a:rPr lang="cs-CZ" dirty="0"/>
              <a:t>Mnohoúrovňové postižení &lt; 0.5</a:t>
            </a:r>
          </a:p>
          <a:p>
            <a:r>
              <a:rPr lang="cs-CZ" dirty="0"/>
              <a:t>Klaudikace 0.6 to 0.9</a:t>
            </a:r>
          </a:p>
          <a:p>
            <a:r>
              <a:rPr lang="cs-CZ" dirty="0"/>
              <a:t>Klidové bolesti 0.3</a:t>
            </a:r>
          </a:p>
          <a:p>
            <a:pPr>
              <a:buFont typeface="Wingdings" pitchFamily="2" charset="2"/>
              <a:buNone/>
            </a:pPr>
            <a:r>
              <a:rPr lang="cs-CZ" dirty="0"/>
              <a:t>Kalcifikace tepen mění naměřené hodnoty</a:t>
            </a:r>
          </a:p>
          <a:p>
            <a:pPr>
              <a:buFont typeface="Wingdings" pitchFamily="2" charset="2"/>
              <a:buNone/>
            </a:pPr>
            <a:endParaRPr lang="cs-CZ" dirty="0"/>
          </a:p>
        </p:txBody>
      </p:sp>
      <p:pic>
        <p:nvPicPr>
          <p:cNvPr id="3686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292080" y="2564904"/>
            <a:ext cx="3657600" cy="2406650"/>
          </a:xfrm>
          <a:noFill/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C0572F0-861F-40E2-A517-C40F4FABE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875"/>
    </mc:Choice>
    <mc:Fallback>
      <p:transition spd="slow" advTm="86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3500"/>
            <a:ext cx="7772400" cy="1143000"/>
          </a:xfrm>
        </p:spPr>
        <p:txBody>
          <a:bodyPr/>
          <a:lstStyle/>
          <a:p>
            <a:pPr eaLnBrk="1" hangingPunct="1"/>
            <a:r>
              <a:rPr lang="cs-CZ" b="1"/>
              <a:t>Registrace pulzových křivek</a:t>
            </a:r>
            <a:endParaRPr lang="en-US" b="1"/>
          </a:p>
        </p:txBody>
      </p:sp>
      <p:pic>
        <p:nvPicPr>
          <p:cNvPr id="19459" name="Picture 3" descr="cuff man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57450" y="1371600"/>
            <a:ext cx="40195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dots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65000" contrast="-100000"/>
          </a:blip>
          <a:srcRect/>
          <a:stretch>
            <a:fillRect/>
          </a:stretch>
        </p:blipFill>
        <p:spPr bwMode="auto">
          <a:xfrm>
            <a:off x="871538" y="1073150"/>
            <a:ext cx="7312025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5F034EF-0EFD-4D05-A805-99E0A97AF3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05"/>
    </mc:Choice>
    <mc:Fallback>
      <p:transition spd="slow" advTm="25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4000">
                <a:solidFill>
                  <a:srgbClr val="FFFF00"/>
                </a:solidFill>
              </a:rPr>
              <a:t>Barevná d</a:t>
            </a:r>
            <a:r>
              <a:rPr lang="en-US" sz="4000">
                <a:solidFill>
                  <a:srgbClr val="FFFF00"/>
                </a:solidFill>
              </a:rPr>
              <a:t>uplex</a:t>
            </a:r>
            <a:r>
              <a:rPr lang="cs-CZ" sz="4000">
                <a:solidFill>
                  <a:srgbClr val="FFFF00"/>
                </a:solidFill>
              </a:rPr>
              <a:t>ní sonografie – zobrazení stenóz v ilickém řečišti</a:t>
            </a:r>
            <a:r>
              <a:rPr lang="cs-CZ" sz="4000"/>
              <a:t> </a:t>
            </a:r>
            <a:endParaRPr lang="en-US" sz="400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28913" y="1695450"/>
            <a:ext cx="3686175" cy="3644900"/>
            <a:chOff x="2214" y="1265"/>
            <a:chExt cx="1579" cy="1533"/>
          </a:xfrm>
        </p:grpSpPr>
        <p:sp>
          <p:nvSpPr>
            <p:cNvPr id="20513" name="Rectangle 4"/>
            <p:cNvSpPr>
              <a:spLocks noChangeArrowheads="1"/>
            </p:cNvSpPr>
            <p:nvPr/>
          </p:nvSpPr>
          <p:spPr bwMode="auto">
            <a:xfrm>
              <a:off x="2214" y="1265"/>
              <a:ext cx="1579" cy="1533"/>
            </a:xfrm>
            <a:prstGeom prst="rect">
              <a:avLst/>
            </a:prstGeom>
            <a:solidFill>
              <a:srgbClr val="DDDDDD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pic>
          <p:nvPicPr>
            <p:cNvPr id="20514" name="Picture 5" descr="vl12"/>
            <p:cNvPicPr>
              <a:picLocks noChangeAspect="1" noChangeArrowheads="1"/>
            </p:cNvPicPr>
            <p:nvPr/>
          </p:nvPicPr>
          <p:blipFill>
            <a:blip r:embed="rId5" cstate="print"/>
            <a:srcRect l="32401" t="24722" r="29993" b="31088"/>
            <a:stretch>
              <a:fillRect/>
            </a:stretch>
          </p:blipFill>
          <p:spPr bwMode="auto">
            <a:xfrm>
              <a:off x="2289" y="1307"/>
              <a:ext cx="1452" cy="1430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</p:pic>
      </p:grpSp>
      <p:sp>
        <p:nvSpPr>
          <p:cNvPr id="20484" name="Freeform 6"/>
          <p:cNvSpPr>
            <a:spLocks/>
          </p:cNvSpPr>
          <p:nvPr/>
        </p:nvSpPr>
        <p:spPr bwMode="auto">
          <a:xfrm>
            <a:off x="2393950" y="1422400"/>
            <a:ext cx="969963" cy="2592388"/>
          </a:xfrm>
          <a:custGeom>
            <a:avLst/>
            <a:gdLst>
              <a:gd name="T0" fmla="*/ 24 w 611"/>
              <a:gd name="T1" fmla="*/ 0 h 1633"/>
              <a:gd name="T2" fmla="*/ 611 w 611"/>
              <a:gd name="T3" fmla="*/ 1633 h 1633"/>
              <a:gd name="T4" fmla="*/ 0 w 611"/>
              <a:gd name="T5" fmla="*/ 1428 h 1633"/>
              <a:gd name="T6" fmla="*/ 0 60000 65536"/>
              <a:gd name="T7" fmla="*/ 0 60000 65536"/>
              <a:gd name="T8" fmla="*/ 0 60000 65536"/>
              <a:gd name="T9" fmla="*/ 0 w 611"/>
              <a:gd name="T10" fmla="*/ 0 h 1633"/>
              <a:gd name="T11" fmla="*/ 611 w 611"/>
              <a:gd name="T12" fmla="*/ 1633 h 16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1" h="1633">
                <a:moveTo>
                  <a:pt x="24" y="0"/>
                </a:moveTo>
                <a:lnTo>
                  <a:pt x="611" y="1633"/>
                </a:lnTo>
                <a:lnTo>
                  <a:pt x="0" y="1428"/>
                </a:ln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20485" name="Freeform 7"/>
          <p:cNvSpPr>
            <a:spLocks/>
          </p:cNvSpPr>
          <p:nvPr/>
        </p:nvSpPr>
        <p:spPr bwMode="auto">
          <a:xfrm>
            <a:off x="2324100" y="4108450"/>
            <a:ext cx="806450" cy="2266950"/>
          </a:xfrm>
          <a:custGeom>
            <a:avLst/>
            <a:gdLst>
              <a:gd name="T0" fmla="*/ 0 w 508"/>
              <a:gd name="T1" fmla="*/ 0 h 1428"/>
              <a:gd name="T2" fmla="*/ 508 w 508"/>
              <a:gd name="T3" fmla="*/ 458 h 1428"/>
              <a:gd name="T4" fmla="*/ 68 w 508"/>
              <a:gd name="T5" fmla="*/ 1428 h 1428"/>
              <a:gd name="T6" fmla="*/ 0 60000 65536"/>
              <a:gd name="T7" fmla="*/ 0 60000 65536"/>
              <a:gd name="T8" fmla="*/ 0 60000 65536"/>
              <a:gd name="T9" fmla="*/ 0 w 508"/>
              <a:gd name="T10" fmla="*/ 0 h 1428"/>
              <a:gd name="T11" fmla="*/ 508 w 508"/>
              <a:gd name="T12" fmla="*/ 1428 h 14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8" h="1428">
                <a:moveTo>
                  <a:pt x="0" y="0"/>
                </a:moveTo>
                <a:lnTo>
                  <a:pt x="508" y="458"/>
                </a:lnTo>
                <a:lnTo>
                  <a:pt x="68" y="1428"/>
                </a:ln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20486" name="Freeform 8"/>
          <p:cNvSpPr>
            <a:spLocks/>
          </p:cNvSpPr>
          <p:nvPr/>
        </p:nvSpPr>
        <p:spPr bwMode="auto">
          <a:xfrm>
            <a:off x="5688013" y="2647950"/>
            <a:ext cx="1658937" cy="2273300"/>
          </a:xfrm>
          <a:custGeom>
            <a:avLst/>
            <a:gdLst>
              <a:gd name="T0" fmla="*/ 1045 w 1045"/>
              <a:gd name="T1" fmla="*/ 0 h 1432"/>
              <a:gd name="T2" fmla="*/ 0 w 1045"/>
              <a:gd name="T3" fmla="*/ 802 h 1432"/>
              <a:gd name="T4" fmla="*/ 1045 w 1045"/>
              <a:gd name="T5" fmla="*/ 1432 h 1432"/>
              <a:gd name="T6" fmla="*/ 0 60000 65536"/>
              <a:gd name="T7" fmla="*/ 0 60000 65536"/>
              <a:gd name="T8" fmla="*/ 0 60000 65536"/>
              <a:gd name="T9" fmla="*/ 0 w 1045"/>
              <a:gd name="T10" fmla="*/ 0 h 1432"/>
              <a:gd name="T11" fmla="*/ 1045 w 1045"/>
              <a:gd name="T12" fmla="*/ 1432 h 14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5" h="1432">
                <a:moveTo>
                  <a:pt x="1045" y="0"/>
                </a:moveTo>
                <a:lnTo>
                  <a:pt x="0" y="802"/>
                </a:lnTo>
                <a:lnTo>
                  <a:pt x="1045" y="1432"/>
                </a:ln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20487" name="Rectangle 9"/>
          <p:cNvSpPr>
            <a:spLocks noChangeArrowheads="1"/>
          </p:cNvSpPr>
          <p:nvPr/>
        </p:nvSpPr>
        <p:spPr bwMode="auto">
          <a:xfrm>
            <a:off x="914400" y="1409700"/>
            <a:ext cx="1535113" cy="2309813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20488" name="Picture 10" descr="vl12"/>
          <p:cNvPicPr>
            <a:picLocks noChangeAspect="1" noChangeArrowheads="1"/>
          </p:cNvPicPr>
          <p:nvPr/>
        </p:nvPicPr>
        <p:blipFill>
          <a:blip r:embed="rId5" cstate="print"/>
          <a:srcRect l="5467" t="5693" r="71956" b="75180"/>
          <a:stretch>
            <a:fillRect/>
          </a:stretch>
        </p:blipFill>
        <p:spPr bwMode="auto">
          <a:xfrm rot="60000">
            <a:off x="488950" y="1481138"/>
            <a:ext cx="1885950" cy="98266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20489" name="Picture 11" descr="vl12"/>
          <p:cNvPicPr>
            <a:picLocks noChangeAspect="1" noChangeArrowheads="1"/>
          </p:cNvPicPr>
          <p:nvPr/>
        </p:nvPicPr>
        <p:blipFill>
          <a:blip r:embed="rId5" cstate="print"/>
          <a:srcRect l="4613" t="26271" r="71127" b="52069"/>
          <a:stretch>
            <a:fillRect/>
          </a:stretch>
        </p:blipFill>
        <p:spPr bwMode="auto">
          <a:xfrm rot="60000">
            <a:off x="450850" y="2546350"/>
            <a:ext cx="1974850" cy="111283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20490" name="Rectangle 12"/>
          <p:cNvSpPr>
            <a:spLocks noChangeArrowheads="1"/>
          </p:cNvSpPr>
          <p:nvPr/>
        </p:nvSpPr>
        <p:spPr bwMode="auto">
          <a:xfrm>
            <a:off x="914400" y="4075113"/>
            <a:ext cx="1535113" cy="2309812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20491" name="Picture 13" descr="vl12"/>
          <p:cNvPicPr>
            <a:picLocks noChangeAspect="1" noChangeArrowheads="1"/>
          </p:cNvPicPr>
          <p:nvPr/>
        </p:nvPicPr>
        <p:blipFill>
          <a:blip r:embed="rId5" cstate="print"/>
          <a:srcRect l="7719" t="56212" r="71924" b="25371"/>
          <a:stretch>
            <a:fillRect/>
          </a:stretch>
        </p:blipFill>
        <p:spPr bwMode="auto">
          <a:xfrm>
            <a:off x="503238" y="4141788"/>
            <a:ext cx="1887537" cy="10731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20492" name="Picture 14" descr="vl12"/>
          <p:cNvPicPr>
            <a:picLocks noChangeAspect="1" noChangeArrowheads="1"/>
          </p:cNvPicPr>
          <p:nvPr/>
        </p:nvPicPr>
        <p:blipFill>
          <a:blip r:embed="rId5" cstate="print"/>
          <a:srcRect l="7100" t="76236" r="70857" b="3149"/>
          <a:stretch>
            <a:fillRect/>
          </a:stretch>
        </p:blipFill>
        <p:spPr bwMode="auto">
          <a:xfrm rot="60000">
            <a:off x="481013" y="5243513"/>
            <a:ext cx="1917700" cy="11207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20493" name="Rectangle 15"/>
          <p:cNvSpPr>
            <a:spLocks noChangeArrowheads="1"/>
          </p:cNvSpPr>
          <p:nvPr/>
        </p:nvSpPr>
        <p:spPr bwMode="auto">
          <a:xfrm>
            <a:off x="7312025" y="2624138"/>
            <a:ext cx="1612900" cy="2320925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/>
          </a:p>
        </p:txBody>
      </p:sp>
      <p:pic>
        <p:nvPicPr>
          <p:cNvPr id="20494" name="Picture 16" descr="vl12"/>
          <p:cNvPicPr>
            <a:picLocks noChangeAspect="1" noChangeArrowheads="1"/>
          </p:cNvPicPr>
          <p:nvPr/>
        </p:nvPicPr>
        <p:blipFill>
          <a:blip r:embed="rId5" cstate="print"/>
          <a:srcRect l="72867" t="46748" r="2690" b="31534"/>
          <a:stretch>
            <a:fillRect/>
          </a:stretch>
        </p:blipFill>
        <p:spPr bwMode="auto">
          <a:xfrm rot="120000">
            <a:off x="7362825" y="3789363"/>
            <a:ext cx="1779588" cy="145732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20495" name="Picture 17" descr="vl12"/>
          <p:cNvPicPr>
            <a:picLocks noChangeAspect="1" noChangeArrowheads="1"/>
          </p:cNvPicPr>
          <p:nvPr/>
        </p:nvPicPr>
        <p:blipFill>
          <a:blip r:embed="rId5" cstate="print"/>
          <a:srcRect l="73643" t="25000" r="5176" b="55754"/>
          <a:stretch>
            <a:fillRect/>
          </a:stretch>
        </p:blipFill>
        <p:spPr bwMode="auto">
          <a:xfrm rot="120000">
            <a:off x="7391400" y="2271713"/>
            <a:ext cx="1757363" cy="1498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20496" name="Rectangle 18"/>
          <p:cNvSpPr>
            <a:spLocks noChangeArrowheads="1"/>
          </p:cNvSpPr>
          <p:nvPr/>
        </p:nvSpPr>
        <p:spPr bwMode="auto">
          <a:xfrm>
            <a:off x="946150" y="5219700"/>
            <a:ext cx="1485900" cy="8890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939800" y="2514600"/>
            <a:ext cx="1477963" cy="1168400"/>
            <a:chOff x="592" y="1584"/>
            <a:chExt cx="931" cy="736"/>
          </a:xfrm>
        </p:grpSpPr>
        <p:sp>
          <p:nvSpPr>
            <p:cNvPr id="20511" name="Line 20"/>
            <p:cNvSpPr>
              <a:spLocks noChangeShapeType="1"/>
            </p:cNvSpPr>
            <p:nvPr/>
          </p:nvSpPr>
          <p:spPr bwMode="auto">
            <a:xfrm flipH="1">
              <a:off x="592" y="1584"/>
              <a:ext cx="4" cy="728"/>
            </a:xfrm>
            <a:prstGeom prst="line">
              <a:avLst/>
            </a:prstGeom>
            <a:noFill/>
            <a:ln w="57150">
              <a:solidFill>
                <a:srgbClr val="1C1C1C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cs-CZ"/>
            </a:p>
          </p:txBody>
        </p:sp>
        <p:sp>
          <p:nvSpPr>
            <p:cNvPr id="20512" name="Line 21"/>
            <p:cNvSpPr>
              <a:spLocks noChangeShapeType="1"/>
            </p:cNvSpPr>
            <p:nvPr/>
          </p:nvSpPr>
          <p:spPr bwMode="auto">
            <a:xfrm flipH="1">
              <a:off x="1519" y="1592"/>
              <a:ext cx="4" cy="728"/>
            </a:xfrm>
            <a:prstGeom prst="line">
              <a:avLst/>
            </a:prstGeom>
            <a:noFill/>
            <a:ln w="57150">
              <a:solidFill>
                <a:srgbClr val="1C1C1C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cs-CZ"/>
            </a:p>
          </p:txBody>
        </p:sp>
      </p:grpSp>
      <p:sp>
        <p:nvSpPr>
          <p:cNvPr id="20498" name="Line 22"/>
          <p:cNvSpPr>
            <a:spLocks noChangeShapeType="1"/>
          </p:cNvSpPr>
          <p:nvPr/>
        </p:nvSpPr>
        <p:spPr bwMode="auto">
          <a:xfrm rot="16200000" flipH="1">
            <a:off x="1674019" y="2971007"/>
            <a:ext cx="7937" cy="1397000"/>
          </a:xfrm>
          <a:prstGeom prst="line">
            <a:avLst/>
          </a:prstGeom>
          <a:noFill/>
          <a:ln w="57150">
            <a:solidFill>
              <a:srgbClr val="1C1C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20499" name="Line 23"/>
          <p:cNvSpPr>
            <a:spLocks noChangeShapeType="1"/>
          </p:cNvSpPr>
          <p:nvPr/>
        </p:nvSpPr>
        <p:spPr bwMode="auto">
          <a:xfrm rot="16200000" flipH="1">
            <a:off x="1705769" y="2971007"/>
            <a:ext cx="7937" cy="1397000"/>
          </a:xfrm>
          <a:prstGeom prst="line">
            <a:avLst/>
          </a:prstGeom>
          <a:noFill/>
          <a:ln w="57150">
            <a:solidFill>
              <a:srgbClr val="1C1C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20500" name="Line 24"/>
          <p:cNvSpPr>
            <a:spLocks noChangeShapeType="1"/>
          </p:cNvSpPr>
          <p:nvPr/>
        </p:nvSpPr>
        <p:spPr bwMode="auto">
          <a:xfrm rot="16200000" flipH="1">
            <a:off x="1674019" y="1808957"/>
            <a:ext cx="7937" cy="1460500"/>
          </a:xfrm>
          <a:prstGeom prst="line">
            <a:avLst/>
          </a:prstGeom>
          <a:noFill/>
          <a:ln w="57150">
            <a:solidFill>
              <a:srgbClr val="1C1C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20501" name="Line 25"/>
          <p:cNvSpPr>
            <a:spLocks noChangeShapeType="1"/>
          </p:cNvSpPr>
          <p:nvPr/>
        </p:nvSpPr>
        <p:spPr bwMode="auto">
          <a:xfrm rot="16200000" flipH="1">
            <a:off x="1674019" y="1745457"/>
            <a:ext cx="7937" cy="1460500"/>
          </a:xfrm>
          <a:prstGeom prst="line">
            <a:avLst/>
          </a:prstGeom>
          <a:noFill/>
          <a:ln w="57150">
            <a:solidFill>
              <a:srgbClr val="1C1C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20502" name="Line 26"/>
          <p:cNvSpPr>
            <a:spLocks noChangeShapeType="1"/>
          </p:cNvSpPr>
          <p:nvPr/>
        </p:nvSpPr>
        <p:spPr bwMode="auto">
          <a:xfrm rot="16200000" flipH="1">
            <a:off x="1674019" y="742157"/>
            <a:ext cx="7937" cy="1460500"/>
          </a:xfrm>
          <a:prstGeom prst="line">
            <a:avLst/>
          </a:prstGeom>
          <a:noFill/>
          <a:ln w="57150">
            <a:solidFill>
              <a:srgbClr val="1C1C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20503" name="Line 27"/>
          <p:cNvSpPr>
            <a:spLocks noChangeShapeType="1"/>
          </p:cNvSpPr>
          <p:nvPr/>
        </p:nvSpPr>
        <p:spPr bwMode="auto">
          <a:xfrm flipH="1">
            <a:off x="971550" y="1435100"/>
            <a:ext cx="6350" cy="1155700"/>
          </a:xfrm>
          <a:prstGeom prst="line">
            <a:avLst/>
          </a:prstGeom>
          <a:noFill/>
          <a:ln w="57150">
            <a:solidFill>
              <a:srgbClr val="1C1C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20504" name="Line 28"/>
          <p:cNvSpPr>
            <a:spLocks noChangeShapeType="1"/>
          </p:cNvSpPr>
          <p:nvPr/>
        </p:nvSpPr>
        <p:spPr bwMode="auto">
          <a:xfrm flipH="1">
            <a:off x="2373313" y="1447800"/>
            <a:ext cx="6350" cy="1155700"/>
          </a:xfrm>
          <a:prstGeom prst="line">
            <a:avLst/>
          </a:prstGeom>
          <a:noFill/>
          <a:ln w="57150">
            <a:solidFill>
              <a:srgbClr val="1C1C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20505" name="Line 29"/>
          <p:cNvSpPr>
            <a:spLocks noChangeShapeType="1"/>
          </p:cNvSpPr>
          <p:nvPr/>
        </p:nvSpPr>
        <p:spPr bwMode="auto">
          <a:xfrm rot="16200000" flipH="1">
            <a:off x="8100219" y="3045619"/>
            <a:ext cx="7938" cy="1460500"/>
          </a:xfrm>
          <a:prstGeom prst="line">
            <a:avLst/>
          </a:prstGeom>
          <a:noFill/>
          <a:ln w="57150">
            <a:solidFill>
              <a:srgbClr val="1C1C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20506" name="Line 30"/>
          <p:cNvSpPr>
            <a:spLocks noChangeShapeType="1"/>
          </p:cNvSpPr>
          <p:nvPr/>
        </p:nvSpPr>
        <p:spPr bwMode="auto">
          <a:xfrm rot="16200000" flipH="1">
            <a:off x="8100219" y="1896269"/>
            <a:ext cx="1588" cy="1504950"/>
          </a:xfrm>
          <a:prstGeom prst="line">
            <a:avLst/>
          </a:prstGeom>
          <a:noFill/>
          <a:ln w="57150">
            <a:solidFill>
              <a:srgbClr val="1C1C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20507" name="Line 31"/>
          <p:cNvSpPr>
            <a:spLocks noChangeShapeType="1"/>
          </p:cNvSpPr>
          <p:nvPr/>
        </p:nvSpPr>
        <p:spPr bwMode="auto">
          <a:xfrm flipH="1">
            <a:off x="7378700" y="2671763"/>
            <a:ext cx="6350" cy="1155700"/>
          </a:xfrm>
          <a:prstGeom prst="line">
            <a:avLst/>
          </a:prstGeom>
          <a:noFill/>
          <a:ln w="57150">
            <a:solidFill>
              <a:srgbClr val="1C1C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20508" name="Line 32"/>
          <p:cNvSpPr>
            <a:spLocks noChangeShapeType="1"/>
          </p:cNvSpPr>
          <p:nvPr/>
        </p:nvSpPr>
        <p:spPr bwMode="auto">
          <a:xfrm flipH="1">
            <a:off x="8875713" y="2633663"/>
            <a:ext cx="6350" cy="1155700"/>
          </a:xfrm>
          <a:prstGeom prst="line">
            <a:avLst/>
          </a:prstGeom>
          <a:noFill/>
          <a:ln w="57150">
            <a:solidFill>
              <a:srgbClr val="1C1C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20509" name="Line 33"/>
          <p:cNvSpPr>
            <a:spLocks noChangeShapeType="1"/>
          </p:cNvSpPr>
          <p:nvPr/>
        </p:nvSpPr>
        <p:spPr bwMode="auto">
          <a:xfrm rot="16200000" flipH="1">
            <a:off x="8100219" y="4156869"/>
            <a:ext cx="1588" cy="1504950"/>
          </a:xfrm>
          <a:prstGeom prst="line">
            <a:avLst/>
          </a:prstGeom>
          <a:noFill/>
          <a:ln w="57150">
            <a:solidFill>
              <a:srgbClr val="1C1C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20510" name="Line 34"/>
          <p:cNvSpPr>
            <a:spLocks noChangeShapeType="1"/>
          </p:cNvSpPr>
          <p:nvPr/>
        </p:nvSpPr>
        <p:spPr bwMode="auto">
          <a:xfrm flipH="1">
            <a:off x="8875713" y="3770313"/>
            <a:ext cx="6350" cy="1155700"/>
          </a:xfrm>
          <a:prstGeom prst="line">
            <a:avLst/>
          </a:prstGeom>
          <a:noFill/>
          <a:ln w="57150">
            <a:solidFill>
              <a:srgbClr val="1C1C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C3F2DA0-D4C2-47FB-B0EC-0A20CA8FC2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416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143000"/>
          </a:xfrm>
        </p:spPr>
        <p:txBody>
          <a:bodyPr/>
          <a:lstStyle/>
          <a:p>
            <a:pPr eaLnBrk="1" hangingPunct="1"/>
            <a:r>
              <a:rPr lang="cs-CZ"/>
              <a:t>Angiografie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976313" y="1981200"/>
            <a:ext cx="7772400" cy="4114800"/>
          </a:xfrm>
        </p:spPr>
        <p:txBody>
          <a:bodyPr/>
          <a:lstStyle/>
          <a:p>
            <a:pPr marL="82296" indent="0" eaLnBrk="1" hangingPunct="1">
              <a:buNone/>
            </a:pPr>
            <a:r>
              <a:rPr lang="cs-CZ" dirty="0"/>
              <a:t>Možné komplikace</a:t>
            </a:r>
          </a:p>
          <a:p>
            <a:pPr eaLnBrk="1" hangingPunct="1"/>
            <a:r>
              <a:rPr lang="cs-CZ" dirty="0"/>
              <a:t>alergie </a:t>
            </a:r>
          </a:p>
          <a:p>
            <a:pPr eaLnBrk="1" hangingPunct="1"/>
            <a:r>
              <a:rPr lang="cs-CZ" dirty="0" err="1"/>
              <a:t>warfarinizace</a:t>
            </a:r>
            <a:endParaRPr lang="cs-CZ" dirty="0"/>
          </a:p>
          <a:p>
            <a:pPr eaLnBrk="1" hangingPunct="1"/>
            <a:r>
              <a:rPr lang="cs-CZ" dirty="0"/>
              <a:t>místo punkce</a:t>
            </a:r>
          </a:p>
          <a:p>
            <a:pPr eaLnBrk="1" hangingPunct="1"/>
            <a:r>
              <a:rPr lang="cs-CZ" dirty="0" err="1"/>
              <a:t>metformin</a:t>
            </a:r>
            <a:endParaRPr lang="cs-CZ" dirty="0"/>
          </a:p>
          <a:p>
            <a:pPr eaLnBrk="1" hangingPunct="1"/>
            <a:r>
              <a:rPr lang="cs-CZ" dirty="0"/>
              <a:t>funkce ledvin</a:t>
            </a:r>
          </a:p>
          <a:p>
            <a:pPr eaLnBrk="1" hangingPunct="1"/>
            <a:r>
              <a:rPr lang="cs-CZ" dirty="0"/>
              <a:t>hydratace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 t="3012" b="2948"/>
          <a:stretch>
            <a:fillRect/>
          </a:stretch>
        </p:blipFill>
        <p:spPr bwMode="auto">
          <a:xfrm>
            <a:off x="6443663" y="2060575"/>
            <a:ext cx="2592387" cy="4608513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C463480-F83B-4D36-A80C-DD793B283E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477"/>
    </mc:Choice>
    <mc:Fallback>
      <p:transition spd="slow" advTm="58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549275"/>
            <a:ext cx="8856662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/>
              <a:t>Terapeutické přístupy </a:t>
            </a:r>
            <a:br>
              <a:rPr lang="cs-CZ"/>
            </a:br>
            <a:r>
              <a:rPr lang="cs-CZ"/>
              <a:t>u ICHDK dle stadia onemocnění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dirty="0"/>
          </a:p>
          <a:p>
            <a:pPr eaLnBrk="1" hangingPunct="1"/>
            <a:r>
              <a:rPr lang="cs-CZ" b="1" dirty="0"/>
              <a:t>Farmakoterapie                      I - IV</a:t>
            </a:r>
            <a:r>
              <a:rPr lang="cs-CZ" dirty="0"/>
              <a:t> </a:t>
            </a:r>
          </a:p>
          <a:p>
            <a:pPr eaLnBrk="1" hangingPunct="1"/>
            <a:r>
              <a:rPr lang="cs-CZ" dirty="0"/>
              <a:t>Chirurgické přístupy                    </a:t>
            </a:r>
            <a:r>
              <a:rPr lang="cs-CZ" dirty="0" err="1"/>
              <a:t>IIb</a:t>
            </a:r>
            <a:r>
              <a:rPr lang="cs-CZ" dirty="0"/>
              <a:t> - IV</a:t>
            </a:r>
          </a:p>
          <a:p>
            <a:pPr eaLnBrk="1" hangingPunct="1"/>
            <a:r>
              <a:rPr lang="cs-CZ" dirty="0"/>
              <a:t>Perkutánní intervence                 </a:t>
            </a:r>
            <a:r>
              <a:rPr lang="cs-CZ" dirty="0" err="1"/>
              <a:t>IIb</a:t>
            </a:r>
            <a:r>
              <a:rPr lang="cs-CZ" dirty="0"/>
              <a:t> - IV</a:t>
            </a:r>
          </a:p>
          <a:p>
            <a:pPr eaLnBrk="1" hangingPunct="1">
              <a:buFontTx/>
              <a:buNone/>
            </a:pPr>
            <a:endParaRPr lang="cs-CZ" b="1" dirty="0"/>
          </a:p>
          <a:p>
            <a:pPr eaLnBrk="1" hangingPunct="1"/>
            <a:r>
              <a:rPr lang="cs-CZ" dirty="0"/>
              <a:t>Fyzikální terapie                             I - II</a:t>
            </a:r>
          </a:p>
          <a:p>
            <a:pPr eaLnBrk="1" hangingPunct="1"/>
            <a:r>
              <a:rPr lang="cs-CZ" dirty="0"/>
              <a:t>Lokální léčba                                III - IV </a:t>
            </a:r>
          </a:p>
          <a:p>
            <a:pPr eaLnBrk="1" hangingPunct="1"/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FED8863-6C9F-41F8-943C-8A403CCC51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97"/>
    </mc:Choice>
    <mc:Fallback>
      <p:transition spd="slow" advTm="42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dirty="0"/>
              <a:t>1. Postup u asymptomatických osob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773238"/>
            <a:ext cx="8207375" cy="4035425"/>
          </a:xfrm>
          <a:noFill/>
          <a:ln>
            <a:solidFill>
              <a:schemeClr val="bg1"/>
            </a:solidFill>
          </a:ln>
        </p:spPr>
        <p:txBody>
          <a:bodyPr>
            <a:normAutofit fontScale="925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cs-CZ" dirty="0"/>
          </a:p>
          <a:p>
            <a:pPr eaLnBrk="1" hangingPunct="1">
              <a:lnSpc>
                <a:spcPct val="80000"/>
              </a:lnSpc>
            </a:pPr>
            <a:r>
              <a:rPr lang="cs-CZ" b="1" dirty="0">
                <a:solidFill>
                  <a:srgbClr val="C00000"/>
                </a:solidFill>
              </a:rPr>
              <a:t>Intervence rizikových faktorů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/>
              <a:t>aterosklerózy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dirty="0"/>
          </a:p>
          <a:p>
            <a:pPr eaLnBrk="1" hangingPunct="1">
              <a:lnSpc>
                <a:spcPct val="80000"/>
              </a:lnSpc>
            </a:pPr>
            <a:r>
              <a:rPr lang="cs-CZ" dirty="0"/>
              <a:t>Prevence progrese onemocnění = </a:t>
            </a:r>
            <a:r>
              <a:rPr lang="cs-CZ" b="1" dirty="0">
                <a:solidFill>
                  <a:srgbClr val="C00000"/>
                </a:solidFill>
              </a:rPr>
              <a:t>prevence komplikací </a:t>
            </a:r>
            <a:r>
              <a:rPr lang="cs-CZ" b="1" dirty="0" err="1">
                <a:solidFill>
                  <a:srgbClr val="C00000"/>
                </a:solidFill>
              </a:rPr>
              <a:t>aterotrombózy</a:t>
            </a:r>
            <a:r>
              <a:rPr lang="cs-CZ" b="1" dirty="0">
                <a:solidFill>
                  <a:srgbClr val="C00000"/>
                </a:solidFill>
              </a:rPr>
              <a:t>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dirty="0"/>
              <a:t>   - růst plátů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dirty="0"/>
              <a:t>   - trombotická okluze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dirty="0"/>
              <a:t>   - degenerace stěny s dilatací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dirty="0"/>
              <a:t>   - embolizace z </a:t>
            </a:r>
            <a:r>
              <a:rPr lang="cs-CZ" dirty="0" err="1"/>
              <a:t>aneuryzmat</a:t>
            </a:r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BABDCC1-74AD-48E7-9913-7EC6A61EC0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98"/>
    </mc:Choice>
    <mc:Fallback>
      <p:transition spd="slow" advTm="24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692696"/>
            <a:ext cx="8964612" cy="841474"/>
          </a:xfrm>
        </p:spPr>
        <p:txBody>
          <a:bodyPr/>
          <a:lstStyle/>
          <a:p>
            <a:pPr eaLnBrk="1" hangingPunct="1"/>
            <a:r>
              <a:rPr lang="cs-CZ" dirty="0"/>
              <a:t>Postup u pacientů s klaudikacemi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2420938"/>
            <a:ext cx="7369175" cy="2286000"/>
          </a:xfrm>
        </p:spPr>
        <p:txBody>
          <a:bodyPr>
            <a:normAutofit fontScale="92500" lnSpcReduction="10000"/>
          </a:bodyPr>
          <a:lstStyle/>
          <a:p>
            <a:pPr algn="l" eaLnBrk="1" hangingPunct="1"/>
            <a:r>
              <a:rPr lang="cs-CZ" dirty="0"/>
              <a:t>Obecná strategie:</a:t>
            </a:r>
          </a:p>
          <a:p>
            <a:pPr algn="l" eaLnBrk="1" hangingPunct="1"/>
            <a:endParaRPr lang="cs-CZ" dirty="0"/>
          </a:p>
          <a:p>
            <a:pPr algn="l" eaLnBrk="1" hangingPunct="1"/>
            <a:r>
              <a:rPr lang="cs-CZ" dirty="0">
                <a:solidFill>
                  <a:schemeClr val="tx2"/>
                </a:solidFill>
              </a:rPr>
              <a:t>prioritu nemají klaudikační potíže</a:t>
            </a:r>
            <a:r>
              <a:rPr lang="cs-CZ" dirty="0"/>
              <a:t>, ale </a:t>
            </a:r>
            <a:r>
              <a:rPr lang="cs-CZ" dirty="0">
                <a:solidFill>
                  <a:schemeClr val="tx2"/>
                </a:solidFill>
              </a:rPr>
              <a:t>prevence progrese onemocnění a kardiovaskulárních komplikací</a:t>
            </a:r>
          </a:p>
          <a:p>
            <a:pPr algn="l" eaLnBrk="1" hangingPunct="1"/>
            <a:r>
              <a:rPr lang="cs-CZ" dirty="0"/>
              <a:t>ovlivnění rizikových faktorů ke zmírnění projevů a komplikací </a:t>
            </a:r>
            <a:r>
              <a:rPr lang="cs-CZ" dirty="0" err="1"/>
              <a:t>atero</a:t>
            </a:r>
            <a:r>
              <a:rPr lang="cs-CZ" dirty="0"/>
              <a:t>-trombózy</a:t>
            </a:r>
          </a:p>
        </p:txBody>
      </p:sp>
      <p:sp>
        <p:nvSpPr>
          <p:cNvPr id="31748" name="AutoShape 4"/>
          <p:cNvSpPr>
            <a:spLocks noChangeArrowheads="1"/>
          </p:cNvSpPr>
          <p:nvPr/>
        </p:nvSpPr>
        <p:spPr bwMode="auto">
          <a:xfrm>
            <a:off x="285307" y="3645024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74FF70E-FC33-4719-ADFB-77D934ED7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29"/>
    </mc:Choice>
    <mc:Fallback>
      <p:transition spd="slow" advTm="26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/>
              <a:t>Ad 1) Intervence rizikových faktorů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266950"/>
            <a:ext cx="8207375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dirty="0"/>
              <a:t>   Ovlivnitelné		Neovlivnitelné</a:t>
            </a:r>
          </a:p>
          <a:p>
            <a:pPr eaLnBrk="1" hangingPunct="1">
              <a:buFontTx/>
              <a:buNone/>
            </a:pPr>
            <a:r>
              <a:rPr lang="cs-CZ" sz="2800" b="1" dirty="0">
                <a:solidFill>
                  <a:srgbClr val="FFCC00"/>
                </a:solidFill>
              </a:rPr>
              <a:t>	kouření                      věk nad 50 let</a:t>
            </a:r>
          </a:p>
          <a:p>
            <a:pPr eaLnBrk="1" hangingPunct="1">
              <a:buFontTx/>
              <a:buNone/>
            </a:pPr>
            <a:r>
              <a:rPr lang="cs-CZ" sz="2800" b="1" dirty="0">
                <a:solidFill>
                  <a:srgbClr val="FFCC00"/>
                </a:solidFill>
              </a:rPr>
              <a:t>   diabetes                     mužské pohlaví</a:t>
            </a:r>
          </a:p>
          <a:p>
            <a:pPr eaLnBrk="1" hangingPunct="1">
              <a:buFontTx/>
              <a:buNone/>
            </a:pPr>
            <a:r>
              <a:rPr lang="cs-CZ" sz="2800" b="1" dirty="0">
                <a:solidFill>
                  <a:srgbClr val="FFCC00"/>
                </a:solidFill>
              </a:rPr>
              <a:t>   hypertense                </a:t>
            </a:r>
            <a:r>
              <a:rPr lang="cs-CZ" sz="2800" b="1" dirty="0" err="1">
                <a:solidFill>
                  <a:srgbClr val="FFCC00"/>
                </a:solidFill>
              </a:rPr>
              <a:t>postmenopauz.období</a:t>
            </a:r>
            <a:endParaRPr lang="cs-CZ" sz="2800" b="1" dirty="0">
              <a:solidFill>
                <a:srgbClr val="FFCC00"/>
              </a:solidFill>
            </a:endParaRPr>
          </a:p>
          <a:p>
            <a:pPr eaLnBrk="1" hangingPunct="1">
              <a:buFontTx/>
              <a:buNone/>
            </a:pPr>
            <a:r>
              <a:rPr lang="cs-CZ" sz="2800" b="1" dirty="0">
                <a:solidFill>
                  <a:srgbClr val="FFCC00"/>
                </a:solidFill>
              </a:rPr>
              <a:t>   </a:t>
            </a:r>
            <a:r>
              <a:rPr lang="cs-CZ" sz="2800" b="1" dirty="0" err="1">
                <a:solidFill>
                  <a:srgbClr val="FFCC00"/>
                </a:solidFill>
              </a:rPr>
              <a:t>dyslipidemie</a:t>
            </a:r>
            <a:r>
              <a:rPr lang="cs-CZ" sz="2800" b="1" dirty="0">
                <a:solidFill>
                  <a:srgbClr val="FFCC00"/>
                </a:solidFill>
              </a:rPr>
              <a:t>             obezita</a:t>
            </a:r>
          </a:p>
          <a:p>
            <a:pPr eaLnBrk="1" hangingPunct="1">
              <a:buFontTx/>
              <a:buNone/>
            </a:pPr>
            <a:r>
              <a:rPr lang="cs-CZ" sz="2800" dirty="0"/>
              <a:t>   </a:t>
            </a:r>
          </a:p>
          <a:p>
            <a:pPr eaLnBrk="1" hangingPunct="1">
              <a:buFontTx/>
              <a:buNone/>
            </a:pPr>
            <a:r>
              <a:rPr lang="cs-CZ" sz="2800" dirty="0"/>
              <a:t>   a) motivace pacienta ke změně životního stylu</a:t>
            </a:r>
          </a:p>
          <a:p>
            <a:pPr eaLnBrk="1" hangingPunct="1">
              <a:buFontTx/>
              <a:buNone/>
            </a:pPr>
            <a:r>
              <a:rPr lang="cs-CZ" sz="2800" dirty="0"/>
              <a:t>   b) farmakologické ovlivnění rizik. faktorů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24FE87C-0907-4526-8509-E3AE6A884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79"/>
    </mc:Choice>
    <mc:Fallback>
      <p:transition spd="slow" advTm="19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Scan009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188913"/>
            <a:ext cx="662622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Oval 3"/>
          <p:cNvSpPr>
            <a:spLocks noChangeArrowheads="1"/>
          </p:cNvSpPr>
          <p:nvPr/>
        </p:nvSpPr>
        <p:spPr bwMode="auto">
          <a:xfrm>
            <a:off x="5580063" y="1557338"/>
            <a:ext cx="1296987" cy="10795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5C05EA6-E3C3-4BDC-99C7-7B9131E0C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27"/>
    </mc:Choice>
    <mc:Fallback>
      <p:transition spd="slow" advTm="20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/>
              <a:t>Pohybová léčba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122488"/>
            <a:ext cx="8350250" cy="4114800"/>
          </a:xfrm>
        </p:spPr>
        <p:txBody>
          <a:bodyPr/>
          <a:lstStyle/>
          <a:p>
            <a:pPr eaLnBrk="1" hangingPunct="1"/>
            <a:r>
              <a:rPr lang="cs-CZ"/>
              <a:t>indikovaná u  stadia I a II </a:t>
            </a:r>
          </a:p>
          <a:p>
            <a:pPr eaLnBrk="1" hangingPunct="1"/>
            <a:r>
              <a:rPr lang="cs-CZ"/>
              <a:t>trenink chůze, nejlépe pod dozorem</a:t>
            </a:r>
          </a:p>
          <a:p>
            <a:pPr eaLnBrk="1" hangingPunct="1"/>
            <a:r>
              <a:rPr lang="cs-CZ"/>
              <a:t>polohové cviky se zatížením přísl. svalové skupiny</a:t>
            </a:r>
          </a:p>
          <a:p>
            <a:pPr eaLnBrk="1" hangingPunct="1"/>
            <a:endParaRPr lang="cs-CZ"/>
          </a:p>
          <a:p>
            <a:pPr eaLnBrk="1" hangingPunct="1"/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340F212-B49D-42F1-812F-0D185CBF1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23"/>
    </mc:Choice>
    <mc:Fallback>
      <p:transition spd="slow" advTm="33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/>
              <a:t>Prevalence a distribuce ICHDK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dirty="0"/>
              <a:t>Prevalence - 10 % populace   </a:t>
            </a:r>
          </a:p>
          <a:p>
            <a:pPr eaLnBrk="1" hangingPunct="1"/>
            <a:r>
              <a:rPr lang="cs-CZ" dirty="0"/>
              <a:t>Z toho 60 % pacientů je asymptomatických</a:t>
            </a:r>
          </a:p>
          <a:p>
            <a:pPr eaLnBrk="1" hangingPunct="1"/>
            <a:r>
              <a:rPr lang="cs-CZ" b="1" dirty="0"/>
              <a:t>40 % pacientů je symptomatických - intermitentní klaudikace, kritická ischemie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462FE2E-9540-42B8-9BC6-8FED16189B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241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/>
            <a:r>
              <a:rPr lang="cs-CZ"/>
              <a:t>Pohybová léčba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773238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/>
              <a:t>přijata jako primární nefarmakologická léčba klaudikací</a:t>
            </a:r>
          </a:p>
          <a:p>
            <a:pPr eaLnBrk="1" hangingPunct="1">
              <a:lnSpc>
                <a:spcPct val="90000"/>
              </a:lnSpc>
            </a:pPr>
            <a:r>
              <a:rPr lang="cs-CZ"/>
              <a:t>meta-analýza 18 studií –  nerandomizovaných, nekontrolovaných (Gardner, Poehlman 1995) :</a:t>
            </a:r>
          </a:p>
          <a:p>
            <a:pPr eaLnBrk="1" hangingPunct="1">
              <a:lnSpc>
                <a:spcPct val="90000"/>
              </a:lnSpc>
            </a:pPr>
            <a:r>
              <a:rPr lang="cs-CZ"/>
              <a:t>179% prodloužení bezbolestné délky chůze</a:t>
            </a:r>
          </a:p>
          <a:p>
            <a:pPr eaLnBrk="1" hangingPunct="1">
              <a:lnSpc>
                <a:spcPct val="90000"/>
              </a:lnSpc>
            </a:pPr>
            <a:r>
              <a:rPr lang="cs-CZ"/>
              <a:t>122% prodloužení maximální délky chůze</a:t>
            </a:r>
          </a:p>
          <a:p>
            <a:pPr eaLnBrk="1" hangingPunct="1">
              <a:lnSpc>
                <a:spcPct val="90000"/>
              </a:lnSpc>
            </a:pPr>
            <a:r>
              <a:rPr lang="cs-CZ"/>
              <a:t>zlepšení kvality života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AB62D6E-08B8-47B1-877B-6C93D0C46B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32"/>
    </mc:Choice>
    <mc:Fallback>
      <p:transition spd="slow" advTm="19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609600"/>
            <a:ext cx="8569325" cy="1143000"/>
          </a:xfrm>
        </p:spPr>
        <p:txBody>
          <a:bodyPr/>
          <a:lstStyle/>
          <a:p>
            <a:pPr eaLnBrk="1" hangingPunct="1"/>
            <a:r>
              <a:rPr lang="cs-CZ" sz="4000"/>
              <a:t>Revaskularizace – přehled procedur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z="2800"/>
              <a:t>trombolýza uzávěru</a:t>
            </a:r>
          </a:p>
          <a:p>
            <a:pPr eaLnBrk="1" hangingPunct="1"/>
            <a:r>
              <a:rPr lang="cs-CZ" sz="2800"/>
              <a:t>PTA</a:t>
            </a:r>
          </a:p>
          <a:p>
            <a:pPr eaLnBrk="1" hangingPunct="1"/>
            <a:r>
              <a:rPr lang="cs-CZ" sz="2800"/>
              <a:t>aterektomie</a:t>
            </a:r>
          </a:p>
          <a:p>
            <a:pPr eaLnBrk="1" hangingPunct="1"/>
            <a:r>
              <a:rPr lang="cs-CZ" sz="2800"/>
              <a:t>trombendarterektomie</a:t>
            </a:r>
          </a:p>
          <a:p>
            <a:pPr eaLnBrk="1" hangingPunct="1"/>
            <a:r>
              <a:rPr lang="cs-CZ" sz="2800"/>
              <a:t>embolektomie </a:t>
            </a:r>
          </a:p>
          <a:p>
            <a:pPr eaLnBrk="1" hangingPunct="1"/>
            <a:r>
              <a:rPr lang="cs-CZ" sz="2800"/>
              <a:t>bypass (žilou nebo umělou protézou)</a:t>
            </a:r>
          </a:p>
          <a:p>
            <a:pPr eaLnBrk="1" hangingPunct="1"/>
            <a:r>
              <a:rPr lang="cs-CZ" sz="2800"/>
              <a:t>in situ bypass</a:t>
            </a:r>
          </a:p>
          <a:p>
            <a:pPr eaLnBrk="1" hangingPunct="1"/>
            <a:r>
              <a:rPr lang="cs-CZ" sz="2800"/>
              <a:t>extraanatomické rekonstrukce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8BFA746-2BDF-4978-9992-FE21926635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27"/>
    </mc:Choice>
    <mc:Fallback>
      <p:transition spd="slow" advTm="27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7772400" cy="1143000"/>
          </a:xfrm>
        </p:spPr>
        <p:txBody>
          <a:bodyPr/>
          <a:lstStyle/>
          <a:p>
            <a:pPr eaLnBrk="1" hangingPunct="1"/>
            <a:r>
              <a:rPr lang="cs-CZ"/>
              <a:t>PTA</a:t>
            </a:r>
          </a:p>
        </p:txBody>
      </p:sp>
      <p:pic>
        <p:nvPicPr>
          <p:cNvPr id="57347" name="Picture 3" descr="Scan01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975" y="1981200"/>
            <a:ext cx="41036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EB4F956-30B5-4927-A78A-DB5C7B9101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69"/>
    </mc:Choice>
    <mc:Fallback>
      <p:transition spd="slow" advTm="30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33375"/>
            <a:ext cx="8785225" cy="1143000"/>
          </a:xfrm>
        </p:spPr>
        <p:txBody>
          <a:bodyPr/>
          <a:lstStyle/>
          <a:p>
            <a:pPr eaLnBrk="1" hangingPunct="1"/>
            <a:r>
              <a:rPr lang="cs-CZ"/>
              <a:t>Trombolýza tepenných uzávěrů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207375" cy="4687888"/>
          </a:xfrm>
        </p:spPr>
        <p:txBody>
          <a:bodyPr/>
          <a:lstStyle/>
          <a:p>
            <a:pPr eaLnBrk="1" hangingPunct="1"/>
            <a:r>
              <a:rPr lang="cs-CZ"/>
              <a:t>systémová nebo lokální (intraarteriální)</a:t>
            </a:r>
          </a:p>
          <a:p>
            <a:pPr eaLnBrk="1" hangingPunct="1">
              <a:buFontTx/>
              <a:buNone/>
            </a:pPr>
            <a:endParaRPr lang="cs-CZ"/>
          </a:p>
          <a:p>
            <a:pPr eaLnBrk="1" hangingPunct="1">
              <a:buFontTx/>
              <a:buNone/>
            </a:pPr>
            <a:r>
              <a:rPr lang="cs-CZ"/>
              <a:t>Indikace zejména :</a:t>
            </a:r>
          </a:p>
          <a:p>
            <a:pPr eaLnBrk="1" hangingPunct="1"/>
            <a:r>
              <a:rPr lang="cs-CZ"/>
              <a:t>akutní tepenný uzávěr</a:t>
            </a:r>
          </a:p>
          <a:p>
            <a:pPr eaLnBrk="1" hangingPunct="1"/>
            <a:r>
              <a:rPr lang="cs-CZ"/>
              <a:t>chronický tepenný uzávěr – pánevní tepny do 1 roku, stehenní 6 měsíců, lýtkové 1 měsíc, digitální 24 hod</a:t>
            </a:r>
          </a:p>
          <a:p>
            <a:pPr eaLnBrk="1" hangingPunct="1">
              <a:buFontTx/>
              <a:buNone/>
            </a:pPr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B4C1C19-7365-40D2-9383-7B4B1C0403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58"/>
    </mc:Choice>
    <mc:Fallback>
      <p:transition spd="slow" advTm="15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Lokální trombolýza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207375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/>
              <a:t>méně kontraindikací, nebo jejich relativita oproti  systémovému podání (absolutní : projevy krvácení, floridní vředová choroba, maligní hypertense)</a:t>
            </a:r>
          </a:p>
          <a:p>
            <a:pPr eaLnBrk="1" hangingPunct="1">
              <a:lnSpc>
                <a:spcPct val="90000"/>
              </a:lnSpc>
            </a:pPr>
            <a:r>
              <a:rPr lang="cs-CZ"/>
              <a:t>nižší dávkování</a:t>
            </a:r>
          </a:p>
          <a:p>
            <a:pPr eaLnBrk="1" hangingPunct="1">
              <a:lnSpc>
                <a:spcPct val="90000"/>
              </a:lnSpc>
            </a:pPr>
            <a:r>
              <a:rPr lang="cs-CZ"/>
              <a:t>méně komplikací (cca do 1%)</a:t>
            </a:r>
          </a:p>
          <a:p>
            <a:pPr eaLnBrk="1" hangingPunct="1">
              <a:lnSpc>
                <a:spcPct val="90000"/>
              </a:lnSpc>
            </a:pPr>
            <a:r>
              <a:rPr lang="cs-CZ"/>
              <a:t>indikace: akutní tepenný uzávěr, chronický uzávěr, akutní uzávěr bypassu nebo shuntu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26590C9-AF73-4FE9-A0A2-3376966271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08"/>
    </mc:Choice>
    <mc:Fallback>
      <p:transition spd="slow" advTm="35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/>
            <a:r>
              <a:rPr lang="cs-CZ"/>
              <a:t>Rekonstrukční operace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976313" y="1762125"/>
            <a:ext cx="7772400" cy="4114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800"/>
              <a:t>Stadium IV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800"/>
              <a:t>Stadium III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800"/>
              <a:t>Stadium II s limitujícími klaudikacemi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sz="2800"/>
          </a:p>
          <a:p>
            <a:pPr eaLnBrk="1" hangingPunct="1">
              <a:lnSpc>
                <a:spcPct val="90000"/>
              </a:lnSpc>
            </a:pPr>
            <a:r>
              <a:rPr lang="cs-CZ" sz="2800"/>
              <a:t>Aortofemorální, aortobifemorální bypass</a:t>
            </a:r>
          </a:p>
          <a:p>
            <a:pPr eaLnBrk="1" hangingPunct="1">
              <a:lnSpc>
                <a:spcPct val="90000"/>
              </a:lnSpc>
            </a:pPr>
            <a:r>
              <a:rPr lang="cs-CZ" sz="2800"/>
              <a:t>Femorofemorální cross-over bypass</a:t>
            </a:r>
          </a:p>
          <a:p>
            <a:pPr eaLnBrk="1" hangingPunct="1">
              <a:lnSpc>
                <a:spcPct val="90000"/>
              </a:lnSpc>
            </a:pPr>
            <a:r>
              <a:rPr lang="cs-CZ" sz="2800"/>
              <a:t>Femoropopliteální bypass</a:t>
            </a:r>
          </a:p>
          <a:p>
            <a:pPr eaLnBrk="1" hangingPunct="1">
              <a:lnSpc>
                <a:spcPct val="90000"/>
              </a:lnSpc>
            </a:pPr>
            <a:r>
              <a:rPr lang="cs-CZ" sz="2800"/>
              <a:t>Femoropopliteální distální bypass</a:t>
            </a:r>
          </a:p>
          <a:p>
            <a:pPr eaLnBrk="1" hangingPunct="1">
              <a:lnSpc>
                <a:spcPct val="90000"/>
              </a:lnSpc>
            </a:pPr>
            <a:r>
              <a:rPr lang="cs-CZ" sz="2800"/>
              <a:t>Femorotibiální  bypass</a:t>
            </a:r>
          </a:p>
          <a:p>
            <a:pPr eaLnBrk="1" hangingPunct="1">
              <a:lnSpc>
                <a:spcPct val="90000"/>
              </a:lnSpc>
            </a:pPr>
            <a:r>
              <a:rPr lang="cs-CZ" sz="2800"/>
              <a:t>Axillofemorální bypass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9369C7F-B909-47E1-A609-E0DEDFBC1E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94"/>
    </mc:Choice>
    <mc:Fallback>
      <p:transition spd="slow" advTm="39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Kritická ischemie končetin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/>
              <a:t>hrozící ztráta končetiny nebo její části</a:t>
            </a:r>
          </a:p>
          <a:p>
            <a:pPr eaLnBrk="1" hangingPunct="1">
              <a:buFontTx/>
              <a:buNone/>
            </a:pPr>
            <a:r>
              <a:rPr lang="cs-CZ"/>
              <a:t>    </a:t>
            </a:r>
          </a:p>
          <a:p>
            <a:pPr eaLnBrk="1" hangingPunct="1">
              <a:buFontTx/>
              <a:buNone/>
            </a:pPr>
            <a:r>
              <a:rPr lang="cs-CZ"/>
              <a:t>DEFINICE :</a:t>
            </a:r>
          </a:p>
          <a:p>
            <a:pPr eaLnBrk="1" hangingPunct="1"/>
            <a:r>
              <a:rPr lang="cs-CZ"/>
              <a:t>1) gangréna nebo klidové ischemické bolesti</a:t>
            </a:r>
          </a:p>
          <a:p>
            <a:pPr eaLnBrk="1" hangingPunct="1"/>
            <a:r>
              <a:rPr lang="cs-CZ"/>
              <a:t>2) systolický tlak  50mmHg a méně, event. prstový 30 mm Hg a méně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BF1F075-6684-4583-BEB2-931EB42918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23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/>
              <a:t>Postup u kritické ischemie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z="2800"/>
              <a:t>Prioritou je </a:t>
            </a:r>
            <a:r>
              <a:rPr lang="cs-CZ" sz="2800">
                <a:solidFill>
                  <a:schemeClr val="tx2"/>
                </a:solidFill>
              </a:rPr>
              <a:t>záchrana končetiny</a:t>
            </a:r>
            <a:r>
              <a:rPr lang="cs-CZ" sz="2800"/>
              <a:t> – revaskularizační výkony</a:t>
            </a:r>
          </a:p>
          <a:p>
            <a:pPr eaLnBrk="1" hangingPunct="1"/>
            <a:r>
              <a:rPr lang="cs-CZ" sz="2800"/>
              <a:t>Prevence kardiovaskulárních příhod v jiných lokalizacích – posouzení potřeby revaskularizace koronárního nebo karotického řečiště, zejména před výkony v celkové anestézii </a:t>
            </a:r>
          </a:p>
          <a:p>
            <a:pPr eaLnBrk="1" hangingPunct="1"/>
            <a:r>
              <a:rPr lang="cs-CZ" sz="2800"/>
              <a:t>Farmakoterapii k ovlivnění rizik. faktorů nelze přerušit s výj. míry antihypertenzní medikace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7288A1A-872B-4400-B213-2EDF94488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12"/>
    </mc:Choice>
    <mc:Fallback>
      <p:transition spd="slow" advTm="24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49250"/>
            <a:ext cx="8435975" cy="1941513"/>
          </a:xfrm>
        </p:spPr>
        <p:txBody>
          <a:bodyPr/>
          <a:lstStyle/>
          <a:p>
            <a:pPr eaLnBrk="1" hangingPunct="1"/>
            <a:r>
              <a:rPr lang="cs-CZ" b="1"/>
              <a:t>K</a:t>
            </a:r>
            <a:r>
              <a:rPr lang="en-US" b="1"/>
              <a:t>ritic</a:t>
            </a:r>
            <a:r>
              <a:rPr lang="cs-CZ" b="1"/>
              <a:t>ká končetinová ischémie </a:t>
            </a:r>
            <a:br>
              <a:rPr lang="cs-CZ" b="1"/>
            </a:br>
            <a:r>
              <a:rPr lang="cs-CZ" b="1"/>
              <a:t>- osud pacientů po 6 měsících</a:t>
            </a:r>
            <a:endParaRPr lang="en-US" b="1"/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379413" y="6245225"/>
            <a:ext cx="3736975" cy="274638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200">
                <a:solidFill>
                  <a:srgbClr val="B2B2B2"/>
                </a:solidFill>
              </a:rPr>
              <a:t>Dormandy JA, et al. </a:t>
            </a:r>
            <a:r>
              <a:rPr lang="en-US" sz="1200" i="1">
                <a:solidFill>
                  <a:srgbClr val="B2B2B2"/>
                </a:solidFill>
              </a:rPr>
              <a:t>J Vasc Surg</a:t>
            </a:r>
            <a:r>
              <a:rPr lang="en-US" sz="1200">
                <a:solidFill>
                  <a:srgbClr val="B2B2B2"/>
                </a:solidFill>
              </a:rPr>
              <a:t>. 2000;31:S1-S296.</a:t>
            </a:r>
            <a:r>
              <a:rPr lang="en-US" sz="1200" b="1" i="1">
                <a:solidFill>
                  <a:srgbClr val="B2B2B2"/>
                </a:solidFill>
              </a:rPr>
              <a:t>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723900" y="2152650"/>
            <a:ext cx="6096000" cy="4076700"/>
            <a:chOff x="-456" y="1356"/>
            <a:chExt cx="3840" cy="2568"/>
          </a:xfrm>
        </p:grpSpPr>
        <p:sp>
          <p:nvSpPr>
            <p:cNvPr id="82953" name="AutoShape 5"/>
            <p:cNvSpPr>
              <a:spLocks noChangeAspect="1" noChangeArrowheads="1" noTextEdit="1"/>
            </p:cNvSpPr>
            <p:nvPr/>
          </p:nvSpPr>
          <p:spPr bwMode="auto">
            <a:xfrm>
              <a:off x="-456" y="1356"/>
              <a:ext cx="3840" cy="2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2954" name="Freeform 6"/>
            <p:cNvSpPr>
              <a:spLocks/>
            </p:cNvSpPr>
            <p:nvPr/>
          </p:nvSpPr>
          <p:spPr bwMode="auto">
            <a:xfrm>
              <a:off x="1458" y="1584"/>
              <a:ext cx="996" cy="1050"/>
            </a:xfrm>
            <a:custGeom>
              <a:avLst/>
              <a:gdLst>
                <a:gd name="T0" fmla="*/ 166 w 166"/>
                <a:gd name="T1" fmla="*/ 120 h 175"/>
                <a:gd name="T2" fmla="*/ 0 w 166"/>
                <a:gd name="T3" fmla="*/ 1 h 175"/>
                <a:gd name="T4" fmla="*/ 0 w 166"/>
                <a:gd name="T5" fmla="*/ 1 h 175"/>
                <a:gd name="T6" fmla="*/ 0 w 166"/>
                <a:gd name="T7" fmla="*/ 175 h 175"/>
                <a:gd name="T8" fmla="*/ 166 w 166"/>
                <a:gd name="T9" fmla="*/ 120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175"/>
                <a:gd name="T17" fmla="*/ 166 w 1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175">
                  <a:moveTo>
                    <a:pt x="166" y="120"/>
                  </a:moveTo>
                  <a:cubicBezTo>
                    <a:pt x="142" y="49"/>
                    <a:pt x="75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lnTo>
                    <a:pt x="0" y="175"/>
                  </a:lnTo>
                  <a:lnTo>
                    <a:pt x="166" y="120"/>
                  </a:lnTo>
                  <a:close/>
                </a:path>
              </a:pathLst>
            </a:custGeom>
            <a:solidFill>
              <a:srgbClr val="B82C00"/>
            </a:solidFill>
            <a:ln w="9525">
              <a:solidFill>
                <a:srgbClr val="FFFFCC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2955" name="Freeform 7"/>
            <p:cNvSpPr>
              <a:spLocks/>
            </p:cNvSpPr>
            <p:nvPr/>
          </p:nvSpPr>
          <p:spPr bwMode="auto">
            <a:xfrm>
              <a:off x="606" y="2304"/>
              <a:ext cx="1902" cy="1380"/>
            </a:xfrm>
            <a:custGeom>
              <a:avLst/>
              <a:gdLst>
                <a:gd name="T0" fmla="*/ 0 w 317"/>
                <a:gd name="T1" fmla="*/ 157 h 230"/>
                <a:gd name="T2" fmla="*/ 142 w 317"/>
                <a:gd name="T3" fmla="*/ 229 h 230"/>
                <a:gd name="T4" fmla="*/ 317 w 317"/>
                <a:gd name="T5" fmla="*/ 55 h 230"/>
                <a:gd name="T6" fmla="*/ 308 w 317"/>
                <a:gd name="T7" fmla="*/ 0 h 230"/>
                <a:gd name="T8" fmla="*/ 142 w 317"/>
                <a:gd name="T9" fmla="*/ 55 h 230"/>
                <a:gd name="T10" fmla="*/ 0 w 317"/>
                <a:gd name="T11" fmla="*/ 157 h 2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7"/>
                <a:gd name="T19" fmla="*/ 0 h 230"/>
                <a:gd name="T20" fmla="*/ 317 w 317"/>
                <a:gd name="T21" fmla="*/ 230 h 2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7" h="230">
                  <a:moveTo>
                    <a:pt x="0" y="157"/>
                  </a:moveTo>
                  <a:cubicBezTo>
                    <a:pt x="33" y="202"/>
                    <a:pt x="86" y="229"/>
                    <a:pt x="142" y="229"/>
                  </a:cubicBezTo>
                  <a:cubicBezTo>
                    <a:pt x="238" y="230"/>
                    <a:pt x="317" y="151"/>
                    <a:pt x="317" y="55"/>
                  </a:cubicBezTo>
                  <a:cubicBezTo>
                    <a:pt x="317" y="36"/>
                    <a:pt x="314" y="18"/>
                    <a:pt x="308" y="0"/>
                  </a:cubicBezTo>
                  <a:lnTo>
                    <a:pt x="142" y="55"/>
                  </a:lnTo>
                  <a:lnTo>
                    <a:pt x="0" y="157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val="FFFFCC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2956" name="Freeform 8"/>
            <p:cNvSpPr>
              <a:spLocks/>
            </p:cNvSpPr>
            <p:nvPr/>
          </p:nvSpPr>
          <p:spPr bwMode="auto">
            <a:xfrm>
              <a:off x="408" y="1590"/>
              <a:ext cx="1050" cy="1656"/>
            </a:xfrm>
            <a:custGeom>
              <a:avLst/>
              <a:gdLst>
                <a:gd name="T0" fmla="*/ 175 w 175"/>
                <a:gd name="T1" fmla="*/ 0 h 276"/>
                <a:gd name="T2" fmla="*/ 1 w 175"/>
                <a:gd name="T3" fmla="*/ 174 h 276"/>
                <a:gd name="T4" fmla="*/ 33 w 175"/>
                <a:gd name="T5" fmla="*/ 276 h 276"/>
                <a:gd name="T6" fmla="*/ 175 w 175"/>
                <a:gd name="T7" fmla="*/ 174 h 276"/>
                <a:gd name="T8" fmla="*/ 175 w 175"/>
                <a:gd name="T9" fmla="*/ 0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5"/>
                <a:gd name="T16" fmla="*/ 0 h 276"/>
                <a:gd name="T17" fmla="*/ 175 w 175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5" h="276">
                  <a:moveTo>
                    <a:pt x="175" y="0"/>
                  </a:moveTo>
                  <a:cubicBezTo>
                    <a:pt x="78" y="0"/>
                    <a:pt x="1" y="78"/>
                    <a:pt x="1" y="174"/>
                  </a:cubicBezTo>
                  <a:cubicBezTo>
                    <a:pt x="0" y="210"/>
                    <a:pt x="12" y="246"/>
                    <a:pt x="33" y="276"/>
                  </a:cubicBezTo>
                  <a:lnTo>
                    <a:pt x="175" y="174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FFFFCC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2949" name="Text Box 9"/>
          <p:cNvSpPr txBox="1">
            <a:spLocks noChangeArrowheads="1"/>
          </p:cNvSpPr>
          <p:nvPr/>
        </p:nvSpPr>
        <p:spPr bwMode="auto">
          <a:xfrm>
            <a:off x="2349500" y="3008313"/>
            <a:ext cx="1016000" cy="64135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cs-CZ" sz="2000">
                <a:solidFill>
                  <a:srgbClr val="FFFFCC"/>
                </a:solidFill>
              </a:rPr>
              <a:t>zemřelí</a:t>
            </a:r>
            <a:endParaRPr lang="en-US" sz="2000">
              <a:solidFill>
                <a:srgbClr val="FFFFCC"/>
              </a:solidFill>
              <a:latin typeface="Univers (E1)" charset="0"/>
            </a:endParaRPr>
          </a:p>
          <a:p>
            <a:pPr algn="ctr" eaLnBrk="0" hangingPunct="0">
              <a:lnSpc>
                <a:spcPct val="90000"/>
              </a:lnSpc>
            </a:pPr>
            <a:r>
              <a:rPr lang="en-US" sz="2000">
                <a:solidFill>
                  <a:srgbClr val="FFFFCC"/>
                </a:solidFill>
                <a:latin typeface="Univers (E1)" charset="0"/>
              </a:rPr>
              <a:t>20%</a:t>
            </a:r>
          </a:p>
        </p:txBody>
      </p:sp>
      <p:sp>
        <p:nvSpPr>
          <p:cNvPr id="82950" name="Text Box 10"/>
          <p:cNvSpPr txBox="1">
            <a:spLocks noChangeArrowheads="1"/>
          </p:cNvSpPr>
          <p:nvPr/>
        </p:nvSpPr>
        <p:spPr bwMode="auto">
          <a:xfrm>
            <a:off x="1684338" y="4492625"/>
            <a:ext cx="1993900" cy="915988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cs-CZ" sz="2000" b="1">
                <a:solidFill>
                  <a:srgbClr val="920049"/>
                </a:solidFill>
              </a:rPr>
              <a:t>živí bez amputace</a:t>
            </a:r>
            <a:endParaRPr lang="en-US" sz="2000" b="1">
              <a:solidFill>
                <a:srgbClr val="920049"/>
              </a:solidFill>
              <a:latin typeface="Univers (E1)" charset="0"/>
            </a:endParaRPr>
          </a:p>
          <a:p>
            <a:pPr algn="ctr" eaLnBrk="0" hangingPunct="0">
              <a:lnSpc>
                <a:spcPct val="90000"/>
              </a:lnSpc>
            </a:pPr>
            <a:r>
              <a:rPr lang="en-US" sz="2000" b="1">
                <a:solidFill>
                  <a:srgbClr val="920049"/>
                </a:solidFill>
                <a:latin typeface="Univers (E1)" charset="0"/>
              </a:rPr>
              <a:t>45%</a:t>
            </a:r>
          </a:p>
        </p:txBody>
      </p:sp>
      <p:sp>
        <p:nvSpPr>
          <p:cNvPr id="82951" name="Text Box 11"/>
          <p:cNvSpPr txBox="1">
            <a:spLocks noChangeArrowheads="1"/>
          </p:cNvSpPr>
          <p:nvPr/>
        </p:nvSpPr>
        <p:spPr bwMode="auto">
          <a:xfrm>
            <a:off x="569913" y="3375025"/>
            <a:ext cx="1993900" cy="119062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cs-CZ" sz="2000" b="1"/>
              <a:t>živí,</a:t>
            </a:r>
          </a:p>
          <a:p>
            <a:pPr algn="ctr" eaLnBrk="0" hangingPunct="0">
              <a:lnSpc>
                <a:spcPct val="90000"/>
              </a:lnSpc>
            </a:pPr>
            <a:r>
              <a:rPr lang="cs-CZ" sz="2000" b="1"/>
              <a:t>ale po amputaci</a:t>
            </a:r>
            <a:endParaRPr lang="en-US" sz="2000" b="1">
              <a:latin typeface="Univers (E1)" charset="0"/>
            </a:endParaRPr>
          </a:p>
          <a:p>
            <a:pPr algn="ctr" eaLnBrk="0" hangingPunct="0">
              <a:lnSpc>
                <a:spcPct val="90000"/>
              </a:lnSpc>
            </a:pPr>
            <a:r>
              <a:rPr lang="en-US" sz="2000" b="1">
                <a:latin typeface="Univers (E1)" charset="0"/>
              </a:rPr>
              <a:t>35%</a:t>
            </a:r>
          </a:p>
        </p:txBody>
      </p:sp>
      <p:pic>
        <p:nvPicPr>
          <p:cNvPr id="82952" name="Picture 12" descr="AHA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2716213"/>
            <a:ext cx="3841750" cy="3760787"/>
          </a:xfrm>
          <a:prstGeom prst="rect">
            <a:avLst/>
          </a:prstGeom>
          <a:noFill/>
          <a:ln w="76200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43EC523-0492-460C-B4EF-11D078161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37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Kritická končetinová ischemie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278813" cy="4114800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cs-CZ"/>
              <a:t>DOPORUČENÍ :</a:t>
            </a:r>
          </a:p>
          <a:p>
            <a:pPr eaLnBrk="1" hangingPunct="1"/>
            <a:r>
              <a:rPr lang="cs-CZ"/>
              <a:t>odeslat pacienta </a:t>
            </a:r>
            <a:r>
              <a:rPr lang="cs-CZ">
                <a:solidFill>
                  <a:schemeClr val="tx2"/>
                </a:solidFill>
              </a:rPr>
              <a:t>do vaskulárního centra</a:t>
            </a:r>
            <a:r>
              <a:rPr lang="cs-CZ"/>
              <a:t> s možností interdisciplinárního řešení </a:t>
            </a:r>
          </a:p>
          <a:p>
            <a:pPr eaLnBrk="1" hangingPunct="1"/>
            <a:r>
              <a:rPr lang="cs-CZ"/>
              <a:t>indikována </a:t>
            </a:r>
            <a:r>
              <a:rPr lang="cs-CZ">
                <a:solidFill>
                  <a:schemeClr val="tx2"/>
                </a:solidFill>
              </a:rPr>
              <a:t>angiografie</a:t>
            </a:r>
            <a:r>
              <a:rPr lang="cs-CZ"/>
              <a:t> v nejbližší možné době ke zvážení další léčby: chirurgická rekonstrukce, PTA, trombolýza, sympatektomie, farmakoterapie (PG), amputace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6473EC0-CD7C-4217-9F85-C67A49E5CB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62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-252413" y="411163"/>
            <a:ext cx="9396413" cy="496887"/>
          </a:xfrm>
          <a:noFill/>
        </p:spPr>
        <p:txBody>
          <a:bodyPr>
            <a:normAutofit fontScale="90000"/>
          </a:bodyPr>
          <a:lstStyle/>
          <a:p>
            <a:pPr defTabSz="973138" eaLnBrk="1" hangingPunct="1"/>
            <a:r>
              <a:rPr lang="cs-CZ" sz="4000">
                <a:solidFill>
                  <a:srgbClr val="FFCC00"/>
                </a:solidFill>
              </a:rPr>
              <a:t>     </a:t>
            </a:r>
            <a:r>
              <a:rPr lang="en-US" sz="3600"/>
              <a:t>Prevalence </a:t>
            </a:r>
            <a:r>
              <a:rPr lang="cs-CZ" sz="3600"/>
              <a:t>ICHDK se zvyšuje s věkem</a:t>
            </a:r>
            <a:endParaRPr lang="en-US" sz="3600"/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593214585"/>
              </p:ext>
            </p:extLst>
          </p:nvPr>
        </p:nvGraphicFramePr>
        <p:xfrm>
          <a:off x="228600" y="1681163"/>
          <a:ext cx="8658225" cy="3894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Chart" r:id="rId6" imgW="37873704" imgH="17026046" progId="MSGraph.Chart.8">
                  <p:embed followColorScheme="full"/>
                </p:oleObj>
              </mc:Choice>
              <mc:Fallback>
                <p:oleObj name="Chart" r:id="rId6" imgW="37873704" imgH="17026046" progId="MSGraph.Chart.8">
                  <p:embed followColorScheme="full"/>
                  <p:pic>
                    <p:nvPicPr>
                      <p:cNvPr id="0" name="Object 3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invGray">
                      <a:xfrm>
                        <a:off x="228600" y="1681163"/>
                        <a:ext cx="8658225" cy="3894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0" y="6351588"/>
            <a:ext cx="8134350" cy="458787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800"/>
              <a:t>Figure adapted from Creager M, ed. </a:t>
            </a:r>
            <a:r>
              <a:rPr lang="en-US" sz="800" i="1"/>
              <a:t>Management of Peripheral Arterial Disease. Medical, Surgical and Interventional Aspects.</a:t>
            </a:r>
            <a:r>
              <a:rPr lang="en-US" sz="800"/>
              <a:t> 2000. </a:t>
            </a:r>
          </a:p>
          <a:p>
            <a:pPr eaLnBrk="0" hangingPunct="0"/>
            <a:r>
              <a:rPr lang="en-US" sz="800"/>
              <a:t>1 Meijer WT </a:t>
            </a:r>
            <a:r>
              <a:rPr lang="en-US" sz="800" i="1"/>
              <a:t>et al</a:t>
            </a:r>
            <a:r>
              <a:rPr lang="en-US" sz="800"/>
              <a:t>. </a:t>
            </a:r>
            <a:r>
              <a:rPr lang="en-US" sz="800" i="1"/>
              <a:t>Arterioscler Thromb Vasc Biol</a:t>
            </a:r>
            <a:r>
              <a:rPr lang="en-US" sz="800"/>
              <a:t> 1998; </a:t>
            </a:r>
            <a:r>
              <a:rPr lang="en-US" sz="800" b="1"/>
              <a:t>18</a:t>
            </a:r>
            <a:r>
              <a:rPr lang="en-US" sz="800"/>
              <a:t>: 185-192.</a:t>
            </a:r>
          </a:p>
          <a:p>
            <a:pPr eaLnBrk="0" hangingPunct="0"/>
            <a:r>
              <a:rPr lang="en-US" sz="800"/>
              <a:t>2.Criqui MH </a:t>
            </a:r>
            <a:r>
              <a:rPr lang="en-US" sz="800" i="1"/>
              <a:t>et al</a:t>
            </a:r>
            <a:r>
              <a:rPr lang="en-US" sz="800"/>
              <a:t>. </a:t>
            </a:r>
            <a:r>
              <a:rPr lang="en-US" sz="800" i="1"/>
              <a:t>Circulation</a:t>
            </a:r>
            <a:r>
              <a:rPr lang="en-US" sz="800"/>
              <a:t> 1985; </a:t>
            </a:r>
            <a:r>
              <a:rPr lang="en-US" sz="800" b="1"/>
              <a:t>71</a:t>
            </a:r>
            <a:r>
              <a:rPr lang="en-US" sz="800"/>
              <a:t>: 510-515. </a:t>
            </a:r>
          </a:p>
        </p:txBody>
      </p:sp>
      <p:sp>
        <p:nvSpPr>
          <p:cNvPr id="200709" name="Text Box 5"/>
          <p:cNvSpPr txBox="1">
            <a:spLocks noChangeArrowheads="1"/>
          </p:cNvSpPr>
          <p:nvPr/>
        </p:nvSpPr>
        <p:spPr bwMode="auto">
          <a:xfrm rot="16200000">
            <a:off x="-969962" y="3340100"/>
            <a:ext cx="3752850" cy="336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6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</a:t>
            </a:r>
            <a:r>
              <a:rPr lang="cs-CZ" sz="16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en-US" sz="16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ient</a:t>
            </a:r>
            <a:r>
              <a:rPr lang="cs-CZ" sz="16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 </a:t>
            </a:r>
            <a:r>
              <a:rPr lang="en-US" sz="16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 </a:t>
            </a:r>
            <a:r>
              <a:rPr lang="cs-CZ" sz="16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ICHDK</a:t>
            </a:r>
            <a:r>
              <a:rPr lang="en-US" sz="16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(%)</a:t>
            </a: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611188" y="1484313"/>
            <a:ext cx="7499232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 dirty="0"/>
              <a:t>Rotterdam Stud</a:t>
            </a:r>
            <a:r>
              <a:rPr lang="cs-CZ" sz="1600" b="1" dirty="0" err="1"/>
              <a:t>ie</a:t>
            </a:r>
            <a:r>
              <a:rPr lang="en-US" sz="1600" b="1" dirty="0"/>
              <a:t> (ABI </a:t>
            </a:r>
            <a:r>
              <a:rPr lang="cs-CZ" sz="1600" b="1" dirty="0"/>
              <a:t>t</a:t>
            </a:r>
            <a:r>
              <a:rPr lang="en-US" sz="1600" b="1" dirty="0" err="1"/>
              <a:t>est</a:t>
            </a:r>
            <a:r>
              <a:rPr lang="en-US" sz="1600" b="1" dirty="0"/>
              <a:t> &lt;</a:t>
            </a:r>
            <a:r>
              <a:rPr lang="cs-CZ" sz="1600" b="1" dirty="0"/>
              <a:t>  </a:t>
            </a:r>
            <a:r>
              <a:rPr lang="en-US" sz="1600" b="1" dirty="0"/>
              <a:t>0.9)</a:t>
            </a:r>
            <a:r>
              <a:rPr lang="en-US" sz="1600" b="1" baseline="30000" dirty="0"/>
              <a:t>1</a:t>
            </a:r>
            <a:r>
              <a:rPr lang="en-US" sz="1800" b="1" dirty="0"/>
              <a:t>      </a:t>
            </a:r>
            <a:r>
              <a:rPr lang="en-US" sz="1600" b="1" dirty="0"/>
              <a:t>San Diego Stud</a:t>
            </a:r>
            <a:r>
              <a:rPr lang="cs-CZ" sz="1600" b="1" dirty="0" err="1"/>
              <a:t>ie</a:t>
            </a:r>
            <a:r>
              <a:rPr lang="en-US" sz="1600" b="1" dirty="0"/>
              <a:t> ( n</a:t>
            </a:r>
            <a:r>
              <a:rPr lang="cs-CZ" sz="1600" b="1" dirty="0"/>
              <a:t>e</a:t>
            </a:r>
            <a:r>
              <a:rPr lang="en-US" sz="1600" b="1" dirty="0" err="1"/>
              <a:t>inva</a:t>
            </a:r>
            <a:r>
              <a:rPr lang="cs-CZ" sz="1600" b="1" dirty="0" err="1"/>
              <a:t>zivní</a:t>
            </a:r>
            <a:r>
              <a:rPr lang="en-US" sz="1600" b="1" dirty="0"/>
              <a:t> test</a:t>
            </a:r>
            <a:r>
              <a:rPr lang="cs-CZ" sz="1600" b="1" dirty="0"/>
              <a:t>y</a:t>
            </a:r>
            <a:r>
              <a:rPr lang="en-US" sz="1600" b="1" dirty="0"/>
              <a:t>)</a:t>
            </a:r>
            <a:r>
              <a:rPr lang="en-US" sz="1600" b="1" baseline="30000" dirty="0"/>
              <a:t>2</a:t>
            </a:r>
            <a:endParaRPr lang="en-US" sz="1600" b="1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68313" y="1593850"/>
            <a:ext cx="179387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 flipH="1">
            <a:off x="4211960" y="1610506"/>
            <a:ext cx="180652" cy="131788"/>
          </a:xfrm>
          <a:prstGeom prst="rect">
            <a:avLst/>
          </a:prstGeom>
          <a:solidFill>
            <a:srgbClr val="FFCC00"/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1DF6556-0F4F-4BC9-B945-33FF46608C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07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4813"/>
            <a:ext cx="7772400" cy="1143000"/>
          </a:xfrm>
        </p:spPr>
        <p:txBody>
          <a:bodyPr/>
          <a:lstStyle/>
          <a:p>
            <a:pPr eaLnBrk="1" hangingPunct="1"/>
            <a:r>
              <a:rPr lang="cs-CZ"/>
              <a:t>Kritická ischemie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844675"/>
            <a:ext cx="8207375" cy="4114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800"/>
              <a:t>Klidové bolesti v horizontální poloze – zavedení nižší polohy lůžka v nohou (o 10-15 cm)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sz="2800"/>
          </a:p>
          <a:p>
            <a:pPr eaLnBrk="1" hangingPunct="1">
              <a:lnSpc>
                <a:spcPct val="90000"/>
              </a:lnSpc>
            </a:pPr>
            <a:r>
              <a:rPr lang="cs-CZ" sz="2800"/>
              <a:t>nutná prevence otoku a ireverzibilních změn pohybového aparátu z imobility</a:t>
            </a:r>
          </a:p>
          <a:p>
            <a:pPr eaLnBrk="1" hangingPunct="1">
              <a:lnSpc>
                <a:spcPct val="90000"/>
              </a:lnSpc>
            </a:pPr>
            <a:r>
              <a:rPr lang="cs-CZ" sz="2800"/>
              <a:t>ochrana ischemické končetiny obklady vatou a návleky</a:t>
            </a:r>
          </a:p>
          <a:p>
            <a:pPr eaLnBrk="1" hangingPunct="1">
              <a:lnSpc>
                <a:spcPct val="90000"/>
              </a:lnSpc>
            </a:pPr>
            <a:r>
              <a:rPr lang="cs-CZ" sz="2800"/>
              <a:t>zevní lokální aplikace tepla (ohřívací láhve, elektrické dečky, střídavé koupele) jsou kontraindikované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800"/>
              <a:t>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sz="28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sz="28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sz="28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525DAE3-2682-44F3-B4AD-F7053375A8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392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pPr eaLnBrk="1" hangingPunct="1"/>
            <a:r>
              <a:rPr lang="cs-CZ"/>
              <a:t>Funkční klasifikace (Fontaine)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546225"/>
            <a:ext cx="7772400" cy="4114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r>
              <a:rPr lang="cs-CZ">
                <a:solidFill>
                  <a:schemeClr val="tx2"/>
                </a:solidFill>
              </a:rPr>
              <a:t>I.</a:t>
            </a:r>
            <a:r>
              <a:rPr lang="cs-CZ"/>
              <a:t> </a:t>
            </a:r>
            <a:r>
              <a:rPr lang="cs-CZ">
                <a:solidFill>
                  <a:schemeClr val="tx2"/>
                </a:solidFill>
              </a:rPr>
              <a:t>Asymptomatické stadium</a:t>
            </a:r>
          </a:p>
          <a:p>
            <a:pPr eaLnBrk="1" hangingPunct="1">
              <a:buFontTx/>
              <a:buNone/>
            </a:pPr>
            <a:r>
              <a:rPr lang="cs-CZ">
                <a:solidFill>
                  <a:schemeClr val="tx2"/>
                </a:solidFill>
              </a:rPr>
              <a:t>II.</a:t>
            </a:r>
            <a:r>
              <a:rPr lang="cs-CZ"/>
              <a:t> </a:t>
            </a:r>
            <a:r>
              <a:rPr lang="cs-CZ">
                <a:solidFill>
                  <a:schemeClr val="tx2"/>
                </a:solidFill>
              </a:rPr>
              <a:t>Klaudikační</a:t>
            </a:r>
            <a:r>
              <a:rPr lang="cs-CZ"/>
              <a:t> a) nad 200m</a:t>
            </a:r>
          </a:p>
          <a:p>
            <a:pPr eaLnBrk="1" hangingPunct="1">
              <a:buFontTx/>
              <a:buNone/>
            </a:pPr>
            <a:r>
              <a:rPr lang="cs-CZ"/>
              <a:t>                        b) pod 200m</a:t>
            </a:r>
          </a:p>
          <a:p>
            <a:pPr eaLnBrk="1" hangingPunct="1">
              <a:buFontTx/>
              <a:buNone/>
            </a:pPr>
            <a:r>
              <a:rPr lang="cs-CZ"/>
              <a:t>                        c) pod 50m</a:t>
            </a:r>
          </a:p>
          <a:p>
            <a:pPr eaLnBrk="1" hangingPunct="1">
              <a:buFontTx/>
              <a:buNone/>
            </a:pPr>
            <a:r>
              <a:rPr lang="cs-CZ">
                <a:solidFill>
                  <a:schemeClr val="tx2"/>
                </a:solidFill>
              </a:rPr>
              <a:t>III.</a:t>
            </a:r>
            <a:r>
              <a:rPr lang="cs-CZ"/>
              <a:t> </a:t>
            </a:r>
            <a:r>
              <a:rPr lang="cs-CZ">
                <a:solidFill>
                  <a:schemeClr val="tx2"/>
                </a:solidFill>
              </a:rPr>
              <a:t>Klidové bolesti</a:t>
            </a:r>
            <a:r>
              <a:rPr lang="cs-CZ"/>
              <a:t> </a:t>
            </a:r>
          </a:p>
          <a:p>
            <a:pPr eaLnBrk="1" hangingPunct="1">
              <a:buFontTx/>
              <a:buNone/>
            </a:pPr>
            <a:r>
              <a:rPr lang="cs-CZ"/>
              <a:t>a) TK kotník nad 50mm</a:t>
            </a:r>
          </a:p>
          <a:p>
            <a:pPr eaLnBrk="1" hangingPunct="1">
              <a:buFontTx/>
              <a:buNone/>
            </a:pPr>
            <a:r>
              <a:rPr lang="cs-CZ"/>
              <a:t>b) TK kotník pod 50mmHg</a:t>
            </a:r>
          </a:p>
          <a:p>
            <a:pPr eaLnBrk="1" hangingPunct="1">
              <a:buFontTx/>
              <a:buNone/>
            </a:pPr>
            <a:r>
              <a:rPr lang="cs-CZ">
                <a:solidFill>
                  <a:schemeClr val="tx2"/>
                </a:solidFill>
              </a:rPr>
              <a:t>IV. Stadium gangreny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0692F42-FEA6-42A6-B472-AA885F3354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031"/>
    </mc:Choice>
    <mc:Fallback>
      <p:transition spd="slow" advTm="61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143000"/>
          </a:xfrm>
        </p:spPr>
        <p:txBody>
          <a:bodyPr/>
          <a:lstStyle/>
          <a:p>
            <a:pPr eaLnBrk="1" hangingPunct="1"/>
            <a:r>
              <a:rPr lang="cs-CZ" sz="5400" b="1"/>
              <a:t>Manifestace ICHDK</a:t>
            </a:r>
            <a:endParaRPr lang="en-US" sz="5400" b="1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511300"/>
            <a:ext cx="8763000" cy="45085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dirty="0"/>
              <a:t>a</a:t>
            </a:r>
            <a:r>
              <a:rPr lang="en-US" dirty="0" err="1"/>
              <a:t>symptomati</a:t>
            </a:r>
            <a:r>
              <a:rPr lang="cs-CZ" dirty="0" err="1"/>
              <a:t>cké</a:t>
            </a:r>
            <a:r>
              <a:rPr lang="cs-CZ" dirty="0"/>
              <a:t> stadium</a:t>
            </a:r>
          </a:p>
          <a:p>
            <a:pPr eaLnBrk="1" hangingPunct="1">
              <a:lnSpc>
                <a:spcPct val="80000"/>
              </a:lnSpc>
            </a:pPr>
            <a:r>
              <a:rPr lang="cs-CZ" dirty="0"/>
              <a:t>i</a:t>
            </a:r>
            <a:r>
              <a:rPr lang="en-US" dirty="0" err="1"/>
              <a:t>ntermitent</a:t>
            </a:r>
            <a:r>
              <a:rPr lang="cs-CZ" dirty="0"/>
              <a:t>ní</a:t>
            </a:r>
            <a:r>
              <a:rPr lang="en-US" dirty="0"/>
              <a:t> </a:t>
            </a:r>
            <a:r>
              <a:rPr lang="cs-CZ" dirty="0"/>
              <a:t>k</a:t>
            </a:r>
            <a:r>
              <a:rPr lang="en-US" dirty="0" err="1"/>
              <a:t>laudi</a:t>
            </a:r>
            <a:r>
              <a:rPr lang="cs-CZ" dirty="0" err="1"/>
              <a:t>kace</a:t>
            </a:r>
            <a:endParaRPr lang="en-US" dirty="0"/>
          </a:p>
          <a:p>
            <a:pPr lvl="1" eaLnBrk="1" hangingPunct="1">
              <a:lnSpc>
                <a:spcPct val="80000"/>
              </a:lnSpc>
            </a:pPr>
            <a:r>
              <a:rPr lang="cs-CZ" sz="2400" dirty="0" err="1"/>
              <a:t>dyskomfort</a:t>
            </a:r>
            <a:r>
              <a:rPr lang="cs-CZ" sz="2400" dirty="0"/>
              <a:t> až bolest ve svalu, typicky křečovitého </a:t>
            </a:r>
            <a:r>
              <a:rPr lang="cs-CZ" sz="2400" dirty="0" err="1"/>
              <a:t>charakt</a:t>
            </a:r>
            <a:r>
              <a:rPr lang="cs-CZ" sz="2400" dirty="0"/>
              <a:t>. při chůzi (cvičení - zátěži), s ústupem po zastavení </a:t>
            </a:r>
            <a:r>
              <a:rPr lang="en-US" sz="2400" dirty="0"/>
              <a:t> </a:t>
            </a:r>
            <a:endParaRPr lang="cs-CZ" sz="2400" dirty="0"/>
          </a:p>
          <a:p>
            <a:pPr lvl="1" eaLnBrk="1" hangingPunct="1">
              <a:lnSpc>
                <a:spcPct val="80000"/>
              </a:lnSpc>
            </a:pPr>
            <a:r>
              <a:rPr lang="cs-CZ" sz="2400" dirty="0"/>
              <a:t>funkční zhoršení </a:t>
            </a: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cs-CZ" sz="2400" dirty="0"/>
              <a:t>pomalá chůze</a:t>
            </a: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cs-CZ" dirty="0"/>
              <a:t>klidová ischemická bolest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2400" dirty="0"/>
              <a:t>bolest nebo parestézie v noze nebo prstech, zhoršující se elevací a zmírnění po svěšení (</a:t>
            </a:r>
            <a:r>
              <a:rPr lang="cs-CZ" sz="2400" dirty="0" err="1"/>
              <a:t>vertikalizaci</a:t>
            </a:r>
            <a:r>
              <a:rPr lang="cs-CZ" sz="2400" dirty="0"/>
              <a:t>) </a:t>
            </a:r>
          </a:p>
          <a:p>
            <a:pPr eaLnBrk="1" hangingPunct="1">
              <a:lnSpc>
                <a:spcPct val="80000"/>
              </a:lnSpc>
            </a:pPr>
            <a:r>
              <a:rPr lang="cs-CZ" dirty="0"/>
              <a:t>ischemická ulcerace nebo gangréna</a:t>
            </a:r>
            <a:endParaRPr lang="en-US" dirty="0"/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cs-CZ" dirty="0">
              <a:solidFill>
                <a:srgbClr val="FFFF00"/>
              </a:solidFill>
            </a:endParaRPr>
          </a:p>
          <a:p>
            <a:pPr lvl="1" eaLnBrk="1" hangingPunct="1">
              <a:lnSpc>
                <a:spcPct val="80000"/>
              </a:lnSpc>
            </a:pP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32F873D-DB83-4059-ACE9-7BE2A91E6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Click="0" advTm="563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504825"/>
            <a:ext cx="3873500" cy="585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4243388" y="1827213"/>
            <a:ext cx="3868737" cy="369887"/>
            <a:chOff x="4227514" y="1653101"/>
            <a:chExt cx="3868736" cy="369332"/>
          </a:xfrm>
        </p:grpSpPr>
        <p:cxnSp>
          <p:nvCxnSpPr>
            <p:cNvPr id="9" name="Straight Arrow Connector 8"/>
            <p:cNvCxnSpPr>
              <a:cxnSpLocks noChangeShapeType="1"/>
            </p:cNvCxnSpPr>
            <p:nvPr/>
          </p:nvCxnSpPr>
          <p:spPr bwMode="auto">
            <a:xfrm rot="10800000">
              <a:off x="4227514" y="1873432"/>
              <a:ext cx="1323975" cy="1586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35858" name="TextBox 21"/>
            <p:cNvSpPr txBox="1">
              <a:spLocks noChangeArrowheads="1"/>
            </p:cNvSpPr>
            <p:nvPr/>
          </p:nvSpPr>
          <p:spPr bwMode="auto">
            <a:xfrm>
              <a:off x="5583239" y="1653101"/>
              <a:ext cx="251301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>
                  <a:latin typeface="Century Schoolbook" pitchFamily="18" charset="0"/>
                </a:rPr>
                <a:t>Thigh </a:t>
              </a:r>
              <a:r>
                <a:rPr lang="en-US" dirty="0" err="1">
                  <a:latin typeface="Century Schoolbook" pitchFamily="18" charset="0"/>
                </a:rPr>
                <a:t>Claudication</a:t>
              </a:r>
              <a:r>
                <a:rPr lang="en-US" dirty="0">
                  <a:latin typeface="Century Schoolbook" pitchFamily="18" charset="0"/>
                </a:rPr>
                <a:t> </a:t>
              </a:r>
            </a:p>
          </p:txBody>
        </p:sp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4286250" y="2657475"/>
            <a:ext cx="4857750" cy="368300"/>
            <a:chOff x="4286251" y="2656962"/>
            <a:chExt cx="4857749" cy="369332"/>
          </a:xfrm>
        </p:grpSpPr>
        <p:cxnSp>
          <p:nvCxnSpPr>
            <p:cNvPr id="11" name="Straight Arrow Connector 10"/>
            <p:cNvCxnSpPr>
              <a:cxnSpLocks noChangeShapeType="1"/>
            </p:cNvCxnSpPr>
            <p:nvPr/>
          </p:nvCxnSpPr>
          <p:spPr bwMode="auto">
            <a:xfrm rot="10800000">
              <a:off x="4286251" y="2840037"/>
              <a:ext cx="1265238" cy="1591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35856" name="TextBox 22"/>
            <p:cNvSpPr txBox="1">
              <a:spLocks noChangeArrowheads="1"/>
            </p:cNvSpPr>
            <p:nvPr/>
          </p:nvSpPr>
          <p:spPr bwMode="auto">
            <a:xfrm>
              <a:off x="5519739" y="2656962"/>
              <a:ext cx="362426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Century Schoolbook" pitchFamily="18" charset="0"/>
                </a:rPr>
                <a:t>60% </a:t>
              </a:r>
              <a:r>
                <a:rPr lang="en-US">
                  <a:latin typeface="Century Schoolbook" pitchFamily="18" charset="0"/>
                </a:rPr>
                <a:t>Upper 2/3 Calf Claudication</a:t>
              </a:r>
            </a:p>
          </p:txBody>
        </p:sp>
      </p:grp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2619375" y="3579813"/>
            <a:ext cx="6524625" cy="368300"/>
            <a:chOff x="2619376" y="3579296"/>
            <a:chExt cx="6524624" cy="369332"/>
          </a:xfrm>
        </p:grpSpPr>
        <p:cxnSp>
          <p:nvCxnSpPr>
            <p:cNvPr id="15" name="Straight Arrow Connector 14"/>
            <p:cNvCxnSpPr>
              <a:cxnSpLocks noChangeShapeType="1"/>
            </p:cNvCxnSpPr>
            <p:nvPr/>
          </p:nvCxnSpPr>
          <p:spPr bwMode="auto">
            <a:xfrm rot="10800000" flipV="1">
              <a:off x="2619376" y="3763962"/>
              <a:ext cx="2900363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35854" name="TextBox 23"/>
            <p:cNvSpPr txBox="1">
              <a:spLocks noChangeArrowheads="1"/>
            </p:cNvSpPr>
            <p:nvPr/>
          </p:nvSpPr>
          <p:spPr bwMode="auto">
            <a:xfrm>
              <a:off x="5519739" y="3579296"/>
              <a:ext cx="362426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Century Schoolbook" pitchFamily="18" charset="0"/>
                </a:rPr>
                <a:t>Lower 1/3 Calf Claudication </a:t>
              </a:r>
            </a:p>
          </p:txBody>
        </p:sp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3349625" y="4848225"/>
            <a:ext cx="4740275" cy="368300"/>
            <a:chOff x="3349625" y="4847706"/>
            <a:chExt cx="4740275" cy="369332"/>
          </a:xfrm>
        </p:grpSpPr>
        <p:cxnSp>
          <p:nvCxnSpPr>
            <p:cNvPr id="18" name="Straight Arrow Connector 17"/>
            <p:cNvCxnSpPr>
              <a:cxnSpLocks noChangeShapeType="1"/>
            </p:cNvCxnSpPr>
            <p:nvPr/>
          </p:nvCxnSpPr>
          <p:spPr bwMode="auto">
            <a:xfrm rot="10800000" flipV="1">
              <a:off x="3349625" y="5032372"/>
              <a:ext cx="2201863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35852" name="TextBox 24"/>
            <p:cNvSpPr txBox="1">
              <a:spLocks noChangeArrowheads="1"/>
            </p:cNvSpPr>
            <p:nvPr/>
          </p:nvSpPr>
          <p:spPr bwMode="auto">
            <a:xfrm>
              <a:off x="5576889" y="4847706"/>
              <a:ext cx="251301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Century Schoolbook" pitchFamily="18" charset="0"/>
                </a:rPr>
                <a:t>Foot Claudication</a:t>
              </a:r>
            </a:p>
          </p:txBody>
        </p:sp>
      </p:grpSp>
      <p:grpSp>
        <p:nvGrpSpPr>
          <p:cNvPr id="7" name="Group 33"/>
          <p:cNvGrpSpPr>
            <a:grpSpLocks/>
          </p:cNvGrpSpPr>
          <p:nvPr/>
        </p:nvGrpSpPr>
        <p:grpSpPr bwMode="auto">
          <a:xfrm>
            <a:off x="3413125" y="925513"/>
            <a:ext cx="5794375" cy="725487"/>
            <a:chOff x="3349625" y="1020245"/>
            <a:chExt cx="5794375" cy="727194"/>
          </a:xfrm>
        </p:grpSpPr>
        <p:cxnSp>
          <p:nvCxnSpPr>
            <p:cNvPr id="6" name="Straight Arrow Connector 5"/>
            <p:cNvCxnSpPr>
              <a:cxnSpLocks noChangeShapeType="1"/>
            </p:cNvCxnSpPr>
            <p:nvPr/>
          </p:nvCxnSpPr>
          <p:spPr bwMode="auto">
            <a:xfrm rot="10800000" flipV="1">
              <a:off x="3349625" y="1284390"/>
              <a:ext cx="2201863" cy="184583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35849" name="TextBox 20"/>
            <p:cNvSpPr txBox="1">
              <a:spLocks noChangeArrowheads="1"/>
            </p:cNvSpPr>
            <p:nvPr/>
          </p:nvSpPr>
          <p:spPr bwMode="auto">
            <a:xfrm>
              <a:off x="5551489" y="1099619"/>
              <a:ext cx="3592511" cy="647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Century Schoolbook" pitchFamily="18" charset="0"/>
                </a:rPr>
                <a:t>30% </a:t>
              </a:r>
              <a:r>
                <a:rPr lang="en-US" dirty="0">
                  <a:latin typeface="Century Schoolbook" pitchFamily="18" charset="0"/>
                </a:rPr>
                <a:t>Buttock &amp; Hip </a:t>
              </a:r>
              <a:r>
                <a:rPr lang="en-US" dirty="0" err="1">
                  <a:latin typeface="Century Schoolbook" pitchFamily="18" charset="0"/>
                </a:rPr>
                <a:t>Claudication</a:t>
              </a:r>
              <a:endParaRPr lang="en-US" dirty="0">
                <a:latin typeface="Century Schoolbook" pitchFamily="18" charset="0"/>
              </a:endParaRPr>
            </a:p>
            <a:p>
              <a:r>
                <a:rPr lang="en-US" sz="1400" dirty="0">
                  <a:latin typeface="Century Schoolbook" pitchFamily="18" charset="0"/>
                </a:rPr>
                <a:t>±Impotence – </a:t>
              </a:r>
              <a:r>
                <a:rPr lang="en-US" sz="1400" dirty="0" err="1">
                  <a:latin typeface="Century Schoolbook" pitchFamily="18" charset="0"/>
                </a:rPr>
                <a:t>Leriche’s</a:t>
              </a:r>
              <a:r>
                <a:rPr lang="en-US" sz="1400" dirty="0">
                  <a:latin typeface="Century Schoolbook" pitchFamily="18" charset="0"/>
                </a:rPr>
                <a:t> Syndrome </a:t>
              </a:r>
              <a:r>
                <a:rPr lang="en-US" dirty="0">
                  <a:latin typeface="Century Schoolbook" pitchFamily="18" charset="0"/>
                </a:rPr>
                <a:t> </a:t>
              </a:r>
            </a:p>
          </p:txBody>
        </p:sp>
        <p:cxnSp>
          <p:nvCxnSpPr>
            <p:cNvPr id="27" name="Straight Arrow Connector 26"/>
            <p:cNvCxnSpPr>
              <a:cxnSpLocks noChangeShapeType="1"/>
            </p:cNvCxnSpPr>
            <p:nvPr/>
          </p:nvCxnSpPr>
          <p:spPr bwMode="auto">
            <a:xfrm rot="10800000">
              <a:off x="3724275" y="1020245"/>
              <a:ext cx="1795463" cy="264145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4200DA4E-5533-46F5-93C5-9408C93C4F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179"/>
    </mc:Choice>
    <mc:Fallback>
      <p:transition spd="slow" advTm="86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/>
            <a:r>
              <a:rPr lang="en-US" sz="4800" b="1"/>
              <a:t>Pseudo</a:t>
            </a:r>
            <a:r>
              <a:rPr lang="cs-CZ" sz="4800" b="1"/>
              <a:t>klaudikace</a:t>
            </a:r>
            <a:endParaRPr lang="en-US" sz="4800" b="1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773238"/>
            <a:ext cx="8062913" cy="4114800"/>
          </a:xfrm>
        </p:spPr>
        <p:txBody>
          <a:bodyPr/>
          <a:lstStyle/>
          <a:p>
            <a:pPr eaLnBrk="1" hangingPunct="1"/>
            <a:r>
              <a:rPr lang="cs-CZ" sz="2800"/>
              <a:t>periferní neuropatie</a:t>
            </a:r>
          </a:p>
          <a:p>
            <a:pPr eaLnBrk="1" hangingPunct="1"/>
            <a:r>
              <a:rPr lang="cs-CZ" sz="2800"/>
              <a:t>herniace disku s útlakem n. ischiadicus</a:t>
            </a:r>
            <a:endParaRPr lang="en-US" sz="2800"/>
          </a:p>
          <a:p>
            <a:pPr eaLnBrk="1" hangingPunct="1"/>
            <a:r>
              <a:rPr lang="cs-CZ" sz="2800"/>
              <a:t>o</a:t>
            </a:r>
            <a:r>
              <a:rPr lang="en-US" sz="2800"/>
              <a:t>steoarthritis </a:t>
            </a:r>
            <a:r>
              <a:rPr lang="cs-CZ" sz="2800"/>
              <a:t>v oblasti kyčle nebo kolene</a:t>
            </a:r>
            <a:endParaRPr lang="en-US" sz="2800"/>
          </a:p>
          <a:p>
            <a:pPr eaLnBrk="1" hangingPunct="1"/>
            <a:r>
              <a:rPr lang="cs-CZ" sz="2800"/>
              <a:t>venózní klaudikace</a:t>
            </a:r>
            <a:endParaRPr lang="en-US" sz="2800"/>
          </a:p>
          <a:p>
            <a:pPr eaLnBrk="1" hangingPunct="1"/>
            <a:r>
              <a:rPr lang="cs-CZ" sz="2800"/>
              <a:t>c</a:t>
            </a:r>
            <a:r>
              <a:rPr lang="en-US" sz="2800"/>
              <a:t>hronic</a:t>
            </a:r>
            <a:r>
              <a:rPr lang="cs-CZ" sz="2800"/>
              <a:t>ký syndrom</a:t>
            </a:r>
            <a:r>
              <a:rPr lang="en-US" sz="2800"/>
              <a:t> compartment</a:t>
            </a:r>
            <a:r>
              <a:rPr lang="cs-CZ" sz="2800"/>
              <a:t>u</a:t>
            </a:r>
          </a:p>
          <a:p>
            <a:pPr eaLnBrk="1" hangingPunct="1"/>
            <a:r>
              <a:rPr lang="cs-CZ" sz="2800"/>
              <a:t>svalové spazmy, křeče, syndrom neklidných nohou</a:t>
            </a:r>
          </a:p>
          <a:p>
            <a:pPr eaLnBrk="1" hangingPunct="1"/>
            <a:r>
              <a:rPr lang="cs-CZ" sz="2800"/>
              <a:t>stenóza spinálního kanálu</a:t>
            </a:r>
            <a:endParaRPr lang="en-US" sz="28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F8FF138-2B0F-43A9-B852-5B7E04950D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691"/>
    </mc:Choice>
    <mc:Fallback>
      <p:transition spd="slow" advTm="70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  Prognóza pacientů s ICHDK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dirty="0"/>
              <a:t>Tím horší, čím závažnější je nález na dolních končetinách</a:t>
            </a:r>
          </a:p>
          <a:p>
            <a:pPr eaLnBrk="1" hangingPunct="1"/>
            <a:endParaRPr lang="cs-CZ" dirty="0"/>
          </a:p>
          <a:p>
            <a:pPr eaLnBrk="1" hangingPunct="1"/>
            <a:r>
              <a:rPr lang="cs-CZ" dirty="0"/>
              <a:t>Mortalita zvýšena :</a:t>
            </a:r>
          </a:p>
          <a:p>
            <a:pPr eaLnBrk="1" hangingPunct="1">
              <a:buFontTx/>
              <a:buNone/>
            </a:pPr>
            <a:r>
              <a:rPr lang="cs-CZ" dirty="0"/>
              <a:t>    asymptomatický pacient                 2x</a:t>
            </a:r>
          </a:p>
          <a:p>
            <a:pPr eaLnBrk="1" hangingPunct="1">
              <a:buFontTx/>
              <a:buNone/>
            </a:pPr>
            <a:r>
              <a:rPr lang="cs-CZ" dirty="0"/>
              <a:t>    klaudikace                                    3-4x</a:t>
            </a:r>
          </a:p>
          <a:p>
            <a:pPr eaLnBrk="1" hangingPunct="1">
              <a:buFontTx/>
              <a:buNone/>
            </a:pPr>
            <a:r>
              <a:rPr lang="cs-CZ" dirty="0"/>
              <a:t>    kritická ischemie                           20x 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3FA14ED-1F43-4926-98F7-7C0BC37FD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40"/>
    </mc:Choice>
    <mc:Fallback>
      <p:transition spd="slow" advTm="36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27000"/>
            <a:ext cx="8305800" cy="1143000"/>
          </a:xfrm>
        </p:spPr>
        <p:txBody>
          <a:bodyPr/>
          <a:lstStyle/>
          <a:p>
            <a:pPr eaLnBrk="1" hangingPunct="1"/>
            <a:r>
              <a:rPr lang="en-US" sz="4800" b="1"/>
              <a:t>Diagnosti</a:t>
            </a:r>
            <a:r>
              <a:rPr lang="cs-CZ" sz="4800" b="1"/>
              <a:t>ka ICHDK</a:t>
            </a:r>
            <a:r>
              <a:rPr lang="cs-CZ"/>
              <a:t> </a:t>
            </a: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628775"/>
            <a:ext cx="907415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45000"/>
              </a:spcBef>
            </a:pPr>
            <a:r>
              <a:rPr lang="cs-CZ" sz="2400"/>
              <a:t>anamnéza + fyzikální vyšetření </a:t>
            </a:r>
          </a:p>
          <a:p>
            <a:pPr eaLnBrk="1" hangingPunct="1">
              <a:lnSpc>
                <a:spcPct val="90000"/>
              </a:lnSpc>
              <a:spcBef>
                <a:spcPct val="45000"/>
              </a:spcBef>
            </a:pPr>
            <a:r>
              <a:rPr lang="cs-CZ" sz="2400"/>
              <a:t>s</a:t>
            </a:r>
            <a:r>
              <a:rPr lang="en-US" sz="2400"/>
              <a:t>egment</a:t>
            </a:r>
            <a:r>
              <a:rPr lang="cs-CZ" sz="2400"/>
              <a:t>ální měření tlaků </a:t>
            </a:r>
            <a:endParaRPr lang="en-US" sz="2400"/>
          </a:p>
          <a:p>
            <a:pPr eaLnBrk="1" hangingPunct="1">
              <a:lnSpc>
                <a:spcPct val="90000"/>
              </a:lnSpc>
              <a:spcBef>
                <a:spcPct val="45000"/>
              </a:spcBef>
            </a:pPr>
            <a:r>
              <a:rPr lang="cs-CZ" sz="2400"/>
              <a:t>s</a:t>
            </a:r>
            <a:r>
              <a:rPr lang="en-US" sz="2400"/>
              <a:t>egmental</a:t>
            </a:r>
            <a:r>
              <a:rPr lang="cs-CZ" sz="2400"/>
              <a:t>ní registrace pulsové křivky</a:t>
            </a:r>
            <a:endParaRPr lang="en-US" sz="2400"/>
          </a:p>
          <a:p>
            <a:pPr eaLnBrk="1" hangingPunct="1">
              <a:lnSpc>
                <a:spcPct val="90000"/>
              </a:lnSpc>
              <a:spcBef>
                <a:spcPct val="45000"/>
              </a:spcBef>
            </a:pPr>
            <a:r>
              <a:rPr lang="cs-CZ" sz="2400"/>
              <a:t>zátěžové testy - treadmill</a:t>
            </a:r>
            <a:endParaRPr lang="en-US" sz="2400"/>
          </a:p>
          <a:p>
            <a:pPr eaLnBrk="1" hangingPunct="1">
              <a:lnSpc>
                <a:spcPct val="90000"/>
              </a:lnSpc>
              <a:spcBef>
                <a:spcPct val="45000"/>
              </a:spcBef>
            </a:pPr>
            <a:r>
              <a:rPr lang="cs-CZ" sz="2400"/>
              <a:t>duplexní ultrasonografie</a:t>
            </a:r>
          </a:p>
          <a:p>
            <a:pPr eaLnBrk="1" hangingPunct="1">
              <a:lnSpc>
                <a:spcPct val="90000"/>
              </a:lnSpc>
              <a:spcBef>
                <a:spcPct val="45000"/>
              </a:spcBef>
            </a:pPr>
            <a:r>
              <a:rPr lang="cs-CZ" sz="2400"/>
              <a:t>digitální subtrakční angiografie (DSA)</a:t>
            </a:r>
            <a:endParaRPr lang="en-US" sz="2400"/>
          </a:p>
          <a:p>
            <a:pPr eaLnBrk="1" hangingPunct="1">
              <a:lnSpc>
                <a:spcPct val="90000"/>
              </a:lnSpc>
              <a:spcBef>
                <a:spcPct val="45000"/>
              </a:spcBef>
            </a:pPr>
            <a:r>
              <a:rPr lang="cs-CZ" sz="2400"/>
              <a:t>angiografie pomocí magnetické rezonance – </a:t>
            </a:r>
            <a:r>
              <a:rPr lang="en-US" sz="2400"/>
              <a:t>MRA</a:t>
            </a:r>
          </a:p>
          <a:p>
            <a:pPr eaLnBrk="1" hangingPunct="1">
              <a:lnSpc>
                <a:spcPct val="90000"/>
              </a:lnSpc>
              <a:spcBef>
                <a:spcPct val="45000"/>
              </a:spcBef>
            </a:pPr>
            <a:r>
              <a:rPr lang="cs-CZ" sz="2400"/>
              <a:t>a</a:t>
            </a:r>
            <a:r>
              <a:rPr lang="en-US" sz="2400"/>
              <a:t>ngiogra</a:t>
            </a:r>
            <a:r>
              <a:rPr lang="cs-CZ" sz="2400"/>
              <a:t>fie pomocí </a:t>
            </a:r>
            <a:r>
              <a:rPr lang="en-US" sz="2400"/>
              <a:t>C</a:t>
            </a:r>
            <a:r>
              <a:rPr lang="cs-CZ" sz="2400"/>
              <a:t>T</a:t>
            </a:r>
            <a:r>
              <a:rPr lang="en-US" sz="2400"/>
              <a:t> </a:t>
            </a:r>
            <a:r>
              <a:rPr lang="cs-CZ" sz="2400"/>
              <a:t>- </a:t>
            </a:r>
            <a:r>
              <a:rPr lang="en-US" sz="2400"/>
              <a:t>CTA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68300" y="6043613"/>
            <a:ext cx="7291388" cy="5032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bIns="91440" anchor="b">
            <a:spAutoFit/>
          </a:bodyPr>
          <a:lstStyle/>
          <a:p>
            <a:pPr eaLnBrk="0" hangingPunct="0"/>
            <a:r>
              <a:rPr lang="en-US" sz="1200">
                <a:solidFill>
                  <a:srgbClr val="B2B2B2"/>
                </a:solidFill>
              </a:rPr>
              <a:t>Hirsch AT, Haskal ZJ, Hertzer NR, et al. ACC/AHA Guidelines for the Management of Patients With Peripheral Arterial Disease (Lower Extremity, Renal, Mesenteric, and Abdominal Aortic).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0E1EF9B-ACA7-486C-BBD0-42F710ABB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Click="0" advTm="933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36.9|6.7|13.8|9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unovrat">
  <a:themeElements>
    <a:clrScheme name="Slunovrat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lunovra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lunovrat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367</TotalTime>
  <Words>1722</Words>
  <Application>Microsoft Office PowerPoint</Application>
  <PresentationFormat>Předvádění na obrazovce (4:3)</PresentationFormat>
  <Paragraphs>235</Paragraphs>
  <Slides>30</Slides>
  <Notes>8</Notes>
  <HiddenSlides>0</HiddenSlides>
  <MMClips>30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40" baseType="lpstr">
      <vt:lpstr>Arial</vt:lpstr>
      <vt:lpstr>Calibri</vt:lpstr>
      <vt:lpstr>Century Schoolbook</vt:lpstr>
      <vt:lpstr>Gill Sans MT</vt:lpstr>
      <vt:lpstr>Univers (E1)</vt:lpstr>
      <vt:lpstr>Verdana</vt:lpstr>
      <vt:lpstr>Wingdings</vt:lpstr>
      <vt:lpstr>Wingdings 2</vt:lpstr>
      <vt:lpstr>Slunovrat</vt:lpstr>
      <vt:lpstr>Chart</vt:lpstr>
      <vt:lpstr>Ischemická choroba dolních končetin</vt:lpstr>
      <vt:lpstr>Prevalence a distribuce ICHDK</vt:lpstr>
      <vt:lpstr>     Prevalence ICHDK se zvyšuje s věkem</vt:lpstr>
      <vt:lpstr>Funkční klasifikace (Fontaine)</vt:lpstr>
      <vt:lpstr>Manifestace ICHDK</vt:lpstr>
      <vt:lpstr>Prezentace aplikace PowerPoint</vt:lpstr>
      <vt:lpstr>Pseudoklaudikace</vt:lpstr>
      <vt:lpstr>  Prognóza pacientů s ICHDK</vt:lpstr>
      <vt:lpstr>Diagnostika ICHDK </vt:lpstr>
      <vt:lpstr>Ankle SBP/Brachial SBP = ABI </vt:lpstr>
      <vt:lpstr>Registrace pulzových křivek</vt:lpstr>
      <vt:lpstr>Barevná duplexní sonografie – zobrazení stenóz v ilickém řečišti </vt:lpstr>
      <vt:lpstr>Angiografie</vt:lpstr>
      <vt:lpstr>Terapeutické přístupy  u ICHDK dle stadia onemocnění</vt:lpstr>
      <vt:lpstr>1. Postup u asymptomatických osob</vt:lpstr>
      <vt:lpstr>Postup u pacientů s klaudikacemi</vt:lpstr>
      <vt:lpstr>Ad 1) Intervence rizikových faktorů</vt:lpstr>
      <vt:lpstr>Prezentace aplikace PowerPoint</vt:lpstr>
      <vt:lpstr>Pohybová léčba</vt:lpstr>
      <vt:lpstr>Pohybová léčba</vt:lpstr>
      <vt:lpstr>Revaskularizace – přehled procedur</vt:lpstr>
      <vt:lpstr>PTA</vt:lpstr>
      <vt:lpstr>Trombolýza tepenných uzávěrů</vt:lpstr>
      <vt:lpstr>Lokální trombolýza</vt:lpstr>
      <vt:lpstr>Rekonstrukční operace</vt:lpstr>
      <vt:lpstr>Kritická ischemie končetin</vt:lpstr>
      <vt:lpstr>Postup u kritické ischemie</vt:lpstr>
      <vt:lpstr>Kritická končetinová ischémie  - osud pacientů po 6 měsících</vt:lpstr>
      <vt:lpstr>Kritická končetinová ischemie</vt:lpstr>
      <vt:lpstr>Kritická ischemie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Ischemická choroba dolních končetin</dc:title>
  <dc:creator>Robert</dc:creator>
  <cp:lastModifiedBy>prosecka.pavlina</cp:lastModifiedBy>
  <cp:revision>8</cp:revision>
  <dcterms:created xsi:type="dcterms:W3CDTF">2012-03-19T21:48:57Z</dcterms:created>
  <dcterms:modified xsi:type="dcterms:W3CDTF">2020-11-09T14:29:13Z</dcterms:modified>
</cp:coreProperties>
</file>