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794" r:id="rId2"/>
  </p:sldMasterIdLst>
  <p:notesMasterIdLst>
    <p:notesMasterId r:id="rId70"/>
  </p:notesMasterIdLst>
  <p:sldIdLst>
    <p:sldId id="256" r:id="rId3"/>
    <p:sldId id="291" r:id="rId4"/>
    <p:sldId id="258" r:id="rId5"/>
    <p:sldId id="309" r:id="rId6"/>
    <p:sldId id="310" r:id="rId7"/>
    <p:sldId id="259" r:id="rId8"/>
    <p:sldId id="311" r:id="rId9"/>
    <p:sldId id="260" r:id="rId10"/>
    <p:sldId id="261" r:id="rId11"/>
    <p:sldId id="262" r:id="rId12"/>
    <p:sldId id="312" r:id="rId13"/>
    <p:sldId id="293" r:id="rId14"/>
    <p:sldId id="268" r:id="rId15"/>
    <p:sldId id="265" r:id="rId16"/>
    <p:sldId id="339" r:id="rId17"/>
    <p:sldId id="269" r:id="rId18"/>
    <p:sldId id="270" r:id="rId19"/>
    <p:sldId id="272" r:id="rId20"/>
    <p:sldId id="271" r:id="rId21"/>
    <p:sldId id="337" r:id="rId22"/>
    <p:sldId id="294" r:id="rId23"/>
    <p:sldId id="334" r:id="rId24"/>
    <p:sldId id="284" r:id="rId25"/>
    <p:sldId id="285" r:id="rId26"/>
    <p:sldId id="305" r:id="rId27"/>
    <p:sldId id="288" r:id="rId28"/>
    <p:sldId id="287" r:id="rId29"/>
    <p:sldId id="286" r:id="rId30"/>
    <p:sldId id="304" r:id="rId31"/>
    <p:sldId id="299" r:id="rId32"/>
    <p:sldId id="300" r:id="rId33"/>
    <p:sldId id="302" r:id="rId34"/>
    <p:sldId id="301" r:id="rId35"/>
    <p:sldId id="303" r:id="rId36"/>
    <p:sldId id="295" r:id="rId37"/>
    <p:sldId id="263" r:id="rId38"/>
    <p:sldId id="315" r:id="rId39"/>
    <p:sldId id="316" r:id="rId40"/>
    <p:sldId id="317" r:id="rId41"/>
    <p:sldId id="320" r:id="rId42"/>
    <p:sldId id="290" r:id="rId43"/>
    <p:sldId id="296" r:id="rId44"/>
    <p:sldId id="283" r:id="rId45"/>
    <p:sldId id="297" r:id="rId46"/>
    <p:sldId id="329" r:id="rId47"/>
    <p:sldId id="336" r:id="rId48"/>
    <p:sldId id="332" r:id="rId49"/>
    <p:sldId id="313" r:id="rId50"/>
    <p:sldId id="264" r:id="rId51"/>
    <p:sldId id="278" r:id="rId52"/>
    <p:sldId id="279" r:id="rId53"/>
    <p:sldId id="280" r:id="rId54"/>
    <p:sldId id="321" r:id="rId55"/>
    <p:sldId id="322" r:id="rId56"/>
    <p:sldId id="323" r:id="rId57"/>
    <p:sldId id="266" r:id="rId58"/>
    <p:sldId id="267" r:id="rId59"/>
    <p:sldId id="324" r:id="rId60"/>
    <p:sldId id="325" r:id="rId61"/>
    <p:sldId id="326" r:id="rId62"/>
    <p:sldId id="327" r:id="rId63"/>
    <p:sldId id="328" r:id="rId64"/>
    <p:sldId id="335" r:id="rId65"/>
    <p:sldId id="330" r:id="rId66"/>
    <p:sldId id="331" r:id="rId67"/>
    <p:sldId id="338" r:id="rId68"/>
    <p:sldId id="333"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3B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29"/>
  </p:normalViewPr>
  <p:slideViewPr>
    <p:cSldViewPr snapToGrid="0" snapToObjects="1">
      <p:cViewPr varScale="1">
        <p:scale>
          <a:sx n="82" d="100"/>
          <a:sy n="82" d="100"/>
        </p:scale>
        <p:origin x="1474"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ofPieChart>
        <c:ofPieType val="bar"/>
        <c:varyColors val="1"/>
        <c:ser>
          <c:idx val="0"/>
          <c:order val="0"/>
          <c:tx>
            <c:strRef>
              <c:f>Sheet1!$B$1</c:f>
              <c:strCache>
                <c:ptCount val="1"/>
                <c:pt idx="0">
                  <c:v>Screened population</c:v>
                </c:pt>
              </c:strCache>
            </c:strRef>
          </c:tx>
          <c:explosion val="25"/>
          <c:dPt>
            <c:idx val="4"/>
            <c:bubble3D val="0"/>
            <c:spPr>
              <a:solidFill>
                <a:srgbClr val="FF6600"/>
              </a:solidFill>
            </c:spPr>
            <c:extLst>
              <c:ext xmlns:c16="http://schemas.microsoft.com/office/drawing/2014/chart" uri="{C3380CC4-5D6E-409C-BE32-E72D297353CC}">
                <c16:uniqueId val="{00000001-44A6-1848-A0A8-8FD8317A1BC9}"/>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4A6-1848-A0A8-8FD8317A1BC9}"/>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4A6-1848-A0A8-8FD8317A1BC9}"/>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4A6-1848-A0A8-8FD8317A1BC9}"/>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A6-1848-A0A8-8FD8317A1BC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Normotonici</c:v>
                </c:pt>
                <c:pt idx="2">
                  <c:v>Známí hypertonici</c:v>
                </c:pt>
                <c:pt idx="3">
                  <c:v>Nově diagnostikovaní</c:v>
                </c:pt>
              </c:strCache>
            </c:strRef>
          </c:cat>
          <c:val>
            <c:numRef>
              <c:f>Sheet1!$B$2:$B$5</c:f>
              <c:numCache>
                <c:formatCode>General</c:formatCode>
                <c:ptCount val="4"/>
                <c:pt idx="0">
                  <c:v>752</c:v>
                </c:pt>
                <c:pt idx="2">
                  <c:v>365</c:v>
                </c:pt>
                <c:pt idx="3">
                  <c:v>180</c:v>
                </c:pt>
              </c:numCache>
            </c:numRef>
          </c:val>
          <c:extLst>
            <c:ext xmlns:c16="http://schemas.microsoft.com/office/drawing/2014/chart" uri="{C3380CC4-5D6E-409C-BE32-E72D297353CC}">
              <c16:uniqueId val="{00000005-44A6-1848-A0A8-8FD8317A1BC9}"/>
            </c:ext>
          </c:extLst>
        </c:ser>
        <c:dLbls>
          <c:showLegendKey val="0"/>
          <c:showVal val="0"/>
          <c:showCatName val="0"/>
          <c:showSerName val="0"/>
          <c:showPercent val="0"/>
          <c:showBubbleSize val="0"/>
          <c:showLeaderLines val="1"/>
        </c:dLbls>
        <c:gapWidth val="150"/>
        <c:secondPieSize val="75"/>
        <c:serLines/>
      </c:ofPieChart>
    </c:plotArea>
    <c:legend>
      <c:legendPos val="r"/>
      <c:legendEntry>
        <c:idx val="1"/>
        <c:delete val="1"/>
      </c:legendEntry>
      <c:overlay val="0"/>
    </c:legend>
    <c:plotVisOnly val="1"/>
    <c:dispBlanksAs val="zero"/>
    <c:showDLblsOverMax val="0"/>
  </c:chart>
  <c:txPr>
    <a:bodyPr/>
    <a:lstStyle/>
    <a:p>
      <a:pPr>
        <a:defRPr sz="1800"/>
      </a:pPr>
      <a:endParaRPr lang="cs-CZ"/>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6D33B8-97CA-DC4C-9285-827FDA004A4F}" type="datetimeFigureOut">
              <a:rPr lang="en-US" smtClean="0"/>
              <a:t>11/15/2020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BF6D34-DDE1-3E45-A6BF-580EDE4E964E}" type="slidenum">
              <a:rPr lang="en-US" smtClean="0"/>
              <a:t>‹#›</a:t>
            </a:fld>
            <a:endParaRPr lang="en-US"/>
          </a:p>
        </p:txBody>
      </p:sp>
    </p:spTree>
    <p:extLst>
      <p:ext uri="{BB962C8B-B14F-4D97-AF65-F5344CB8AC3E}">
        <p14:creationId xmlns:p14="http://schemas.microsoft.com/office/powerpoint/2010/main" val="28702343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dt" sz="quarter" idx="1"/>
          </p:nvPr>
        </p:nvSpPr>
        <p:spPr>
          <a:noFill/>
        </p:spPr>
        <p:txBody>
          <a:bodyPr/>
          <a:lstStyle/>
          <a:p>
            <a:r>
              <a:rPr lang="en-US"/>
              <a:t>NVP0000901 </a:t>
            </a:r>
            <a:r>
              <a:rPr lang="en-US">
                <a:solidFill>
                  <a:schemeClr val="tx1"/>
                </a:solidFill>
              </a:rPr>
              <a:t>CADUET</a:t>
            </a:r>
            <a:r>
              <a:rPr lang="en-US" baseline="30000">
                <a:solidFill>
                  <a:schemeClr val="tx1"/>
                </a:solidFill>
              </a:rPr>
              <a:t>®</a:t>
            </a:r>
            <a:r>
              <a:rPr lang="en-US">
                <a:solidFill>
                  <a:schemeClr val="tx1"/>
                </a:solidFill>
              </a:rPr>
              <a:t> Global Speaker Slide Kit Version 2</a:t>
            </a:r>
          </a:p>
        </p:txBody>
      </p:sp>
      <p:sp>
        <p:nvSpPr>
          <p:cNvPr id="21507" name="Rectangle 2"/>
          <p:cNvSpPr>
            <a:spLocks noGrp="1" noRot="1" noChangeAspect="1" noChangeArrowheads="1" noTextEdit="1"/>
          </p:cNvSpPr>
          <p:nvPr>
            <p:ph type="sldImg"/>
          </p:nvPr>
        </p:nvSpPr>
        <p:spPr>
          <a:xfrm>
            <a:off x="733425" y="685800"/>
            <a:ext cx="3887788" cy="2916238"/>
          </a:xfrm>
          <a:ln/>
        </p:spPr>
      </p:sp>
      <p:sp>
        <p:nvSpPr>
          <p:cNvPr id="21508" name="Rectangle 3"/>
          <p:cNvSpPr>
            <a:spLocks noGrp="1" noChangeArrowheads="1"/>
          </p:cNvSpPr>
          <p:nvPr>
            <p:ph type="body" idx="1"/>
          </p:nvPr>
        </p:nvSpPr>
        <p:spPr>
          <a:xfrm>
            <a:off x="666233" y="3905251"/>
            <a:ext cx="5457204" cy="4553262"/>
          </a:xfrm>
          <a:noFill/>
          <a:ln/>
        </p:spPr>
        <p:txBody>
          <a:bodyPr/>
          <a:lstStyle/>
          <a:p>
            <a:r>
              <a:rPr lang="en-US"/>
              <a:t>The </a:t>
            </a:r>
            <a:r>
              <a:rPr lang="en-US" i="1"/>
              <a:t>World Health Report</a:t>
            </a:r>
            <a:r>
              <a:rPr lang="en-US"/>
              <a:t> identified the contribution of selected risk factors to mortality worldwide in developing and developed countries. Blood pressure (BP) levels higher than optimal account for the largest percentage of mortality worldwide followed by tobacco use. Cholesterol higher than a level considered optimal is the fifth largest contributor to mortality worldwide.  It is important to note that higher than optimal BP, tobacco use, and higher than optimal cholesterol are major contributors to mortality in both developing and developed countries. Risk factors such as underweight, unsafe sex, unsafe water, poor sanitation, and hygiene are overwhelmingly contributors to mortality in the developing world.</a:t>
            </a:r>
          </a:p>
        </p:txBody>
      </p:sp>
      <p:sp>
        <p:nvSpPr>
          <p:cNvPr id="21509" name="Text Box 5"/>
          <p:cNvSpPr txBox="1">
            <a:spLocks noChangeArrowheads="1"/>
          </p:cNvSpPr>
          <p:nvPr/>
        </p:nvSpPr>
        <p:spPr bwMode="blackWhite">
          <a:xfrm>
            <a:off x="866568" y="8015061"/>
            <a:ext cx="5339177" cy="574460"/>
          </a:xfrm>
          <a:prstGeom prst="rect">
            <a:avLst/>
          </a:prstGeom>
          <a:noFill/>
          <a:ln w="0">
            <a:noFill/>
            <a:miter lim="800000"/>
            <a:headEnd/>
            <a:tailEnd/>
          </a:ln>
        </p:spPr>
        <p:txBody>
          <a:bodyPr lIns="88843" tIns="44422" rIns="88843" bIns="44422" anchor="b">
            <a:spAutoFit/>
          </a:bodyPr>
          <a:lstStyle/>
          <a:p>
            <a:pPr marL="224310" indent="-224310" algn="just" defTabSz="889452">
              <a:spcBef>
                <a:spcPct val="30000"/>
              </a:spcBef>
            </a:pPr>
            <a:r>
              <a:rPr lang="en-US" sz="900" b="1" dirty="0"/>
              <a:t>Reference</a:t>
            </a:r>
          </a:p>
          <a:p>
            <a:pPr marL="224310" indent="-224310" defTabSz="889452">
              <a:spcBef>
                <a:spcPct val="50000"/>
              </a:spcBef>
            </a:pPr>
            <a:r>
              <a:rPr lang="en-US" sz="900" b="1" dirty="0"/>
              <a:t>1.</a:t>
            </a:r>
            <a:r>
              <a:rPr lang="en-US" sz="900" dirty="0"/>
              <a:t> 	</a:t>
            </a:r>
            <a:r>
              <a:rPr lang="en-US" sz="900" dirty="0" err="1"/>
              <a:t>Yach</a:t>
            </a:r>
            <a:r>
              <a:rPr lang="en-US" sz="900" dirty="0"/>
              <a:t> D, </a:t>
            </a:r>
            <a:r>
              <a:rPr lang="en-US" sz="900" dirty="0" err="1"/>
              <a:t>Hawkes</a:t>
            </a:r>
            <a:r>
              <a:rPr lang="en-US" sz="900" dirty="0"/>
              <a:t> C, Gould CL, </a:t>
            </a:r>
            <a:r>
              <a:rPr lang="en-US" sz="900" dirty="0" err="1"/>
              <a:t>Hofman</a:t>
            </a:r>
            <a:r>
              <a:rPr lang="en-US" sz="900" dirty="0"/>
              <a:t> KJ. The global burden of chronic diseases: overcoming impediments to prevention and control. </a:t>
            </a:r>
            <a:r>
              <a:rPr lang="en-US" sz="900" i="1" dirty="0"/>
              <a:t>JAMA</a:t>
            </a:r>
            <a:r>
              <a:rPr lang="en-US" sz="900" dirty="0"/>
              <a:t>. 2004;291:2616-2622.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dt" sz="quarter" idx="1"/>
          </p:nvPr>
        </p:nvSpPr>
        <p:spPr>
          <a:noFill/>
        </p:spPr>
        <p:txBody>
          <a:bodyPr/>
          <a:lstStyle/>
          <a:p>
            <a:r>
              <a:rPr lang="en-US">
                <a:solidFill>
                  <a:prstClr val="black"/>
                </a:solidFill>
              </a:rPr>
              <a:t>NVP0000901 CADUET</a:t>
            </a:r>
            <a:r>
              <a:rPr lang="en-US" baseline="30000">
                <a:solidFill>
                  <a:prstClr val="black"/>
                </a:solidFill>
              </a:rPr>
              <a:t>®</a:t>
            </a:r>
            <a:r>
              <a:rPr lang="en-US">
                <a:solidFill>
                  <a:prstClr val="black"/>
                </a:solidFill>
              </a:rPr>
              <a:t> Global Speaker Slide Kit Version 2</a:t>
            </a:r>
          </a:p>
        </p:txBody>
      </p:sp>
      <p:sp>
        <p:nvSpPr>
          <p:cNvPr id="22531" name="Rectangle 2"/>
          <p:cNvSpPr>
            <a:spLocks noGrp="1" noRot="1" noChangeAspect="1" noChangeArrowheads="1" noTextEdit="1"/>
          </p:cNvSpPr>
          <p:nvPr>
            <p:ph type="sldImg"/>
          </p:nvPr>
        </p:nvSpPr>
        <p:spPr>
          <a:xfrm>
            <a:off x="735013" y="687388"/>
            <a:ext cx="3883025" cy="2913062"/>
          </a:xfrm>
          <a:ln/>
        </p:spPr>
      </p:sp>
      <p:sp>
        <p:nvSpPr>
          <p:cNvPr id="22532" name="Rectangle 3"/>
          <p:cNvSpPr>
            <a:spLocks noGrp="1" noChangeArrowheads="1"/>
          </p:cNvSpPr>
          <p:nvPr>
            <p:ph type="body" idx="1"/>
          </p:nvPr>
        </p:nvSpPr>
        <p:spPr>
          <a:xfrm>
            <a:off x="666233" y="3905251"/>
            <a:ext cx="5457204" cy="4551700"/>
          </a:xfrm>
          <a:noFill/>
          <a:ln/>
        </p:spPr>
        <p:txBody>
          <a:bodyPr/>
          <a:lstStyle/>
          <a:p>
            <a:r>
              <a:rPr lang="en-US"/>
              <a:t>The prevalence of hypertension is high across both industrialized and developing countries, and increases steadily with age.</a:t>
            </a:r>
            <a:r>
              <a:rPr lang="en-US" baseline="30000"/>
              <a:t>1</a:t>
            </a:r>
            <a:r>
              <a:rPr lang="en-US"/>
              <a:t> In this study, sample surveys that were national in scope and conducted in the 1990s were identified in Germany, Finland, Sweden, England, Spain, Italy, Canada, and the United States.  Collaborating investigators provided tabular data in a consistent format by age and sex for persons at least 35 years of age.  Population registries were the main basis for sampling.  Survey sizes ranged from 1800 to 23100, with response rates of 61% to 87.5%.</a:t>
            </a:r>
            <a:r>
              <a:rPr lang="en-US" baseline="30000"/>
              <a:t>2</a:t>
            </a:r>
            <a:r>
              <a:rPr lang="en-US"/>
              <a:t>  </a:t>
            </a:r>
          </a:p>
          <a:p>
            <a:r>
              <a:rPr lang="en-US"/>
              <a:t>Each collaborator was asked to provide average sex- age-specific data by 5-year age groups for BP, body mass index (BMI, measured as the weight in kilograms divided by the height in meters squared), and counts of hypertensive individuals by treatment and control status.</a:t>
            </a:r>
            <a:r>
              <a:rPr lang="en-US" baseline="30000"/>
              <a:t>2</a:t>
            </a:r>
            <a:r>
              <a:rPr lang="en-US"/>
              <a:t>  </a:t>
            </a:r>
          </a:p>
        </p:txBody>
      </p:sp>
      <p:sp>
        <p:nvSpPr>
          <p:cNvPr id="22533" name="Text Box 7"/>
          <p:cNvSpPr txBox="1">
            <a:spLocks noChangeArrowheads="1"/>
          </p:cNvSpPr>
          <p:nvPr/>
        </p:nvSpPr>
        <p:spPr bwMode="blackWhite">
          <a:xfrm>
            <a:off x="819978" y="6684683"/>
            <a:ext cx="5311223" cy="1004670"/>
          </a:xfrm>
          <a:prstGeom prst="rect">
            <a:avLst/>
          </a:prstGeom>
          <a:noFill/>
          <a:ln w="9525">
            <a:noFill/>
            <a:miter lim="800000"/>
            <a:headEnd/>
            <a:tailEnd/>
          </a:ln>
        </p:spPr>
        <p:txBody>
          <a:bodyPr lIns="89699" tIns="44849" rIns="89699" bIns="44849" anchor="b">
            <a:spAutoFit/>
          </a:bodyPr>
          <a:lstStyle/>
          <a:p>
            <a:pPr marL="224310" indent="-224310" defTabSz="770748" fontAlgn="base">
              <a:spcBef>
                <a:spcPct val="30000"/>
              </a:spcBef>
              <a:spcAft>
                <a:spcPct val="0"/>
              </a:spcAft>
            </a:pPr>
            <a:r>
              <a:rPr lang="en-US" sz="900" b="1" dirty="0">
                <a:solidFill>
                  <a:prstClr val="black"/>
                </a:solidFill>
                <a:latin typeface="Times New Roman" pitchFamily="18" charset="0"/>
              </a:rPr>
              <a:t>References</a:t>
            </a:r>
          </a:p>
          <a:p>
            <a:pPr marL="224310" indent="-224310" defTabSz="770748" fontAlgn="base">
              <a:spcBef>
                <a:spcPct val="30000"/>
              </a:spcBef>
              <a:spcAft>
                <a:spcPct val="0"/>
              </a:spcAft>
            </a:pPr>
            <a:r>
              <a:rPr lang="en-US" sz="900" b="1" dirty="0">
                <a:solidFill>
                  <a:prstClr val="black"/>
                </a:solidFill>
                <a:latin typeface="Times New Roman" pitchFamily="18" charset="0"/>
              </a:rPr>
              <a:t>1.</a:t>
            </a:r>
            <a:r>
              <a:rPr lang="en-US" sz="900" dirty="0">
                <a:solidFill>
                  <a:prstClr val="black"/>
                </a:solidFill>
                <a:latin typeface="Times New Roman" pitchFamily="18" charset="0"/>
              </a:rPr>
              <a:t>	International Task Force for Prevention of Coronary Heart Disease. Coronary heart disease: reducing the risk. </a:t>
            </a:r>
            <a:r>
              <a:rPr lang="en-US" sz="900" i="1" dirty="0" err="1">
                <a:solidFill>
                  <a:prstClr val="black"/>
                </a:solidFill>
                <a:latin typeface="Times New Roman" pitchFamily="18" charset="0"/>
              </a:rPr>
              <a:t>Nutr</a:t>
            </a:r>
            <a:r>
              <a:rPr lang="en-US" sz="900" i="1" dirty="0">
                <a:solidFill>
                  <a:prstClr val="black"/>
                </a:solidFill>
                <a:latin typeface="Times New Roman" pitchFamily="18" charset="0"/>
              </a:rPr>
              <a:t> </a:t>
            </a:r>
            <a:r>
              <a:rPr lang="en-US" sz="900" i="1" dirty="0" err="1">
                <a:solidFill>
                  <a:prstClr val="black"/>
                </a:solidFill>
                <a:latin typeface="Times New Roman" pitchFamily="18" charset="0"/>
              </a:rPr>
              <a:t>Metab</a:t>
            </a:r>
            <a:r>
              <a:rPr lang="en-US" sz="900" i="1" dirty="0">
                <a:solidFill>
                  <a:prstClr val="black"/>
                </a:solidFill>
                <a:latin typeface="Times New Roman" pitchFamily="18" charset="0"/>
              </a:rPr>
              <a:t> </a:t>
            </a:r>
            <a:r>
              <a:rPr lang="en-US" sz="900" i="1" dirty="0" err="1">
                <a:solidFill>
                  <a:prstClr val="black"/>
                </a:solidFill>
                <a:latin typeface="Times New Roman" pitchFamily="18" charset="0"/>
              </a:rPr>
              <a:t>Cardiovasc</a:t>
            </a:r>
            <a:r>
              <a:rPr lang="en-US" sz="900" i="1" dirty="0">
                <a:solidFill>
                  <a:prstClr val="black"/>
                </a:solidFill>
                <a:latin typeface="Times New Roman" pitchFamily="18" charset="0"/>
              </a:rPr>
              <a:t> Dis.</a:t>
            </a:r>
            <a:r>
              <a:rPr lang="en-US" sz="900" dirty="0">
                <a:solidFill>
                  <a:prstClr val="black"/>
                </a:solidFill>
                <a:latin typeface="Times New Roman" pitchFamily="18" charset="0"/>
              </a:rPr>
              <a:t>1998;8:205-271.</a:t>
            </a:r>
          </a:p>
          <a:p>
            <a:pPr marL="224310" indent="-224310" defTabSz="770748" fontAlgn="base">
              <a:spcBef>
                <a:spcPct val="30000"/>
              </a:spcBef>
              <a:spcAft>
                <a:spcPct val="0"/>
              </a:spcAft>
            </a:pPr>
            <a:r>
              <a:rPr lang="en-US" sz="900" b="1" dirty="0">
                <a:solidFill>
                  <a:prstClr val="black"/>
                </a:solidFill>
                <a:latin typeface="Times New Roman" pitchFamily="18" charset="0"/>
              </a:rPr>
              <a:t>2.</a:t>
            </a:r>
            <a:r>
              <a:rPr lang="en-US" sz="900" dirty="0">
                <a:solidFill>
                  <a:prstClr val="black"/>
                </a:solidFill>
                <a:latin typeface="Times New Roman" pitchFamily="18" charset="0"/>
              </a:rPr>
              <a:t>	Wolf-Maier K, Cooper RS, </a:t>
            </a:r>
            <a:r>
              <a:rPr lang="en-US" sz="900" dirty="0" err="1">
                <a:solidFill>
                  <a:prstClr val="black"/>
                </a:solidFill>
                <a:latin typeface="Times New Roman" pitchFamily="18" charset="0"/>
              </a:rPr>
              <a:t>Banegas</a:t>
            </a:r>
            <a:r>
              <a:rPr lang="en-US" sz="900" dirty="0">
                <a:solidFill>
                  <a:prstClr val="black"/>
                </a:solidFill>
                <a:latin typeface="Times New Roman" pitchFamily="18" charset="0"/>
              </a:rPr>
              <a:t> JR, et al. Hypertension prevalence and blood pressure levels in 6 European countries, Canada, and the United States. </a:t>
            </a:r>
            <a:r>
              <a:rPr lang="en-US" sz="900" i="1" dirty="0">
                <a:solidFill>
                  <a:prstClr val="black"/>
                </a:solidFill>
                <a:latin typeface="Times New Roman" pitchFamily="18" charset="0"/>
              </a:rPr>
              <a:t>JAMA</a:t>
            </a:r>
            <a:r>
              <a:rPr lang="en-US" sz="900" dirty="0">
                <a:solidFill>
                  <a:prstClr val="black"/>
                </a:solidFill>
                <a:latin typeface="Times New Roman" pitchFamily="18" charset="0"/>
              </a:rPr>
              <a:t>. 2003;289:2363-2369.</a:t>
            </a:r>
          </a:p>
          <a:p>
            <a:pPr marL="224310" indent="-224310" defTabSz="770748" fontAlgn="base">
              <a:spcBef>
                <a:spcPct val="0"/>
              </a:spcBef>
              <a:spcAft>
                <a:spcPct val="0"/>
              </a:spcAft>
            </a:pPr>
            <a:endParaRPr lang="en-GB" sz="900" dirty="0">
              <a:solidFill>
                <a:prstClr val="black"/>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3B0D94-8021-4A6C-B231-299E976C49A6}"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3474205074"/>
      </p:ext>
    </p:extLst>
  </p:cSld>
  <p:clrMapOvr>
    <a:masterClrMapping/>
  </p:clrMapOvr>
  <p:transition>
    <p:strips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40CE85-D947-4C21-A010-E4E6A40C23D4}"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1946896215"/>
      </p:ext>
    </p:extLst>
  </p:cSld>
  <p:clrMapOvr>
    <a:masterClrMapping/>
  </p:clrMapOvr>
  <p:transition>
    <p:strips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457200"/>
            <a:ext cx="1943100" cy="56388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457200"/>
            <a:ext cx="5676900" cy="56388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50701D-D662-4C63-B442-EC191EA8E26D}"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4229608700"/>
      </p:ext>
    </p:extLst>
  </p:cSld>
  <p:clrMapOvr>
    <a:masterClrMapping/>
  </p:clrMapOvr>
  <p:transition>
    <p:strips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85800" y="457200"/>
            <a:ext cx="7772400" cy="1219200"/>
          </a:xfrm>
        </p:spPr>
        <p:txBody>
          <a:bodyPr/>
          <a:lstStyle/>
          <a:p>
            <a:r>
              <a:rPr lang="cs-CZ"/>
              <a:t>Klepnutím lze upravit styl předlohy nadpisů.</a:t>
            </a:r>
          </a:p>
        </p:txBody>
      </p:sp>
      <p:sp>
        <p:nvSpPr>
          <p:cNvPr id="3" name="Zástupný symbol pro tabulku 2"/>
          <p:cNvSpPr>
            <a:spLocks noGrp="1"/>
          </p:cNvSpPr>
          <p:nvPr>
            <p:ph type="tbl" idx="1"/>
          </p:nvPr>
        </p:nvSpPr>
        <p:spPr>
          <a:xfrm>
            <a:off x="685800" y="1905000"/>
            <a:ext cx="7772400" cy="4191000"/>
          </a:xfrm>
        </p:spPr>
        <p:txBody>
          <a:bodyPr/>
          <a:lstStyle/>
          <a:p>
            <a:pPr lvl="0"/>
            <a:endParaRPr lang="cs-CZ" noProof="0"/>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1B71DF-6959-4585-AFD9-BD68F17EC0BD}"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3069647451"/>
      </p:ext>
    </p:extLst>
  </p:cSld>
  <p:clrMapOvr>
    <a:masterClrMapping/>
  </p:clrMapOvr>
  <p:transition>
    <p:strips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457200"/>
            <a:ext cx="7772400" cy="5638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E744DB-6AE8-438E-A20F-B69607EFC279}"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3077208634"/>
      </p:ext>
    </p:extLst>
  </p:cSld>
  <p:clrMapOvr>
    <a:masterClrMapping/>
  </p:clrMapOvr>
  <p:transition>
    <p:strips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60350" y="168275"/>
            <a:ext cx="8688388" cy="614363"/>
          </a:xfrm>
        </p:spPr>
        <p:txBody>
          <a:bodyPr/>
          <a:lstStyle/>
          <a:p>
            <a:r>
              <a:rPr lang="en-US"/>
              <a:t>Click to edit Master title style</a:t>
            </a:r>
            <a:endParaRPr lang="nb-NO"/>
          </a:p>
        </p:txBody>
      </p:sp>
      <p:sp>
        <p:nvSpPr>
          <p:cNvPr id="3" name="Chart Placeholder 2"/>
          <p:cNvSpPr>
            <a:spLocks noGrp="1"/>
          </p:cNvSpPr>
          <p:nvPr>
            <p:ph type="chart" idx="1"/>
          </p:nvPr>
        </p:nvSpPr>
        <p:spPr>
          <a:xfrm>
            <a:off x="296863" y="1566863"/>
            <a:ext cx="8559800" cy="4529137"/>
          </a:xfrm>
        </p:spPr>
        <p:txBody>
          <a:bodyPr/>
          <a:lstStyle/>
          <a:p>
            <a:pPr lvl="0"/>
            <a:endParaRPr lang="nb-NO" noProof="0"/>
          </a:p>
        </p:txBody>
      </p:sp>
    </p:spTree>
    <p:extLst>
      <p:ext uri="{BB962C8B-B14F-4D97-AF65-F5344CB8AC3E}">
        <p14:creationId xmlns:p14="http://schemas.microsoft.com/office/powerpoint/2010/main" val="4132122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cs-CZ"/>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dirty="0"/>
          </a:p>
        </p:txBody>
      </p:sp>
      <p:sp>
        <p:nvSpPr>
          <p:cNvPr id="4" name="Date Placeholder 3"/>
          <p:cNvSpPr>
            <a:spLocks noGrp="1"/>
          </p:cNvSpPr>
          <p:nvPr>
            <p:ph type="dt" sz="half" idx="10"/>
          </p:nvPr>
        </p:nvSpPr>
        <p:spPr/>
        <p:txBody>
          <a:bodyPr/>
          <a:lstStyle/>
          <a:p>
            <a:fld id="{42A9E58F-C794-494B-AAF7-C18C6E6FE2A5}" type="datetimeFigureOut">
              <a:rPr lang="en-US" smtClean="0"/>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EE0D3-DE89-CE42-8E5B-89AC8C43C0EC}"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42A9E58F-C794-494B-AAF7-C18C6E6FE2A5}" type="datetimeFigureOut">
              <a:rPr lang="en-US" smtClean="0"/>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EE0D3-DE89-CE42-8E5B-89AC8C43C0E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cs-CZ"/>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42A9E58F-C794-494B-AAF7-C18C6E6FE2A5}" type="datetimeFigureOut">
              <a:rPr lang="en-US" smtClean="0"/>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EE0D3-DE89-CE42-8E5B-89AC8C43C0EC}"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5" name="Date Placeholder 4"/>
          <p:cNvSpPr>
            <a:spLocks noGrp="1"/>
          </p:cNvSpPr>
          <p:nvPr>
            <p:ph type="dt" sz="half" idx="10"/>
          </p:nvPr>
        </p:nvSpPr>
        <p:spPr/>
        <p:txBody>
          <a:bodyPr/>
          <a:lstStyle/>
          <a:p>
            <a:fld id="{42A9E58F-C794-494B-AAF7-C18C6E6FE2A5}" type="datetimeFigureOut">
              <a:rPr lang="en-US" smtClean="0"/>
              <a:t>11/15/2020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EE0D3-DE89-CE42-8E5B-89AC8C43C0E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7" name="Date Placeholder 6"/>
          <p:cNvSpPr>
            <a:spLocks noGrp="1"/>
          </p:cNvSpPr>
          <p:nvPr>
            <p:ph type="dt" sz="half" idx="10"/>
          </p:nvPr>
        </p:nvSpPr>
        <p:spPr/>
        <p:txBody>
          <a:bodyPr/>
          <a:lstStyle/>
          <a:p>
            <a:fld id="{42A9E58F-C794-494B-AAF7-C18C6E6FE2A5}" type="datetimeFigureOut">
              <a:rPr lang="en-US" smtClean="0"/>
              <a:t>11/15/2020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EE0D3-DE89-CE42-8E5B-89AC8C43C0EC}"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10C265-98EC-49AA-BD28-2925A571732D}"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3772240894"/>
      </p:ext>
    </p:extLst>
  </p:cSld>
  <p:clrMapOvr>
    <a:masterClrMapping/>
  </p:clrMapOvr>
  <p:transition>
    <p:strips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42A9E58F-C794-494B-AAF7-C18C6E6FE2A5}" type="datetimeFigureOut">
              <a:rPr lang="en-US" smtClean="0"/>
              <a:t>11/15/2020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EE0D3-DE89-CE42-8E5B-89AC8C43C0E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9E58F-C794-494B-AAF7-C18C6E6FE2A5}" type="datetimeFigureOut">
              <a:rPr lang="en-US" smtClean="0"/>
              <a:t>11/15/2020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EE0D3-DE89-CE42-8E5B-89AC8C43C0E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cs-CZ"/>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42A9E58F-C794-494B-AAF7-C18C6E6FE2A5}" type="datetimeFigureOut">
              <a:rPr lang="en-US" smtClean="0"/>
              <a:t>11/15/2020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EE0D3-DE89-CE42-8E5B-89AC8C43C0EC}"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cs-CZ"/>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42A9E58F-C794-494B-AAF7-C18C6E6FE2A5}" type="datetimeFigureOut">
              <a:rPr lang="en-US" smtClean="0"/>
              <a:t>11/15/2020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EE0D3-DE89-CE42-8E5B-89AC8C43C0EC}"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42A9E58F-C794-494B-AAF7-C18C6E6FE2A5}" type="datetimeFigureOut">
              <a:rPr lang="en-US" smtClean="0"/>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EE0D3-DE89-CE42-8E5B-89AC8C43C0EC}"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cs-CZ"/>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Date Placeholder 3"/>
          <p:cNvSpPr>
            <a:spLocks noGrp="1"/>
          </p:cNvSpPr>
          <p:nvPr>
            <p:ph type="dt" sz="half" idx="10"/>
          </p:nvPr>
        </p:nvSpPr>
        <p:spPr/>
        <p:txBody>
          <a:bodyPr/>
          <a:lstStyle/>
          <a:p>
            <a:fld id="{42A9E58F-C794-494B-AAF7-C18C6E6FE2A5}" type="datetimeFigureOut">
              <a:rPr lang="en-US" smtClean="0"/>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EE0D3-DE89-CE42-8E5B-89AC8C43C0EC}"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60350" y="168275"/>
            <a:ext cx="8688388" cy="614363"/>
          </a:xfrm>
        </p:spPr>
        <p:txBody>
          <a:bodyPr/>
          <a:lstStyle/>
          <a:p>
            <a:r>
              <a:rPr lang="en-US"/>
              <a:t>Click to edit Master title style</a:t>
            </a:r>
            <a:endParaRPr lang="nb-NO"/>
          </a:p>
        </p:txBody>
      </p:sp>
      <p:sp>
        <p:nvSpPr>
          <p:cNvPr id="3" name="Chart Placeholder 2"/>
          <p:cNvSpPr>
            <a:spLocks noGrp="1"/>
          </p:cNvSpPr>
          <p:nvPr>
            <p:ph type="chart" idx="1"/>
          </p:nvPr>
        </p:nvSpPr>
        <p:spPr>
          <a:xfrm>
            <a:off x="296863" y="1566863"/>
            <a:ext cx="8559800" cy="4529137"/>
          </a:xfrm>
        </p:spPr>
        <p:txBody>
          <a:bodyPr/>
          <a:lstStyle/>
          <a:p>
            <a:pPr lvl="0"/>
            <a:endParaRPr lang="nb-NO" noProof="0"/>
          </a:p>
        </p:txBody>
      </p:sp>
    </p:spTree>
    <p:extLst>
      <p:ext uri="{BB962C8B-B14F-4D97-AF65-F5344CB8AC3E}">
        <p14:creationId xmlns:p14="http://schemas.microsoft.com/office/powerpoint/2010/main" val="4027642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85800" y="457200"/>
            <a:ext cx="7772400" cy="1219200"/>
          </a:xfrm>
        </p:spPr>
        <p:txBody>
          <a:bodyPr/>
          <a:lstStyle/>
          <a:p>
            <a:r>
              <a:rPr lang="cs-CZ"/>
              <a:t>Klepnutím lze upravit styl předlohy nadpisů.</a:t>
            </a:r>
          </a:p>
        </p:txBody>
      </p:sp>
      <p:sp>
        <p:nvSpPr>
          <p:cNvPr id="3" name="Zástupný symbol pro tabulku 2"/>
          <p:cNvSpPr>
            <a:spLocks noGrp="1"/>
          </p:cNvSpPr>
          <p:nvPr>
            <p:ph type="tbl" idx="1"/>
          </p:nvPr>
        </p:nvSpPr>
        <p:spPr>
          <a:xfrm>
            <a:off x="685800" y="1905000"/>
            <a:ext cx="7772400" cy="4191000"/>
          </a:xfrm>
        </p:spPr>
        <p:txBody>
          <a:bodyPr/>
          <a:lstStyle/>
          <a:p>
            <a:pPr lvl="0"/>
            <a:endParaRPr lang="cs-CZ" noProof="0"/>
          </a:p>
        </p:txBody>
      </p:sp>
      <p:sp>
        <p:nvSpPr>
          <p:cNvPr id="4" name="Rectangle 4"/>
          <p:cNvSpPr>
            <a:spLocks noGrp="1" noChangeArrowheads="1"/>
          </p:cNvSpPr>
          <p:nvPr>
            <p:ph type="dt" sz="half" idx="10"/>
          </p:nvPr>
        </p:nvSpPr>
        <p:spPr>
          <a:xfrm>
            <a:off x="6454775" y="5808663"/>
            <a:ext cx="1212850" cy="365125"/>
          </a:xfrm>
          <a:prstGeom prst="rect">
            <a:avLst/>
          </a:prstGeom>
        </p:spPr>
        <p:txBody>
          <a:bodyPr/>
          <a:lstStyle>
            <a:lvl1pPr>
              <a:defRPr>
                <a:cs typeface="+mn-cs"/>
              </a:defRPr>
            </a:lvl1pPr>
          </a:lstStyle>
          <a:p>
            <a:pPr>
              <a:defRPr/>
            </a:pPr>
            <a:endParaRPr lang="cs-CZ"/>
          </a:p>
        </p:txBody>
      </p:sp>
      <p:sp>
        <p:nvSpPr>
          <p:cNvPr id="5" name="Rectangle 5"/>
          <p:cNvSpPr>
            <a:spLocks noGrp="1" noChangeArrowheads="1"/>
          </p:cNvSpPr>
          <p:nvPr>
            <p:ph type="ftr" sz="quarter" idx="11"/>
          </p:nvPr>
        </p:nvSpPr>
        <p:spPr>
          <a:xfrm>
            <a:off x="914400" y="5808663"/>
            <a:ext cx="5540375" cy="365125"/>
          </a:xfrm>
          <a:prstGeom prst="rect">
            <a:avLst/>
          </a:prstGeom>
        </p:spPr>
        <p:txBody>
          <a:bodyPr/>
          <a:lstStyle>
            <a:lvl1pPr>
              <a:defRPr>
                <a:cs typeface="+mn-cs"/>
              </a:defRPr>
            </a:lvl1pPr>
          </a:lstStyle>
          <a:p>
            <a:pPr>
              <a:defRPr/>
            </a:pPr>
            <a:endParaRPr lang="cs-CZ"/>
          </a:p>
        </p:txBody>
      </p:sp>
      <p:sp>
        <p:nvSpPr>
          <p:cNvPr id="6" name="Rectangle 6"/>
          <p:cNvSpPr>
            <a:spLocks noGrp="1" noChangeArrowheads="1"/>
          </p:cNvSpPr>
          <p:nvPr>
            <p:ph type="sldNum" sz="quarter" idx="12"/>
          </p:nvPr>
        </p:nvSpPr>
        <p:spPr>
          <a:xfrm>
            <a:off x="7670800" y="5808663"/>
            <a:ext cx="554038" cy="365125"/>
          </a:xfrm>
          <a:prstGeom prst="rect">
            <a:avLst/>
          </a:prstGeom>
        </p:spPr>
        <p:txBody>
          <a:bodyPr/>
          <a:lstStyle>
            <a:lvl1pPr>
              <a:defRPr>
                <a:cs typeface="+mn-cs"/>
              </a:defRPr>
            </a:lvl1pPr>
          </a:lstStyle>
          <a:p>
            <a:pPr>
              <a:defRPr/>
            </a:pPr>
            <a:fld id="{9247E550-38AB-AD47-95C3-23F760E3CEA4}" type="slidenum">
              <a:rPr lang="cs-CZ"/>
              <a:pPr>
                <a:defRPr/>
              </a:pPr>
              <a:t>‹#›</a:t>
            </a:fld>
            <a:endParaRPr lang="cs-CZ"/>
          </a:p>
        </p:txBody>
      </p:sp>
    </p:spTree>
    <p:extLst>
      <p:ext uri="{BB962C8B-B14F-4D97-AF65-F5344CB8AC3E}">
        <p14:creationId xmlns:p14="http://schemas.microsoft.com/office/powerpoint/2010/main" val="3005620659"/>
      </p:ext>
    </p:extLst>
  </p:cSld>
  <p:clrMapOvr>
    <a:masterClrMapping/>
  </p:clrMapOvr>
  <p:transition>
    <p:strips dir="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92100"/>
            <a:ext cx="8229600" cy="13843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905000"/>
            <a:ext cx="40386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05000"/>
            <a:ext cx="40386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BA44FEB7-4C79-4FE1-8EAF-620B59B51C39}" type="slidenum">
              <a:rPr lang="cs-CZ"/>
              <a:pPr/>
              <a:t>‹#›</a:t>
            </a:fld>
            <a:endParaRPr lang="cs-CZ"/>
          </a:p>
        </p:txBody>
      </p:sp>
    </p:spTree>
    <p:extLst>
      <p:ext uri="{BB962C8B-B14F-4D97-AF65-F5344CB8AC3E}">
        <p14:creationId xmlns:p14="http://schemas.microsoft.com/office/powerpoint/2010/main" val="356854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BB6986-9064-4523-8A34-372B763D2421}"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570601499"/>
      </p:ext>
    </p:extLst>
  </p:cSld>
  <p:clrMapOvr>
    <a:masterClrMapping/>
  </p:clrMapOvr>
  <p:transition>
    <p:strips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835274-E43B-4A63-A925-030A809380AA}"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1336699016"/>
      </p:ext>
    </p:extLst>
  </p:cSld>
  <p:clrMapOvr>
    <a:masterClrMapping/>
  </p:clrMapOvr>
  <p:transition>
    <p:strips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5603A5-17B9-4481-BCF9-1BCBECD01810}"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767036903"/>
      </p:ext>
    </p:extLst>
  </p:cSld>
  <p:clrMapOvr>
    <a:masterClrMapping/>
  </p:clrMapOvr>
  <p:transition>
    <p:strips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F11417-AB64-4499-8111-FBC7FFBE0A21}"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257274123"/>
      </p:ext>
    </p:extLst>
  </p:cSld>
  <p:clrMapOvr>
    <a:masterClrMapping/>
  </p:clrMapOvr>
  <p:transition>
    <p:strips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B0F721D-2CFB-4F47-9AE6-B37779220C34}"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4012088528"/>
      </p:ext>
    </p:extLst>
  </p:cSld>
  <p:clrMapOvr>
    <a:masterClrMapping/>
  </p:clrMapOvr>
  <p:transition>
    <p:strips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B848F6-816B-404D-B279-F89BCC105C77}"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2514631580"/>
      </p:ext>
    </p:extLst>
  </p:cSld>
  <p:clrMapOvr>
    <a:masterClrMapping/>
  </p:clrMapOvr>
  <p:transition>
    <p:strips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08AD76-5DDA-4761-AB63-65118A53546B}" type="slidenum">
              <a:rPr lang="cs-CZ">
                <a:solidFill>
                  <a:srgbClr val="FFFFFF"/>
                </a:solidFill>
              </a:rPr>
              <a:pPr>
                <a:defRPr/>
              </a:pPr>
              <a:t>‹#›</a:t>
            </a:fld>
            <a:endParaRPr lang="cs-CZ">
              <a:solidFill>
                <a:srgbClr val="FFFFFF"/>
              </a:solidFill>
            </a:endParaRPr>
          </a:p>
        </p:txBody>
      </p:sp>
    </p:spTree>
    <p:extLst>
      <p:ext uri="{BB962C8B-B14F-4D97-AF65-F5344CB8AC3E}">
        <p14:creationId xmlns:p14="http://schemas.microsoft.com/office/powerpoint/2010/main" val="1389952623"/>
      </p:ext>
    </p:extLst>
  </p:cSld>
  <p:clrMapOvr>
    <a:masterClrMapping/>
  </p:clrMapOvr>
  <p:transition>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0000"/>
            <a:lumOff val="4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219200"/>
          </a:xfrm>
          <a:prstGeom prst="rect">
            <a:avLst/>
          </a:prstGeom>
          <a:gradFill rotWithShape="0">
            <a:gsLst>
              <a:gs pos="0">
                <a:schemeClr val="bg1">
                  <a:gamma/>
                  <a:shade val="46275"/>
                  <a:invGamma/>
                </a:schemeClr>
              </a:gs>
              <a:gs pos="100000">
                <a:schemeClr val="bg1"/>
              </a:gs>
            </a:gsLst>
            <a:lin ang="5400000" scaled="1"/>
          </a:gradFill>
          <a:ln w="9525">
            <a:solidFill>
              <a:schemeClr val="tx2"/>
            </a:solidFill>
            <a:miter lim="800000"/>
            <a:headEnd/>
            <a:tailEnd/>
          </a:ln>
          <a:effectLst>
            <a:prstShdw prst="shdw17" dist="17961" dir="2700000">
              <a:schemeClr val="tx2">
                <a:gamma/>
                <a:shade val="60000"/>
                <a:invGamma/>
              </a:schemeClr>
            </a:prstShdw>
          </a:effectLst>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027" name="Rectangle 3"/>
          <p:cNvSpPr>
            <a:spLocks noGrp="1" noChangeArrowheads="1"/>
          </p:cNvSpPr>
          <p:nvPr>
            <p:ph type="body" idx="1"/>
          </p:nvPr>
        </p:nvSpPr>
        <p:spPr bwMode="auto">
          <a:xfrm>
            <a:off x="685800" y="1905000"/>
            <a:ext cx="7772400" cy="4191000"/>
          </a:xfrm>
          <a:prstGeom prst="rect">
            <a:avLst/>
          </a:prstGeom>
          <a:gradFill rotWithShape="0">
            <a:gsLst>
              <a:gs pos="0">
                <a:schemeClr val="bg1">
                  <a:gamma/>
                  <a:shade val="46275"/>
                  <a:invGamma/>
                </a:schemeClr>
              </a:gs>
              <a:gs pos="100000">
                <a:schemeClr val="bg1"/>
              </a:gs>
            </a:gsLst>
            <a:lin ang="5400000" scaled="1"/>
          </a:gradFill>
          <a:ln w="9525">
            <a:solidFill>
              <a:schemeClr val="tx2"/>
            </a:solidFill>
            <a:miter lim="800000"/>
            <a:headEnd/>
            <a:tailEnd/>
          </a:ln>
          <a:effectLst>
            <a:prstShdw prst="shdw17" dist="17961" dir="2700000">
              <a:schemeClr val="tx2">
                <a:gamma/>
                <a:shade val="60000"/>
                <a:invGamma/>
              </a:schemeClr>
            </a:prstShdw>
          </a:effec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defRPr/>
            </a:pPr>
            <a:endParaRPr lang="cs-CZ">
              <a:solidFill>
                <a:srgbClr val="FFFFFF"/>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defRPr/>
            </a:pPr>
            <a:endParaRPr lang="cs-CZ">
              <a:solidFill>
                <a:srgbClr val="FFFFFF"/>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829DE91E-076F-4E8A-B1EB-FF30C18DAF64}" type="slidenum">
              <a:rPr lang="cs-CZ">
                <a:solidFill>
                  <a:srgbClr val="FFFFFF"/>
                </a:solidFill>
                <a:latin typeface="Times New Roman" pitchFamily="18" charset="0"/>
              </a:rPr>
              <a:pPr defTabSz="914400" fontAlgn="base">
                <a:spcBef>
                  <a:spcPct val="0"/>
                </a:spcBef>
                <a:spcAft>
                  <a:spcPct val="0"/>
                </a:spcAft>
                <a:defRPr/>
              </a:pPr>
              <a:t>‹#›</a:t>
            </a:fld>
            <a:endParaRPr lang="cs-CZ">
              <a:solidFill>
                <a:srgbClr val="FFFFFF"/>
              </a:solidFill>
              <a:latin typeface="Times New Roman" pitchFamily="18" charset="0"/>
            </a:endParaRPr>
          </a:p>
        </p:txBody>
      </p:sp>
    </p:spTree>
    <p:extLst>
      <p:ext uri="{BB962C8B-B14F-4D97-AF65-F5344CB8AC3E}">
        <p14:creationId xmlns:p14="http://schemas.microsoft.com/office/powerpoint/2010/main" val="3087644643"/>
      </p:ext>
    </p:extLst>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ransition>
    <p:strips dir="ru"/>
  </p:transition>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cs-CZ"/>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defTabSz="914400" fontAlgn="base">
              <a:spcBef>
                <a:spcPct val="0"/>
              </a:spcBef>
              <a:spcAft>
                <a:spcPct val="0"/>
              </a:spcAft>
              <a:defRPr/>
            </a:pPr>
            <a:endParaRPr lang="cs-CZ">
              <a:solidFill>
                <a:srgbClr val="FFFFFF"/>
              </a:solidFill>
              <a:latin typeface="Times New Roman" pitchFamily="18" charset="0"/>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defTabSz="914400" fontAlgn="base">
              <a:spcBef>
                <a:spcPct val="0"/>
              </a:spcBef>
              <a:spcAft>
                <a:spcPct val="0"/>
              </a:spcAft>
              <a:defRPr/>
            </a:pPr>
            <a:endParaRPr lang="cs-CZ">
              <a:solidFill>
                <a:srgbClr val="FFFFFF"/>
              </a:solidFill>
              <a:latin typeface="Times New Roman" pitchFamily="18" charset="0"/>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defTabSz="914400" fontAlgn="base">
              <a:spcBef>
                <a:spcPct val="0"/>
              </a:spcBef>
              <a:spcAft>
                <a:spcPct val="0"/>
              </a:spcAft>
              <a:defRPr/>
            </a:pPr>
            <a:fld id="{829DE91E-076F-4E8A-B1EB-FF30C18DAF64}" type="slidenum">
              <a:rPr lang="cs-CZ" smtClean="0">
                <a:solidFill>
                  <a:srgbClr val="FFFFFF"/>
                </a:solidFill>
                <a:latin typeface="Times New Roman" pitchFamily="18" charset="0"/>
              </a:rPr>
              <a:pPr defTabSz="914400" fontAlgn="base">
                <a:spcBef>
                  <a:spcPct val="0"/>
                </a:spcBef>
                <a:spcAft>
                  <a:spcPct val="0"/>
                </a:spcAft>
                <a:defRPr/>
              </a:pPr>
              <a:t>‹#›</a:t>
            </a:fld>
            <a:endParaRPr lang="cs-CZ">
              <a:solidFill>
                <a:srgbClr val="FFFFFF"/>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png"/><Relationship Id="rId5" Type="http://schemas.openxmlformats.org/officeDocument/2006/relationships/hyperlink" Target="http://hyper.ahajournals.org/content/vol49/issue6/images/large/13FF3.jpeg" TargetMode="Externa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23.m4a"/><Relationship Id="rId7" Type="http://schemas.openxmlformats.org/officeDocument/2006/relationships/oleObject" Target="../embeddings/oleObject3.bin"/><Relationship Id="rId2" Type="http://schemas.microsoft.com/office/2007/relationships/media" Target="../media/media23.m4a"/><Relationship Id="rId1" Type="http://schemas.openxmlformats.org/officeDocument/2006/relationships/vmlDrawing" Target="../drawings/vmlDrawing2.vml"/><Relationship Id="rId6" Type="http://schemas.openxmlformats.org/officeDocument/2006/relationships/image" Target="../media/image19.png"/><Relationship Id="rId5" Type="http://schemas.openxmlformats.org/officeDocument/2006/relationships/oleObject" Target="../embeddings/oleObject2.bin"/><Relationship Id="rId4" Type="http://schemas.openxmlformats.org/officeDocument/2006/relationships/slideLayout" Target="../slideLayouts/slideLayout18.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3.png"/><Relationship Id="rId2" Type="http://schemas.microsoft.com/office/2007/relationships/media" Target="../media/media24.m4a"/><Relationship Id="rId1" Type="http://schemas.openxmlformats.org/officeDocument/2006/relationships/vmlDrawing" Target="../drawings/vmlDrawing3.vml"/><Relationship Id="rId6" Type="http://schemas.openxmlformats.org/officeDocument/2006/relationships/image" Target="../media/image21.png"/><Relationship Id="rId5" Type="http://schemas.openxmlformats.org/officeDocument/2006/relationships/oleObject" Target="../embeddings/oleObject4.bin"/><Relationship Id="rId4"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3.png"/><Relationship Id="rId2" Type="http://schemas.microsoft.com/office/2007/relationships/media" Target="../media/media26.m4a"/><Relationship Id="rId1" Type="http://schemas.openxmlformats.org/officeDocument/2006/relationships/vmlDrawing" Target="../drawings/vmlDrawing4.vml"/><Relationship Id="rId6" Type="http://schemas.openxmlformats.org/officeDocument/2006/relationships/image" Target="../media/image23.png"/><Relationship Id="rId5" Type="http://schemas.openxmlformats.org/officeDocument/2006/relationships/oleObject" Target="../embeddings/oleObject5.bin"/><Relationship Id="rId4"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24.gi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27.gi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image" Target="../media/image29.gi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5.emf"/><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30.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3.png"/><Relationship Id="rId4" Type="http://schemas.openxmlformats.org/officeDocument/2006/relationships/image" Target="../media/image31.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3.png"/><Relationship Id="rId4" Type="http://schemas.openxmlformats.org/officeDocument/2006/relationships/image" Target="../media/image32.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3.png"/><Relationship Id="rId4" Type="http://schemas.openxmlformats.org/officeDocument/2006/relationships/image" Target="../media/image33.gif"/></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3.png"/><Relationship Id="rId4" Type="http://schemas.openxmlformats.org/officeDocument/2006/relationships/image" Target="../media/image34.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3.png"/><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3.png"/><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3.png"/><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3.pn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dirty="0"/>
              <a:t>hypertenze úskalí její diagnostiky a léčby</a:t>
            </a:r>
          </a:p>
        </p:txBody>
      </p:sp>
      <p:sp>
        <p:nvSpPr>
          <p:cNvPr id="3" name="Subtitle 2"/>
          <p:cNvSpPr>
            <a:spLocks noGrp="1"/>
          </p:cNvSpPr>
          <p:nvPr>
            <p:ph type="subTitle" idx="1"/>
          </p:nvPr>
        </p:nvSpPr>
        <p:spPr/>
        <p:txBody>
          <a:bodyPr/>
          <a:lstStyle/>
          <a:p>
            <a:r>
              <a:rPr lang="en-US" dirty="0"/>
              <a:t>Robert </a:t>
            </a:r>
            <a:r>
              <a:rPr lang="en-US" dirty="0" err="1"/>
              <a:t>Prosecký</a:t>
            </a:r>
            <a:endParaRPr lang="en-US" dirty="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5359400" y="3298825"/>
            <a:ext cx="3175000" cy="3276600"/>
          </a:xfrm>
          <a:prstGeom prst="rect">
            <a:avLst/>
          </a:prstGeom>
          <a:noFill/>
          <a:ln>
            <a:noFill/>
          </a:ln>
        </p:spPr>
      </p:pic>
      <p:pic>
        <p:nvPicPr>
          <p:cNvPr id="5" name="Zvuk 4">
            <a:hlinkClick r:id="" action="ppaction://media"/>
            <a:extLst>
              <a:ext uri="{FF2B5EF4-FFF2-40B4-BE49-F238E27FC236}">
                <a16:creationId xmlns:a16="http://schemas.microsoft.com/office/drawing/2014/main" id="{2B834C20-B858-4BF8-9FA3-A84BAD7D39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34855041"/>
      </p:ext>
    </p:extLst>
  </p:cSld>
  <p:clrMapOvr>
    <a:masterClrMapping/>
  </p:clrMapOvr>
  <mc:AlternateContent xmlns:mc="http://schemas.openxmlformats.org/markup-compatibility/2006">
    <mc:Choice xmlns:p14="http://schemas.microsoft.com/office/powerpoint/2010/main" Requires="p14">
      <p:transition spd="slow" p14:dur="2000" advTm="17627"/>
    </mc:Choice>
    <mc:Fallback>
      <p:transition spd="slow" advTm="17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fontScale="90000"/>
          </a:bodyPr>
          <a:lstStyle/>
          <a:p>
            <a:pPr eaLnBrk="1" hangingPunct="1">
              <a:defRPr/>
            </a:pPr>
            <a:r>
              <a:rPr lang="cs-CZ" dirty="0">
                <a:effectLst>
                  <a:outerShdw blurRad="38100" dist="38100" dir="2700000" algn="tl">
                    <a:srgbClr val="000000"/>
                  </a:outerShdw>
                </a:effectLst>
                <a:cs typeface="+mj-cs"/>
              </a:rPr>
              <a:t>Chyby v měření TK mohou zkreslit obraz kompenzace pacienta</a:t>
            </a:r>
            <a:endParaRPr lang="en-US" dirty="0">
              <a:effectLst>
                <a:outerShdw blurRad="38100" dist="38100" dir="2700000" algn="tl">
                  <a:srgbClr val="000000"/>
                </a:outerShdw>
              </a:effectLst>
              <a:cs typeface="+mj-cs"/>
            </a:endParaRPr>
          </a:p>
        </p:txBody>
      </p:sp>
      <p:sp>
        <p:nvSpPr>
          <p:cNvPr id="133123" name="Rectangle 3"/>
          <p:cNvSpPr>
            <a:spLocks noGrp="1" noChangeArrowheads="1"/>
          </p:cNvSpPr>
          <p:nvPr>
            <p:ph sz="half" idx="1"/>
          </p:nvPr>
        </p:nvSpPr>
        <p:spPr>
          <a:xfrm>
            <a:off x="457200" y="1838911"/>
            <a:ext cx="3968945" cy="4344209"/>
          </a:xfrm>
        </p:spPr>
        <p:txBody>
          <a:bodyPr>
            <a:normAutofit fontScale="62500" lnSpcReduction="20000"/>
          </a:bodyPr>
          <a:lstStyle/>
          <a:p>
            <a:r>
              <a:rPr lang="cs-CZ" sz="2600" dirty="0"/>
              <a:t>Pacient není pohodlně usazen /vyšší TK opakovaně hned po vyběhnutí schodů k lékaři není </a:t>
            </a:r>
            <a:r>
              <a:rPr lang="cs-CZ" sz="2600" dirty="0" err="1"/>
              <a:t>white</a:t>
            </a:r>
            <a:r>
              <a:rPr lang="cs-CZ" sz="2600" dirty="0"/>
              <a:t> </a:t>
            </a:r>
            <a:r>
              <a:rPr lang="cs-CZ" sz="2600" dirty="0" err="1"/>
              <a:t>coat</a:t>
            </a:r>
            <a:r>
              <a:rPr lang="cs-CZ" sz="2600" dirty="0"/>
              <a:t> syndrom/</a:t>
            </a:r>
          </a:p>
          <a:p>
            <a:r>
              <a:rPr lang="cs-CZ" sz="2600" dirty="0"/>
              <a:t>Je nutno vzít v úvahu rozdíl mezi měřením provedeným sestrou a lékařem</a:t>
            </a:r>
          </a:p>
          <a:p>
            <a:r>
              <a:rPr lang="cs-CZ" sz="2600" dirty="0"/>
              <a:t>Používá se špatná velikost manžety manžeta (45% v USA potřebuje větší manžetu) – zkreslení -20 - +7mmHg</a:t>
            </a:r>
          </a:p>
          <a:p>
            <a:r>
              <a:rPr lang="cs-CZ" sz="2600" dirty="0"/>
              <a:t>Manžeta je špatně umístněná (může vést ke zkreslení až 15mmHg)</a:t>
            </a:r>
          </a:p>
          <a:p>
            <a:r>
              <a:rPr lang="cs-CZ" sz="2600" dirty="0"/>
              <a:t>Měří se příliš rychle</a:t>
            </a:r>
          </a:p>
          <a:p>
            <a:r>
              <a:rPr lang="cs-CZ" sz="2600" dirty="0"/>
              <a:t>Měřící preferuje určité číselné hodnoty, „výrazně“ zaokrouhluje </a:t>
            </a:r>
          </a:p>
          <a:p>
            <a:r>
              <a:rPr lang="cs-CZ" sz="2600" dirty="0"/>
              <a:t>Měří se pouze jedenkrát</a:t>
            </a:r>
          </a:p>
          <a:p>
            <a:r>
              <a:rPr lang="cs-CZ" sz="2600" dirty="0"/>
              <a:t>Měří se pouze formálně (konstantní TK 140/80 je podezřelý )</a:t>
            </a:r>
          </a:p>
          <a:p>
            <a:r>
              <a:rPr lang="cs-CZ" sz="2600" dirty="0"/>
              <a:t>Kalibrace přístroje </a:t>
            </a:r>
          </a:p>
          <a:p>
            <a:pPr marL="0" indent="0" eaLnBrk="1" hangingPunct="1">
              <a:buFont typeface="Wingdings" charset="0"/>
              <a:buNone/>
              <a:defRPr/>
            </a:pPr>
            <a:endParaRPr lang="cs-CZ" sz="2000" dirty="0">
              <a:solidFill>
                <a:srgbClr val="FF0000"/>
              </a:solidFill>
              <a:effectLst>
                <a:outerShdw blurRad="38100" dist="38100" dir="2700000" algn="tl">
                  <a:srgbClr val="000000"/>
                </a:outerShdw>
              </a:effectLst>
              <a:cs typeface="+mn-cs"/>
            </a:endParaRPr>
          </a:p>
        </p:txBody>
      </p:sp>
      <p:pic>
        <p:nvPicPr>
          <p:cNvPr id="5" name="Picture 2"/>
          <p:cNvPicPr>
            <a:picLocks noGrp="1" noChangeAspect="1" noChangeArrowheads="1"/>
          </p:cNvPicPr>
          <p:nvPr>
            <p:ph sz="half" idx="2"/>
          </p:nvPr>
        </p:nvPicPr>
        <p:blipFill>
          <a:blip r:embed="rId4" cstate="print"/>
          <a:srcRect l="9626" r="9626"/>
          <a:stretch>
            <a:fillRect/>
          </a:stretch>
        </p:blipFill>
        <p:spPr>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2" name="Zvuk 1">
            <a:hlinkClick r:id="" action="ppaction://media"/>
            <a:extLst>
              <a:ext uri="{FF2B5EF4-FFF2-40B4-BE49-F238E27FC236}">
                <a16:creationId xmlns:a16="http://schemas.microsoft.com/office/drawing/2014/main" id="{F8DDD0E6-7C59-4B8D-97B6-1EE4551E3D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93786846"/>
      </p:ext>
    </p:extLst>
  </p:cSld>
  <p:clrMapOvr>
    <a:masterClrMapping/>
  </p:clrMapOvr>
  <p:transition spd="slow" advTm="121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r>
              <a:rPr lang="cs-CZ" dirty="0"/>
              <a:t>Měření krevního tlaku v domácím prostředí (</a:t>
            </a:r>
            <a:r>
              <a:rPr lang="cs-CZ" dirty="0" err="1"/>
              <a:t>Home</a:t>
            </a:r>
            <a:r>
              <a:rPr lang="cs-CZ" dirty="0"/>
              <a:t> BP monitoring)</a:t>
            </a:r>
          </a:p>
        </p:txBody>
      </p:sp>
      <p:sp>
        <p:nvSpPr>
          <p:cNvPr id="14339" name="Rectangle 3"/>
          <p:cNvSpPr>
            <a:spLocks noGrp="1" noChangeArrowheads="1"/>
          </p:cNvSpPr>
          <p:nvPr>
            <p:ph sz="half" idx="1"/>
          </p:nvPr>
        </p:nvSpPr>
        <p:spPr/>
        <p:txBody>
          <a:bodyPr>
            <a:normAutofit/>
          </a:bodyPr>
          <a:lstStyle/>
          <a:p>
            <a:pPr marL="274320" lvl="1" indent="0" eaLnBrk="1" hangingPunct="1">
              <a:lnSpc>
                <a:spcPct val="120000"/>
              </a:lnSpc>
              <a:buNone/>
            </a:pPr>
            <a:r>
              <a:rPr lang="cs-CZ" sz="1800" b="1" u="sng" dirty="0"/>
              <a:t>Doporučeno pro:</a:t>
            </a:r>
          </a:p>
          <a:p>
            <a:pPr lvl="2" eaLnBrk="1" hangingPunct="1">
              <a:lnSpc>
                <a:spcPct val="120000"/>
              </a:lnSpc>
            </a:pPr>
            <a:r>
              <a:rPr lang="cs-CZ" sz="1800" dirty="0"/>
              <a:t>Získání více informací pro lékařské rozhodnutí o dalším postupu</a:t>
            </a:r>
          </a:p>
          <a:p>
            <a:pPr lvl="2" eaLnBrk="1" hangingPunct="1">
              <a:lnSpc>
                <a:spcPct val="120000"/>
              </a:lnSpc>
            </a:pPr>
            <a:r>
              <a:rPr lang="cs-CZ" sz="1800" dirty="0"/>
              <a:t>Zlepšení pacientovi adherence k léčbě</a:t>
            </a:r>
          </a:p>
          <a:p>
            <a:pPr marL="274320" lvl="1" indent="0" eaLnBrk="1" hangingPunct="1">
              <a:lnSpc>
                <a:spcPct val="120000"/>
              </a:lnSpc>
              <a:buNone/>
            </a:pPr>
            <a:r>
              <a:rPr lang="cs-CZ" sz="1800" b="1" u="sng" dirty="0"/>
              <a:t>Není doporučeno:</a:t>
            </a:r>
          </a:p>
          <a:p>
            <a:pPr lvl="2" eaLnBrk="1" hangingPunct="1">
              <a:lnSpc>
                <a:spcPct val="120000"/>
              </a:lnSpc>
            </a:pPr>
            <a:r>
              <a:rPr lang="cs-CZ" sz="1800" dirty="0"/>
              <a:t>U úzkostných pacientů</a:t>
            </a:r>
          </a:p>
          <a:p>
            <a:pPr lvl="2" eaLnBrk="1" hangingPunct="1">
              <a:lnSpc>
                <a:spcPct val="120000"/>
              </a:lnSpc>
            </a:pPr>
            <a:r>
              <a:rPr lang="cs-CZ" sz="1800" dirty="0"/>
              <a:t>U pacientů s tendencí k svévolným „úpravám“ režimu farmakoterapie</a:t>
            </a:r>
          </a:p>
        </p:txBody>
      </p:sp>
      <p:sp>
        <p:nvSpPr>
          <p:cNvPr id="4" name="Zástupný symbol pro obsah 3"/>
          <p:cNvSpPr>
            <a:spLocks noGrp="1"/>
          </p:cNvSpPr>
          <p:nvPr>
            <p:ph sz="half" idx="2"/>
          </p:nvPr>
        </p:nvSpPr>
        <p:spPr/>
        <p:txBody>
          <a:bodyPr>
            <a:normAutofit/>
          </a:bodyPr>
          <a:lstStyle/>
          <a:p>
            <a:pPr lvl="1"/>
            <a:endParaRPr lang="cs-CZ" sz="1800" dirty="0"/>
          </a:p>
          <a:p>
            <a:pPr marL="274320" lvl="1" indent="0" algn="ctr">
              <a:buNone/>
            </a:pPr>
            <a:r>
              <a:rPr lang="cs-CZ" sz="1800" b="1" u="sng" dirty="0"/>
              <a:t>Jak? </a:t>
            </a:r>
          </a:p>
          <a:p>
            <a:pPr lvl="1"/>
            <a:r>
              <a:rPr lang="cs-CZ" sz="1800" dirty="0"/>
              <a:t>Doporučuje se v monitorovaném období (1x za měsíc) měřit alespoň 4 dny v týdnu hodnoty ráno a večer</a:t>
            </a:r>
          </a:p>
          <a:p>
            <a:pPr lvl="1"/>
            <a:r>
              <a:rPr lang="cs-CZ" sz="1800" dirty="0"/>
              <a:t>Ideálně 7 dní v týdnu</a:t>
            </a:r>
          </a:p>
          <a:p>
            <a:pPr lvl="1"/>
            <a:r>
              <a:rPr lang="cs-CZ" sz="1800" dirty="0"/>
              <a:t>Ideální jsou přístroje s pamětí (zamezí, aby pacient vybral pouze jím zvolené hodnoty)</a:t>
            </a:r>
          </a:p>
          <a:p>
            <a:pPr lvl="1"/>
            <a:r>
              <a:rPr lang="cs-CZ" sz="1800" dirty="0"/>
              <a:t>Hodnoty lépe korelují s komplikacemi než hodnoty TK v ambulanci  </a:t>
            </a:r>
          </a:p>
        </p:txBody>
      </p:sp>
      <p:pic>
        <p:nvPicPr>
          <p:cNvPr id="2" name="Zvuk 1">
            <a:hlinkClick r:id="" action="ppaction://media"/>
            <a:extLst>
              <a:ext uri="{FF2B5EF4-FFF2-40B4-BE49-F238E27FC236}">
                <a16:creationId xmlns:a16="http://schemas.microsoft.com/office/drawing/2014/main" id="{19C1B876-D172-42F3-B3EB-F8099BFA91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5588548"/>
      </p:ext>
    </p:extLst>
  </p:cSld>
  <p:clrMapOvr>
    <a:masterClrMapping/>
  </p:clrMapOvr>
  <mc:AlternateContent xmlns:mc="http://schemas.openxmlformats.org/markup-compatibility/2006">
    <mc:Choice xmlns:p14="http://schemas.microsoft.com/office/powerpoint/2010/main" Requires="p14">
      <p:transition spd="slow" p14:dur="2000" advTm="154794"/>
    </mc:Choice>
    <mc:Fallback>
      <p:transition spd="slow" advTm="154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Variabilita</a:t>
            </a:r>
            <a:r>
              <a:rPr lang="en-US" dirty="0"/>
              <a:t> TK</a:t>
            </a:r>
          </a:p>
        </p:txBody>
      </p:sp>
      <p:sp>
        <p:nvSpPr>
          <p:cNvPr id="3" name="Subtitle 2"/>
          <p:cNvSpPr>
            <a:spLocks noGrp="1"/>
          </p:cNvSpPr>
          <p:nvPr>
            <p:ph type="subTitle" idx="1"/>
          </p:nvPr>
        </p:nvSpPr>
        <p:spPr/>
        <p:txBody>
          <a:bodyPr/>
          <a:lstStyle/>
          <a:p>
            <a:r>
              <a:rPr lang="en-US" dirty="0"/>
              <a:t>TK </a:t>
            </a:r>
            <a:r>
              <a:rPr lang="en-US" dirty="0" err="1"/>
              <a:t>není</a:t>
            </a:r>
            <a:r>
              <a:rPr lang="en-US" dirty="0"/>
              <a:t> </a:t>
            </a:r>
            <a:r>
              <a:rPr lang="en-US" dirty="0" err="1"/>
              <a:t>konstantní</a:t>
            </a:r>
            <a:r>
              <a:rPr lang="en-US" dirty="0"/>
              <a:t>, </a:t>
            </a:r>
            <a:r>
              <a:rPr lang="en-US" dirty="0" err="1"/>
              <a:t>mění</a:t>
            </a:r>
            <a:r>
              <a:rPr lang="en-US" dirty="0"/>
              <a:t> se v </a:t>
            </a:r>
            <a:r>
              <a:rPr lang="en-US" dirty="0" err="1"/>
              <a:t>závislosti</a:t>
            </a:r>
            <a:r>
              <a:rPr lang="en-US" dirty="0"/>
              <a:t> </a:t>
            </a:r>
            <a:r>
              <a:rPr lang="en-US" dirty="0" err="1"/>
              <a:t>na</a:t>
            </a:r>
            <a:r>
              <a:rPr lang="en-US" dirty="0"/>
              <a:t> </a:t>
            </a:r>
            <a:r>
              <a:rPr lang="en-US" dirty="0" err="1"/>
              <a:t>mnoha</a:t>
            </a:r>
            <a:r>
              <a:rPr lang="en-US" dirty="0"/>
              <a:t> </a:t>
            </a:r>
            <a:r>
              <a:rPr lang="en-US" dirty="0" err="1"/>
              <a:t>faktorech</a:t>
            </a:r>
            <a:endParaRPr lang="en-US" dirty="0"/>
          </a:p>
        </p:txBody>
      </p:sp>
      <p:pic>
        <p:nvPicPr>
          <p:cNvPr id="4" name="Zvuk 3">
            <a:hlinkClick r:id="" action="ppaction://media"/>
            <a:extLst>
              <a:ext uri="{FF2B5EF4-FFF2-40B4-BE49-F238E27FC236}">
                <a16:creationId xmlns:a16="http://schemas.microsoft.com/office/drawing/2014/main" id="{442D512C-52FE-428C-878F-AB15547BFE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84595122"/>
      </p:ext>
    </p:extLst>
  </p:cSld>
  <p:clrMapOvr>
    <a:masterClrMapping/>
  </p:clrMapOvr>
  <mc:AlternateContent xmlns:mc="http://schemas.openxmlformats.org/markup-compatibility/2006">
    <mc:Choice xmlns:p14="http://schemas.microsoft.com/office/powerpoint/2010/main" Requires="p14">
      <p:transition spd="slow" p14:dur="2000" advTm="7719"/>
    </mc:Choice>
    <mc:Fallback>
      <p:transition spd="slow" advTm="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a:latin typeface="Calibri" charset="0"/>
              </a:rPr>
              <a:t>Biorytmy</a:t>
            </a:r>
          </a:p>
        </p:txBody>
      </p:sp>
      <p:sp>
        <p:nvSpPr>
          <p:cNvPr id="3" name="Content Placeholder 2"/>
          <p:cNvSpPr>
            <a:spLocks noGrp="1"/>
          </p:cNvSpPr>
          <p:nvPr>
            <p:ph sz="half" idx="1"/>
          </p:nvPr>
        </p:nvSpPr>
        <p:spPr/>
        <p:txBody>
          <a:bodyPr>
            <a:normAutofit/>
          </a:bodyPr>
          <a:lstStyle/>
          <a:p>
            <a:pPr marL="0" indent="0">
              <a:buFont typeface="Wingdings" charset="0"/>
              <a:buNone/>
              <a:defRPr/>
            </a:pPr>
            <a:r>
              <a:rPr lang="cs-CZ" dirty="0">
                <a:cs typeface="+mn-cs"/>
              </a:rPr>
              <a:t>Denní proměny TK:</a:t>
            </a:r>
          </a:p>
          <a:p>
            <a:pPr>
              <a:defRPr/>
            </a:pPr>
            <a:r>
              <a:rPr lang="cs-CZ" dirty="0">
                <a:cs typeface="+mn-cs"/>
              </a:rPr>
              <a:t>Poklesy TK ve spánku</a:t>
            </a:r>
          </a:p>
          <a:p>
            <a:pPr>
              <a:defRPr/>
            </a:pPr>
            <a:r>
              <a:rPr lang="cs-CZ" dirty="0">
                <a:cs typeface="+mn-cs"/>
              </a:rPr>
              <a:t>Poklesy v noci I když pracujeme</a:t>
            </a:r>
          </a:p>
          <a:p>
            <a:pPr>
              <a:defRPr/>
            </a:pPr>
            <a:r>
              <a:rPr lang="cs-CZ" dirty="0">
                <a:cs typeface="+mn-cs"/>
              </a:rPr>
              <a:t>Pokles TK po bohatém jídle</a:t>
            </a:r>
          </a:p>
          <a:p>
            <a:pPr>
              <a:defRPr/>
            </a:pPr>
            <a:r>
              <a:rPr lang="cs-CZ" dirty="0">
                <a:cs typeface="+mn-cs"/>
              </a:rPr>
              <a:t>Vzestup TK při probouzení </a:t>
            </a:r>
          </a:p>
        </p:txBody>
      </p:sp>
      <p:sp>
        <p:nvSpPr>
          <p:cNvPr id="4" name="Content Placeholder 3"/>
          <p:cNvSpPr>
            <a:spLocks noGrp="1"/>
          </p:cNvSpPr>
          <p:nvPr>
            <p:ph sz="half" idx="2"/>
          </p:nvPr>
        </p:nvSpPr>
        <p:spPr>
          <a:xfrm>
            <a:off x="4648200" y="1600200"/>
            <a:ext cx="4038600" cy="3268663"/>
          </a:xfrm>
        </p:spPr>
        <p:txBody>
          <a:bodyPr>
            <a:normAutofit/>
          </a:bodyPr>
          <a:lstStyle/>
          <a:p>
            <a:pPr marL="0" indent="0">
              <a:buFont typeface="Wingdings" charset="0"/>
              <a:buNone/>
              <a:defRPr/>
            </a:pPr>
            <a:r>
              <a:rPr lang="cs-CZ" dirty="0">
                <a:cs typeface="+mn-cs"/>
              </a:rPr>
              <a:t>Déletrvající změny:</a:t>
            </a:r>
          </a:p>
          <a:p>
            <a:pPr>
              <a:defRPr/>
            </a:pPr>
            <a:r>
              <a:rPr lang="cs-CZ" dirty="0">
                <a:cs typeface="+mn-cs"/>
              </a:rPr>
              <a:t>Vyšší TK na začátku pracovního týdne</a:t>
            </a:r>
          </a:p>
          <a:p>
            <a:pPr>
              <a:defRPr/>
            </a:pPr>
            <a:r>
              <a:rPr lang="cs-CZ" dirty="0">
                <a:cs typeface="+mn-cs"/>
              </a:rPr>
              <a:t>Nižší hodnoty ke konci </a:t>
            </a:r>
          </a:p>
          <a:p>
            <a:pPr>
              <a:defRPr/>
            </a:pPr>
            <a:r>
              <a:rPr lang="cs-CZ" dirty="0">
                <a:cs typeface="+mn-cs"/>
              </a:rPr>
              <a:t>TK v létě je nižší než v zimě</a:t>
            </a:r>
          </a:p>
          <a:p>
            <a:pPr>
              <a:defRPr/>
            </a:pPr>
            <a:endParaRPr lang="en-US" dirty="0">
              <a:cs typeface="+mn-cs"/>
            </a:endParaRPr>
          </a:p>
        </p:txBody>
      </p:sp>
      <p:pic>
        <p:nvPicPr>
          <p:cNvPr id="4710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4970463"/>
            <a:ext cx="3325813" cy="188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243D0C42-67BA-4BA0-9F8B-9F8D1B4DA8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21101844"/>
      </p:ext>
    </p:extLst>
  </p:cSld>
  <p:clrMapOvr>
    <a:masterClrMapping/>
  </p:clrMapOvr>
  <mc:AlternateContent xmlns:mc="http://schemas.openxmlformats.org/markup-compatibility/2006">
    <mc:Choice xmlns:p14="http://schemas.microsoft.com/office/powerpoint/2010/main" Requires="p14">
      <p:transition spd="slow" p14:dur="2000" advTm="66860"/>
    </mc:Choice>
    <mc:Fallback>
      <p:transition spd="slow" advTm="66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2268538" y="188913"/>
            <a:ext cx="6551612" cy="936625"/>
          </a:xfrm>
        </p:spPr>
        <p:txBody>
          <a:bodyPr/>
          <a:lstStyle/>
          <a:p>
            <a:r>
              <a:rPr lang="en-US">
                <a:latin typeface="Calibri" charset="0"/>
              </a:rPr>
              <a:t>“</a:t>
            </a:r>
            <a:r>
              <a:rPr lang="en-US" altLang="ja-JP">
                <a:latin typeface="Calibri" charset="0"/>
              </a:rPr>
              <a:t>Kolísavá hypertenze</a:t>
            </a:r>
            <a:r>
              <a:rPr lang="en-US">
                <a:latin typeface="Calibri" charset="0"/>
              </a:rPr>
              <a:t>”</a:t>
            </a:r>
          </a:p>
        </p:txBody>
      </p:sp>
      <p:sp>
        <p:nvSpPr>
          <p:cNvPr id="3" name="Content Placeholder 2"/>
          <p:cNvSpPr>
            <a:spLocks noGrp="1"/>
          </p:cNvSpPr>
          <p:nvPr>
            <p:ph idx="1"/>
          </p:nvPr>
        </p:nvSpPr>
        <p:spPr>
          <a:xfrm>
            <a:off x="323850" y="1412875"/>
            <a:ext cx="4187727" cy="4713288"/>
          </a:xfrm>
        </p:spPr>
        <p:txBody>
          <a:bodyPr>
            <a:normAutofit lnSpcReduction="10000"/>
          </a:bodyPr>
          <a:lstStyle/>
          <a:p>
            <a:pPr>
              <a:defRPr/>
            </a:pPr>
            <a:r>
              <a:rPr lang="cs-CZ" dirty="0">
                <a:cs typeface="+mn-cs"/>
              </a:rPr>
              <a:t>Oficiální definice “kolísavé hypertenze” neexistuje jde spíše o pokus popsat situaci</a:t>
            </a:r>
          </a:p>
          <a:p>
            <a:pPr>
              <a:defRPr/>
            </a:pPr>
            <a:r>
              <a:rPr lang="cs-CZ" dirty="0">
                <a:cs typeface="+mn-cs"/>
              </a:rPr>
              <a:t>Hodnoty TK běžně kolísají i u zdravých jedinců</a:t>
            </a:r>
          </a:p>
          <a:p>
            <a:pPr>
              <a:defRPr/>
            </a:pPr>
            <a:r>
              <a:rPr lang="cs-CZ" dirty="0">
                <a:cs typeface="+mn-cs"/>
              </a:rPr>
              <a:t>Zvýšená variabilita TK je však rizikovým faktorem pro kardiovaskulární mortalitu zvl. CMP</a:t>
            </a:r>
          </a:p>
          <a:p>
            <a:pPr>
              <a:defRPr/>
            </a:pPr>
            <a:r>
              <a:rPr lang="cs-CZ" dirty="0">
                <a:cs typeface="+mn-cs"/>
              </a:rPr>
              <a:t>Existují ale dobře popsané situace s abnormální reakcí  TK</a:t>
            </a:r>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4747783" y="1851685"/>
            <a:ext cx="4396217" cy="3854626"/>
          </a:xfrm>
          <a:prstGeom prst="rect">
            <a:avLst/>
          </a:prstGeom>
          <a:noFill/>
          <a:ln>
            <a:noFill/>
          </a:ln>
        </p:spPr>
      </p:pic>
      <p:pic>
        <p:nvPicPr>
          <p:cNvPr id="2" name="Zvuk 1">
            <a:hlinkClick r:id="" action="ppaction://media"/>
            <a:extLst>
              <a:ext uri="{FF2B5EF4-FFF2-40B4-BE49-F238E27FC236}">
                <a16:creationId xmlns:a16="http://schemas.microsoft.com/office/drawing/2014/main" id="{E4E5FB52-3ABE-413F-9139-C7DEBCFF47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41187326"/>
      </p:ext>
    </p:extLst>
  </p:cSld>
  <p:clrMapOvr>
    <a:masterClrMapping/>
  </p:clrMapOvr>
  <mc:AlternateContent xmlns:mc="http://schemas.openxmlformats.org/markup-compatibility/2006">
    <mc:Choice xmlns:p14="http://schemas.microsoft.com/office/powerpoint/2010/main" Requires="p14">
      <p:transition spd="slow" p14:dur="2000" advTm="77285"/>
    </mc:Choice>
    <mc:Fallback>
      <p:transition spd="slow" advTm="77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C828AD8F-F094-D74C-A0A5-DA1DE7A26C17}"/>
              </a:ext>
            </a:extLst>
          </p:cNvPr>
          <p:cNvSpPr>
            <a:spLocks noGrp="1"/>
          </p:cNvSpPr>
          <p:nvPr>
            <p:ph type="ctrTitle"/>
          </p:nvPr>
        </p:nvSpPr>
        <p:spPr/>
        <p:txBody>
          <a:bodyPr/>
          <a:lstStyle/>
          <a:p>
            <a:r>
              <a:rPr lang="cs-CZ" dirty="0"/>
              <a:t>Typické situace dle ambulantního měření TK</a:t>
            </a:r>
          </a:p>
        </p:txBody>
      </p:sp>
      <p:sp>
        <p:nvSpPr>
          <p:cNvPr id="5" name="Podnadpis 4">
            <a:extLst>
              <a:ext uri="{FF2B5EF4-FFF2-40B4-BE49-F238E27FC236}">
                <a16:creationId xmlns:a16="http://schemas.microsoft.com/office/drawing/2014/main" id="{28D68D2C-3FBB-FD46-9FD0-D1E8D71BE7A5}"/>
              </a:ext>
            </a:extLst>
          </p:cNvPr>
          <p:cNvSpPr>
            <a:spLocks noGrp="1"/>
          </p:cNvSpPr>
          <p:nvPr>
            <p:ph type="subTitle" idx="1"/>
          </p:nvPr>
        </p:nvSpPr>
        <p:spPr/>
        <p:txBody>
          <a:bodyPr/>
          <a:lstStyle/>
          <a:p>
            <a:r>
              <a:rPr lang="cs-CZ" dirty="0"/>
              <a:t>Když se TK zblázní</a:t>
            </a:r>
          </a:p>
        </p:txBody>
      </p:sp>
      <p:pic>
        <p:nvPicPr>
          <p:cNvPr id="2" name="Zvuk 1">
            <a:hlinkClick r:id="" action="ppaction://media"/>
            <a:extLst>
              <a:ext uri="{FF2B5EF4-FFF2-40B4-BE49-F238E27FC236}">
                <a16:creationId xmlns:a16="http://schemas.microsoft.com/office/drawing/2014/main" id="{CAD1EDC7-F86B-4641-95EB-6CD8A23C06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59915661"/>
      </p:ext>
    </p:extLst>
  </p:cSld>
  <p:clrMapOvr>
    <a:masterClrMapping/>
  </p:clrMapOvr>
  <mc:AlternateContent xmlns:mc="http://schemas.openxmlformats.org/markup-compatibility/2006">
    <mc:Choice xmlns:p14="http://schemas.microsoft.com/office/powerpoint/2010/main" Requires="p14">
      <p:transition spd="slow" p14:dur="2000" advTm="17030"/>
    </mc:Choice>
    <mc:Fallback>
      <p:transition spd="slow" advTm="17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Nadpis 3"/>
          <p:cNvSpPr>
            <a:spLocks noGrp="1"/>
          </p:cNvSpPr>
          <p:nvPr>
            <p:ph type="title"/>
          </p:nvPr>
        </p:nvSpPr>
        <p:spPr>
          <a:xfrm>
            <a:off x="251021" y="1582725"/>
            <a:ext cx="2440760" cy="2398422"/>
          </a:xfrm>
        </p:spPr>
        <p:txBody>
          <a:bodyPr>
            <a:normAutofit/>
          </a:bodyPr>
          <a:lstStyle/>
          <a:p>
            <a:r>
              <a:rPr lang="cs-CZ" dirty="0">
                <a:latin typeface="Calibri" charset="0"/>
              </a:rPr>
              <a:t>Non-</a:t>
            </a:r>
            <a:r>
              <a:rPr lang="cs-CZ" dirty="0" err="1">
                <a:latin typeface="Calibri" charset="0"/>
              </a:rPr>
              <a:t>dipper</a:t>
            </a:r>
            <a:r>
              <a:rPr lang="cs-CZ" dirty="0">
                <a:latin typeface="Calibri" charset="0"/>
              </a:rPr>
              <a:t>: chybí fyziologický noční pokles TK </a:t>
            </a:r>
          </a:p>
        </p:txBody>
      </p:sp>
      <p:pic>
        <p:nvPicPr>
          <p:cNvPr id="48130" name="Picture 2"/>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l="10931" r="10931"/>
          <a:stretch>
            <a:fillRect/>
          </a:stretch>
        </p:blipFill>
        <p:spPr/>
      </p:pic>
      <p:pic>
        <p:nvPicPr>
          <p:cNvPr id="2" name="Zvuk 1">
            <a:hlinkClick r:id="" action="ppaction://media"/>
            <a:extLst>
              <a:ext uri="{FF2B5EF4-FFF2-40B4-BE49-F238E27FC236}">
                <a16:creationId xmlns:a16="http://schemas.microsoft.com/office/drawing/2014/main" id="{9A9773F5-0DF1-4677-B7C1-A8119AF4F9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24999569"/>
      </p:ext>
    </p:extLst>
  </p:cSld>
  <p:clrMapOvr>
    <a:masterClrMapping/>
  </p:clrMapOvr>
  <p:transition spd="slow" advTm="184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adpis 1"/>
          <p:cNvSpPr>
            <a:spLocks noGrp="1"/>
          </p:cNvSpPr>
          <p:nvPr>
            <p:ph type="title"/>
          </p:nvPr>
        </p:nvSpPr>
        <p:spPr>
          <a:xfrm>
            <a:off x="115410" y="2317124"/>
            <a:ext cx="2557415" cy="2005264"/>
          </a:xfrm>
        </p:spPr>
        <p:txBody>
          <a:bodyPr>
            <a:normAutofit/>
          </a:bodyPr>
          <a:lstStyle/>
          <a:p>
            <a:r>
              <a:rPr lang="cs-CZ" dirty="0" err="1">
                <a:latin typeface="Calibri" charset="0"/>
              </a:rPr>
              <a:t>Extreme</a:t>
            </a:r>
            <a:r>
              <a:rPr lang="cs-CZ" dirty="0">
                <a:latin typeface="Calibri" charset="0"/>
              </a:rPr>
              <a:t> </a:t>
            </a:r>
            <a:r>
              <a:rPr lang="cs-CZ" dirty="0" err="1">
                <a:latin typeface="Calibri" charset="0"/>
              </a:rPr>
              <a:t>dipper</a:t>
            </a:r>
            <a:r>
              <a:rPr lang="cs-CZ" dirty="0">
                <a:latin typeface="Calibri" charset="0"/>
              </a:rPr>
              <a:t>: pokles TK v noci je vystupňován </a:t>
            </a:r>
            <a:br>
              <a:rPr lang="cs-CZ" dirty="0">
                <a:latin typeface="Calibri" charset="0"/>
              </a:rPr>
            </a:br>
            <a:r>
              <a:rPr lang="cs-CZ" dirty="0">
                <a:latin typeface="Calibri" charset="0"/>
              </a:rPr>
              <a:t>hrozí riziko vzniku CMP </a:t>
            </a:r>
          </a:p>
        </p:txBody>
      </p:sp>
      <p:pic>
        <p:nvPicPr>
          <p:cNvPr id="49154" name="Picture 2" descr="D:\Users\Robert\Pictures\2010-05-14\001.jpg"/>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35584" b="-35584"/>
          <a:stretch>
            <a:fillRect/>
          </a:stretch>
        </p:blipFill>
        <p:spPr>
          <a:xfrm>
            <a:off x="2859088" y="838200"/>
            <a:ext cx="5903912" cy="5500688"/>
          </a:xfrm>
        </p:spPr>
      </p:pic>
      <p:pic>
        <p:nvPicPr>
          <p:cNvPr id="2" name="Zvuk 1">
            <a:hlinkClick r:id="" action="ppaction://media"/>
            <a:extLst>
              <a:ext uri="{FF2B5EF4-FFF2-40B4-BE49-F238E27FC236}">
                <a16:creationId xmlns:a16="http://schemas.microsoft.com/office/drawing/2014/main" id="{72A5F4C4-35CB-40B3-953E-DBC434DD6B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74454336"/>
      </p:ext>
    </p:extLst>
  </p:cSld>
  <p:clrMapOvr>
    <a:masterClrMapping/>
  </p:clrMapOvr>
  <p:transition spd="slow" advTm="191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Nadpis 1"/>
          <p:cNvSpPr>
            <a:spLocks noGrp="1"/>
          </p:cNvSpPr>
          <p:nvPr>
            <p:ph type="title"/>
          </p:nvPr>
        </p:nvSpPr>
        <p:spPr>
          <a:xfrm>
            <a:off x="135202" y="1943344"/>
            <a:ext cx="2723408" cy="2322171"/>
          </a:xfrm>
        </p:spPr>
        <p:txBody>
          <a:bodyPr>
            <a:normAutofit/>
          </a:bodyPr>
          <a:lstStyle/>
          <a:p>
            <a:r>
              <a:rPr lang="cs-CZ" dirty="0">
                <a:latin typeface="Calibri" charset="0"/>
              </a:rPr>
              <a:t>Hypotenze a </a:t>
            </a:r>
            <a:r>
              <a:rPr lang="cs-CZ" dirty="0" err="1">
                <a:latin typeface="Calibri" charset="0"/>
              </a:rPr>
              <a:t>white</a:t>
            </a:r>
            <a:r>
              <a:rPr lang="cs-CZ" dirty="0">
                <a:latin typeface="Calibri" charset="0"/>
              </a:rPr>
              <a:t> </a:t>
            </a:r>
            <a:r>
              <a:rPr lang="cs-CZ" dirty="0" err="1">
                <a:latin typeface="Calibri" charset="0"/>
              </a:rPr>
              <a:t>coat</a:t>
            </a:r>
            <a:r>
              <a:rPr lang="cs-CZ" dirty="0">
                <a:latin typeface="Calibri" charset="0"/>
              </a:rPr>
              <a:t> syndrom: Pacient který má reálně hypotenzi může v ambulanci vykazovat hypertenzní hodnoty</a:t>
            </a:r>
          </a:p>
        </p:txBody>
      </p:sp>
      <p:pic>
        <p:nvPicPr>
          <p:cNvPr id="51202" name="Picture 2"/>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10338" b="-10338"/>
          <a:stretch>
            <a:fillRect/>
          </a:stretch>
        </p:blipFill>
        <p:spPr/>
      </p:pic>
      <p:pic>
        <p:nvPicPr>
          <p:cNvPr id="2" name="Zvuk 1">
            <a:hlinkClick r:id="" action="ppaction://media"/>
            <a:extLst>
              <a:ext uri="{FF2B5EF4-FFF2-40B4-BE49-F238E27FC236}">
                <a16:creationId xmlns:a16="http://schemas.microsoft.com/office/drawing/2014/main" id="{8D8E995A-370D-4CED-A1ED-7BC1BDE3B3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66625295"/>
      </p:ext>
    </p:extLst>
  </p:cSld>
  <p:clrMapOvr>
    <a:masterClrMapping/>
  </p:clrMapOvr>
  <p:transition spd="slow" advTm="368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Nadpis 1"/>
          <p:cNvSpPr>
            <a:spLocks noGrp="1"/>
          </p:cNvSpPr>
          <p:nvPr>
            <p:ph type="title"/>
          </p:nvPr>
        </p:nvSpPr>
        <p:spPr>
          <a:xfrm>
            <a:off x="0" y="1597455"/>
            <a:ext cx="2578044" cy="2705976"/>
          </a:xfrm>
        </p:spPr>
        <p:txBody>
          <a:bodyPr>
            <a:normAutofit/>
          </a:bodyPr>
          <a:lstStyle/>
          <a:p>
            <a:r>
              <a:rPr lang="cs-CZ" dirty="0" err="1">
                <a:latin typeface="Calibri" charset="0"/>
              </a:rPr>
              <a:t>Morning</a:t>
            </a:r>
            <a:r>
              <a:rPr lang="cs-CZ" dirty="0">
                <a:latin typeface="Calibri" charset="0"/>
              </a:rPr>
              <a:t> </a:t>
            </a:r>
            <a:r>
              <a:rPr lang="cs-CZ" dirty="0" err="1">
                <a:latin typeface="Calibri" charset="0"/>
              </a:rPr>
              <a:t>surge</a:t>
            </a:r>
            <a:r>
              <a:rPr lang="cs-CZ" dirty="0">
                <a:latin typeface="Calibri" charset="0"/>
              </a:rPr>
              <a:t>: Probouzení je faktor zvyšující TK, ve </a:t>
            </a:r>
            <a:r>
              <a:rPr lang="cs-CZ" dirty="0" err="1">
                <a:latin typeface="Calibri" charset="0"/>
              </a:rPr>
              <a:t>vystupňováné</a:t>
            </a:r>
            <a:r>
              <a:rPr lang="cs-CZ" dirty="0">
                <a:latin typeface="Calibri" charset="0"/>
              </a:rPr>
              <a:t> formě je rizikem pro CMP a IM </a:t>
            </a:r>
          </a:p>
        </p:txBody>
      </p:sp>
      <p:pic>
        <p:nvPicPr>
          <p:cNvPr id="50178" name="Picture 3" descr="d:\Users\Robert\Desktop\004.jpg"/>
          <p:cNvPicPr>
            <a:picLocks noGrp="1" noChangeAspect="1" noChangeArrowheads="1"/>
          </p:cNvPicPr>
          <p:nvPr>
            <p:ph type="pic" idx="1"/>
          </p:nvPr>
        </p:nvPicPr>
        <p:blipFill>
          <a:blip r:embed="rId4">
            <a:extLst>
              <a:ext uri="{BEBA8EAE-BF5A-486C-A8C5-ECC9F3942E4B}">
                <a14:imgProps xmlns:a14="http://schemas.microsoft.com/office/drawing/2010/main">
                  <a14:imgLayer r:embed="rId5">
                    <a14:imgEffect>
                      <a14:brightnessContrast bright="9000" contrast="-56000"/>
                    </a14:imgEffect>
                  </a14:imgLayer>
                </a14:imgProps>
              </a:ext>
              <a:ext uri="{28A0092B-C50C-407E-A947-70E740481C1C}">
                <a14:useLocalDpi xmlns:a14="http://schemas.microsoft.com/office/drawing/2010/main" val="0"/>
              </a:ext>
            </a:extLst>
          </a:blip>
          <a:srcRect t="-32915" b="-32915"/>
          <a:stretch>
            <a:fillRect/>
          </a:stretch>
        </p:blipFill>
        <p:spPr/>
      </p:pic>
      <p:pic>
        <p:nvPicPr>
          <p:cNvPr id="2" name="Zvuk 1">
            <a:hlinkClick r:id="" action="ppaction://media"/>
            <a:extLst>
              <a:ext uri="{FF2B5EF4-FFF2-40B4-BE49-F238E27FC236}">
                <a16:creationId xmlns:a16="http://schemas.microsoft.com/office/drawing/2014/main" id="{F2634B7B-7EFA-4EE3-947C-F9BECF01E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4967328"/>
      </p:ext>
    </p:extLst>
  </p:cSld>
  <p:clrMapOvr>
    <a:masterClrMapping/>
  </p:clrMapOvr>
  <p:transition spd="slow" advTm="30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a:t>Mluvíme</a:t>
            </a:r>
            <a:r>
              <a:rPr lang="en-US" dirty="0"/>
              <a:t> o </a:t>
            </a:r>
            <a:r>
              <a:rPr lang="en-US" dirty="0" err="1"/>
              <a:t>stejných</a:t>
            </a:r>
            <a:r>
              <a:rPr lang="en-US" dirty="0"/>
              <a:t> </a:t>
            </a:r>
            <a:r>
              <a:rPr lang="en-US" dirty="0" err="1"/>
              <a:t>věcech</a:t>
            </a:r>
            <a:r>
              <a:rPr lang="en-US" dirty="0"/>
              <a:t>?</a:t>
            </a:r>
          </a:p>
        </p:txBody>
      </p:sp>
      <p:sp>
        <p:nvSpPr>
          <p:cNvPr id="5" name="Subtitle 4"/>
          <p:cNvSpPr>
            <a:spLocks noGrp="1"/>
          </p:cNvSpPr>
          <p:nvPr>
            <p:ph type="subTitle" idx="1"/>
          </p:nvPr>
        </p:nvSpPr>
        <p:spPr/>
        <p:txBody>
          <a:bodyPr/>
          <a:lstStyle/>
          <a:p>
            <a:r>
              <a:rPr lang="en-US" dirty="0" err="1"/>
              <a:t>Základní</a:t>
            </a:r>
            <a:r>
              <a:rPr lang="en-US" dirty="0"/>
              <a:t> </a:t>
            </a:r>
            <a:r>
              <a:rPr lang="en-US" dirty="0" err="1"/>
              <a:t>předpoklady</a:t>
            </a:r>
            <a:r>
              <a:rPr lang="en-US" dirty="0"/>
              <a:t> </a:t>
            </a:r>
            <a:r>
              <a:rPr lang="en-US" dirty="0" err="1"/>
              <a:t>domluvy</a:t>
            </a:r>
            <a:endParaRPr lang="en-US" dirty="0"/>
          </a:p>
        </p:txBody>
      </p:sp>
      <p:pic>
        <p:nvPicPr>
          <p:cNvPr id="2" name="Zvuk 1">
            <a:hlinkClick r:id="" action="ppaction://media"/>
            <a:extLst>
              <a:ext uri="{FF2B5EF4-FFF2-40B4-BE49-F238E27FC236}">
                <a16:creationId xmlns:a16="http://schemas.microsoft.com/office/drawing/2014/main" id="{E24BA4D6-B9E4-4835-BA81-49223018A0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70129833"/>
      </p:ext>
    </p:extLst>
  </p:cSld>
  <p:clrMapOvr>
    <a:masterClrMapping/>
  </p:clrMapOvr>
  <mc:AlternateContent xmlns:mc="http://schemas.openxmlformats.org/markup-compatibility/2006">
    <mc:Choice xmlns:p14="http://schemas.microsoft.com/office/powerpoint/2010/main" Requires="p14">
      <p:transition spd="slow" p14:dur="2000" advTm="17633"/>
    </mc:Choice>
    <mc:Fallback>
      <p:transition spd="slow" advTm="17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subTitle" idx="4294967295"/>
          </p:nvPr>
        </p:nvSpPr>
        <p:spPr>
          <a:xfrm>
            <a:off x="972658" y="6207125"/>
            <a:ext cx="6435725" cy="265112"/>
          </a:xfrm>
          <a:noFill/>
          <a:ln/>
        </p:spPr>
        <p:txBody>
          <a:bodyPr>
            <a:normAutofit fontScale="92500" lnSpcReduction="20000"/>
          </a:bodyPr>
          <a:lstStyle/>
          <a:p>
            <a:pPr algn="r">
              <a:lnSpc>
                <a:spcPct val="80000"/>
              </a:lnSpc>
            </a:pPr>
            <a:r>
              <a:rPr lang="fr-FR" sz="1800" b="1" dirty="0">
                <a:cs typeface="Arial" charset="0"/>
              </a:rPr>
              <a:t>Ben-</a:t>
            </a:r>
            <a:r>
              <a:rPr lang="fr-FR" sz="1800" b="1" dirty="0" err="1">
                <a:cs typeface="Arial" charset="0"/>
              </a:rPr>
              <a:t>Dov</a:t>
            </a:r>
            <a:r>
              <a:rPr lang="fr-FR" sz="1800" b="1" dirty="0">
                <a:cs typeface="Arial" charset="0"/>
              </a:rPr>
              <a:t> IZ et al. Hypertension. 2007;49:1235-1241</a:t>
            </a:r>
            <a:r>
              <a:rPr lang="fr-FR" sz="1800" dirty="0">
                <a:cs typeface="Arial" charset="0"/>
              </a:rPr>
              <a:t> </a:t>
            </a:r>
            <a:endParaRPr lang="en-GB" sz="1800" dirty="0">
              <a:cs typeface="Arial" charset="0"/>
            </a:endParaRPr>
          </a:p>
        </p:txBody>
      </p:sp>
      <p:pic>
        <p:nvPicPr>
          <p:cNvPr id="19460" name="Picture 4" des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2788" y="3246438"/>
            <a:ext cx="68262" cy="95250"/>
          </a:xfrm>
          <a:prstGeom prst="rect">
            <a:avLst/>
          </a:prstGeom>
          <a:noFill/>
          <a:extLst>
            <a:ext uri="{909E8E84-426E-40dd-AFC4-6F175D3DCCD1}">
              <a14:hiddenFill xmlns="" xmlns:a14="http://schemas.microsoft.com/office/drawing/2010/main">
                <a:solidFill>
                  <a:srgbClr val="FFFFFF"/>
                </a:solidFill>
              </a14:hiddenFill>
            </a:ext>
          </a:extLst>
        </p:spPr>
      </p:pic>
      <p:pic>
        <p:nvPicPr>
          <p:cNvPr id="19461" name="Picture 5" descr="Figure 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1818" y="1139778"/>
            <a:ext cx="5033209" cy="4891259"/>
          </a:xfrm>
          <a:prstGeom prst="rect">
            <a:avLst/>
          </a:prstGeom>
          <a:noFill/>
          <a:extLst>
            <a:ext uri="{909E8E84-426E-40dd-AFC4-6F175D3DCCD1}">
              <a14:hiddenFill xmlns="" xmlns:a14="http://schemas.microsoft.com/office/drawing/2010/main">
                <a:solidFill>
                  <a:srgbClr val="FFFFFF"/>
                </a:solidFill>
              </a14:hiddenFill>
            </a:ext>
          </a:extLst>
        </p:spPr>
      </p:pic>
      <p:sp>
        <p:nvSpPr>
          <p:cNvPr id="19462" name="Rectangle 6"/>
          <p:cNvSpPr>
            <a:spLocks noChangeArrowheads="1"/>
          </p:cNvSpPr>
          <p:nvPr/>
        </p:nvSpPr>
        <p:spPr bwMode="auto">
          <a:xfrm>
            <a:off x="0" y="391323"/>
            <a:ext cx="9144000" cy="460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bIns="44436" anchor="ctr">
            <a:spAutoFit/>
          </a:bodyPr>
          <a:lstStyle/>
          <a:p>
            <a:pPr algn="ctr" eaLnBrk="0" hangingPunct="0"/>
            <a:r>
              <a:rPr lang="fr-FR" sz="2400" dirty="0" err="1">
                <a:solidFill>
                  <a:schemeClr val="tx2"/>
                </a:solidFill>
                <a:latin typeface="Arial" charset="0"/>
                <a:cs typeface="Arial" charset="0"/>
              </a:rPr>
              <a:t>Mortalita</a:t>
            </a:r>
            <a:r>
              <a:rPr lang="fr-FR" sz="2400" dirty="0">
                <a:solidFill>
                  <a:schemeClr val="tx2"/>
                </a:solidFill>
                <a:latin typeface="Arial" charset="0"/>
                <a:cs typeface="Arial" charset="0"/>
              </a:rPr>
              <a:t> </a:t>
            </a:r>
            <a:r>
              <a:rPr lang="fr-FR" sz="2400" dirty="0" err="1">
                <a:solidFill>
                  <a:schemeClr val="tx2"/>
                </a:solidFill>
                <a:latin typeface="Arial" charset="0"/>
                <a:cs typeface="Arial" charset="0"/>
              </a:rPr>
              <a:t>dle</a:t>
            </a:r>
            <a:r>
              <a:rPr lang="fr-FR" sz="2400" dirty="0">
                <a:solidFill>
                  <a:schemeClr val="tx2"/>
                </a:solidFill>
                <a:latin typeface="Arial" charset="0"/>
                <a:cs typeface="Arial" charset="0"/>
              </a:rPr>
              <a:t> </a:t>
            </a:r>
            <a:r>
              <a:rPr lang="fr-FR" sz="2400" dirty="0" err="1">
                <a:solidFill>
                  <a:schemeClr val="tx2"/>
                </a:solidFill>
                <a:latin typeface="Arial" charset="0"/>
                <a:cs typeface="Arial" charset="0"/>
              </a:rPr>
              <a:t>charakteristik</a:t>
            </a:r>
            <a:r>
              <a:rPr lang="fr-FR" sz="2400" dirty="0">
                <a:solidFill>
                  <a:schemeClr val="tx2"/>
                </a:solidFill>
                <a:latin typeface="Arial" charset="0"/>
                <a:cs typeface="Arial" charset="0"/>
              </a:rPr>
              <a:t> </a:t>
            </a:r>
            <a:r>
              <a:rPr lang="fr-FR" sz="2400" dirty="0" err="1">
                <a:solidFill>
                  <a:schemeClr val="tx2"/>
                </a:solidFill>
                <a:latin typeface="Arial" charset="0"/>
                <a:cs typeface="Arial" charset="0"/>
              </a:rPr>
              <a:t>ambulantního</a:t>
            </a:r>
            <a:r>
              <a:rPr lang="fr-FR" sz="2400" dirty="0">
                <a:solidFill>
                  <a:schemeClr val="tx2"/>
                </a:solidFill>
                <a:latin typeface="Arial" charset="0"/>
                <a:cs typeface="Arial" charset="0"/>
              </a:rPr>
              <a:t> </a:t>
            </a:r>
            <a:r>
              <a:rPr lang="fr-FR" sz="2400" dirty="0" err="1">
                <a:solidFill>
                  <a:schemeClr val="tx2"/>
                </a:solidFill>
                <a:latin typeface="Arial" charset="0"/>
                <a:cs typeface="Arial" charset="0"/>
              </a:rPr>
              <a:t>monitorování</a:t>
            </a:r>
            <a:r>
              <a:rPr lang="fr-FR" sz="2400" dirty="0">
                <a:solidFill>
                  <a:schemeClr val="tx2"/>
                </a:solidFill>
                <a:latin typeface="Arial" charset="0"/>
                <a:cs typeface="Arial" charset="0"/>
              </a:rPr>
              <a:t> TK</a:t>
            </a:r>
          </a:p>
        </p:txBody>
      </p:sp>
      <p:pic>
        <p:nvPicPr>
          <p:cNvPr id="2" name="Zvuk 1">
            <a:hlinkClick r:id="" action="ppaction://media"/>
            <a:extLst>
              <a:ext uri="{FF2B5EF4-FFF2-40B4-BE49-F238E27FC236}">
                <a16:creationId xmlns:a16="http://schemas.microsoft.com/office/drawing/2014/main" id="{D83EEC4D-1891-4370-A00C-77712876E4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28356759"/>
      </p:ext>
    </p:extLst>
  </p:cSld>
  <p:clrMapOvr>
    <a:masterClrMapping/>
  </p:clrMapOvr>
  <mc:AlternateContent xmlns:mc="http://schemas.openxmlformats.org/markup-compatibility/2006">
    <mc:Choice xmlns:p14="http://schemas.microsoft.com/office/powerpoint/2010/main" Requires="p14">
      <p:transition spd="slow" p14:dur="2000" advTm="30103"/>
    </mc:Choice>
    <mc:Fallback>
      <p:transition spd="slow" advTm="3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err="1"/>
              <a:t>Jaká</a:t>
            </a:r>
            <a:r>
              <a:rPr lang="en-US" dirty="0"/>
              <a:t> je </a:t>
            </a:r>
            <a:r>
              <a:rPr lang="en-US" dirty="0" err="1"/>
              <a:t>realita</a:t>
            </a:r>
            <a:r>
              <a:rPr lang="en-US" dirty="0"/>
              <a:t> </a:t>
            </a:r>
            <a:r>
              <a:rPr lang="en-US" dirty="0" err="1"/>
              <a:t>léčby</a:t>
            </a:r>
            <a:r>
              <a:rPr lang="en-US" dirty="0"/>
              <a:t> </a:t>
            </a:r>
            <a:r>
              <a:rPr lang="en-US" dirty="0" err="1"/>
              <a:t>hypertenze</a:t>
            </a:r>
            <a:endParaRPr lang="en-US" dirty="0"/>
          </a:p>
        </p:txBody>
      </p:sp>
      <p:sp>
        <p:nvSpPr>
          <p:cNvPr id="6" name="Subtitle 5"/>
          <p:cNvSpPr>
            <a:spLocks noGrp="1"/>
          </p:cNvSpPr>
          <p:nvPr>
            <p:ph type="subTitle" idx="1"/>
          </p:nvPr>
        </p:nvSpPr>
        <p:spPr/>
        <p:txBody>
          <a:bodyPr/>
          <a:lstStyle/>
          <a:p>
            <a:r>
              <a:rPr lang="en-US" dirty="0" err="1"/>
              <a:t>Minimálně</a:t>
            </a:r>
            <a:r>
              <a:rPr lang="en-US" dirty="0"/>
              <a:t> </a:t>
            </a:r>
            <a:r>
              <a:rPr lang="en-US" dirty="0" err="1"/>
              <a:t>pohled</a:t>
            </a:r>
            <a:r>
              <a:rPr lang="en-US" dirty="0"/>
              <a:t> </a:t>
            </a:r>
            <a:r>
              <a:rPr lang="en-US" dirty="0" err="1"/>
              <a:t>na</a:t>
            </a:r>
            <a:r>
              <a:rPr lang="en-US" dirty="0"/>
              <a:t> </a:t>
            </a:r>
            <a:r>
              <a:rPr lang="en-US" dirty="0" err="1"/>
              <a:t>brněnskou</a:t>
            </a:r>
            <a:r>
              <a:rPr lang="en-US" dirty="0"/>
              <a:t> </a:t>
            </a:r>
            <a:r>
              <a:rPr lang="en-US" dirty="0" err="1"/>
              <a:t>populaci</a:t>
            </a:r>
            <a:endParaRPr lang="en-US" dirty="0"/>
          </a:p>
        </p:txBody>
      </p:sp>
      <p:pic>
        <p:nvPicPr>
          <p:cNvPr id="2" name="Zvuk 1">
            <a:hlinkClick r:id="" action="ppaction://media"/>
            <a:extLst>
              <a:ext uri="{FF2B5EF4-FFF2-40B4-BE49-F238E27FC236}">
                <a16:creationId xmlns:a16="http://schemas.microsoft.com/office/drawing/2014/main" id="{54A82091-7B6E-4723-8F95-BC603633BC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60042811"/>
      </p:ext>
    </p:extLst>
  </p:cSld>
  <p:clrMapOvr>
    <a:masterClrMapping/>
  </p:clrMapOvr>
  <mc:AlternateContent xmlns:mc="http://schemas.openxmlformats.org/markup-compatibility/2006">
    <mc:Choice xmlns:p14="http://schemas.microsoft.com/office/powerpoint/2010/main" Requires="p14">
      <p:transition spd="slow" p14:dur="2000" advTm="8069"/>
    </mc:Choice>
    <mc:Fallback>
      <p:transition spd="slow" advTm="8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Kardiovize</a:t>
            </a:r>
            <a:r>
              <a:rPr lang="cs-CZ" dirty="0"/>
              <a:t> Brno 2030</a:t>
            </a:r>
          </a:p>
        </p:txBody>
      </p:sp>
      <p:sp>
        <p:nvSpPr>
          <p:cNvPr id="3" name="Zástupný symbol pro obsah 2"/>
          <p:cNvSpPr>
            <a:spLocks noGrp="1"/>
          </p:cNvSpPr>
          <p:nvPr>
            <p:ph idx="1"/>
          </p:nvPr>
        </p:nvSpPr>
        <p:spPr/>
        <p:txBody>
          <a:bodyPr/>
          <a:lstStyle/>
          <a:p>
            <a:r>
              <a:rPr lang="cs-CZ" sz="2400" dirty="0"/>
              <a:t>Cílem je zhodnotit prevalenci hlavních rizikových faktorů kardiovaskulárních onemocnění (KVO) v cílové populaci města Brna (400 000 obyvatel) v náhodném vzorku 2000 dobrovolníků ve věku 25-64 let</a:t>
            </a:r>
          </a:p>
          <a:p>
            <a:r>
              <a:rPr lang="cs-CZ" sz="2400" dirty="0"/>
              <a:t>Tento pilotní průzkum bude následovat preventivní program zaměřený na brněnskou populaci. Hlavní cíle intervence budou stanoveny na základě analýz stávajícího stavu. </a:t>
            </a:r>
          </a:p>
          <a:p>
            <a:r>
              <a:rPr lang="cs-CZ" sz="2400" dirty="0"/>
              <a:t>Metodika je převzata z post-MONICA studie.  </a:t>
            </a:r>
          </a:p>
        </p:txBody>
      </p:sp>
      <p:pic>
        <p:nvPicPr>
          <p:cNvPr id="4" name="Picture 4" descr="C:\Users\uziv\Desktop\logo\Kardiovize_logo_RGB.jpg"/>
          <p:cNvPicPr>
            <a:picLocks noChangeAspect="1" noChangeArrowheads="1"/>
          </p:cNvPicPr>
          <p:nvPr/>
        </p:nvPicPr>
        <p:blipFill>
          <a:blip r:embed="rId4" cstate="print"/>
          <a:srcRect/>
          <a:stretch>
            <a:fillRect/>
          </a:stretch>
        </p:blipFill>
        <p:spPr bwMode="auto">
          <a:xfrm>
            <a:off x="6660232" y="4293096"/>
            <a:ext cx="1976438" cy="1778000"/>
          </a:xfrm>
          <a:prstGeom prst="rect">
            <a:avLst/>
          </a:prstGeom>
          <a:noFill/>
          <a:ln w="9525">
            <a:noFill/>
            <a:miter lim="800000"/>
            <a:headEnd/>
            <a:tailEnd/>
          </a:ln>
        </p:spPr>
      </p:pic>
      <p:pic>
        <p:nvPicPr>
          <p:cNvPr id="5" name="Zvuk 4">
            <a:hlinkClick r:id="" action="ppaction://media"/>
            <a:extLst>
              <a:ext uri="{FF2B5EF4-FFF2-40B4-BE49-F238E27FC236}">
                <a16:creationId xmlns:a16="http://schemas.microsoft.com/office/drawing/2014/main" id="{74988E04-AE6B-4F23-9032-614F8F0458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5165125"/>
      </p:ext>
    </p:extLst>
  </p:cSld>
  <p:clrMapOvr>
    <a:masterClrMapping/>
  </p:clrMapOvr>
  <mc:AlternateContent xmlns:mc="http://schemas.openxmlformats.org/markup-compatibility/2006">
    <mc:Choice xmlns:p14="http://schemas.microsoft.com/office/powerpoint/2010/main" Requires="p14">
      <p:transition spd="slow" p14:dur="2000" advTm="18609"/>
    </mc:Choice>
    <mc:Fallback>
      <p:transition spd="slow" advTm="18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Nadpis 3"/>
          <p:cNvSpPr>
            <a:spLocks noGrp="1"/>
          </p:cNvSpPr>
          <p:nvPr>
            <p:ph type="title"/>
          </p:nvPr>
        </p:nvSpPr>
        <p:spPr/>
        <p:txBody>
          <a:bodyPr/>
          <a:lstStyle/>
          <a:p>
            <a:r>
              <a:rPr lang="cs-CZ"/>
              <a:t>Hodnoty TK dle věku</a:t>
            </a:r>
          </a:p>
        </p:txBody>
      </p:sp>
      <p:graphicFrame>
        <p:nvGraphicFramePr>
          <p:cNvPr id="24578" name="Chart 1"/>
          <p:cNvGraphicFramePr>
            <a:graphicFrameLocks noGrp="1"/>
          </p:cNvGraphicFramePr>
          <p:nvPr>
            <p:ph sz="half" idx="1"/>
          </p:nvPr>
        </p:nvGraphicFramePr>
        <p:xfrm>
          <a:off x="457200" y="1774825"/>
          <a:ext cx="4038600" cy="4514850"/>
        </p:xfrm>
        <a:graphic>
          <a:graphicData uri="http://schemas.openxmlformats.org/presentationml/2006/ole">
            <mc:AlternateContent xmlns:mc="http://schemas.openxmlformats.org/markup-compatibility/2006">
              <mc:Choice xmlns:v="urn:schemas-microsoft-com:vml" Requires="v">
                <p:oleObj spid="_x0000_s1104" r:id="rId5" imgW="4139543" imgH="4627265" progId="Excel.Chart.8">
                  <p:embed/>
                </p:oleObj>
              </mc:Choice>
              <mc:Fallback>
                <p:oleObj r:id="rId5" imgW="4139543" imgH="4627265" progId="Excel.Char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774825"/>
                        <a:ext cx="4038600" cy="45148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24579" name="Chart 8"/>
          <p:cNvGraphicFramePr>
            <a:graphicFrameLocks noGrp="1"/>
          </p:cNvGraphicFramePr>
          <p:nvPr>
            <p:ph sz="half" idx="2"/>
          </p:nvPr>
        </p:nvGraphicFramePr>
        <p:xfrm>
          <a:off x="4648200" y="1774825"/>
          <a:ext cx="4038600" cy="4514850"/>
        </p:xfrm>
        <a:graphic>
          <a:graphicData uri="http://schemas.openxmlformats.org/presentationml/2006/ole">
            <mc:AlternateContent xmlns:mc="http://schemas.openxmlformats.org/markup-compatibility/2006">
              <mc:Choice xmlns:v="urn:schemas-microsoft-com:vml" Requires="v">
                <p:oleObj spid="_x0000_s1105" name="Chart" r:id="rId7" imgW="4139543" imgH="4627265" progId="Excel.Chart.8">
                  <p:embed/>
                </p:oleObj>
              </mc:Choice>
              <mc:Fallback>
                <p:oleObj name="Chart" r:id="rId7" imgW="4139543" imgH="4627265" progId="Excel.Chart.8">
                  <p:embed/>
                  <p:pic>
                    <p:nvPicPr>
                      <p:cNvPr id="0" name=""/>
                      <p:cNvPicPr>
                        <a:picLocks noGrp="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1774825"/>
                        <a:ext cx="4038600" cy="45148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2" name="Zvuk 1">
            <a:hlinkClick r:id="" action="ppaction://media"/>
            <a:extLst>
              <a:ext uri="{FF2B5EF4-FFF2-40B4-BE49-F238E27FC236}">
                <a16:creationId xmlns:a16="http://schemas.microsoft.com/office/drawing/2014/main" id="{FD21AF23-9674-4A84-9240-AFF5D4DDDE3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328508"/>
      </p:ext>
    </p:extLst>
  </p:cSld>
  <p:clrMapOvr>
    <a:masterClrMapping/>
  </p:clrMapOvr>
  <mc:AlternateContent xmlns:mc="http://schemas.openxmlformats.org/markup-compatibility/2006">
    <mc:Choice xmlns:p14="http://schemas.microsoft.com/office/powerpoint/2010/main" Requires="p14">
      <p:transition spd="slow" p14:dur="2000" advTm="11318"/>
    </mc:Choice>
    <mc:Fallback>
      <p:transition spd="slow" advTm="11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Nadpis 5"/>
          <p:cNvSpPr>
            <a:spLocks noGrp="1"/>
          </p:cNvSpPr>
          <p:nvPr>
            <p:ph type="title"/>
          </p:nvPr>
        </p:nvSpPr>
        <p:spPr>
          <a:xfrm>
            <a:off x="395529" y="657225"/>
            <a:ext cx="8424621" cy="936625"/>
          </a:xfrm>
        </p:spPr>
        <p:txBody>
          <a:bodyPr>
            <a:normAutofit fontScale="90000"/>
          </a:bodyPr>
          <a:lstStyle/>
          <a:p>
            <a:r>
              <a:rPr lang="cs-CZ" dirty="0"/>
              <a:t>Hypertenzní hodnoty TK u náhodně vybrané brněnské populace</a:t>
            </a:r>
          </a:p>
        </p:txBody>
      </p:sp>
      <p:graphicFrame>
        <p:nvGraphicFramePr>
          <p:cNvPr id="25602" name="Chart 3"/>
          <p:cNvGraphicFramePr>
            <a:graphicFrameLocks noGrp="1"/>
          </p:cNvGraphicFramePr>
          <p:nvPr>
            <p:ph idx="1"/>
          </p:nvPr>
        </p:nvGraphicFramePr>
        <p:xfrm>
          <a:off x="560388" y="1898650"/>
          <a:ext cx="8023225" cy="4279900"/>
        </p:xfrm>
        <a:graphic>
          <a:graphicData uri="http://schemas.openxmlformats.org/presentationml/2006/ole">
            <mc:AlternateContent xmlns:mc="http://schemas.openxmlformats.org/markup-compatibility/2006">
              <mc:Choice xmlns:v="urn:schemas-microsoft-com:vml" Requires="v">
                <p:oleObj spid="_x0000_s2096" name="Chart" r:id="rId5" imgW="8023031" imgH="4279763" progId="Excel.Chart.8">
                  <p:embed/>
                </p:oleObj>
              </mc:Choice>
              <mc:Fallback>
                <p:oleObj name="Chart" r:id="rId5" imgW="8023031" imgH="4279763" progId="Excel.Char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88" y="1898650"/>
                        <a:ext cx="8023225" cy="42799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2" name="Zvuk 1">
            <a:hlinkClick r:id="" action="ppaction://media"/>
            <a:extLst>
              <a:ext uri="{FF2B5EF4-FFF2-40B4-BE49-F238E27FC236}">
                <a16:creationId xmlns:a16="http://schemas.microsoft.com/office/drawing/2014/main" id="{973F7400-0AF2-466A-9C0D-DC01DD3B5FE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01986177"/>
      </p:ext>
    </p:extLst>
  </p:cSld>
  <p:clrMapOvr>
    <a:masterClrMapping/>
  </p:clrMapOvr>
  <mc:AlternateContent xmlns:mc="http://schemas.openxmlformats.org/markup-compatibility/2006">
    <mc:Choice xmlns:p14="http://schemas.microsoft.com/office/powerpoint/2010/main" Requires="p14">
      <p:transition spd="slow" p14:dur="2000" advTm="32146"/>
    </mc:Choice>
    <mc:Fallback>
      <p:transition spd="slow" advTm="3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a:xfrm>
            <a:off x="2268538" y="188913"/>
            <a:ext cx="6551612" cy="936625"/>
          </a:xfrm>
        </p:spPr>
        <p:txBody>
          <a:bodyPr>
            <a:normAutofit fontScale="90000"/>
          </a:bodyPr>
          <a:lstStyle/>
          <a:p>
            <a:r>
              <a:rPr lang="cs-CZ" sz="3400" dirty="0"/>
              <a:t>Hodnoty TK při </a:t>
            </a:r>
            <a:r>
              <a:rPr lang="cs-CZ" sz="3400" dirty="0" err="1"/>
              <a:t>screeningu</a:t>
            </a:r>
            <a:r>
              <a:rPr lang="cs-CZ" sz="3400" dirty="0"/>
              <a:t> (n 1297)</a:t>
            </a:r>
          </a:p>
        </p:txBody>
      </p:sp>
      <p:graphicFrame>
        <p:nvGraphicFramePr>
          <p:cNvPr id="4" name="Chart 6"/>
          <p:cNvGraphicFramePr>
            <a:graphicFrameLocks noGrp="1"/>
          </p:cNvGraphicFramePr>
          <p:nvPr>
            <p:ph idx="1"/>
            <p:extLst>
              <p:ext uri="{D42A27DB-BD31-4B8C-83A1-F6EECF244321}">
                <p14:modId xmlns:p14="http://schemas.microsoft.com/office/powerpoint/2010/main" val="2193970135"/>
              </p:ext>
            </p:extLst>
          </p:nvPr>
        </p:nvGraphicFramePr>
        <p:xfrm>
          <a:off x="395536" y="1125538"/>
          <a:ext cx="8640638" cy="3960341"/>
        </p:xfrm>
        <a:graphic>
          <a:graphicData uri="http://schemas.openxmlformats.org/drawingml/2006/chart">
            <c:chart xmlns:c="http://schemas.openxmlformats.org/drawingml/2006/chart" xmlns:r="http://schemas.openxmlformats.org/officeDocument/2006/relationships" r:id="rId4"/>
          </a:graphicData>
        </a:graphic>
      </p:graphicFrame>
      <p:pic>
        <p:nvPicPr>
          <p:cNvPr id="5" name="Obrázek 4" descr="http://freedomtights.files.wordpress.com/2011/04/sexy-nurse-costumes.jpg"/>
          <p:cNvPicPr/>
          <p:nvPr/>
        </p:nvPicPr>
        <p:blipFill>
          <a:blip r:embed="rId5">
            <a:extLst>
              <a:ext uri="{28A0092B-C50C-407E-A947-70E740481C1C}">
                <a14:useLocalDpi xmlns:a14="http://schemas.microsoft.com/office/drawing/2010/main" val="0"/>
              </a:ext>
            </a:extLst>
          </a:blip>
          <a:srcRect/>
          <a:stretch>
            <a:fillRect/>
          </a:stretch>
        </p:blipFill>
        <p:spPr bwMode="auto">
          <a:xfrm>
            <a:off x="-67" y="4509120"/>
            <a:ext cx="2268605" cy="2348897"/>
          </a:xfrm>
          <a:prstGeom prst="rect">
            <a:avLst/>
          </a:prstGeom>
          <a:noFill/>
          <a:ln>
            <a:noFill/>
          </a:ln>
        </p:spPr>
      </p:pic>
      <p:pic>
        <p:nvPicPr>
          <p:cNvPr id="2" name="Zvuk 1">
            <a:hlinkClick r:id="" action="ppaction://media"/>
            <a:extLst>
              <a:ext uri="{FF2B5EF4-FFF2-40B4-BE49-F238E27FC236}">
                <a16:creationId xmlns:a16="http://schemas.microsoft.com/office/drawing/2014/main" id="{FC2780DC-6113-4E6C-8463-6121CF24C3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8420026"/>
      </p:ext>
    </p:extLst>
  </p:cSld>
  <p:clrMapOvr>
    <a:masterClrMapping/>
  </p:clrMapOvr>
  <mc:AlternateContent xmlns:mc="http://schemas.openxmlformats.org/markup-compatibility/2006">
    <mc:Choice xmlns:p14="http://schemas.microsoft.com/office/powerpoint/2010/main" Requires="p14">
      <p:transition spd="slow" p14:dur="2000" advTm="25296"/>
    </mc:Choice>
    <mc:Fallback>
      <p:transition spd="slow" advTm="25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5"/>
          <p:cNvSpPr>
            <a:spLocks noGrp="1"/>
          </p:cNvSpPr>
          <p:nvPr>
            <p:ph type="title"/>
          </p:nvPr>
        </p:nvSpPr>
        <p:spPr/>
        <p:txBody>
          <a:bodyPr>
            <a:normAutofit/>
          </a:bodyPr>
          <a:lstStyle/>
          <a:p>
            <a:r>
              <a:rPr lang="en-US"/>
              <a:t>Počet hypotenziv v terapii</a:t>
            </a:r>
          </a:p>
        </p:txBody>
      </p:sp>
      <p:sp>
        <p:nvSpPr>
          <p:cNvPr id="29698" name="Content Placeholder 6"/>
          <p:cNvSpPr>
            <a:spLocks noGrp="1"/>
          </p:cNvSpPr>
          <p:nvPr>
            <p:ph sz="half" idx="1"/>
          </p:nvPr>
        </p:nvSpPr>
        <p:spPr/>
        <p:txBody>
          <a:bodyPr/>
          <a:lstStyle/>
          <a:p>
            <a:r>
              <a:rPr lang="en-US" dirty="0" err="1"/>
              <a:t>Fixní</a:t>
            </a:r>
            <a:r>
              <a:rPr lang="en-US" dirty="0"/>
              <a:t> </a:t>
            </a:r>
            <a:r>
              <a:rPr lang="en-US" dirty="0" err="1"/>
              <a:t>kombinace</a:t>
            </a:r>
            <a:r>
              <a:rPr lang="en-US" dirty="0"/>
              <a:t> </a:t>
            </a:r>
            <a:r>
              <a:rPr lang="en-US" dirty="0" err="1"/>
              <a:t>antihypertenziv</a:t>
            </a:r>
            <a:r>
              <a:rPr lang="en-US" dirty="0"/>
              <a:t> </a:t>
            </a:r>
            <a:r>
              <a:rPr lang="en-US" dirty="0" err="1"/>
              <a:t>byly</a:t>
            </a:r>
            <a:r>
              <a:rPr lang="en-US" dirty="0"/>
              <a:t> </a:t>
            </a:r>
            <a:r>
              <a:rPr lang="en-US" dirty="0" err="1"/>
              <a:t>zastoupeny</a:t>
            </a:r>
            <a:r>
              <a:rPr lang="en-US" dirty="0"/>
              <a:t> v 9,4%</a:t>
            </a:r>
          </a:p>
          <a:p>
            <a:r>
              <a:rPr lang="en-US" dirty="0" err="1"/>
              <a:t>Farmakologicky</a:t>
            </a:r>
            <a:r>
              <a:rPr lang="en-US" dirty="0"/>
              <a:t> </a:t>
            </a:r>
            <a:r>
              <a:rPr lang="en-US" dirty="0" err="1"/>
              <a:t>léčený</a:t>
            </a:r>
            <a:r>
              <a:rPr lang="en-US" dirty="0"/>
              <a:t> </a:t>
            </a:r>
            <a:r>
              <a:rPr lang="en-US" dirty="0" err="1"/>
              <a:t>hypertonik</a:t>
            </a:r>
            <a:r>
              <a:rPr lang="en-US" dirty="0"/>
              <a:t> </a:t>
            </a:r>
            <a:r>
              <a:rPr lang="en-US" dirty="0" err="1"/>
              <a:t>užíval</a:t>
            </a:r>
            <a:r>
              <a:rPr lang="en-US" dirty="0"/>
              <a:t> </a:t>
            </a:r>
            <a:r>
              <a:rPr lang="en-US" dirty="0" err="1"/>
              <a:t>průměrně</a:t>
            </a:r>
            <a:r>
              <a:rPr lang="en-US" dirty="0"/>
              <a:t> 1,7 </a:t>
            </a:r>
            <a:r>
              <a:rPr lang="en-US" dirty="0" err="1"/>
              <a:t>hypotenziva</a:t>
            </a:r>
            <a:endParaRPr lang="en-US" dirty="0"/>
          </a:p>
        </p:txBody>
      </p:sp>
      <p:graphicFrame>
        <p:nvGraphicFramePr>
          <p:cNvPr id="29699" name="Content Placeholder 8"/>
          <p:cNvGraphicFramePr>
            <a:graphicFrameLocks noGrp="1"/>
          </p:cNvGraphicFramePr>
          <p:nvPr>
            <p:ph sz="half" idx="2"/>
          </p:nvPr>
        </p:nvGraphicFramePr>
        <p:xfrm>
          <a:off x="4648200" y="1906588"/>
          <a:ext cx="4038600" cy="4251325"/>
        </p:xfrm>
        <a:graphic>
          <a:graphicData uri="http://schemas.openxmlformats.org/presentationml/2006/ole">
            <mc:AlternateContent xmlns:mc="http://schemas.openxmlformats.org/markup-compatibility/2006">
              <mc:Choice xmlns:v="urn:schemas-microsoft-com:vml" Requires="v">
                <p:oleObj spid="_x0000_s3117" name="Chart" r:id="rId5" imgW="4645555" imgH="4889416" progId="Excel.Chart.8">
                  <p:embed/>
                </p:oleObj>
              </mc:Choice>
              <mc:Fallback>
                <p:oleObj name="Chart" r:id="rId5" imgW="4645555" imgH="4889416" progId="Excel.Char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906588"/>
                        <a:ext cx="4038600" cy="4251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2" name="Zvuk 1">
            <a:hlinkClick r:id="" action="ppaction://media"/>
            <a:extLst>
              <a:ext uri="{FF2B5EF4-FFF2-40B4-BE49-F238E27FC236}">
                <a16:creationId xmlns:a16="http://schemas.microsoft.com/office/drawing/2014/main" id="{499CD464-8A36-4AA9-819F-A76FE3D6309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67789162"/>
      </p:ext>
    </p:extLst>
  </p:cSld>
  <p:clrMapOvr>
    <a:masterClrMapping/>
  </p:clrMapOvr>
  <mc:AlternateContent xmlns:mc="http://schemas.openxmlformats.org/markup-compatibility/2006">
    <mc:Choice xmlns:p14="http://schemas.microsoft.com/office/powerpoint/2010/main" Requires="p14">
      <p:transition spd="slow" p14:dur="2000" advTm="18307"/>
    </mc:Choice>
    <mc:Fallback>
      <p:transition spd="slow" advTm="1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323850" y="476250"/>
            <a:ext cx="8496300" cy="936625"/>
          </a:xfrm>
        </p:spPr>
        <p:txBody>
          <a:bodyPr>
            <a:normAutofit fontScale="90000"/>
          </a:bodyPr>
          <a:lstStyle/>
          <a:p>
            <a:r>
              <a:rPr lang="en-US" dirty="0" err="1"/>
              <a:t>Realita</a:t>
            </a:r>
            <a:r>
              <a:rPr lang="en-US" dirty="0"/>
              <a:t> </a:t>
            </a:r>
            <a:r>
              <a:rPr lang="en-US" dirty="0" err="1"/>
              <a:t>hypertenze</a:t>
            </a:r>
            <a:r>
              <a:rPr lang="en-US" dirty="0"/>
              <a:t> a </a:t>
            </a:r>
            <a:r>
              <a:rPr lang="en-US" dirty="0" err="1"/>
              <a:t>obezity</a:t>
            </a:r>
            <a:r>
              <a:rPr lang="en-US" dirty="0"/>
              <a:t> v </a:t>
            </a:r>
            <a:r>
              <a:rPr lang="en-US" dirty="0" err="1"/>
              <a:t>brněnské</a:t>
            </a:r>
            <a:r>
              <a:rPr lang="en-US" dirty="0"/>
              <a:t> </a:t>
            </a:r>
            <a:r>
              <a:rPr lang="en-US" dirty="0" err="1"/>
              <a:t>populaci</a:t>
            </a:r>
            <a:r>
              <a:rPr lang="en-US" dirty="0"/>
              <a:t> </a:t>
            </a:r>
          </a:p>
        </p:txBody>
      </p:sp>
      <p:sp>
        <p:nvSpPr>
          <p:cNvPr id="3" name="Content Placeholder 2"/>
          <p:cNvSpPr>
            <a:spLocks noGrp="1"/>
          </p:cNvSpPr>
          <p:nvPr>
            <p:ph idx="1"/>
          </p:nvPr>
        </p:nvSpPr>
        <p:spPr>
          <a:xfrm>
            <a:off x="323850" y="1810990"/>
            <a:ext cx="8496300" cy="4713288"/>
          </a:xfrm>
        </p:spPr>
        <p:txBody>
          <a:bodyPr>
            <a:normAutofit/>
          </a:bodyPr>
          <a:lstStyle/>
          <a:p>
            <a:pPr>
              <a:defRPr/>
            </a:pPr>
            <a:r>
              <a:rPr lang="cs-CZ" dirty="0"/>
              <a:t>Prevalence v brněnské populaci je pro obezitu 17.41% a pro nadváhu 34.68% dle BMI</a:t>
            </a:r>
          </a:p>
          <a:p>
            <a:pPr>
              <a:defRPr/>
            </a:pPr>
            <a:r>
              <a:rPr lang="cs-CZ" dirty="0"/>
              <a:t>Dalších 21.51 % má „</a:t>
            </a:r>
            <a:r>
              <a:rPr lang="cs-CZ" dirty="0" err="1"/>
              <a:t>normal</a:t>
            </a:r>
            <a:r>
              <a:rPr lang="cs-CZ" dirty="0"/>
              <a:t> </a:t>
            </a:r>
            <a:r>
              <a:rPr lang="cs-CZ" dirty="0" err="1"/>
              <a:t>weight</a:t>
            </a:r>
            <a:r>
              <a:rPr lang="cs-CZ" dirty="0"/>
              <a:t> obesity“ t.j. zmnoženou tukovou tkáň i při normální hmotnosti </a:t>
            </a:r>
            <a:r>
              <a:rPr lang="cs-CZ" sz="1800" dirty="0"/>
              <a:t>(definice dle </a:t>
            </a:r>
            <a:r>
              <a:rPr lang="cs-CZ" sz="1800" dirty="0" err="1"/>
              <a:t>Gallaghera</a:t>
            </a:r>
            <a:r>
              <a:rPr lang="cs-CZ" sz="1800" dirty="0"/>
              <a:t>)</a:t>
            </a:r>
          </a:p>
          <a:p>
            <a:pPr>
              <a:defRPr/>
            </a:pPr>
            <a:r>
              <a:rPr lang="cs-CZ" dirty="0"/>
              <a:t>Dle obvodu pasu je pak obézních 31.59%. </a:t>
            </a:r>
          </a:p>
          <a:p>
            <a:pPr>
              <a:defRPr/>
            </a:pPr>
            <a:r>
              <a:rPr lang="cs-CZ" dirty="0"/>
              <a:t>V brněnské populaci je 39.39% hypertoniků na základě tlaku měřeného v ambulanci či anamnézy hypertenze</a:t>
            </a:r>
            <a:endParaRPr lang="en-US" sz="1800" dirty="0"/>
          </a:p>
        </p:txBody>
      </p:sp>
      <p:pic>
        <p:nvPicPr>
          <p:cNvPr id="2" name="Zvuk 1">
            <a:hlinkClick r:id="" action="ppaction://media"/>
            <a:extLst>
              <a:ext uri="{FF2B5EF4-FFF2-40B4-BE49-F238E27FC236}">
                <a16:creationId xmlns:a16="http://schemas.microsoft.com/office/drawing/2014/main" id="{518B3543-DBAF-403B-A6BA-6A590E272D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66279320"/>
      </p:ext>
    </p:extLst>
  </p:cSld>
  <p:clrMapOvr>
    <a:masterClrMapping/>
  </p:clrMapOvr>
  <mc:AlternateContent xmlns:mc="http://schemas.openxmlformats.org/markup-compatibility/2006">
    <mc:Choice xmlns:p14="http://schemas.microsoft.com/office/powerpoint/2010/main" Requires="p14">
      <p:transition spd="slow" p14:dur="2000" advTm="53415"/>
    </mc:Choice>
    <mc:Fallback>
      <p:transition spd="slow" advTm="53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7"/>
          <p:cNvSpPr>
            <a:spLocks noGrp="1"/>
          </p:cNvSpPr>
          <p:nvPr>
            <p:ph type="title"/>
          </p:nvPr>
        </p:nvSpPr>
        <p:spPr/>
        <p:txBody>
          <a:bodyPr>
            <a:normAutofit fontScale="90000"/>
          </a:bodyPr>
          <a:lstStyle/>
          <a:p>
            <a:r>
              <a:rPr lang="en-US" dirty="0" err="1"/>
              <a:t>Vztah</a:t>
            </a:r>
            <a:r>
              <a:rPr lang="en-US" dirty="0"/>
              <a:t> </a:t>
            </a:r>
            <a:r>
              <a:rPr lang="en-US" dirty="0" err="1"/>
              <a:t>hypertenze</a:t>
            </a:r>
            <a:r>
              <a:rPr lang="en-US" dirty="0"/>
              <a:t>  </a:t>
            </a:r>
            <a:r>
              <a:rPr lang="en-US" dirty="0" err="1"/>
              <a:t>obvodu</a:t>
            </a:r>
            <a:r>
              <a:rPr lang="en-US" dirty="0"/>
              <a:t> </a:t>
            </a:r>
            <a:r>
              <a:rPr lang="en-US" dirty="0" err="1"/>
              <a:t>pasu</a:t>
            </a:r>
            <a:r>
              <a:rPr lang="en-US" dirty="0"/>
              <a:t> u </a:t>
            </a:r>
            <a:r>
              <a:rPr lang="en-US" dirty="0" err="1"/>
              <a:t>brněnské</a:t>
            </a:r>
            <a:r>
              <a:rPr lang="en-US" dirty="0"/>
              <a:t> populace</a:t>
            </a:r>
          </a:p>
        </p:txBody>
      </p:sp>
      <p:sp>
        <p:nvSpPr>
          <p:cNvPr id="3" name="Content Placeholder 2"/>
          <p:cNvSpPr>
            <a:spLocks noGrp="1"/>
          </p:cNvSpPr>
          <p:nvPr>
            <p:ph sz="half" idx="1"/>
          </p:nvPr>
        </p:nvSpPr>
        <p:spPr>
          <a:xfrm>
            <a:off x="457200" y="1934800"/>
            <a:ext cx="4038600" cy="4525962"/>
          </a:xfrm>
        </p:spPr>
        <p:txBody>
          <a:bodyPr/>
          <a:lstStyle/>
          <a:p>
            <a:pPr marL="0" indent="0">
              <a:buNone/>
              <a:defRPr/>
            </a:pPr>
            <a:r>
              <a:rPr lang="cs-CZ" sz="2400" dirty="0"/>
              <a:t>U obezity definované obvodem pasu </a:t>
            </a:r>
            <a:r>
              <a:rPr lang="cs-CZ" sz="1400" dirty="0"/>
              <a:t>(obvod pasu více než 88cm u žen a 102 cm u mužů)</a:t>
            </a:r>
            <a:r>
              <a:rPr lang="cs-CZ" sz="2400" dirty="0"/>
              <a:t> je  statisticky významný a výrazný vzestup šance vzniku hypertenze:  :</a:t>
            </a:r>
          </a:p>
          <a:p>
            <a:pPr>
              <a:defRPr/>
            </a:pPr>
            <a:r>
              <a:rPr lang="cs-CZ" sz="2400" dirty="0"/>
              <a:t>všech vyšetřených 5.8x</a:t>
            </a:r>
          </a:p>
          <a:p>
            <a:pPr>
              <a:defRPr/>
            </a:pPr>
            <a:r>
              <a:rPr lang="cs-CZ" sz="2400" dirty="0"/>
              <a:t>u žen 6x</a:t>
            </a:r>
          </a:p>
          <a:p>
            <a:pPr>
              <a:defRPr/>
            </a:pPr>
            <a:r>
              <a:rPr lang="cs-CZ" sz="2400" dirty="0"/>
              <a:t>mužů dokonce 6.5x. </a:t>
            </a:r>
            <a:endParaRPr lang="en-US" sz="2400" dirty="0"/>
          </a:p>
        </p:txBody>
      </p:sp>
      <p:pic>
        <p:nvPicPr>
          <p:cNvPr id="26627" name="Content Placeholder 9" descr="mc542635.fig1.gif"/>
          <p:cNvPicPr>
            <a:picLocks noGrp="1" noChangeAspect="1"/>
          </p:cNvPicPr>
          <p:nvPr>
            <p:ph sz="half" idx="2"/>
          </p:nvPr>
        </p:nvPicPr>
        <p:blipFill rotWithShape="1">
          <a:blip r:embed="rId4"/>
          <a:srcRect t="4419" b="-24319"/>
          <a:stretch/>
        </p:blipFill>
        <p:spPr>
          <a:xfrm>
            <a:off x="4648200" y="2585570"/>
            <a:ext cx="4038600" cy="3806085"/>
          </a:xfrm>
        </p:spPr>
      </p:pic>
      <p:pic>
        <p:nvPicPr>
          <p:cNvPr id="2" name="Zvuk 1">
            <a:hlinkClick r:id="" action="ppaction://media"/>
            <a:extLst>
              <a:ext uri="{FF2B5EF4-FFF2-40B4-BE49-F238E27FC236}">
                <a16:creationId xmlns:a16="http://schemas.microsoft.com/office/drawing/2014/main" id="{B3987628-7F32-49F8-81F2-003B31FE17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8819109"/>
      </p:ext>
    </p:extLst>
  </p:cSld>
  <p:clrMapOvr>
    <a:masterClrMapping/>
  </p:clrMapOvr>
  <mc:AlternateContent xmlns:mc="http://schemas.openxmlformats.org/markup-compatibility/2006">
    <mc:Choice xmlns:p14="http://schemas.microsoft.com/office/powerpoint/2010/main" Requires="p14">
      <p:transition spd="slow" p14:dur="2000" advTm="11712"/>
    </mc:Choice>
    <mc:Fallback>
      <p:transition spd="slow" advTm="1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err="1"/>
              <a:t>Sůl</a:t>
            </a:r>
            <a:r>
              <a:rPr lang="en-US" dirty="0"/>
              <a:t> </a:t>
            </a:r>
            <a:r>
              <a:rPr lang="en-US" dirty="0" err="1"/>
              <a:t>nad</a:t>
            </a:r>
            <a:r>
              <a:rPr lang="en-US" dirty="0"/>
              <a:t> </a:t>
            </a:r>
            <a:r>
              <a:rPr lang="en-US" dirty="0" err="1"/>
              <a:t>zlato</a:t>
            </a:r>
            <a:r>
              <a:rPr lang="en-US" dirty="0"/>
              <a:t> ?</a:t>
            </a:r>
          </a:p>
        </p:txBody>
      </p:sp>
      <p:sp>
        <p:nvSpPr>
          <p:cNvPr id="6" name="Subtitle 5"/>
          <p:cNvSpPr>
            <a:spLocks noGrp="1"/>
          </p:cNvSpPr>
          <p:nvPr>
            <p:ph type="subTitle" idx="1"/>
          </p:nvPr>
        </p:nvSpPr>
        <p:spPr/>
        <p:txBody>
          <a:bodyPr/>
          <a:lstStyle/>
          <a:p>
            <a:endParaRPr lang="en-US" dirty="0"/>
          </a:p>
        </p:txBody>
      </p:sp>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894158" y="3505200"/>
            <a:ext cx="6021836" cy="2590335"/>
          </a:xfrm>
          <a:prstGeom prst="rect">
            <a:avLst/>
          </a:prstGeom>
          <a:noFill/>
          <a:ln>
            <a:noFill/>
          </a:ln>
        </p:spPr>
      </p:pic>
      <p:pic>
        <p:nvPicPr>
          <p:cNvPr id="2" name="Zvuk 1">
            <a:hlinkClick r:id="" action="ppaction://media"/>
            <a:extLst>
              <a:ext uri="{FF2B5EF4-FFF2-40B4-BE49-F238E27FC236}">
                <a16:creationId xmlns:a16="http://schemas.microsoft.com/office/drawing/2014/main" id="{CA7CB1FE-FEC9-4C0C-A31A-0BD8C7EA3C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12056508"/>
      </p:ext>
    </p:extLst>
  </p:cSld>
  <p:clrMapOvr>
    <a:masterClrMapping/>
  </p:clrMapOvr>
  <mc:AlternateContent xmlns:mc="http://schemas.openxmlformats.org/markup-compatibility/2006">
    <mc:Choice xmlns:p14="http://schemas.microsoft.com/office/powerpoint/2010/main" Requires="p14">
      <p:transition spd="slow" p14:dur="2000" advTm="2169"/>
    </mc:Choice>
    <mc:Fallback>
      <p:transition spd="slow" advTm="2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2268538" y="188913"/>
            <a:ext cx="6551612" cy="936625"/>
          </a:xfrm>
        </p:spPr>
        <p:txBody>
          <a:bodyPr/>
          <a:lstStyle/>
          <a:p>
            <a:r>
              <a:rPr lang="en-US" dirty="0" err="1">
                <a:latin typeface="Calibri" charset="0"/>
              </a:rPr>
              <a:t>Proč</a:t>
            </a:r>
            <a:r>
              <a:rPr lang="en-US" dirty="0">
                <a:latin typeface="Calibri" charset="0"/>
              </a:rPr>
              <a:t> </a:t>
            </a:r>
            <a:r>
              <a:rPr lang="en-US" dirty="0" err="1">
                <a:latin typeface="Calibri" charset="0"/>
              </a:rPr>
              <a:t>léčit</a:t>
            </a:r>
            <a:r>
              <a:rPr lang="en-US" dirty="0">
                <a:latin typeface="Calibri" charset="0"/>
              </a:rPr>
              <a:t> </a:t>
            </a:r>
            <a:r>
              <a:rPr lang="en-US" dirty="0" err="1">
                <a:latin typeface="Calibri" charset="0"/>
              </a:rPr>
              <a:t>hypertenzi</a:t>
            </a:r>
            <a:r>
              <a:rPr lang="en-US" dirty="0">
                <a:latin typeface="Calibri" charset="0"/>
              </a:rPr>
              <a:t>?</a:t>
            </a:r>
          </a:p>
        </p:txBody>
      </p:sp>
      <p:sp>
        <p:nvSpPr>
          <p:cNvPr id="3" name="Content Placeholder 2"/>
          <p:cNvSpPr>
            <a:spLocks noGrp="1"/>
          </p:cNvSpPr>
          <p:nvPr>
            <p:ph idx="1"/>
          </p:nvPr>
        </p:nvSpPr>
        <p:spPr>
          <a:xfrm>
            <a:off x="323850" y="1125538"/>
            <a:ext cx="7675669" cy="4087869"/>
          </a:xfrm>
        </p:spPr>
        <p:txBody>
          <a:bodyPr>
            <a:normAutofit lnSpcReduction="10000"/>
          </a:bodyPr>
          <a:lstStyle/>
          <a:p>
            <a:pPr>
              <a:defRPr/>
            </a:pPr>
            <a:r>
              <a:rPr lang="cs-CZ" sz="2800" dirty="0"/>
              <a:t>Diagnosa hypertenze je důležitá jako nejdůležitějšího rizikového faktoru pro kardiovaskulární choroby</a:t>
            </a:r>
          </a:p>
          <a:p>
            <a:pPr>
              <a:defRPr/>
            </a:pPr>
            <a:r>
              <a:rPr lang="cs-CZ" sz="2800" dirty="0"/>
              <a:t>Smysl věcí je ve vazbě mezi nimi nikoliv v nich samých (Antoine de Saint-Exupéry)</a:t>
            </a:r>
          </a:p>
          <a:p>
            <a:pPr>
              <a:defRPr/>
            </a:pPr>
            <a:r>
              <a:rPr lang="cs-CZ" sz="2800" dirty="0"/>
              <a:t>Stejně tak výše TK má význam v celkovém kontextu (jinak závažná je vyšší hodnota TK u “zdravého člověka” a jinak u člověka po CMP, jiná u pacienta v kritickém stavu)</a:t>
            </a:r>
          </a:p>
        </p:txBody>
      </p:sp>
      <p:pic>
        <p:nvPicPr>
          <p:cNvPr id="4" name="Picture 2" descr="F:\Prezentace\lide_(9).gif"/>
          <p:cNvPicPr>
            <a:picLocks noChangeAspect="1" noChangeArrowheads="1" noCrop="1"/>
          </p:cNvPicPr>
          <p:nvPr/>
        </p:nvPicPr>
        <p:blipFill>
          <a:blip r:embed="rId4"/>
          <a:srcRect/>
          <a:stretch>
            <a:fillRect/>
          </a:stretch>
        </p:blipFill>
        <p:spPr bwMode="auto">
          <a:xfrm>
            <a:off x="7458075" y="4753712"/>
            <a:ext cx="1685925" cy="1952625"/>
          </a:xfrm>
          <a:prstGeom prst="rect">
            <a:avLst/>
          </a:prstGeom>
          <a:noFill/>
          <a:ln w="9525">
            <a:noFill/>
            <a:miter lim="800000"/>
            <a:headEnd/>
            <a:tailEnd/>
          </a:ln>
        </p:spPr>
      </p:pic>
      <p:pic>
        <p:nvPicPr>
          <p:cNvPr id="2" name="Zvuk 1">
            <a:hlinkClick r:id="" action="ppaction://media"/>
            <a:extLst>
              <a:ext uri="{FF2B5EF4-FFF2-40B4-BE49-F238E27FC236}">
                <a16:creationId xmlns:a16="http://schemas.microsoft.com/office/drawing/2014/main" id="{DF5EED68-15B2-4DB0-88B8-368E139B44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23356858"/>
      </p:ext>
    </p:extLst>
  </p:cSld>
  <p:clrMapOvr>
    <a:masterClrMapping/>
  </p:clrMapOvr>
  <mc:AlternateContent xmlns:mc="http://schemas.openxmlformats.org/markup-compatibility/2006">
    <mc:Choice xmlns:p14="http://schemas.microsoft.com/office/powerpoint/2010/main" Requires="p14">
      <p:transition spd="slow" p14:dur="2000" advTm="56434"/>
    </mc:Choice>
    <mc:Fallback>
      <p:transition spd="slow" advTm="56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a:ea typeface="+mj-ea"/>
              </a:rPr>
              <a:t>Patofyziologie </a:t>
            </a:r>
            <a:r>
              <a:rPr lang="cs-CZ" dirty="0" err="1">
                <a:ea typeface="+mj-ea"/>
              </a:rPr>
              <a:t>NaCl</a:t>
            </a:r>
            <a:endParaRPr lang="cs-CZ" dirty="0">
              <a:ea typeface="+mj-ea"/>
            </a:endParaRPr>
          </a:p>
        </p:txBody>
      </p:sp>
      <p:sp>
        <p:nvSpPr>
          <p:cNvPr id="9219" name="Zástupný symbol pro obsah 2"/>
          <p:cNvSpPr>
            <a:spLocks noGrp="1"/>
          </p:cNvSpPr>
          <p:nvPr>
            <p:ph idx="1"/>
          </p:nvPr>
        </p:nvSpPr>
        <p:spPr>
          <a:xfrm>
            <a:off x="457200" y="1600200"/>
            <a:ext cx="7467600" cy="4873625"/>
          </a:xfrm>
        </p:spPr>
        <p:txBody>
          <a:bodyPr>
            <a:normAutofit/>
          </a:bodyPr>
          <a:lstStyle/>
          <a:p>
            <a:r>
              <a:rPr lang="cs-CZ" dirty="0"/>
              <a:t>Sodný kation a jeho přenos je těsně vázán s přenosem a regulací vody</a:t>
            </a:r>
          </a:p>
          <a:p>
            <a:r>
              <a:rPr lang="cs-CZ" dirty="0"/>
              <a:t>Retence sodíku vede k retenci tekutin </a:t>
            </a:r>
          </a:p>
          <a:p>
            <a:r>
              <a:rPr lang="cs-CZ" dirty="0"/>
              <a:t>Zvětšení objemu tekutin vyvolává hypertenzi</a:t>
            </a:r>
          </a:p>
          <a:p>
            <a:r>
              <a:rPr lang="cs-CZ" dirty="0"/>
              <a:t>Hypertenze ve společnostech konzumujících méně než 1.2g </a:t>
            </a:r>
            <a:r>
              <a:rPr lang="cs-CZ" dirty="0" err="1"/>
              <a:t>NaCl</a:t>
            </a:r>
            <a:r>
              <a:rPr lang="cs-CZ" dirty="0"/>
              <a:t>/den je velmi vzácná, zdá se že ke vzniku hypertenze je nutná jistá cílová hodnota příjmu </a:t>
            </a:r>
            <a:r>
              <a:rPr lang="cs-CZ" dirty="0" err="1"/>
              <a:t>NaCl</a:t>
            </a:r>
            <a:endParaRPr lang="cs-CZ" dirty="0"/>
          </a:p>
          <a:p>
            <a:r>
              <a:rPr lang="cs-CZ" dirty="0"/>
              <a:t>Citlivost vůči příjmu </a:t>
            </a:r>
            <a:r>
              <a:rPr lang="cs-CZ" dirty="0" err="1"/>
              <a:t>NaCl</a:t>
            </a:r>
            <a:r>
              <a:rPr lang="cs-CZ" dirty="0"/>
              <a:t> je </a:t>
            </a:r>
            <a:r>
              <a:rPr lang="cs-CZ" dirty="0" err="1"/>
              <a:t>interindividuálně</a:t>
            </a:r>
            <a:r>
              <a:rPr lang="cs-CZ" dirty="0"/>
              <a:t> rozdílná a kolísá v čase i u té samé osoby</a:t>
            </a:r>
          </a:p>
        </p:txBody>
      </p:sp>
      <p:pic>
        <p:nvPicPr>
          <p:cNvPr id="3" name="Zvuk 2">
            <a:hlinkClick r:id="" action="ppaction://media"/>
            <a:extLst>
              <a:ext uri="{FF2B5EF4-FFF2-40B4-BE49-F238E27FC236}">
                <a16:creationId xmlns:a16="http://schemas.microsoft.com/office/drawing/2014/main" id="{E77CDFCC-27C9-4BF7-B950-9E61800170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45182478"/>
      </p:ext>
    </p:extLst>
  </p:cSld>
  <p:clrMapOvr>
    <a:masterClrMapping/>
  </p:clrMapOvr>
  <mc:AlternateContent xmlns:mc="http://schemas.openxmlformats.org/markup-compatibility/2006">
    <mc:Choice xmlns:p14="http://schemas.microsoft.com/office/powerpoint/2010/main" Requires="p14">
      <p:transition spd="slow" p14:dur="2000" advTm="50583"/>
    </mc:Choice>
    <mc:Fallback>
      <p:transition spd="slow" advTm="50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cap="none">
                <a:latin typeface="Century Schoolbook" charset="0"/>
              </a:rPr>
              <a:t>OBECNÉ TEZE</a:t>
            </a:r>
          </a:p>
        </p:txBody>
      </p:sp>
      <p:sp>
        <p:nvSpPr>
          <p:cNvPr id="11267" name="Zástupný symbol pro obsah 2"/>
          <p:cNvSpPr>
            <a:spLocks noGrp="1"/>
          </p:cNvSpPr>
          <p:nvPr>
            <p:ph sz="half" idx="1"/>
          </p:nvPr>
        </p:nvSpPr>
        <p:spPr/>
        <p:txBody>
          <a:bodyPr>
            <a:normAutofit fontScale="77500" lnSpcReduction="20000"/>
          </a:bodyPr>
          <a:lstStyle/>
          <a:p>
            <a:r>
              <a:rPr lang="cs-CZ" dirty="0"/>
              <a:t>Mezi hypertoniky existuje asi 15% hypertoniků citlivých na sůl, údaje jsou však pouze z krátkodobých studií</a:t>
            </a:r>
          </a:p>
          <a:p>
            <a:r>
              <a:rPr lang="cs-CZ" dirty="0"/>
              <a:t>Dietní redukce solení se obecně doporučuje všem hypertonikům, v českých doporučeních je cílová hodnota pod 5-6g/den</a:t>
            </a:r>
          </a:p>
          <a:p>
            <a:r>
              <a:rPr lang="cs-CZ" dirty="0"/>
              <a:t>Doporučení omezení solení bez jasného doporučení rizikových potravin nemá praktický dopad (většina soli je v průmyslově vyráběných potravinách)</a:t>
            </a:r>
          </a:p>
        </p:txBody>
      </p:sp>
      <p:pic>
        <p:nvPicPr>
          <p:cNvPr id="5" name="Content Placeholder 4"/>
          <p:cNvPicPr>
            <a:picLocks noGrp="1"/>
          </p:cNvPicPr>
          <p:nvPr>
            <p:ph sz="half" idx="2"/>
          </p:nvPr>
        </p:nvPicPr>
        <p:blipFill>
          <a:blip r:embed="rId4">
            <a:extLst>
              <a:ext uri="{28A0092B-C50C-407E-A947-70E740481C1C}">
                <a14:useLocalDpi xmlns:a14="http://schemas.microsoft.com/office/drawing/2010/main" val="0"/>
              </a:ext>
            </a:extLst>
          </a:blip>
          <a:srcRect l="17900" r="17900"/>
          <a:stretch>
            <a:fillRect/>
          </a:stretch>
        </p:blipFill>
        <p:spPr bwMode="auto">
          <a:prstGeom prst="rect">
            <a:avLst/>
          </a:prstGeom>
          <a:noFill/>
          <a:ln>
            <a:noFill/>
          </a:ln>
        </p:spPr>
      </p:pic>
      <p:pic>
        <p:nvPicPr>
          <p:cNvPr id="3" name="Zvuk 2">
            <a:hlinkClick r:id="" action="ppaction://media"/>
            <a:extLst>
              <a:ext uri="{FF2B5EF4-FFF2-40B4-BE49-F238E27FC236}">
                <a16:creationId xmlns:a16="http://schemas.microsoft.com/office/drawing/2014/main" id="{57AB5466-A75F-431E-AB1F-9426960518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72272909"/>
      </p:ext>
    </p:extLst>
  </p:cSld>
  <p:clrMapOvr>
    <a:masterClrMapping/>
  </p:clrMapOvr>
  <mc:AlternateContent xmlns:mc="http://schemas.openxmlformats.org/markup-compatibility/2006">
    <mc:Choice xmlns:p14="http://schemas.microsoft.com/office/powerpoint/2010/main" Requires="p14">
      <p:transition spd="slow" p14:dur="2000" advTm="47634"/>
    </mc:Choice>
    <mc:Fallback>
      <p:transition spd="slow" advTm="47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cap="none">
                <a:latin typeface="Century Schoolbook" charset="0"/>
              </a:rPr>
              <a:t>PRAKTICKÁ DOPORUČENÍ K OMEZENÍ SOLENÍ</a:t>
            </a:r>
          </a:p>
        </p:txBody>
      </p:sp>
      <p:sp>
        <p:nvSpPr>
          <p:cNvPr id="15363" name="Zástupný symbol pro obsah 2"/>
          <p:cNvSpPr>
            <a:spLocks noGrp="1"/>
          </p:cNvSpPr>
          <p:nvPr>
            <p:ph idx="1"/>
          </p:nvPr>
        </p:nvSpPr>
        <p:spPr>
          <a:xfrm>
            <a:off x="457200" y="1600200"/>
            <a:ext cx="7467600" cy="4873625"/>
          </a:xfrm>
        </p:spPr>
        <p:txBody>
          <a:bodyPr>
            <a:normAutofit/>
          </a:bodyPr>
          <a:lstStyle/>
          <a:p>
            <a:r>
              <a:rPr lang="cs-CZ" dirty="0"/>
              <a:t>Vyloučíme volnou sůl a nepřisolujeme</a:t>
            </a:r>
          </a:p>
          <a:p>
            <a:r>
              <a:rPr lang="cs-CZ" dirty="0"/>
              <a:t>Vyloučíme průmyslově vyráběné slané potraviny, 60-70% soli pochází z průmyslově vyráběných potravin</a:t>
            </a:r>
          </a:p>
          <a:p>
            <a:r>
              <a:rPr lang="cs-CZ" dirty="0"/>
              <a:t>Vyloučíme potraviny s vysokou dávkou sodíku, minerálky apod.</a:t>
            </a:r>
          </a:p>
          <a:p>
            <a:r>
              <a:rPr lang="cs-CZ" dirty="0"/>
              <a:t>Nahradíme slanou chuť bylinami, houbami a kořením (podobně jako v Byl jednou jeden král)</a:t>
            </a:r>
          </a:p>
          <a:p>
            <a:r>
              <a:rPr lang="cs-CZ" dirty="0"/>
              <a:t>Podle studie DASH efektivnější než neslaná dieta je zvýšení příjmu zeleniny</a:t>
            </a:r>
          </a:p>
        </p:txBody>
      </p:sp>
      <p:pic>
        <p:nvPicPr>
          <p:cNvPr id="3" name="Zvuk 2">
            <a:hlinkClick r:id="" action="ppaction://media"/>
            <a:extLst>
              <a:ext uri="{FF2B5EF4-FFF2-40B4-BE49-F238E27FC236}">
                <a16:creationId xmlns:a16="http://schemas.microsoft.com/office/drawing/2014/main" id="{D785CD68-46DF-425D-9920-A73C469194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05076947"/>
      </p:ext>
    </p:extLst>
  </p:cSld>
  <p:clrMapOvr>
    <a:masterClrMapping/>
  </p:clrMapOvr>
  <mc:AlternateContent xmlns:mc="http://schemas.openxmlformats.org/markup-compatibility/2006">
    <mc:Choice xmlns:p14="http://schemas.microsoft.com/office/powerpoint/2010/main" Requires="p14">
      <p:transition spd="slow" p14:dur="2000" advTm="33144"/>
    </mc:Choice>
    <mc:Fallback>
      <p:transition spd="slow" advTm="3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8313" y="404813"/>
            <a:ext cx="8229600" cy="1143000"/>
          </a:xfrm>
        </p:spPr>
        <p:txBody>
          <a:bodyPr>
            <a:normAutofit fontScale="90000"/>
          </a:bodyPr>
          <a:lstStyle/>
          <a:p>
            <a:r>
              <a:rPr lang="cs-CZ" sz="2700" cap="none">
                <a:latin typeface="Century Schoolbook" charset="0"/>
              </a:rPr>
              <a:t>POTRAVINY S VYSOKÝM OBSAHEM SODÍKU JEJICHŽ KONZUMACI JE NUTNO SE VYHNOUT:</a:t>
            </a:r>
            <a:br>
              <a:rPr lang="cs-CZ" sz="2700" cap="none">
                <a:latin typeface="Century Schoolbook" charset="0"/>
              </a:rPr>
            </a:br>
            <a:endParaRPr lang="cs-CZ" sz="2700" cap="none">
              <a:latin typeface="Century Schoolbook" charset="0"/>
            </a:endParaRPr>
          </a:p>
        </p:txBody>
      </p:sp>
      <p:sp>
        <p:nvSpPr>
          <p:cNvPr id="13315" name="Zástupný symbol pro obsah 2"/>
          <p:cNvSpPr>
            <a:spLocks noGrp="1"/>
          </p:cNvSpPr>
          <p:nvPr>
            <p:ph idx="1"/>
          </p:nvPr>
        </p:nvSpPr>
        <p:spPr>
          <a:xfrm>
            <a:off x="457200" y="1600200"/>
            <a:ext cx="7467600" cy="4873625"/>
          </a:xfrm>
        </p:spPr>
        <p:txBody>
          <a:bodyPr>
            <a:normAutofit/>
          </a:bodyPr>
          <a:lstStyle/>
          <a:p>
            <a:r>
              <a:rPr lang="cs-CZ" dirty="0"/>
              <a:t>Kyselé zelí</a:t>
            </a:r>
          </a:p>
          <a:p>
            <a:r>
              <a:rPr lang="cs-CZ" dirty="0"/>
              <a:t>Nakládaná zelenina</a:t>
            </a:r>
          </a:p>
          <a:p>
            <a:r>
              <a:rPr lang="cs-CZ" dirty="0"/>
              <a:t>Brambůrky, slané oříšky, slaná pražená kukuřice</a:t>
            </a:r>
          </a:p>
          <a:p>
            <a:r>
              <a:rPr lang="cs-CZ" dirty="0"/>
              <a:t>Solená a uzená masa a ryby</a:t>
            </a:r>
          </a:p>
          <a:p>
            <a:r>
              <a:rPr lang="cs-CZ" dirty="0"/>
              <a:t>Uzeniny</a:t>
            </a:r>
          </a:p>
          <a:p>
            <a:r>
              <a:rPr lang="cs-CZ" dirty="0"/>
              <a:t>Tavené sýry</a:t>
            </a:r>
          </a:p>
          <a:p>
            <a:r>
              <a:rPr lang="cs-CZ" dirty="0"/>
              <a:t>Glutamát sodný a </a:t>
            </a:r>
            <a:r>
              <a:rPr lang="cs-CZ" dirty="0" err="1"/>
              <a:t>sojová</a:t>
            </a:r>
            <a:r>
              <a:rPr lang="cs-CZ" dirty="0"/>
              <a:t> omáčka</a:t>
            </a:r>
          </a:p>
          <a:p>
            <a:r>
              <a:rPr lang="cs-CZ" dirty="0"/>
              <a:t>Vývary v kostkách</a:t>
            </a:r>
          </a:p>
          <a:p>
            <a:r>
              <a:rPr lang="cs-CZ" dirty="0"/>
              <a:t>Fastfood strava – hranolky, hamburgery, párky v rohlíku</a:t>
            </a:r>
          </a:p>
        </p:txBody>
      </p:sp>
      <p:pic>
        <p:nvPicPr>
          <p:cNvPr id="3" name="Zvuk 2">
            <a:hlinkClick r:id="" action="ppaction://media"/>
            <a:extLst>
              <a:ext uri="{FF2B5EF4-FFF2-40B4-BE49-F238E27FC236}">
                <a16:creationId xmlns:a16="http://schemas.microsoft.com/office/drawing/2014/main" id="{6EA6072A-C1AE-47D3-9C59-E747587EDD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89222548"/>
      </p:ext>
    </p:extLst>
  </p:cSld>
  <p:clrMapOvr>
    <a:masterClrMapping/>
  </p:clrMapOvr>
  <mc:AlternateContent xmlns:mc="http://schemas.openxmlformats.org/markup-compatibility/2006">
    <mc:Choice xmlns:p14="http://schemas.microsoft.com/office/powerpoint/2010/main" Requires="p14">
      <p:transition spd="slow" p14:dur="2000" advTm="28872"/>
    </mc:Choice>
    <mc:Fallback>
      <p:transition spd="slow" advTm="2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cap="none">
                <a:latin typeface="Century Schoolbook" charset="0"/>
              </a:rPr>
              <a:t>NAŠE ZKUŠENOSTI</a:t>
            </a:r>
          </a:p>
        </p:txBody>
      </p:sp>
      <p:sp>
        <p:nvSpPr>
          <p:cNvPr id="16387" name="Zástupný symbol pro obsah 2"/>
          <p:cNvSpPr>
            <a:spLocks noGrp="1"/>
          </p:cNvSpPr>
          <p:nvPr>
            <p:ph idx="1"/>
          </p:nvPr>
        </p:nvSpPr>
        <p:spPr>
          <a:xfrm>
            <a:off x="457200" y="1600200"/>
            <a:ext cx="7467600" cy="4873625"/>
          </a:xfrm>
        </p:spPr>
        <p:txBody>
          <a:bodyPr>
            <a:normAutofit/>
          </a:bodyPr>
          <a:lstStyle/>
          <a:p>
            <a:r>
              <a:rPr lang="cs-CZ" dirty="0"/>
              <a:t>35 hypertoniků v ustáleném stavu, bez změn medikace, bylo ambulantně vyšetřeno na dietě, která je pro pacienty běžná tj. po běžném doporučení na redukci solení</a:t>
            </a:r>
          </a:p>
          <a:p>
            <a:r>
              <a:rPr lang="cs-CZ" dirty="0"/>
              <a:t>Byla nasbírána moči za 24/hod se stanovením odpadu Na</a:t>
            </a:r>
          </a:p>
          <a:p>
            <a:r>
              <a:rPr lang="cs-CZ" dirty="0"/>
              <a:t>Nejnižší příjem soli kalkulovaný z odpadu za 24 hod byl 4g/den a nejvyšší 34g/den</a:t>
            </a:r>
          </a:p>
          <a:p>
            <a:r>
              <a:rPr lang="cs-CZ" dirty="0"/>
              <a:t>Cílové hodnoty 5g/den dosáhlo pouze 11%</a:t>
            </a:r>
          </a:p>
          <a:p>
            <a:r>
              <a:rPr lang="cs-CZ" dirty="0"/>
              <a:t>Cílové hodnoty 6g/den dosáhlo pouze 22%</a:t>
            </a:r>
          </a:p>
          <a:p>
            <a:endParaRPr lang="cs-CZ" dirty="0">
              <a:latin typeface="Century Schoolbook" charset="0"/>
            </a:endParaRPr>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7095856" y="4376945"/>
            <a:ext cx="2048144" cy="1573218"/>
          </a:xfrm>
          <a:prstGeom prst="rect">
            <a:avLst/>
          </a:prstGeom>
          <a:noFill/>
          <a:ln>
            <a:noFill/>
          </a:ln>
        </p:spPr>
      </p:pic>
      <p:pic>
        <p:nvPicPr>
          <p:cNvPr id="3" name="Zvuk 2">
            <a:hlinkClick r:id="" action="ppaction://media"/>
            <a:extLst>
              <a:ext uri="{FF2B5EF4-FFF2-40B4-BE49-F238E27FC236}">
                <a16:creationId xmlns:a16="http://schemas.microsoft.com/office/drawing/2014/main" id="{C46D04B3-07A3-4E83-ADBD-D73808947F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90092017"/>
      </p:ext>
    </p:extLst>
  </p:cSld>
  <p:clrMapOvr>
    <a:masterClrMapping/>
  </p:clrMapOvr>
  <mc:AlternateContent xmlns:mc="http://schemas.openxmlformats.org/markup-compatibility/2006">
    <mc:Choice xmlns:p14="http://schemas.microsoft.com/office/powerpoint/2010/main" Requires="p14">
      <p:transition spd="slow" p14:dur="2000" advTm="41248"/>
    </mc:Choice>
    <mc:Fallback>
      <p:transition spd="slow" advTm="4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err="1"/>
              <a:t>Máme</a:t>
            </a:r>
            <a:r>
              <a:rPr lang="en-US" dirty="0"/>
              <a:t> </a:t>
            </a:r>
            <a:r>
              <a:rPr lang="en-US" dirty="0" err="1"/>
              <a:t>nějaké</a:t>
            </a:r>
            <a:r>
              <a:rPr lang="en-US" dirty="0"/>
              <a:t> </a:t>
            </a:r>
            <a:r>
              <a:rPr lang="en-US" dirty="0" err="1"/>
              <a:t>řešení</a:t>
            </a:r>
            <a:r>
              <a:rPr lang="en-US" dirty="0"/>
              <a:t> ?</a:t>
            </a:r>
          </a:p>
        </p:txBody>
      </p:sp>
      <p:sp>
        <p:nvSpPr>
          <p:cNvPr id="6" name="Subtitle 5"/>
          <p:cNvSpPr>
            <a:spLocks noGrp="1"/>
          </p:cNvSpPr>
          <p:nvPr>
            <p:ph type="subTitle" idx="1"/>
          </p:nvPr>
        </p:nvSpPr>
        <p:spPr/>
        <p:txBody>
          <a:bodyPr/>
          <a:lstStyle/>
          <a:p>
            <a:endParaRPr lang="en-US" dirty="0"/>
          </a:p>
        </p:txBody>
      </p:sp>
      <p:pic>
        <p:nvPicPr>
          <p:cNvPr id="2" name="Zvuk 1">
            <a:hlinkClick r:id="" action="ppaction://media"/>
            <a:extLst>
              <a:ext uri="{FF2B5EF4-FFF2-40B4-BE49-F238E27FC236}">
                <a16:creationId xmlns:a16="http://schemas.microsoft.com/office/drawing/2014/main" id="{C0FC0033-85F7-4095-94D3-E4873208EF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96589499"/>
      </p:ext>
    </p:extLst>
  </p:cSld>
  <p:clrMapOvr>
    <a:masterClrMapping/>
  </p:clrMapOvr>
  <mc:AlternateContent xmlns:mc="http://schemas.openxmlformats.org/markup-compatibility/2006">
    <mc:Choice xmlns:p14="http://schemas.microsoft.com/office/powerpoint/2010/main" Requires="p14">
      <p:transition spd="slow" p14:dur="2000" advTm="1890"/>
    </mc:Choice>
    <mc:Fallback>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normAutofit/>
          </a:bodyPr>
          <a:lstStyle/>
          <a:p>
            <a:pPr eaLnBrk="1" hangingPunct="1"/>
            <a:r>
              <a:rPr lang="cs-CZ">
                <a:latin typeface="Calibri" charset="0"/>
              </a:rPr>
              <a:t>Nefarmakologická léčba </a:t>
            </a:r>
          </a:p>
        </p:txBody>
      </p:sp>
      <p:sp>
        <p:nvSpPr>
          <p:cNvPr id="38914" name="Rectangle 3"/>
          <p:cNvSpPr>
            <a:spLocks noGrp="1" noChangeArrowheads="1"/>
          </p:cNvSpPr>
          <p:nvPr>
            <p:ph sz="half" idx="1"/>
          </p:nvPr>
        </p:nvSpPr>
        <p:spPr>
          <a:xfrm>
            <a:off x="685800" y="1905000"/>
            <a:ext cx="3810000" cy="4191000"/>
          </a:xfrm>
        </p:spPr>
        <p:txBody>
          <a:bodyPr/>
          <a:lstStyle/>
          <a:p>
            <a:pPr lvl="1"/>
            <a:r>
              <a:rPr lang="cs-CZ" sz="1600">
                <a:latin typeface="Calibri" charset="0"/>
              </a:rPr>
              <a:t>Zanechání kouření</a:t>
            </a:r>
          </a:p>
          <a:p>
            <a:pPr lvl="1"/>
            <a:r>
              <a:rPr lang="cs-CZ" sz="1600">
                <a:latin typeface="Calibri" charset="0"/>
              </a:rPr>
              <a:t>Snížení tělesné hmotnosti u osob s nadváhou a obezitou</a:t>
            </a:r>
          </a:p>
          <a:p>
            <a:pPr lvl="1"/>
            <a:r>
              <a:rPr lang="cs-CZ" sz="1600">
                <a:latin typeface="Calibri" charset="0"/>
              </a:rPr>
              <a:t>Snížení nadměrné konzumace alkoholu (muži do 30g/den, ženy do 20g/den) </a:t>
            </a:r>
          </a:p>
          <a:p>
            <a:pPr lvl="1"/>
            <a:r>
              <a:rPr lang="cs-CZ" sz="1600">
                <a:latin typeface="Calibri" charset="0"/>
              </a:rPr>
              <a:t>Dostatečná tělesná aktivita (30-45 minut, 3-4x týdně)</a:t>
            </a:r>
          </a:p>
          <a:p>
            <a:pPr lvl="1"/>
            <a:r>
              <a:rPr lang="cs-CZ" sz="1600">
                <a:latin typeface="Calibri" charset="0"/>
              </a:rPr>
              <a:t>Snížení příjmu soli do 5-6g/den ?</a:t>
            </a:r>
          </a:p>
          <a:p>
            <a:pPr lvl="1"/>
            <a:r>
              <a:rPr lang="cs-CZ" sz="1600">
                <a:latin typeface="Calibri" charset="0"/>
              </a:rPr>
              <a:t>Zvýšení příjmu ovoce a zeleniny, snížení celkového příjmu tuků, zejména nasycených</a:t>
            </a:r>
          </a:p>
          <a:p>
            <a:pPr lvl="1"/>
            <a:r>
              <a:rPr lang="cs-CZ" sz="1600">
                <a:latin typeface="Calibri" charset="0"/>
              </a:rPr>
              <a:t>Omezení léků podporujících retenci sodíku a vody.</a:t>
            </a:r>
          </a:p>
          <a:p>
            <a:pPr eaLnBrk="1" hangingPunct="1">
              <a:lnSpc>
                <a:spcPct val="110000"/>
              </a:lnSpc>
            </a:pPr>
            <a:endParaRPr lang="cs-CZ" sz="1600">
              <a:latin typeface="Calibri" charset="0"/>
            </a:endParaRPr>
          </a:p>
        </p:txBody>
      </p:sp>
      <p:pic>
        <p:nvPicPr>
          <p:cNvPr id="38915"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l="17900" r="17900"/>
          <a:stretch>
            <a:fillRect/>
          </a:stretch>
        </p:blipFill>
        <p:spPr/>
      </p:pic>
      <p:pic>
        <p:nvPicPr>
          <p:cNvPr id="2" name="Zvuk 1">
            <a:hlinkClick r:id="" action="ppaction://media"/>
            <a:extLst>
              <a:ext uri="{FF2B5EF4-FFF2-40B4-BE49-F238E27FC236}">
                <a16:creationId xmlns:a16="http://schemas.microsoft.com/office/drawing/2014/main" id="{EFDE0445-02AB-445B-950C-116D0400B2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15997240"/>
      </p:ext>
    </p:extLst>
  </p:cSld>
  <p:clrMapOvr>
    <a:masterClrMapping/>
  </p:clrMapOvr>
  <p:transition spd="slow" advTm="470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381000"/>
            <a:ext cx="8077200" cy="1219200"/>
          </a:xfrm>
        </p:spPr>
        <p:txBody>
          <a:bodyPr/>
          <a:lstStyle/>
          <a:p>
            <a:pPr eaLnBrk="1" hangingPunct="1"/>
            <a:r>
              <a:rPr lang="cs-CZ"/>
              <a:t>Farmakologická léčba</a:t>
            </a:r>
          </a:p>
        </p:txBody>
      </p:sp>
      <p:grpSp>
        <p:nvGrpSpPr>
          <p:cNvPr id="2" name="Group 3"/>
          <p:cNvGrpSpPr>
            <a:grpSpLocks/>
          </p:cNvGrpSpPr>
          <p:nvPr/>
        </p:nvGrpSpPr>
        <p:grpSpPr bwMode="auto">
          <a:xfrm>
            <a:off x="755576" y="1700808"/>
            <a:ext cx="7456819" cy="3601525"/>
            <a:chOff x="503" y="1156"/>
            <a:chExt cx="5018" cy="2619"/>
          </a:xfrm>
        </p:grpSpPr>
        <p:sp>
          <p:nvSpPr>
            <p:cNvPr id="75780" name="Rectangle 4"/>
            <p:cNvSpPr>
              <a:spLocks noChangeArrowheads="1"/>
            </p:cNvSpPr>
            <p:nvPr/>
          </p:nvSpPr>
          <p:spPr bwMode="auto">
            <a:xfrm>
              <a:off x="675" y="1209"/>
              <a:ext cx="4846" cy="2566"/>
            </a:xfrm>
            <a:prstGeom prst="rect">
              <a:avLst/>
            </a:prstGeom>
            <a:gradFill rotWithShape="0">
              <a:gsLst>
                <a:gs pos="0">
                  <a:schemeClr val="bg1">
                    <a:gamma/>
                    <a:shade val="46275"/>
                    <a:invGamma/>
                  </a:schemeClr>
                </a:gs>
                <a:gs pos="100000">
                  <a:schemeClr val="bg1"/>
                </a:gs>
              </a:gsLst>
              <a:lin ang="5400000" scaled="1"/>
            </a:gradFill>
            <a:ln w="9525">
              <a:solidFill>
                <a:schemeClr val="tx2"/>
              </a:solidFill>
              <a:miter lim="800000"/>
              <a:headEnd/>
              <a:tailEnd/>
            </a:ln>
            <a:effectLst>
              <a:outerShdw dist="17961" dir="2700000" algn="ctr" rotWithShape="0">
                <a:schemeClr val="tx2">
                  <a:gamma/>
                  <a:shade val="60000"/>
                  <a:invGamma/>
                </a:schemeClr>
              </a:outerShdw>
            </a:effectLst>
          </p:spPr>
          <p:txBody>
            <a:bodyPr/>
            <a:lstStyle/>
            <a:p>
              <a:pPr>
                <a:defRPr/>
              </a:pPr>
              <a:endParaRPr lang="cs-CZ"/>
            </a:p>
          </p:txBody>
        </p:sp>
        <p:sp>
          <p:nvSpPr>
            <p:cNvPr id="25606" name="Text Box 5"/>
            <p:cNvSpPr txBox="1">
              <a:spLocks noChangeArrowheads="1"/>
            </p:cNvSpPr>
            <p:nvPr/>
          </p:nvSpPr>
          <p:spPr bwMode="auto">
            <a:xfrm>
              <a:off x="529" y="1156"/>
              <a:ext cx="4896" cy="1320"/>
            </a:xfrm>
            <a:prstGeom prst="rect">
              <a:avLst/>
            </a:prstGeom>
            <a:noFill/>
            <a:ln w="9525">
              <a:noFill/>
              <a:miter lim="800000"/>
              <a:headEnd/>
              <a:tailEnd/>
            </a:ln>
          </p:spPr>
          <p:txBody>
            <a:bodyPr>
              <a:spAutoFit/>
            </a:bodyPr>
            <a:lstStyle/>
            <a:p>
              <a:pPr algn="ctr">
                <a:spcBef>
                  <a:spcPct val="50000"/>
                </a:spcBef>
              </a:pPr>
              <a:r>
                <a:rPr lang="cs-CZ" sz="2800" b="1" dirty="0">
                  <a:latin typeface="Arial" charset="0"/>
                </a:rPr>
                <a:t>STK </a:t>
              </a:r>
              <a:r>
                <a:rPr lang="cs-CZ" sz="2800" b="1" dirty="0">
                  <a:latin typeface="Arial" charset="0"/>
                  <a:sym typeface="Symbol" pitchFamily="18" charset="2"/>
                </a:rPr>
                <a:t> </a:t>
              </a:r>
              <a:r>
                <a:rPr lang="cs-CZ" sz="2800" b="1" dirty="0">
                  <a:latin typeface="Arial" charset="0"/>
                </a:rPr>
                <a:t>180 </a:t>
              </a:r>
              <a:r>
                <a:rPr lang="cs-CZ" sz="2800" b="1" dirty="0" err="1">
                  <a:latin typeface="Arial" charset="0"/>
                </a:rPr>
                <a:t>mmHg</a:t>
              </a:r>
              <a:endParaRPr lang="cs-CZ" sz="2800" b="1" dirty="0">
                <a:latin typeface="Arial" charset="0"/>
              </a:endParaRPr>
            </a:p>
            <a:p>
              <a:pPr algn="ctr">
                <a:spcBef>
                  <a:spcPct val="50000"/>
                </a:spcBef>
              </a:pPr>
              <a:r>
                <a:rPr lang="cs-CZ" sz="2800" b="1" dirty="0">
                  <a:latin typeface="Arial" charset="0"/>
                </a:rPr>
                <a:t>nebo </a:t>
              </a:r>
            </a:p>
            <a:p>
              <a:pPr algn="ctr">
                <a:spcBef>
                  <a:spcPct val="50000"/>
                </a:spcBef>
              </a:pPr>
              <a:r>
                <a:rPr lang="cs-CZ" sz="2800" b="1" dirty="0">
                  <a:latin typeface="Arial" charset="0"/>
                </a:rPr>
                <a:t>DTK </a:t>
              </a:r>
              <a:r>
                <a:rPr lang="cs-CZ" sz="2800" b="1" dirty="0">
                  <a:latin typeface="Arial" charset="0"/>
                  <a:sym typeface="Symbol" pitchFamily="18" charset="2"/>
                </a:rPr>
                <a:t></a:t>
              </a:r>
              <a:r>
                <a:rPr lang="cs-CZ" sz="2800" b="1" dirty="0">
                  <a:latin typeface="Arial" charset="0"/>
                </a:rPr>
                <a:t> 110 mm </a:t>
              </a:r>
              <a:r>
                <a:rPr lang="cs-CZ" sz="2800" b="1" dirty="0" err="1">
                  <a:latin typeface="Arial" charset="0"/>
                </a:rPr>
                <a:t>Hg</a:t>
              </a:r>
              <a:r>
                <a:rPr lang="cs-CZ" b="1" dirty="0">
                  <a:latin typeface="Arial" charset="0"/>
                </a:rPr>
                <a:t> </a:t>
              </a:r>
            </a:p>
          </p:txBody>
        </p:sp>
        <p:sp>
          <p:nvSpPr>
            <p:cNvPr id="25607" name="Text Box 6"/>
            <p:cNvSpPr txBox="1">
              <a:spLocks noChangeArrowheads="1"/>
            </p:cNvSpPr>
            <p:nvPr/>
          </p:nvSpPr>
          <p:spPr bwMode="auto">
            <a:xfrm>
              <a:off x="503" y="2112"/>
              <a:ext cx="4752" cy="288"/>
            </a:xfrm>
            <a:prstGeom prst="rect">
              <a:avLst/>
            </a:prstGeom>
            <a:noFill/>
            <a:ln w="9525">
              <a:noFill/>
              <a:miter lim="800000"/>
              <a:headEnd/>
              <a:tailEnd/>
            </a:ln>
          </p:spPr>
          <p:txBody>
            <a:bodyPr>
              <a:spAutoFit/>
            </a:bodyPr>
            <a:lstStyle/>
            <a:p>
              <a:pPr algn="ctr">
                <a:spcBef>
                  <a:spcPct val="50000"/>
                </a:spcBef>
              </a:pPr>
              <a:endParaRPr lang="cs-CZ">
                <a:latin typeface="Arial" charset="0"/>
              </a:endParaRPr>
            </a:p>
          </p:txBody>
        </p:sp>
        <p:sp>
          <p:nvSpPr>
            <p:cNvPr id="25609" name="Text Box 8"/>
            <p:cNvSpPr txBox="1">
              <a:spLocks noChangeArrowheads="1"/>
            </p:cNvSpPr>
            <p:nvPr/>
          </p:nvSpPr>
          <p:spPr bwMode="auto">
            <a:xfrm>
              <a:off x="503" y="3408"/>
              <a:ext cx="4752" cy="288"/>
            </a:xfrm>
            <a:prstGeom prst="rect">
              <a:avLst/>
            </a:prstGeom>
            <a:noFill/>
            <a:ln w="9525">
              <a:noFill/>
              <a:miter lim="800000"/>
              <a:headEnd/>
              <a:tailEnd/>
            </a:ln>
          </p:spPr>
          <p:txBody>
            <a:bodyPr>
              <a:spAutoFit/>
            </a:bodyPr>
            <a:lstStyle/>
            <a:p>
              <a:pPr algn="ctr">
                <a:spcBef>
                  <a:spcPct val="50000"/>
                </a:spcBef>
              </a:pPr>
              <a:endParaRPr lang="cs-CZ">
                <a:latin typeface="Arial" charset="0"/>
              </a:endParaRPr>
            </a:p>
          </p:txBody>
        </p:sp>
        <p:cxnSp>
          <p:nvCxnSpPr>
            <p:cNvPr id="25610" name="AutoShape 9"/>
            <p:cNvCxnSpPr>
              <a:cxnSpLocks noChangeShapeType="1"/>
              <a:stCxn id="25606" idx="2"/>
              <a:endCxn id="25607" idx="0"/>
            </p:cNvCxnSpPr>
            <p:nvPr/>
          </p:nvCxnSpPr>
          <p:spPr bwMode="auto">
            <a:xfrm flipH="1" flipV="1">
              <a:off x="2879" y="2112"/>
              <a:ext cx="98" cy="364"/>
            </a:xfrm>
            <a:prstGeom prst="straightConnector1">
              <a:avLst/>
            </a:prstGeom>
            <a:noFill/>
            <a:ln w="28575">
              <a:noFill/>
              <a:round/>
              <a:headEnd/>
              <a:tailEnd/>
            </a:ln>
          </p:spPr>
        </p:cxnSp>
        <p:cxnSp>
          <p:nvCxnSpPr>
            <p:cNvPr id="25611" name="AutoShape 10"/>
            <p:cNvCxnSpPr>
              <a:cxnSpLocks noChangeShapeType="1"/>
              <a:stCxn id="25607" idx="2"/>
            </p:cNvCxnSpPr>
            <p:nvPr/>
          </p:nvCxnSpPr>
          <p:spPr bwMode="auto">
            <a:xfrm>
              <a:off x="2879" y="2400"/>
              <a:ext cx="0" cy="250"/>
            </a:xfrm>
            <a:prstGeom prst="straightConnector1">
              <a:avLst/>
            </a:prstGeom>
            <a:noFill/>
            <a:ln w="28575">
              <a:noFill/>
              <a:round/>
              <a:headEnd/>
              <a:tailEnd/>
            </a:ln>
          </p:spPr>
        </p:cxnSp>
        <p:cxnSp>
          <p:nvCxnSpPr>
            <p:cNvPr id="25612" name="AutoShape 11"/>
            <p:cNvCxnSpPr>
              <a:cxnSpLocks noChangeShapeType="1"/>
              <a:endCxn id="25609" idx="0"/>
            </p:cNvCxnSpPr>
            <p:nvPr/>
          </p:nvCxnSpPr>
          <p:spPr bwMode="auto">
            <a:xfrm>
              <a:off x="2879" y="3168"/>
              <a:ext cx="0" cy="240"/>
            </a:xfrm>
            <a:prstGeom prst="straightConnector1">
              <a:avLst/>
            </a:prstGeom>
            <a:noFill/>
            <a:ln w="28575">
              <a:noFill/>
              <a:round/>
              <a:headEnd/>
              <a:tailEnd/>
            </a:ln>
          </p:spPr>
        </p:cxnSp>
      </p:grpSp>
      <p:sp>
        <p:nvSpPr>
          <p:cNvPr id="25604" name="Rectangle 12"/>
          <p:cNvSpPr>
            <a:spLocks noChangeArrowheads="1"/>
          </p:cNvSpPr>
          <p:nvPr/>
        </p:nvSpPr>
        <p:spPr bwMode="auto">
          <a:xfrm>
            <a:off x="1619672" y="3717032"/>
            <a:ext cx="6086475" cy="946150"/>
          </a:xfrm>
          <a:prstGeom prst="rect">
            <a:avLst/>
          </a:prstGeom>
          <a:noFill/>
          <a:ln w="9525">
            <a:noFill/>
            <a:miter lim="800000"/>
            <a:headEnd/>
            <a:tailEnd/>
          </a:ln>
        </p:spPr>
        <p:txBody>
          <a:bodyPr wrap="none">
            <a:spAutoFit/>
          </a:bodyPr>
          <a:lstStyle/>
          <a:p>
            <a:pPr algn="ctr"/>
            <a:r>
              <a:rPr lang="cs-CZ" sz="2800" dirty="0">
                <a:latin typeface="Arial" charset="0"/>
              </a:rPr>
              <a:t>Bezprostředně  zahájit farmakoterapii</a:t>
            </a:r>
          </a:p>
          <a:p>
            <a:pPr algn="ctr"/>
            <a:r>
              <a:rPr lang="cs-CZ" sz="2800" dirty="0">
                <a:latin typeface="Arial" charset="0"/>
              </a:rPr>
              <a:t>a nefarmakologickou léčbu</a:t>
            </a:r>
          </a:p>
        </p:txBody>
      </p:sp>
      <p:pic>
        <p:nvPicPr>
          <p:cNvPr id="29698" name="Picture 2" descr="F:\Prezentace\lide_(22).gif"/>
          <p:cNvPicPr>
            <a:picLocks noChangeAspect="1" noChangeArrowheads="1" noCrop="1"/>
          </p:cNvPicPr>
          <p:nvPr/>
        </p:nvPicPr>
        <p:blipFill>
          <a:blip r:embed="rId4" cstate="print"/>
          <a:srcRect/>
          <a:stretch>
            <a:fillRect/>
          </a:stretch>
        </p:blipFill>
        <p:spPr bwMode="auto">
          <a:xfrm>
            <a:off x="6444208" y="4667250"/>
            <a:ext cx="2400300" cy="2190750"/>
          </a:xfrm>
          <a:prstGeom prst="rect">
            <a:avLst/>
          </a:prstGeom>
          <a:noFill/>
        </p:spPr>
      </p:pic>
      <p:pic>
        <p:nvPicPr>
          <p:cNvPr id="3" name="Zvuk 2">
            <a:hlinkClick r:id="" action="ppaction://media"/>
            <a:extLst>
              <a:ext uri="{FF2B5EF4-FFF2-40B4-BE49-F238E27FC236}">
                <a16:creationId xmlns:a16="http://schemas.microsoft.com/office/drawing/2014/main" id="{CC26B2D8-1FA1-4288-BE85-5CB0FB2473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6483802"/>
      </p:ext>
    </p:extLst>
  </p:cSld>
  <p:clrMapOvr>
    <a:masterClrMapping/>
  </p:clrMapOvr>
  <mc:AlternateContent xmlns:mc="http://schemas.openxmlformats.org/markup-compatibility/2006">
    <mc:Choice xmlns:p14="http://schemas.microsoft.com/office/powerpoint/2010/main" Requires="p14">
      <p:transition spd="slow" p14:dur="2000" advTm="17401"/>
    </mc:Choice>
    <mc:Fallback>
      <p:transition spd="slow" advTm="17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381000"/>
            <a:ext cx="8077200" cy="1219200"/>
          </a:xfrm>
        </p:spPr>
        <p:txBody>
          <a:bodyPr/>
          <a:lstStyle/>
          <a:p>
            <a:pPr eaLnBrk="1" hangingPunct="1"/>
            <a:r>
              <a:rPr lang="cs-CZ"/>
              <a:t>Farmakologická léčba</a:t>
            </a:r>
          </a:p>
        </p:txBody>
      </p:sp>
      <p:sp>
        <p:nvSpPr>
          <p:cNvPr id="26627" name="Rectangle 13"/>
          <p:cNvSpPr>
            <a:spLocks noGrp="1" noChangeArrowheads="1"/>
          </p:cNvSpPr>
          <p:nvPr>
            <p:ph idx="1"/>
          </p:nvPr>
        </p:nvSpPr>
        <p:spPr>
          <a:xfrm>
            <a:off x="611188" y="1557338"/>
            <a:ext cx="8064500" cy="4967287"/>
          </a:xfrm>
        </p:spPr>
        <p:txBody>
          <a:bodyPr/>
          <a:lstStyle/>
          <a:p>
            <a:pPr algn="ctr" eaLnBrk="1" hangingPunct="1">
              <a:buFont typeface="Wingdings" pitchFamily="2" charset="2"/>
              <a:buNone/>
            </a:pPr>
            <a:endParaRPr lang="cs-CZ" sz="1200" b="1"/>
          </a:p>
          <a:p>
            <a:pPr algn="ctr" eaLnBrk="1" hangingPunct="1">
              <a:buFont typeface="Wingdings" pitchFamily="2" charset="2"/>
              <a:buNone/>
            </a:pPr>
            <a:r>
              <a:rPr lang="cs-CZ" sz="2800" b="1"/>
              <a:t>STK 160-179 mmHg</a:t>
            </a:r>
          </a:p>
          <a:p>
            <a:pPr algn="ctr" eaLnBrk="1" hangingPunct="1">
              <a:buFont typeface="Wingdings" pitchFamily="2" charset="2"/>
              <a:buNone/>
            </a:pPr>
            <a:r>
              <a:rPr lang="cs-CZ" sz="2800" b="1"/>
              <a:t>nebo</a:t>
            </a:r>
          </a:p>
          <a:p>
            <a:pPr algn="ctr" eaLnBrk="1" hangingPunct="1">
              <a:buFont typeface="Wingdings" pitchFamily="2" charset="2"/>
              <a:buNone/>
            </a:pPr>
            <a:r>
              <a:rPr lang="cs-CZ" sz="2800" b="1"/>
              <a:t>DTK 100-109 mmHg</a:t>
            </a:r>
          </a:p>
          <a:p>
            <a:pPr algn="ctr" eaLnBrk="1" hangingPunct="1">
              <a:buFont typeface="Wingdings" pitchFamily="2" charset="2"/>
              <a:buNone/>
            </a:pPr>
            <a:endParaRPr lang="cs-CZ" sz="2000" b="1"/>
          </a:p>
          <a:p>
            <a:pPr algn="ctr" eaLnBrk="1" hangingPunct="1">
              <a:buFont typeface="Wingdings" pitchFamily="2" charset="2"/>
              <a:buNone/>
            </a:pPr>
            <a:r>
              <a:rPr lang="cs-CZ" sz="2400"/>
              <a:t>nefarmakologická léčba, opakované měření TK</a:t>
            </a:r>
          </a:p>
          <a:p>
            <a:pPr algn="ctr" eaLnBrk="1" hangingPunct="1">
              <a:buFont typeface="Wingdings" pitchFamily="2" charset="2"/>
              <a:buNone/>
            </a:pPr>
            <a:r>
              <a:rPr lang="cs-CZ" sz="2400"/>
              <a:t>do 2-4 týdnů</a:t>
            </a:r>
          </a:p>
          <a:p>
            <a:pPr algn="ctr" eaLnBrk="1" hangingPunct="1">
              <a:buFont typeface="Wingdings" pitchFamily="2" charset="2"/>
              <a:buNone/>
            </a:pPr>
            <a:endParaRPr lang="cs-CZ" sz="2400"/>
          </a:p>
          <a:p>
            <a:pPr algn="ctr" eaLnBrk="1" hangingPunct="1">
              <a:buFont typeface="Wingdings" pitchFamily="2" charset="2"/>
              <a:buNone/>
            </a:pPr>
            <a:r>
              <a:rPr lang="cs-CZ" sz="2400"/>
              <a:t>pokud i po 4 týdnech TK </a:t>
            </a:r>
            <a:r>
              <a:rPr lang="cs-CZ" sz="2400">
                <a:cs typeface="Arial" charset="0"/>
              </a:rPr>
              <a:t>≥ 150/95 mmHg</a:t>
            </a:r>
          </a:p>
          <a:p>
            <a:pPr algn="ctr" eaLnBrk="1" hangingPunct="1">
              <a:buFont typeface="Wingdings" pitchFamily="2" charset="2"/>
              <a:buNone/>
            </a:pPr>
            <a:endParaRPr lang="cs-CZ" sz="2400">
              <a:cs typeface="Arial" charset="0"/>
            </a:endParaRPr>
          </a:p>
          <a:p>
            <a:pPr algn="ctr" eaLnBrk="1" hangingPunct="1">
              <a:buFont typeface="Wingdings" pitchFamily="2" charset="2"/>
              <a:buNone/>
            </a:pPr>
            <a:r>
              <a:rPr lang="cs-CZ" sz="2800">
                <a:cs typeface="Arial" charset="0"/>
              </a:rPr>
              <a:t>farmakoterapie</a:t>
            </a:r>
            <a:r>
              <a:rPr lang="cs-CZ" sz="2800"/>
              <a:t> </a:t>
            </a:r>
            <a:r>
              <a:rPr lang="cs-CZ" sz="2400"/>
              <a:t> </a:t>
            </a:r>
          </a:p>
          <a:p>
            <a:pPr algn="ctr" eaLnBrk="1" hangingPunct="1">
              <a:buFont typeface="Wingdings" pitchFamily="2" charset="2"/>
              <a:buNone/>
            </a:pPr>
            <a:endParaRPr lang="cs-CZ" sz="2400"/>
          </a:p>
        </p:txBody>
      </p:sp>
      <p:sp>
        <p:nvSpPr>
          <p:cNvPr id="26628" name="Line 14"/>
          <p:cNvSpPr>
            <a:spLocks noChangeShapeType="1"/>
          </p:cNvSpPr>
          <p:nvPr/>
        </p:nvSpPr>
        <p:spPr bwMode="auto">
          <a:xfrm>
            <a:off x="4500563" y="4581525"/>
            <a:ext cx="0" cy="431800"/>
          </a:xfrm>
          <a:prstGeom prst="line">
            <a:avLst/>
          </a:prstGeom>
          <a:noFill/>
          <a:ln w="28575">
            <a:solidFill>
              <a:schemeClr val="tx1"/>
            </a:solidFill>
            <a:round/>
            <a:headEnd/>
            <a:tailEnd type="triangle" w="med" len="med"/>
          </a:ln>
        </p:spPr>
        <p:txBody>
          <a:bodyPr/>
          <a:lstStyle/>
          <a:p>
            <a:endParaRPr lang="cs-CZ"/>
          </a:p>
        </p:txBody>
      </p:sp>
      <p:sp>
        <p:nvSpPr>
          <p:cNvPr id="26629" name="Line 15"/>
          <p:cNvSpPr>
            <a:spLocks noChangeShapeType="1"/>
          </p:cNvSpPr>
          <p:nvPr/>
        </p:nvSpPr>
        <p:spPr bwMode="auto">
          <a:xfrm>
            <a:off x="4500563" y="5518150"/>
            <a:ext cx="0" cy="431800"/>
          </a:xfrm>
          <a:prstGeom prst="line">
            <a:avLst/>
          </a:prstGeom>
          <a:noFill/>
          <a:ln w="28575">
            <a:solidFill>
              <a:schemeClr val="tx1"/>
            </a:solidFill>
            <a:round/>
            <a:headEnd/>
            <a:tailEnd type="triangle" w="med" len="med"/>
          </a:ln>
        </p:spPr>
        <p:txBody>
          <a:bodyPr/>
          <a:lstStyle/>
          <a:p>
            <a:endParaRPr lang="cs-CZ"/>
          </a:p>
        </p:txBody>
      </p:sp>
      <p:pic>
        <p:nvPicPr>
          <p:cNvPr id="2" name="Zvuk 1">
            <a:hlinkClick r:id="" action="ppaction://media"/>
            <a:extLst>
              <a:ext uri="{FF2B5EF4-FFF2-40B4-BE49-F238E27FC236}">
                <a16:creationId xmlns:a16="http://schemas.microsoft.com/office/drawing/2014/main" id="{240C7113-4AF7-4F55-B1F1-A5ED5D7BB7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00893321"/>
      </p:ext>
    </p:extLst>
  </p:cSld>
  <p:clrMapOvr>
    <a:masterClrMapping/>
  </p:clrMapOvr>
  <mc:AlternateContent xmlns:mc="http://schemas.openxmlformats.org/markup-compatibility/2006">
    <mc:Choice xmlns:p14="http://schemas.microsoft.com/office/powerpoint/2010/main" Requires="p14">
      <p:transition spd="slow" p14:dur="2000" advTm="19561"/>
    </mc:Choice>
    <mc:Fallback>
      <p:transition spd="slow" advTm="19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09600" y="381000"/>
            <a:ext cx="8077200" cy="1219200"/>
          </a:xfrm>
        </p:spPr>
        <p:txBody>
          <a:bodyPr/>
          <a:lstStyle/>
          <a:p>
            <a:pPr algn="ctr" eaLnBrk="1" hangingPunct="1"/>
            <a:r>
              <a:rPr lang="cs-CZ" dirty="0"/>
              <a:t>Farmakologická léčba</a:t>
            </a:r>
          </a:p>
        </p:txBody>
      </p:sp>
      <p:sp>
        <p:nvSpPr>
          <p:cNvPr id="28675" name="Rectangle 3"/>
          <p:cNvSpPr>
            <a:spLocks noGrp="1" noChangeArrowheads="1"/>
          </p:cNvSpPr>
          <p:nvPr>
            <p:ph idx="1"/>
          </p:nvPr>
        </p:nvSpPr>
        <p:spPr>
          <a:xfrm>
            <a:off x="208519" y="1346008"/>
            <a:ext cx="8738810" cy="5327154"/>
          </a:xfrm>
        </p:spPr>
        <p:txBody>
          <a:bodyPr/>
          <a:lstStyle/>
          <a:p>
            <a:pPr algn="ctr" eaLnBrk="1" hangingPunct="1">
              <a:buFont typeface="Wingdings" pitchFamily="2" charset="2"/>
              <a:buNone/>
            </a:pPr>
            <a:r>
              <a:rPr lang="cs-CZ" sz="2000" b="1" dirty="0"/>
              <a:t>STK 140-159 </a:t>
            </a:r>
            <a:r>
              <a:rPr lang="cs-CZ" sz="2000" b="1" dirty="0" err="1"/>
              <a:t>mmHg</a:t>
            </a:r>
            <a:endParaRPr lang="cs-CZ" sz="2000" b="1" dirty="0"/>
          </a:p>
          <a:p>
            <a:pPr algn="ctr" eaLnBrk="1" hangingPunct="1">
              <a:buFont typeface="Wingdings" pitchFamily="2" charset="2"/>
              <a:buNone/>
            </a:pPr>
            <a:r>
              <a:rPr lang="cs-CZ" sz="2000" b="1" dirty="0"/>
              <a:t>nebo</a:t>
            </a:r>
          </a:p>
          <a:p>
            <a:pPr algn="ctr" eaLnBrk="1" hangingPunct="1">
              <a:buFont typeface="Wingdings" pitchFamily="2" charset="2"/>
              <a:buNone/>
            </a:pPr>
            <a:r>
              <a:rPr lang="cs-CZ" sz="2000" b="1" dirty="0"/>
              <a:t>DTK 90-99 </a:t>
            </a:r>
            <a:r>
              <a:rPr lang="cs-CZ" sz="2000" b="1" dirty="0" err="1"/>
              <a:t>mmHg</a:t>
            </a:r>
            <a:endParaRPr lang="cs-CZ" sz="2000" b="1" dirty="0"/>
          </a:p>
          <a:p>
            <a:pPr algn="ctr" eaLnBrk="1" hangingPunct="1">
              <a:buFont typeface="Wingdings" pitchFamily="2" charset="2"/>
              <a:buNone/>
            </a:pPr>
            <a:r>
              <a:rPr lang="cs-CZ" sz="1800" dirty="0"/>
              <a:t>a</a:t>
            </a:r>
          </a:p>
          <a:p>
            <a:pPr algn="ctr" eaLnBrk="1" hangingPunct="1">
              <a:buFont typeface="Wingdings" pitchFamily="2" charset="2"/>
              <a:buNone/>
            </a:pPr>
            <a:r>
              <a:rPr lang="cs-CZ" sz="2000" dirty="0"/>
              <a:t>absolutní riziko fatální KVO </a:t>
            </a:r>
            <a:r>
              <a:rPr lang="en-US" sz="2000" dirty="0">
                <a:cs typeface="Arial" charset="0"/>
              </a:rPr>
              <a:t>&lt;</a:t>
            </a:r>
            <a:r>
              <a:rPr lang="cs-CZ" sz="2000" dirty="0">
                <a:cs typeface="Arial" charset="0"/>
              </a:rPr>
              <a:t> 5%</a:t>
            </a:r>
          </a:p>
          <a:p>
            <a:pPr algn="ctr" eaLnBrk="1" hangingPunct="1">
              <a:buFont typeface="Wingdings" pitchFamily="2" charset="2"/>
              <a:buNone/>
            </a:pPr>
            <a:r>
              <a:rPr lang="cs-CZ" sz="2000" dirty="0"/>
              <a:t>bez poškození cílových orgánů</a:t>
            </a:r>
          </a:p>
          <a:p>
            <a:pPr algn="ctr" eaLnBrk="1" hangingPunct="1">
              <a:buFont typeface="Wingdings" pitchFamily="2" charset="2"/>
              <a:buNone/>
            </a:pPr>
            <a:endParaRPr lang="cs-CZ" sz="2000" dirty="0"/>
          </a:p>
          <a:p>
            <a:pPr algn="ctr" eaLnBrk="1" hangingPunct="1">
              <a:buFont typeface="Wingdings" pitchFamily="2" charset="2"/>
              <a:buNone/>
            </a:pPr>
            <a:r>
              <a:rPr lang="cs-CZ" sz="2000" dirty="0">
                <a:cs typeface="Arial" charset="0"/>
              </a:rPr>
              <a:t>nefarmakologická léčba + opakované měření TK do 4 týdnů</a:t>
            </a:r>
          </a:p>
          <a:p>
            <a:pPr algn="ctr" eaLnBrk="1" hangingPunct="1">
              <a:buFont typeface="Wingdings" pitchFamily="2" charset="2"/>
              <a:buNone/>
            </a:pPr>
            <a:endParaRPr lang="cs-CZ" sz="2400" dirty="0">
              <a:cs typeface="Arial" charset="0"/>
            </a:endParaRPr>
          </a:p>
          <a:p>
            <a:pPr algn="ctr" eaLnBrk="1" hangingPunct="1">
              <a:buFont typeface="Wingdings" pitchFamily="2" charset="2"/>
              <a:buNone/>
            </a:pPr>
            <a:endParaRPr lang="cs-CZ" sz="2400" dirty="0"/>
          </a:p>
        </p:txBody>
      </p:sp>
      <p:sp>
        <p:nvSpPr>
          <p:cNvPr id="28676" name="Line 4"/>
          <p:cNvSpPr>
            <a:spLocks noChangeShapeType="1"/>
          </p:cNvSpPr>
          <p:nvPr/>
        </p:nvSpPr>
        <p:spPr bwMode="auto">
          <a:xfrm>
            <a:off x="4643438" y="3564674"/>
            <a:ext cx="0" cy="360362"/>
          </a:xfrm>
          <a:prstGeom prst="line">
            <a:avLst/>
          </a:prstGeom>
          <a:noFill/>
          <a:ln w="28575">
            <a:solidFill>
              <a:schemeClr val="tx1"/>
            </a:solidFill>
            <a:round/>
            <a:headEnd/>
            <a:tailEnd type="triangle" w="med" len="med"/>
          </a:ln>
        </p:spPr>
        <p:txBody>
          <a:bodyPr/>
          <a:lstStyle/>
          <a:p>
            <a:endParaRPr lang="cs-CZ"/>
          </a:p>
        </p:txBody>
      </p:sp>
      <p:sp>
        <p:nvSpPr>
          <p:cNvPr id="28677" name="Text Box 6"/>
          <p:cNvSpPr txBox="1">
            <a:spLocks noChangeArrowheads="1"/>
          </p:cNvSpPr>
          <p:nvPr/>
        </p:nvSpPr>
        <p:spPr bwMode="auto">
          <a:xfrm>
            <a:off x="879475" y="4864100"/>
            <a:ext cx="7518124" cy="1815882"/>
          </a:xfrm>
          <a:prstGeom prst="rect">
            <a:avLst/>
          </a:prstGeom>
          <a:noFill/>
          <a:ln w="9525">
            <a:noFill/>
            <a:miter lim="800000"/>
            <a:headEnd/>
            <a:tailEnd/>
          </a:ln>
        </p:spPr>
        <p:txBody>
          <a:bodyPr wrap="square">
            <a:spAutoFit/>
          </a:bodyPr>
          <a:lstStyle/>
          <a:p>
            <a:r>
              <a:rPr lang="cs-CZ" sz="1600" dirty="0">
                <a:latin typeface="Arial" charset="0"/>
              </a:rPr>
              <a:t>TK </a:t>
            </a:r>
            <a:r>
              <a:rPr lang="en-US" sz="1600" dirty="0">
                <a:latin typeface="Arial" charset="0"/>
                <a:cs typeface="Arial" charset="0"/>
              </a:rPr>
              <a:t>&lt;</a:t>
            </a:r>
            <a:r>
              <a:rPr lang="cs-CZ" sz="1600" dirty="0">
                <a:latin typeface="Arial" charset="0"/>
                <a:cs typeface="Arial" charset="0"/>
              </a:rPr>
              <a:t> 140/90 </a:t>
            </a:r>
            <a:r>
              <a:rPr lang="cs-CZ" sz="1600" dirty="0" err="1">
                <a:latin typeface="Arial" charset="0"/>
                <a:cs typeface="Arial" charset="0"/>
              </a:rPr>
              <a:t>mmHg</a:t>
            </a:r>
            <a:r>
              <a:rPr lang="cs-CZ" sz="1600" dirty="0">
                <a:latin typeface="Arial" charset="0"/>
                <a:cs typeface="Arial" charset="0"/>
              </a:rPr>
              <a:t>	          STK 140-149   nebo	            STK ≥ 150 nebo</a:t>
            </a:r>
          </a:p>
          <a:p>
            <a:r>
              <a:rPr lang="cs-CZ" sz="1600" dirty="0">
                <a:latin typeface="Arial" charset="0"/>
                <a:cs typeface="Arial" charset="0"/>
              </a:rPr>
              <a:t>		                          DTK 90-94 </a:t>
            </a:r>
            <a:r>
              <a:rPr lang="cs-CZ" sz="1600" dirty="0" err="1">
                <a:latin typeface="Arial" charset="0"/>
                <a:cs typeface="Arial" charset="0"/>
              </a:rPr>
              <a:t>mmHg</a:t>
            </a:r>
            <a:r>
              <a:rPr lang="cs-CZ" sz="1600" dirty="0">
                <a:latin typeface="Arial" charset="0"/>
                <a:cs typeface="Arial" charset="0"/>
              </a:rPr>
              <a:t>	                    DTK ≥ 95 </a:t>
            </a:r>
            <a:r>
              <a:rPr lang="cs-CZ" sz="1600" dirty="0" err="1">
                <a:latin typeface="Arial" charset="0"/>
                <a:cs typeface="Arial" charset="0"/>
              </a:rPr>
              <a:t>mmHg</a:t>
            </a:r>
            <a:endParaRPr lang="cs-CZ" sz="1600" dirty="0">
              <a:latin typeface="Arial" charset="0"/>
              <a:cs typeface="Arial" charset="0"/>
            </a:endParaRPr>
          </a:p>
          <a:p>
            <a:endParaRPr lang="cs-CZ" sz="1600" dirty="0">
              <a:latin typeface="Arial" charset="0"/>
              <a:cs typeface="Arial" charset="0"/>
            </a:endParaRPr>
          </a:p>
          <a:p>
            <a:r>
              <a:rPr lang="cs-CZ" sz="1600" dirty="0" err="1">
                <a:latin typeface="Arial" charset="0"/>
                <a:cs typeface="Arial" charset="0"/>
              </a:rPr>
              <a:t>nefarmakologicky</a:t>
            </a:r>
            <a:r>
              <a:rPr lang="cs-CZ" sz="1600" dirty="0">
                <a:latin typeface="Arial" charset="0"/>
                <a:cs typeface="Arial" charset="0"/>
              </a:rPr>
              <a:t> 	   přísně </a:t>
            </a:r>
            <a:r>
              <a:rPr lang="cs-CZ" sz="1600" dirty="0" err="1">
                <a:latin typeface="Arial" charset="0"/>
                <a:cs typeface="Arial" charset="0"/>
              </a:rPr>
              <a:t>nefarmakologicky</a:t>
            </a:r>
            <a:r>
              <a:rPr lang="cs-CZ" sz="1600" dirty="0">
                <a:latin typeface="Arial" charset="0"/>
                <a:cs typeface="Arial" charset="0"/>
              </a:rPr>
              <a:t>           farmakologicky +zpřísnit </a:t>
            </a:r>
          </a:p>
          <a:p>
            <a:r>
              <a:rPr lang="cs-CZ" sz="1600" dirty="0">
                <a:latin typeface="Arial" charset="0"/>
                <a:cs typeface="Arial" charset="0"/>
              </a:rPr>
              <a:t>kontroly TK 1x ročně	event. farmakologicky		</a:t>
            </a:r>
            <a:r>
              <a:rPr lang="cs-CZ" sz="1600" dirty="0" err="1">
                <a:latin typeface="Arial" charset="0"/>
                <a:cs typeface="Arial" charset="0"/>
              </a:rPr>
              <a:t>nefarmakologicky</a:t>
            </a:r>
            <a:r>
              <a:rPr lang="cs-CZ" sz="1600" dirty="0">
                <a:latin typeface="Arial" charset="0"/>
                <a:cs typeface="Arial" charset="0"/>
              </a:rPr>
              <a:t>	</a:t>
            </a:r>
          </a:p>
          <a:p>
            <a:endParaRPr lang="cs-CZ" sz="1600" dirty="0">
              <a:latin typeface="Arial" charset="0"/>
              <a:cs typeface="Arial" charset="0"/>
            </a:endParaRPr>
          </a:p>
          <a:p>
            <a:r>
              <a:rPr lang="cs-CZ" sz="1600" dirty="0">
                <a:latin typeface="Arial" charset="0"/>
                <a:cs typeface="Arial" charset="0"/>
              </a:rPr>
              <a:t>		</a:t>
            </a:r>
          </a:p>
        </p:txBody>
      </p:sp>
      <p:sp>
        <p:nvSpPr>
          <p:cNvPr id="28678" name="Line 7"/>
          <p:cNvSpPr>
            <a:spLocks noChangeShapeType="1"/>
          </p:cNvSpPr>
          <p:nvPr/>
        </p:nvSpPr>
        <p:spPr bwMode="auto">
          <a:xfrm flipH="1">
            <a:off x="2700338" y="4508500"/>
            <a:ext cx="215900" cy="288925"/>
          </a:xfrm>
          <a:prstGeom prst="line">
            <a:avLst/>
          </a:prstGeom>
          <a:noFill/>
          <a:ln w="28575">
            <a:solidFill>
              <a:schemeClr val="tx1"/>
            </a:solidFill>
            <a:round/>
            <a:headEnd/>
            <a:tailEnd type="triangle" w="med" len="med"/>
          </a:ln>
        </p:spPr>
        <p:txBody>
          <a:bodyPr/>
          <a:lstStyle/>
          <a:p>
            <a:endParaRPr lang="cs-CZ"/>
          </a:p>
        </p:txBody>
      </p:sp>
      <p:sp>
        <p:nvSpPr>
          <p:cNvPr id="28679" name="Line 8"/>
          <p:cNvSpPr>
            <a:spLocks noChangeShapeType="1"/>
          </p:cNvSpPr>
          <p:nvPr/>
        </p:nvSpPr>
        <p:spPr bwMode="auto">
          <a:xfrm>
            <a:off x="4643438" y="4437063"/>
            <a:ext cx="0" cy="360362"/>
          </a:xfrm>
          <a:prstGeom prst="line">
            <a:avLst/>
          </a:prstGeom>
          <a:noFill/>
          <a:ln w="28575">
            <a:solidFill>
              <a:schemeClr val="tx1"/>
            </a:solidFill>
            <a:round/>
            <a:headEnd/>
            <a:tailEnd type="triangle" w="med" len="med"/>
          </a:ln>
        </p:spPr>
        <p:txBody>
          <a:bodyPr/>
          <a:lstStyle/>
          <a:p>
            <a:endParaRPr lang="cs-CZ"/>
          </a:p>
        </p:txBody>
      </p:sp>
      <p:sp>
        <p:nvSpPr>
          <p:cNvPr id="28680" name="Line 9"/>
          <p:cNvSpPr>
            <a:spLocks noChangeShapeType="1"/>
          </p:cNvSpPr>
          <p:nvPr/>
        </p:nvSpPr>
        <p:spPr bwMode="auto">
          <a:xfrm>
            <a:off x="6588125" y="4508500"/>
            <a:ext cx="217488" cy="360363"/>
          </a:xfrm>
          <a:prstGeom prst="line">
            <a:avLst/>
          </a:prstGeom>
          <a:noFill/>
          <a:ln w="28575">
            <a:solidFill>
              <a:schemeClr val="tx1"/>
            </a:solidFill>
            <a:round/>
            <a:headEnd/>
            <a:tailEnd type="triangle" w="med" len="med"/>
          </a:ln>
        </p:spPr>
        <p:txBody>
          <a:bodyPr/>
          <a:lstStyle/>
          <a:p>
            <a:endParaRPr lang="cs-CZ"/>
          </a:p>
        </p:txBody>
      </p:sp>
      <p:pic>
        <p:nvPicPr>
          <p:cNvPr id="2" name="Zvuk 1">
            <a:hlinkClick r:id="" action="ppaction://media"/>
            <a:extLst>
              <a:ext uri="{FF2B5EF4-FFF2-40B4-BE49-F238E27FC236}">
                <a16:creationId xmlns:a16="http://schemas.microsoft.com/office/drawing/2014/main" id="{D401E15D-D260-4626-881A-D46AB50EB3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68032028"/>
      </p:ext>
    </p:extLst>
  </p:cSld>
  <p:clrMapOvr>
    <a:masterClrMapping/>
  </p:clrMapOvr>
  <mc:AlternateContent xmlns:mc="http://schemas.openxmlformats.org/markup-compatibility/2006">
    <mc:Choice xmlns:p14="http://schemas.microsoft.com/office/powerpoint/2010/main" Requires="p14">
      <p:transition spd="slow" p14:dur="2000" advTm="68833"/>
    </mc:Choice>
    <mc:Fallback>
      <p:transition spd="slow" advTm="68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314" name="Rectangle 2"/>
          <p:cNvSpPr>
            <a:spLocks noGrp="1" noChangeArrowheads="1"/>
          </p:cNvSpPr>
          <p:nvPr>
            <p:ph type="title"/>
          </p:nvPr>
        </p:nvSpPr>
        <p:spPr>
          <a:xfrm>
            <a:off x="146050" y="53975"/>
            <a:ext cx="8850313" cy="904875"/>
          </a:xfrm>
        </p:spPr>
        <p:txBody>
          <a:bodyPr>
            <a:normAutofit/>
          </a:bodyPr>
          <a:lstStyle/>
          <a:p>
            <a:pPr>
              <a:defRPr/>
            </a:pPr>
            <a:r>
              <a:rPr lang="en-US" sz="2800" dirty="0"/>
              <a:t>Contribution of Risk Factors to Burden of Disease Mortality*</a:t>
            </a:r>
          </a:p>
        </p:txBody>
      </p:sp>
      <p:graphicFrame>
        <p:nvGraphicFramePr>
          <p:cNvPr id="2050" name="Object 3"/>
          <p:cNvGraphicFramePr>
            <a:graphicFrameLocks noGrp="1" noChangeAspect="1"/>
          </p:cNvGraphicFramePr>
          <p:nvPr>
            <p:ph type="chart" idx="1"/>
            <p:extLst>
              <p:ext uri="{D42A27DB-BD31-4B8C-83A1-F6EECF244321}">
                <p14:modId xmlns:p14="http://schemas.microsoft.com/office/powerpoint/2010/main" val="2479304590"/>
              </p:ext>
            </p:extLst>
          </p:nvPr>
        </p:nvGraphicFramePr>
        <p:xfrm>
          <a:off x="2547825" y="1111250"/>
          <a:ext cx="6519719" cy="4597195"/>
        </p:xfrm>
        <a:graphic>
          <a:graphicData uri="http://schemas.openxmlformats.org/presentationml/2006/ole">
            <mc:AlternateContent xmlns:mc="http://schemas.openxmlformats.org/markup-compatibility/2006">
              <mc:Choice xmlns:v="urn:schemas-microsoft-com:vml" Requires="v">
                <p:oleObj spid="_x0000_s9253" name="Chart" r:id="rId6" imgW="6286500" imgH="4432300" progId="MSGraph.Chart.8">
                  <p:embed followColorScheme="full"/>
                </p:oleObj>
              </mc:Choice>
              <mc:Fallback>
                <p:oleObj name="Chart" r:id="rId6" imgW="6286500" imgH="4432300" progId="MSGraph.Chart.8">
                  <p:embed followColorScheme="full"/>
                  <p:pic>
                    <p:nvPicPr>
                      <p:cNvPr id="0" name=""/>
                      <p:cNvPicPr>
                        <a:picLocks noChangeAspect="1" noChangeArrowheads="1"/>
                      </p:cNvPicPr>
                      <p:nvPr/>
                    </p:nvPicPr>
                    <p:blipFill>
                      <a:blip r:embed="rId7"/>
                      <a:srcRect/>
                      <a:stretch>
                        <a:fillRect/>
                      </a:stretch>
                    </p:blipFill>
                    <p:spPr bwMode="auto">
                      <a:xfrm>
                        <a:off x="2547825" y="1111250"/>
                        <a:ext cx="6519719" cy="4597195"/>
                      </a:xfrm>
                      <a:prstGeom prst="rect">
                        <a:avLst/>
                      </a:prstGeom>
                      <a:noFill/>
                    </p:spPr>
                  </p:pic>
                </p:oleObj>
              </mc:Fallback>
            </mc:AlternateContent>
          </a:graphicData>
        </a:graphic>
      </p:graphicFrame>
      <p:sp>
        <p:nvSpPr>
          <p:cNvPr id="4109316" name="Text Box 4"/>
          <p:cNvSpPr txBox="1">
            <a:spLocks noChangeArrowheads="1"/>
          </p:cNvSpPr>
          <p:nvPr/>
        </p:nvSpPr>
        <p:spPr bwMode="auto">
          <a:xfrm>
            <a:off x="1922463" y="5738812"/>
            <a:ext cx="5867400" cy="366713"/>
          </a:xfrm>
          <a:prstGeom prst="rect">
            <a:avLst/>
          </a:prstGeom>
          <a:noFill/>
          <a:ln w="9525">
            <a:noFill/>
            <a:miter lim="800000"/>
            <a:headEnd/>
            <a:tailEnd/>
          </a:ln>
          <a:effectLst/>
        </p:spPr>
        <p:txBody>
          <a:bodyPr>
            <a:spAutoFit/>
          </a:bodyPr>
          <a:lstStyle/>
          <a:p>
            <a:pPr algn="ctr" eaLnBrk="1" hangingPunct="1">
              <a:lnSpc>
                <a:spcPct val="100000"/>
              </a:lnSpc>
              <a:spcBef>
                <a:spcPct val="50000"/>
              </a:spcBef>
              <a:defRPr/>
            </a:pPr>
            <a:r>
              <a:rPr lang="en-US" sz="1800" b="1" dirty="0">
                <a:solidFill>
                  <a:schemeClr val="tx1"/>
                </a:solidFill>
                <a:latin typeface="Arial" pitchFamily="34" charset="0"/>
              </a:rPr>
              <a:t>Percentage of Mortality Attributable to Risk Factors</a:t>
            </a:r>
          </a:p>
        </p:txBody>
      </p:sp>
      <p:sp>
        <p:nvSpPr>
          <p:cNvPr id="4109317" name="Text Box 5"/>
          <p:cNvSpPr txBox="1">
            <a:spLocks noChangeArrowheads="1"/>
          </p:cNvSpPr>
          <p:nvPr/>
        </p:nvSpPr>
        <p:spPr bwMode="auto">
          <a:xfrm>
            <a:off x="158750" y="6105525"/>
            <a:ext cx="8382000" cy="581025"/>
          </a:xfrm>
          <a:prstGeom prst="rect">
            <a:avLst/>
          </a:prstGeom>
          <a:noFill/>
          <a:ln w="9525">
            <a:noFill/>
            <a:miter lim="800000"/>
            <a:headEnd/>
            <a:tailEnd/>
          </a:ln>
          <a:effectLst/>
        </p:spPr>
        <p:txBody>
          <a:bodyPr anchor="b">
            <a:spAutoFit/>
          </a:bodyPr>
          <a:lstStyle/>
          <a:p>
            <a:pPr eaLnBrk="1" hangingPunct="1">
              <a:lnSpc>
                <a:spcPct val="100000"/>
              </a:lnSpc>
              <a:spcBef>
                <a:spcPct val="20000"/>
              </a:spcBef>
              <a:defRPr/>
            </a:pPr>
            <a:r>
              <a:rPr lang="en-US" sz="1600" dirty="0">
                <a:solidFill>
                  <a:schemeClr val="tx1"/>
                </a:solidFill>
                <a:latin typeface="Arial" pitchFamily="34" charset="0"/>
                <a:cs typeface="Arial" pitchFamily="34" charset="0"/>
              </a:rPr>
              <a:t>*Based on The World Health Report 2003. </a:t>
            </a:r>
            <a:br>
              <a:rPr lang="en-US" sz="1600" dirty="0">
                <a:solidFill>
                  <a:schemeClr val="tx1"/>
                </a:solidFill>
                <a:latin typeface="Arial" pitchFamily="34" charset="0"/>
                <a:cs typeface="Arial" pitchFamily="34" charset="0"/>
              </a:rPr>
            </a:br>
            <a:r>
              <a:rPr lang="en-US" sz="1600" dirty="0" err="1">
                <a:solidFill>
                  <a:schemeClr val="tx1"/>
                </a:solidFill>
                <a:latin typeface="Arial" pitchFamily="34" charset="0"/>
                <a:cs typeface="Arial" pitchFamily="34" charset="0"/>
              </a:rPr>
              <a:t>Yach</a:t>
            </a:r>
            <a:r>
              <a:rPr lang="en-US" sz="1600" dirty="0">
                <a:solidFill>
                  <a:schemeClr val="tx1"/>
                </a:solidFill>
                <a:latin typeface="Arial" pitchFamily="34" charset="0"/>
                <a:cs typeface="Arial" pitchFamily="34" charset="0"/>
              </a:rPr>
              <a:t> et al. </a:t>
            </a:r>
            <a:r>
              <a:rPr lang="en-US" sz="1600" i="1" dirty="0">
                <a:solidFill>
                  <a:schemeClr val="tx1"/>
                </a:solidFill>
                <a:latin typeface="Arial" pitchFamily="34" charset="0"/>
                <a:cs typeface="Arial" pitchFamily="34" charset="0"/>
              </a:rPr>
              <a:t>JAMA</a:t>
            </a:r>
            <a:r>
              <a:rPr lang="en-US" sz="1600" dirty="0">
                <a:solidFill>
                  <a:schemeClr val="tx1"/>
                </a:solidFill>
                <a:latin typeface="Arial" pitchFamily="34" charset="0"/>
                <a:cs typeface="Arial" pitchFamily="34" charset="0"/>
              </a:rPr>
              <a:t>. 2004;291:2616-2622.</a:t>
            </a:r>
          </a:p>
        </p:txBody>
      </p:sp>
      <p:sp>
        <p:nvSpPr>
          <p:cNvPr id="2054" name="Rectangle 6"/>
          <p:cNvSpPr>
            <a:spLocks noChangeArrowheads="1"/>
          </p:cNvSpPr>
          <p:nvPr/>
        </p:nvSpPr>
        <p:spPr bwMode="auto">
          <a:xfrm>
            <a:off x="7516823" y="1793875"/>
            <a:ext cx="196850" cy="174625"/>
          </a:xfrm>
          <a:prstGeom prst="rect">
            <a:avLst/>
          </a:prstGeom>
          <a:solidFill>
            <a:srgbClr val="3F6CAF"/>
          </a:solidFill>
          <a:ln w="9525">
            <a:solidFill>
              <a:schemeClr val="tx1"/>
            </a:solidFill>
            <a:miter lim="800000"/>
            <a:headEnd/>
            <a:tailEnd/>
          </a:ln>
        </p:spPr>
        <p:txBody>
          <a:bodyPr wrap="none" anchor="ctr"/>
          <a:lstStyle/>
          <a:p>
            <a:pPr algn="ctr">
              <a:lnSpc>
                <a:spcPct val="100000"/>
              </a:lnSpc>
              <a:spcBef>
                <a:spcPct val="0"/>
              </a:spcBef>
            </a:pPr>
            <a:endParaRPr lang="nb-NO" sz="2400" b="1">
              <a:solidFill>
                <a:schemeClr val="tx1"/>
              </a:solidFill>
              <a:latin typeface="Times New Roman" pitchFamily="18" charset="0"/>
            </a:endParaRPr>
          </a:p>
        </p:txBody>
      </p:sp>
      <p:sp>
        <p:nvSpPr>
          <p:cNvPr id="4109319" name="Rectangle 7"/>
          <p:cNvSpPr>
            <a:spLocks noChangeArrowheads="1"/>
          </p:cNvSpPr>
          <p:nvPr/>
        </p:nvSpPr>
        <p:spPr bwMode="auto">
          <a:xfrm>
            <a:off x="7512060" y="2568575"/>
            <a:ext cx="196850" cy="174625"/>
          </a:xfrm>
          <a:prstGeom prst="rect">
            <a:avLst/>
          </a:prstGeom>
          <a:solidFill>
            <a:srgbClr val="B03B3C"/>
          </a:solidFill>
          <a:ln w="9525">
            <a:solidFill>
              <a:schemeClr val="tx1"/>
            </a:solidFill>
            <a:miter lim="800000"/>
            <a:headEnd/>
            <a:tailEnd/>
          </a:ln>
          <a:effectLst/>
        </p:spPr>
        <p:txBody>
          <a:bodyPr wrap="none" anchor="ctr"/>
          <a:lstStyle/>
          <a:p>
            <a:pPr>
              <a:defRPr/>
            </a:pPr>
            <a:endParaRPr lang="nb-NO">
              <a:latin typeface="Arial" pitchFamily="34" charset="0"/>
            </a:endParaRPr>
          </a:p>
        </p:txBody>
      </p:sp>
      <p:sp>
        <p:nvSpPr>
          <p:cNvPr id="4109320" name="Text Box 8"/>
          <p:cNvSpPr txBox="1">
            <a:spLocks noChangeArrowheads="1"/>
          </p:cNvSpPr>
          <p:nvPr/>
        </p:nvSpPr>
        <p:spPr bwMode="auto">
          <a:xfrm>
            <a:off x="7748598" y="1703388"/>
            <a:ext cx="1350962" cy="641350"/>
          </a:xfrm>
          <a:prstGeom prst="rect">
            <a:avLst/>
          </a:prstGeom>
          <a:noFill/>
          <a:ln w="9525">
            <a:noFill/>
            <a:miter lim="800000"/>
            <a:headEnd/>
            <a:tailEnd/>
          </a:ln>
          <a:effectLst/>
        </p:spPr>
        <p:txBody>
          <a:bodyPr>
            <a:spAutoFit/>
          </a:bodyPr>
          <a:lstStyle/>
          <a:p>
            <a:pPr eaLnBrk="1" hangingPunct="1">
              <a:lnSpc>
                <a:spcPct val="100000"/>
              </a:lnSpc>
              <a:spcBef>
                <a:spcPct val="50000"/>
              </a:spcBef>
              <a:defRPr/>
            </a:pPr>
            <a:r>
              <a:rPr lang="en-US" sz="1800">
                <a:solidFill>
                  <a:schemeClr val="tx1"/>
                </a:solidFill>
                <a:latin typeface="Arial" pitchFamily="34" charset="0"/>
              </a:rPr>
              <a:t>Developing </a:t>
            </a:r>
            <a:br>
              <a:rPr lang="en-US" sz="1800">
                <a:solidFill>
                  <a:schemeClr val="tx1"/>
                </a:solidFill>
                <a:latin typeface="Arial" pitchFamily="34" charset="0"/>
              </a:rPr>
            </a:br>
            <a:r>
              <a:rPr lang="en-US" sz="1800">
                <a:solidFill>
                  <a:schemeClr val="tx1"/>
                </a:solidFill>
                <a:latin typeface="Arial" pitchFamily="34" charset="0"/>
              </a:rPr>
              <a:t>countries </a:t>
            </a:r>
          </a:p>
        </p:txBody>
      </p:sp>
      <p:sp>
        <p:nvSpPr>
          <p:cNvPr id="4109321" name="Text Box 9"/>
          <p:cNvSpPr txBox="1">
            <a:spLocks noChangeArrowheads="1"/>
          </p:cNvSpPr>
          <p:nvPr/>
        </p:nvSpPr>
        <p:spPr bwMode="auto">
          <a:xfrm>
            <a:off x="7758123" y="2462213"/>
            <a:ext cx="1544637" cy="641350"/>
          </a:xfrm>
          <a:prstGeom prst="rect">
            <a:avLst/>
          </a:prstGeom>
          <a:noFill/>
          <a:ln w="9525">
            <a:noFill/>
            <a:miter lim="800000"/>
            <a:headEnd/>
            <a:tailEnd/>
          </a:ln>
          <a:effectLst/>
        </p:spPr>
        <p:txBody>
          <a:bodyPr>
            <a:spAutoFit/>
          </a:bodyPr>
          <a:lstStyle/>
          <a:p>
            <a:pPr eaLnBrk="1" hangingPunct="1">
              <a:lnSpc>
                <a:spcPct val="100000"/>
              </a:lnSpc>
              <a:spcBef>
                <a:spcPct val="50000"/>
              </a:spcBef>
              <a:defRPr/>
            </a:pPr>
            <a:r>
              <a:rPr lang="en-US" sz="1800" dirty="0">
                <a:solidFill>
                  <a:schemeClr val="tx1"/>
                </a:solidFill>
                <a:latin typeface="Arial" pitchFamily="34" charset="0"/>
              </a:rPr>
              <a:t>Developed </a:t>
            </a:r>
            <a:br>
              <a:rPr lang="en-US" sz="1800" dirty="0">
                <a:solidFill>
                  <a:schemeClr val="tx1"/>
                </a:solidFill>
                <a:latin typeface="Arial" pitchFamily="34" charset="0"/>
              </a:rPr>
            </a:br>
            <a:r>
              <a:rPr lang="en-US" sz="1800" dirty="0">
                <a:solidFill>
                  <a:schemeClr val="tx1"/>
                </a:solidFill>
                <a:latin typeface="Arial" pitchFamily="34" charset="0"/>
              </a:rPr>
              <a:t>countries</a:t>
            </a:r>
            <a:endParaRPr lang="en-US" sz="1800" baseline="30000" dirty="0">
              <a:solidFill>
                <a:schemeClr val="tx1"/>
              </a:solidFill>
              <a:latin typeface="Arial" pitchFamily="34" charset="0"/>
            </a:endParaRPr>
          </a:p>
        </p:txBody>
      </p:sp>
      <p:sp>
        <p:nvSpPr>
          <p:cNvPr id="4109322" name="Text Box 10"/>
          <p:cNvSpPr txBox="1">
            <a:spLocks noChangeArrowheads="1"/>
          </p:cNvSpPr>
          <p:nvPr/>
        </p:nvSpPr>
        <p:spPr bwMode="auto">
          <a:xfrm>
            <a:off x="1159570" y="1253215"/>
            <a:ext cx="1557337" cy="336550"/>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600" dirty="0">
                <a:solidFill>
                  <a:schemeClr val="tx1"/>
                </a:solidFill>
                <a:latin typeface="Arial Narrow" pitchFamily="34" charset="0"/>
              </a:rPr>
              <a:t>Blood pressure</a:t>
            </a:r>
          </a:p>
        </p:txBody>
      </p:sp>
      <p:sp>
        <p:nvSpPr>
          <p:cNvPr id="4109323" name="Text Box 11"/>
          <p:cNvSpPr txBox="1">
            <a:spLocks noChangeArrowheads="1"/>
          </p:cNvSpPr>
          <p:nvPr/>
        </p:nvSpPr>
        <p:spPr bwMode="auto">
          <a:xfrm>
            <a:off x="1057513" y="1606616"/>
            <a:ext cx="1557337" cy="336550"/>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600" dirty="0">
                <a:solidFill>
                  <a:schemeClr val="tx1"/>
                </a:solidFill>
                <a:latin typeface="Arial Narrow" pitchFamily="34" charset="0"/>
              </a:rPr>
              <a:t>Tobacco</a:t>
            </a:r>
          </a:p>
        </p:txBody>
      </p:sp>
      <p:sp>
        <p:nvSpPr>
          <p:cNvPr id="4109324" name="Text Box 12"/>
          <p:cNvSpPr txBox="1">
            <a:spLocks noChangeArrowheads="1"/>
          </p:cNvSpPr>
          <p:nvPr/>
        </p:nvSpPr>
        <p:spPr bwMode="auto">
          <a:xfrm>
            <a:off x="1057513" y="1960017"/>
            <a:ext cx="1557337" cy="336550"/>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600" dirty="0">
                <a:solidFill>
                  <a:schemeClr val="tx1"/>
                </a:solidFill>
                <a:latin typeface="Arial Narrow" pitchFamily="34" charset="0"/>
              </a:rPr>
              <a:t>Underweight</a:t>
            </a:r>
          </a:p>
        </p:txBody>
      </p:sp>
      <p:sp>
        <p:nvSpPr>
          <p:cNvPr id="4109325" name="Text Box 13"/>
          <p:cNvSpPr txBox="1">
            <a:spLocks noChangeArrowheads="1"/>
          </p:cNvSpPr>
          <p:nvPr/>
        </p:nvSpPr>
        <p:spPr bwMode="auto">
          <a:xfrm>
            <a:off x="1057513" y="2313418"/>
            <a:ext cx="1557337" cy="336550"/>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600" dirty="0">
                <a:solidFill>
                  <a:schemeClr val="tx1"/>
                </a:solidFill>
                <a:latin typeface="Arial Narrow" pitchFamily="34" charset="0"/>
              </a:rPr>
              <a:t>Alcohol</a:t>
            </a:r>
          </a:p>
        </p:txBody>
      </p:sp>
      <p:sp>
        <p:nvSpPr>
          <p:cNvPr id="4109326" name="Text Box 14"/>
          <p:cNvSpPr txBox="1">
            <a:spLocks noChangeArrowheads="1"/>
          </p:cNvSpPr>
          <p:nvPr/>
        </p:nvSpPr>
        <p:spPr bwMode="auto">
          <a:xfrm>
            <a:off x="1040898" y="2678159"/>
            <a:ext cx="1557337" cy="336550"/>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600" dirty="0">
                <a:solidFill>
                  <a:schemeClr val="tx1"/>
                </a:solidFill>
                <a:latin typeface="Arial Narrow" pitchFamily="34" charset="0"/>
              </a:rPr>
              <a:t>Cholesterol</a:t>
            </a:r>
          </a:p>
        </p:txBody>
      </p:sp>
      <p:sp>
        <p:nvSpPr>
          <p:cNvPr id="4109327" name="Text Box 15"/>
          <p:cNvSpPr txBox="1">
            <a:spLocks noChangeArrowheads="1"/>
          </p:cNvSpPr>
          <p:nvPr/>
        </p:nvSpPr>
        <p:spPr bwMode="auto">
          <a:xfrm>
            <a:off x="1057513" y="3031560"/>
            <a:ext cx="1557337" cy="336550"/>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600" dirty="0">
                <a:solidFill>
                  <a:schemeClr val="tx1"/>
                </a:solidFill>
                <a:latin typeface="Arial Narrow" pitchFamily="34" charset="0"/>
              </a:rPr>
              <a:t>Unsafe sex</a:t>
            </a:r>
          </a:p>
        </p:txBody>
      </p:sp>
      <p:sp>
        <p:nvSpPr>
          <p:cNvPr id="4109328" name="Text Box 16"/>
          <p:cNvSpPr txBox="1">
            <a:spLocks noChangeArrowheads="1"/>
          </p:cNvSpPr>
          <p:nvPr/>
        </p:nvSpPr>
        <p:spPr bwMode="auto">
          <a:xfrm>
            <a:off x="1040898" y="3396301"/>
            <a:ext cx="1557337" cy="336550"/>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600" dirty="0">
                <a:solidFill>
                  <a:schemeClr val="tx1"/>
                </a:solidFill>
                <a:latin typeface="Arial Narrow" pitchFamily="34" charset="0"/>
              </a:rPr>
              <a:t>Overweight</a:t>
            </a:r>
          </a:p>
        </p:txBody>
      </p:sp>
      <p:sp>
        <p:nvSpPr>
          <p:cNvPr id="4109329" name="Text Box 17"/>
          <p:cNvSpPr txBox="1">
            <a:spLocks noChangeArrowheads="1"/>
          </p:cNvSpPr>
          <p:nvPr/>
        </p:nvSpPr>
        <p:spPr bwMode="auto">
          <a:xfrm>
            <a:off x="-215448" y="3772382"/>
            <a:ext cx="2813683" cy="307777"/>
          </a:xfrm>
          <a:prstGeom prst="rect">
            <a:avLst/>
          </a:prstGeom>
          <a:noFill/>
          <a:ln w="9525">
            <a:noFill/>
            <a:miter lim="800000"/>
            <a:headEnd/>
            <a:tailEnd/>
          </a:ln>
          <a:effectLst/>
        </p:spPr>
        <p:txBody>
          <a:bodyPr wrap="square" anchor="ctr">
            <a:spAutoFit/>
          </a:bodyPr>
          <a:lstStyle/>
          <a:p>
            <a:pPr algn="r" eaLnBrk="1" hangingPunct="1">
              <a:lnSpc>
                <a:spcPct val="85000"/>
              </a:lnSpc>
              <a:defRPr/>
            </a:pPr>
            <a:r>
              <a:rPr lang="en-US" sz="1600" dirty="0">
                <a:solidFill>
                  <a:schemeClr val="tx1"/>
                </a:solidFill>
                <a:latin typeface="Arial Narrow" pitchFamily="34" charset="0"/>
              </a:rPr>
              <a:t>Unsafe water, sanitation, hygiene</a:t>
            </a:r>
          </a:p>
        </p:txBody>
      </p:sp>
      <p:sp>
        <p:nvSpPr>
          <p:cNvPr id="4109330" name="Text Box 18"/>
          <p:cNvSpPr txBox="1">
            <a:spLocks noChangeArrowheads="1"/>
          </p:cNvSpPr>
          <p:nvPr/>
        </p:nvSpPr>
        <p:spPr bwMode="auto">
          <a:xfrm>
            <a:off x="170100" y="4108350"/>
            <a:ext cx="2428135" cy="307777"/>
          </a:xfrm>
          <a:prstGeom prst="rect">
            <a:avLst/>
          </a:prstGeom>
          <a:noFill/>
          <a:ln w="9525">
            <a:noFill/>
            <a:miter lim="800000"/>
            <a:headEnd/>
            <a:tailEnd/>
          </a:ln>
          <a:effectLst/>
        </p:spPr>
        <p:txBody>
          <a:bodyPr wrap="square" anchor="ctr">
            <a:spAutoFit/>
          </a:bodyPr>
          <a:lstStyle/>
          <a:p>
            <a:pPr algn="r" eaLnBrk="1" hangingPunct="1">
              <a:lnSpc>
                <a:spcPct val="85000"/>
              </a:lnSpc>
              <a:defRPr/>
            </a:pPr>
            <a:r>
              <a:rPr lang="en-US" sz="1600" dirty="0">
                <a:solidFill>
                  <a:schemeClr val="tx1"/>
                </a:solidFill>
                <a:latin typeface="Arial Narrow" pitchFamily="34" charset="0"/>
              </a:rPr>
              <a:t>Low fruit and vegetable intake</a:t>
            </a:r>
          </a:p>
        </p:txBody>
      </p:sp>
      <p:sp>
        <p:nvSpPr>
          <p:cNvPr id="4109331" name="Text Box 19"/>
          <p:cNvSpPr txBox="1">
            <a:spLocks noChangeArrowheads="1"/>
          </p:cNvSpPr>
          <p:nvPr/>
        </p:nvSpPr>
        <p:spPr bwMode="auto">
          <a:xfrm>
            <a:off x="227250" y="4466998"/>
            <a:ext cx="2387600" cy="307777"/>
          </a:xfrm>
          <a:prstGeom prst="rect">
            <a:avLst/>
          </a:prstGeom>
          <a:noFill/>
          <a:ln w="9525">
            <a:noFill/>
            <a:miter lim="800000"/>
            <a:headEnd/>
            <a:tailEnd/>
          </a:ln>
          <a:effectLst/>
        </p:spPr>
        <p:txBody>
          <a:bodyPr anchor="ctr">
            <a:spAutoFit/>
          </a:bodyPr>
          <a:lstStyle/>
          <a:p>
            <a:pPr algn="r" eaLnBrk="1" hangingPunct="1">
              <a:lnSpc>
                <a:spcPct val="85000"/>
              </a:lnSpc>
              <a:defRPr/>
            </a:pPr>
            <a:r>
              <a:rPr lang="en-US" sz="1600" dirty="0">
                <a:solidFill>
                  <a:schemeClr val="tx1"/>
                </a:solidFill>
                <a:latin typeface="Arial Narrow" pitchFamily="34" charset="0"/>
              </a:rPr>
              <a:t>Indoor smoke from solid fuels</a:t>
            </a:r>
          </a:p>
        </p:txBody>
      </p:sp>
      <p:sp>
        <p:nvSpPr>
          <p:cNvPr id="4109332" name="Text Box 20"/>
          <p:cNvSpPr txBox="1">
            <a:spLocks noChangeArrowheads="1"/>
          </p:cNvSpPr>
          <p:nvPr/>
        </p:nvSpPr>
        <p:spPr bwMode="auto">
          <a:xfrm>
            <a:off x="227250" y="4814305"/>
            <a:ext cx="2387600" cy="307777"/>
          </a:xfrm>
          <a:prstGeom prst="rect">
            <a:avLst/>
          </a:prstGeom>
          <a:noFill/>
          <a:ln w="9525">
            <a:noFill/>
            <a:miter lim="800000"/>
            <a:headEnd/>
            <a:tailEnd/>
          </a:ln>
          <a:effectLst/>
        </p:spPr>
        <p:txBody>
          <a:bodyPr anchor="ctr">
            <a:spAutoFit/>
          </a:bodyPr>
          <a:lstStyle/>
          <a:p>
            <a:pPr algn="r" eaLnBrk="1" hangingPunct="1">
              <a:lnSpc>
                <a:spcPct val="85000"/>
              </a:lnSpc>
              <a:defRPr/>
            </a:pPr>
            <a:r>
              <a:rPr lang="en-US" sz="1600" dirty="0">
                <a:solidFill>
                  <a:schemeClr val="tx1"/>
                </a:solidFill>
                <a:latin typeface="Arial Narrow" pitchFamily="34" charset="0"/>
              </a:rPr>
              <a:t>Physical inactivity</a:t>
            </a:r>
          </a:p>
        </p:txBody>
      </p:sp>
      <p:sp>
        <p:nvSpPr>
          <p:cNvPr id="4109335" name="Text Box 23"/>
          <p:cNvSpPr txBox="1">
            <a:spLocks noChangeArrowheads="1"/>
          </p:cNvSpPr>
          <p:nvPr/>
        </p:nvSpPr>
        <p:spPr bwMode="auto">
          <a:xfrm>
            <a:off x="6551613" y="1111250"/>
            <a:ext cx="368300" cy="498475"/>
          </a:xfrm>
          <a:prstGeom prst="rect">
            <a:avLst/>
          </a:prstGeom>
          <a:noFill/>
          <a:ln w="28575">
            <a:noFill/>
            <a:miter lim="800000"/>
            <a:headEnd/>
            <a:tailEnd/>
          </a:ln>
          <a:effectLst/>
        </p:spPr>
        <p:txBody>
          <a:bodyPr lIns="45720" rIns="45720" anchor="b">
            <a:spAutoFit/>
          </a:bodyPr>
          <a:lstStyle/>
          <a:p>
            <a:pPr>
              <a:defRPr/>
            </a:pPr>
            <a:endParaRPr lang="nb-NO" sz="2800">
              <a:solidFill>
                <a:schemeClr val="tx1"/>
              </a:solidFill>
              <a:effectLst>
                <a:outerShdw blurRad="38100" dist="38100" dir="2700000" algn="tl">
                  <a:srgbClr val="000000"/>
                </a:outerShdw>
              </a:effectLst>
              <a:latin typeface="Arial" pitchFamily="34" charset="0"/>
            </a:endParaRPr>
          </a:p>
        </p:txBody>
      </p:sp>
      <p:sp>
        <p:nvSpPr>
          <p:cNvPr id="4109340" name="Text Box 28"/>
          <p:cNvSpPr txBox="1">
            <a:spLocks noChangeArrowheads="1"/>
          </p:cNvSpPr>
          <p:nvPr/>
        </p:nvSpPr>
        <p:spPr bwMode="auto">
          <a:xfrm>
            <a:off x="2841625" y="4819650"/>
            <a:ext cx="434975" cy="293688"/>
          </a:xfrm>
          <a:prstGeom prst="rect">
            <a:avLst/>
          </a:prstGeom>
          <a:noFill/>
          <a:ln w="28575">
            <a:noFill/>
            <a:miter lim="800000"/>
            <a:headEnd/>
            <a:tailEnd/>
          </a:ln>
          <a:effectLst/>
        </p:spPr>
        <p:txBody>
          <a:bodyPr lIns="45720" rIns="45720" anchor="b">
            <a:spAutoFit/>
          </a:bodyPr>
          <a:lstStyle/>
          <a:p>
            <a:pPr>
              <a:defRPr/>
            </a:pPr>
            <a:endParaRPr lang="nb-NO">
              <a:effectLst>
                <a:outerShdw blurRad="38100" dist="38100" dir="2700000" algn="tl">
                  <a:srgbClr val="000000"/>
                </a:outerShdw>
              </a:effectLst>
              <a:latin typeface="Arial" pitchFamily="34" charset="0"/>
            </a:endParaRPr>
          </a:p>
        </p:txBody>
      </p:sp>
      <p:sp>
        <p:nvSpPr>
          <p:cNvPr id="4109341" name="Text Box 29"/>
          <p:cNvSpPr txBox="1">
            <a:spLocks noChangeArrowheads="1"/>
          </p:cNvSpPr>
          <p:nvPr/>
        </p:nvSpPr>
        <p:spPr bwMode="auto">
          <a:xfrm>
            <a:off x="2971800" y="4465638"/>
            <a:ext cx="476250" cy="498475"/>
          </a:xfrm>
          <a:prstGeom prst="rect">
            <a:avLst/>
          </a:prstGeom>
          <a:noFill/>
          <a:ln w="28575">
            <a:noFill/>
            <a:miter lim="800000"/>
            <a:headEnd/>
            <a:tailEnd/>
          </a:ln>
          <a:effectLst/>
        </p:spPr>
        <p:txBody>
          <a:bodyPr lIns="45720" rIns="45720" anchor="b">
            <a:spAutoFit/>
          </a:bodyPr>
          <a:lstStyle/>
          <a:p>
            <a:pPr>
              <a:defRPr/>
            </a:pPr>
            <a:endParaRPr lang="nb-NO" sz="2800">
              <a:solidFill>
                <a:schemeClr val="tx1"/>
              </a:solidFill>
              <a:effectLst>
                <a:outerShdw blurRad="38100" dist="38100" dir="2700000" algn="tl">
                  <a:srgbClr val="000000"/>
                </a:outerShdw>
              </a:effectLst>
              <a:latin typeface="Arial" pitchFamily="34" charset="0"/>
              <a:sym typeface="Symbol" pitchFamily="18" charset="2"/>
            </a:endParaRPr>
          </a:p>
        </p:txBody>
      </p:sp>
      <p:pic>
        <p:nvPicPr>
          <p:cNvPr id="2" name="Zvuk 1">
            <a:hlinkClick r:id="" action="ppaction://media"/>
            <a:extLst>
              <a:ext uri="{FF2B5EF4-FFF2-40B4-BE49-F238E27FC236}">
                <a16:creationId xmlns:a16="http://schemas.microsoft.com/office/drawing/2014/main" id="{3A816567-D4BA-44B8-9A3D-E0F1FDDB73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315621176"/>
      </p:ext>
    </p:extLst>
  </p:cSld>
  <p:clrMapOvr>
    <a:masterClrMapping/>
  </p:clrMapOvr>
  <mc:AlternateContent xmlns:mc="http://schemas.openxmlformats.org/markup-compatibility/2006">
    <mc:Choice xmlns:p14="http://schemas.microsoft.com/office/powerpoint/2010/main" Requires="p14">
      <p:transition spd="slow" p14:dur="2000" advTm="21372"/>
    </mc:Choice>
    <mc:Fallback>
      <p:transition spd="slow" advTm="2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7" name="Rectangle 23"/>
          <p:cNvSpPr>
            <a:spLocks noChangeArrowheads="1"/>
          </p:cNvSpPr>
          <p:nvPr/>
        </p:nvSpPr>
        <p:spPr bwMode="auto">
          <a:xfrm>
            <a:off x="6375400" y="2717800"/>
            <a:ext cx="2133600" cy="533400"/>
          </a:xfrm>
          <a:prstGeom prst="rect">
            <a:avLst/>
          </a:prstGeom>
          <a:solidFill>
            <a:srgbClr val="A50021"/>
          </a:solidFill>
          <a:ln w="28575">
            <a:solidFill>
              <a:schemeClr val="tx1"/>
            </a:solidFill>
            <a:miter lim="800000"/>
            <a:headEnd/>
            <a:tailEnd/>
          </a:ln>
        </p:spPr>
        <p:txBody>
          <a:bodyPr wrap="none" anchor="ctr"/>
          <a:lstStyle/>
          <a:p>
            <a:endParaRPr lang="cs-CZ"/>
          </a:p>
        </p:txBody>
      </p:sp>
      <p:sp>
        <p:nvSpPr>
          <p:cNvPr id="39939" name="Rectangle 2"/>
          <p:cNvSpPr>
            <a:spLocks noGrp="1" noChangeArrowheads="1"/>
          </p:cNvSpPr>
          <p:nvPr>
            <p:ph type="title"/>
          </p:nvPr>
        </p:nvSpPr>
        <p:spPr/>
        <p:txBody>
          <a:bodyPr>
            <a:normAutofit fontScale="90000"/>
          </a:bodyPr>
          <a:lstStyle/>
          <a:p>
            <a:pPr eaLnBrk="1" hangingPunct="1"/>
            <a:r>
              <a:rPr lang="cs-CZ"/>
              <a:t>Možnosti kombinací různých tříd antihypertenziv</a:t>
            </a:r>
          </a:p>
        </p:txBody>
      </p:sp>
      <p:grpSp>
        <p:nvGrpSpPr>
          <p:cNvPr id="39940" name="Group 22"/>
          <p:cNvGrpSpPr>
            <a:grpSpLocks/>
          </p:cNvGrpSpPr>
          <p:nvPr/>
        </p:nvGrpSpPr>
        <p:grpSpPr bwMode="auto">
          <a:xfrm>
            <a:off x="1219200" y="1857375"/>
            <a:ext cx="7239000" cy="4619625"/>
            <a:chOff x="768" y="1170"/>
            <a:chExt cx="4560" cy="2910"/>
          </a:xfrm>
        </p:grpSpPr>
        <p:sp>
          <p:nvSpPr>
            <p:cNvPr id="39941" name="AutoShape 4"/>
            <p:cNvSpPr>
              <a:spLocks noChangeArrowheads="1"/>
            </p:cNvSpPr>
            <p:nvPr/>
          </p:nvSpPr>
          <p:spPr bwMode="auto">
            <a:xfrm rot="5400000">
              <a:off x="1956" y="1692"/>
              <a:ext cx="2160" cy="1848"/>
            </a:xfrm>
            <a:prstGeom prst="hexagon">
              <a:avLst>
                <a:gd name="adj" fmla="val 29221"/>
                <a:gd name="vf" fmla="val 115470"/>
              </a:avLst>
            </a:prstGeom>
            <a:noFill/>
            <a:ln w="38100">
              <a:solidFill>
                <a:schemeClr val="tx1"/>
              </a:solidFill>
              <a:miter lim="800000"/>
              <a:headEnd/>
              <a:tailEnd/>
            </a:ln>
          </p:spPr>
          <p:txBody>
            <a:bodyPr wrap="none" anchor="ctr"/>
            <a:lstStyle/>
            <a:p>
              <a:endParaRPr lang="cs-CZ"/>
            </a:p>
          </p:txBody>
        </p:sp>
        <p:cxnSp>
          <p:nvCxnSpPr>
            <p:cNvPr id="39942" name="AutoShape 5"/>
            <p:cNvCxnSpPr>
              <a:cxnSpLocks noChangeShapeType="1"/>
              <a:stCxn id="39941" idx="2"/>
              <a:endCxn id="39941" idx="2"/>
            </p:cNvCxnSpPr>
            <p:nvPr/>
          </p:nvCxnSpPr>
          <p:spPr bwMode="auto">
            <a:xfrm>
              <a:off x="3035" y="1523"/>
              <a:ext cx="0" cy="2184"/>
            </a:xfrm>
            <a:prstGeom prst="straightConnector1">
              <a:avLst/>
            </a:prstGeom>
            <a:noFill/>
            <a:ln w="28575">
              <a:solidFill>
                <a:schemeClr val="tx1"/>
              </a:solidFill>
              <a:round/>
              <a:headEnd type="triangle" w="med" len="med"/>
              <a:tailEnd type="triangle" w="med" len="med"/>
            </a:ln>
          </p:spPr>
        </p:cxnSp>
        <p:sp>
          <p:nvSpPr>
            <p:cNvPr id="39943" name="Line 8"/>
            <p:cNvSpPr>
              <a:spLocks noChangeShapeType="1"/>
            </p:cNvSpPr>
            <p:nvPr/>
          </p:nvSpPr>
          <p:spPr bwMode="auto">
            <a:xfrm>
              <a:off x="3024" y="1536"/>
              <a:ext cx="912" cy="1632"/>
            </a:xfrm>
            <a:prstGeom prst="line">
              <a:avLst/>
            </a:prstGeom>
            <a:noFill/>
            <a:ln w="28575">
              <a:solidFill>
                <a:schemeClr val="tx1"/>
              </a:solidFill>
              <a:round/>
              <a:headEnd type="triangle" w="med" len="med"/>
              <a:tailEnd type="triangle" w="med" len="med"/>
            </a:ln>
          </p:spPr>
          <p:txBody>
            <a:bodyPr/>
            <a:lstStyle/>
            <a:p>
              <a:endParaRPr lang="cs-CZ"/>
            </a:p>
          </p:txBody>
        </p:sp>
        <p:sp>
          <p:nvSpPr>
            <p:cNvPr id="39944" name="Line 9"/>
            <p:cNvSpPr>
              <a:spLocks noChangeShapeType="1"/>
            </p:cNvSpPr>
            <p:nvPr/>
          </p:nvSpPr>
          <p:spPr bwMode="auto">
            <a:xfrm flipH="1" flipV="1">
              <a:off x="2112" y="2064"/>
              <a:ext cx="1824" cy="1104"/>
            </a:xfrm>
            <a:prstGeom prst="line">
              <a:avLst/>
            </a:prstGeom>
            <a:noFill/>
            <a:ln w="28575">
              <a:solidFill>
                <a:schemeClr val="tx1"/>
              </a:solidFill>
              <a:round/>
              <a:headEnd type="triangle" w="med" len="med"/>
              <a:tailEnd type="triangle" w="med" len="med"/>
            </a:ln>
          </p:spPr>
          <p:txBody>
            <a:bodyPr/>
            <a:lstStyle/>
            <a:p>
              <a:endParaRPr lang="cs-CZ"/>
            </a:p>
          </p:txBody>
        </p:sp>
        <p:sp>
          <p:nvSpPr>
            <p:cNvPr id="39945" name="Line 10"/>
            <p:cNvSpPr>
              <a:spLocks noChangeShapeType="1"/>
            </p:cNvSpPr>
            <p:nvPr/>
          </p:nvSpPr>
          <p:spPr bwMode="auto">
            <a:xfrm flipH="1">
              <a:off x="2112" y="1536"/>
              <a:ext cx="912" cy="1632"/>
            </a:xfrm>
            <a:prstGeom prst="line">
              <a:avLst/>
            </a:prstGeom>
            <a:noFill/>
            <a:ln w="28575">
              <a:solidFill>
                <a:schemeClr val="tx1"/>
              </a:solidFill>
              <a:prstDash val="dash"/>
              <a:round/>
              <a:headEnd type="triangle" w="med" len="med"/>
              <a:tailEnd type="triangle" w="med" len="med"/>
            </a:ln>
          </p:spPr>
          <p:txBody>
            <a:bodyPr/>
            <a:lstStyle/>
            <a:p>
              <a:endParaRPr lang="cs-CZ"/>
            </a:p>
          </p:txBody>
        </p:sp>
        <p:sp>
          <p:nvSpPr>
            <p:cNvPr id="39946" name="Line 11"/>
            <p:cNvSpPr>
              <a:spLocks noChangeShapeType="1"/>
            </p:cNvSpPr>
            <p:nvPr/>
          </p:nvSpPr>
          <p:spPr bwMode="auto">
            <a:xfrm flipH="1">
              <a:off x="2112" y="2064"/>
              <a:ext cx="1824" cy="0"/>
            </a:xfrm>
            <a:prstGeom prst="line">
              <a:avLst/>
            </a:prstGeom>
            <a:noFill/>
            <a:ln w="28575">
              <a:solidFill>
                <a:schemeClr val="tx1"/>
              </a:solidFill>
              <a:prstDash val="dash"/>
              <a:round/>
              <a:headEnd type="triangle" w="med" len="med"/>
              <a:tailEnd type="triangle" w="med" len="med"/>
            </a:ln>
          </p:spPr>
          <p:txBody>
            <a:bodyPr/>
            <a:lstStyle/>
            <a:p>
              <a:endParaRPr lang="cs-CZ"/>
            </a:p>
          </p:txBody>
        </p:sp>
        <p:sp>
          <p:nvSpPr>
            <p:cNvPr id="39947" name="Line 12"/>
            <p:cNvSpPr>
              <a:spLocks noChangeShapeType="1"/>
            </p:cNvSpPr>
            <p:nvPr/>
          </p:nvSpPr>
          <p:spPr bwMode="auto">
            <a:xfrm flipH="1">
              <a:off x="2112" y="2064"/>
              <a:ext cx="1824" cy="1104"/>
            </a:xfrm>
            <a:prstGeom prst="line">
              <a:avLst/>
            </a:prstGeom>
            <a:noFill/>
            <a:ln w="28575">
              <a:solidFill>
                <a:schemeClr val="tx1"/>
              </a:solidFill>
              <a:prstDash val="dash"/>
              <a:round/>
              <a:headEnd type="triangle" w="med" len="med"/>
              <a:tailEnd type="triangle" w="med" len="med"/>
            </a:ln>
          </p:spPr>
          <p:txBody>
            <a:bodyPr/>
            <a:lstStyle/>
            <a:p>
              <a:endParaRPr lang="cs-CZ"/>
            </a:p>
          </p:txBody>
        </p:sp>
        <p:sp>
          <p:nvSpPr>
            <p:cNvPr id="39948" name="Line 13"/>
            <p:cNvSpPr>
              <a:spLocks noChangeShapeType="1"/>
            </p:cNvSpPr>
            <p:nvPr/>
          </p:nvSpPr>
          <p:spPr bwMode="auto">
            <a:xfrm flipH="1">
              <a:off x="3024" y="2064"/>
              <a:ext cx="912" cy="1632"/>
            </a:xfrm>
            <a:prstGeom prst="line">
              <a:avLst/>
            </a:prstGeom>
            <a:noFill/>
            <a:ln w="28575">
              <a:solidFill>
                <a:srgbClr val="FF0000"/>
              </a:solidFill>
              <a:prstDash val="dash"/>
              <a:round/>
              <a:headEnd type="triangle" w="med" len="med"/>
              <a:tailEnd type="triangle" w="med" len="med"/>
            </a:ln>
          </p:spPr>
          <p:txBody>
            <a:bodyPr/>
            <a:lstStyle/>
            <a:p>
              <a:endParaRPr lang="cs-CZ"/>
            </a:p>
          </p:txBody>
        </p:sp>
        <p:sp>
          <p:nvSpPr>
            <p:cNvPr id="39949" name="Line 14"/>
            <p:cNvSpPr>
              <a:spLocks noChangeShapeType="1"/>
            </p:cNvSpPr>
            <p:nvPr/>
          </p:nvSpPr>
          <p:spPr bwMode="auto">
            <a:xfrm flipH="1">
              <a:off x="2155" y="3153"/>
              <a:ext cx="1776" cy="0"/>
            </a:xfrm>
            <a:prstGeom prst="line">
              <a:avLst/>
            </a:prstGeom>
            <a:noFill/>
            <a:ln w="28575">
              <a:solidFill>
                <a:schemeClr val="tx1"/>
              </a:solidFill>
              <a:prstDash val="dash"/>
              <a:round/>
              <a:headEnd type="triangle" w="med" len="med"/>
              <a:tailEnd type="triangle" w="med" len="med"/>
            </a:ln>
          </p:spPr>
          <p:txBody>
            <a:bodyPr/>
            <a:lstStyle/>
            <a:p>
              <a:endParaRPr lang="cs-CZ"/>
            </a:p>
          </p:txBody>
        </p:sp>
        <p:sp>
          <p:nvSpPr>
            <p:cNvPr id="39950" name="Line 15"/>
            <p:cNvSpPr>
              <a:spLocks noChangeShapeType="1"/>
            </p:cNvSpPr>
            <p:nvPr/>
          </p:nvSpPr>
          <p:spPr bwMode="auto">
            <a:xfrm>
              <a:off x="2112" y="2064"/>
              <a:ext cx="960" cy="1632"/>
            </a:xfrm>
            <a:prstGeom prst="line">
              <a:avLst/>
            </a:prstGeom>
            <a:noFill/>
            <a:ln w="28575">
              <a:solidFill>
                <a:schemeClr val="tx1"/>
              </a:solidFill>
              <a:prstDash val="dash"/>
              <a:round/>
              <a:headEnd type="triangle" w="med" len="med"/>
              <a:tailEnd type="triangle" w="med" len="med"/>
            </a:ln>
          </p:spPr>
          <p:txBody>
            <a:bodyPr/>
            <a:lstStyle/>
            <a:p>
              <a:endParaRPr lang="cs-CZ"/>
            </a:p>
          </p:txBody>
        </p:sp>
        <p:sp>
          <p:nvSpPr>
            <p:cNvPr id="39951" name="Rectangle 16"/>
            <p:cNvSpPr>
              <a:spLocks noChangeArrowheads="1"/>
            </p:cNvSpPr>
            <p:nvPr/>
          </p:nvSpPr>
          <p:spPr bwMode="auto">
            <a:xfrm>
              <a:off x="2377" y="1170"/>
              <a:ext cx="1296" cy="288"/>
            </a:xfrm>
            <a:prstGeom prst="rect">
              <a:avLst/>
            </a:prstGeom>
            <a:noFill/>
            <a:ln w="9525">
              <a:solidFill>
                <a:schemeClr val="tx1"/>
              </a:solidFill>
              <a:miter lim="800000"/>
              <a:headEnd/>
              <a:tailEnd/>
            </a:ln>
          </p:spPr>
          <p:txBody>
            <a:bodyPr wrap="none" anchor="ctr"/>
            <a:lstStyle/>
            <a:p>
              <a:pPr algn="ctr"/>
              <a:r>
                <a:rPr lang="cs-CZ">
                  <a:latin typeface="Arial" charset="0"/>
                </a:rPr>
                <a:t>diuretika</a:t>
              </a:r>
            </a:p>
          </p:txBody>
        </p:sp>
        <p:sp>
          <p:nvSpPr>
            <p:cNvPr id="39952" name="Rectangle 17"/>
            <p:cNvSpPr>
              <a:spLocks noChangeArrowheads="1"/>
            </p:cNvSpPr>
            <p:nvPr/>
          </p:nvSpPr>
          <p:spPr bwMode="auto">
            <a:xfrm>
              <a:off x="4032" y="1728"/>
              <a:ext cx="1296" cy="288"/>
            </a:xfrm>
            <a:prstGeom prst="rect">
              <a:avLst/>
            </a:prstGeom>
            <a:solidFill>
              <a:schemeClr val="bg1"/>
            </a:solidFill>
            <a:ln w="9525">
              <a:solidFill>
                <a:schemeClr val="bg1"/>
              </a:solidFill>
              <a:miter lim="800000"/>
              <a:headEnd/>
              <a:tailEnd/>
            </a:ln>
          </p:spPr>
          <p:txBody>
            <a:bodyPr wrap="none" anchor="ctr"/>
            <a:lstStyle/>
            <a:p>
              <a:pPr algn="ctr"/>
              <a:r>
                <a:rPr lang="cs-CZ" dirty="0">
                  <a:latin typeface="Arial" charset="0"/>
                </a:rPr>
                <a:t>AT</a:t>
              </a:r>
              <a:r>
                <a:rPr lang="cs-CZ" baseline="-25000" dirty="0">
                  <a:latin typeface="Arial" charset="0"/>
                </a:rPr>
                <a:t>1</a:t>
              </a:r>
              <a:r>
                <a:rPr lang="cs-CZ" dirty="0">
                  <a:latin typeface="Arial" charset="0"/>
                </a:rPr>
                <a:t> </a:t>
              </a:r>
              <a:r>
                <a:rPr lang="cs-CZ" dirty="0" err="1">
                  <a:latin typeface="Arial" charset="0"/>
                </a:rPr>
                <a:t>blokátory</a:t>
              </a:r>
              <a:endParaRPr lang="cs-CZ" dirty="0">
                <a:latin typeface="Arial" charset="0"/>
              </a:endParaRPr>
            </a:p>
          </p:txBody>
        </p:sp>
        <p:sp>
          <p:nvSpPr>
            <p:cNvPr id="39953" name="Rectangle 18"/>
            <p:cNvSpPr>
              <a:spLocks noChangeArrowheads="1"/>
            </p:cNvSpPr>
            <p:nvPr/>
          </p:nvSpPr>
          <p:spPr bwMode="auto">
            <a:xfrm>
              <a:off x="3984" y="3216"/>
              <a:ext cx="1296" cy="288"/>
            </a:xfrm>
            <a:prstGeom prst="rect">
              <a:avLst/>
            </a:prstGeom>
            <a:noFill/>
            <a:ln w="9525">
              <a:solidFill>
                <a:schemeClr val="tx1"/>
              </a:solidFill>
              <a:miter lim="800000"/>
              <a:headEnd/>
              <a:tailEnd/>
            </a:ln>
          </p:spPr>
          <p:txBody>
            <a:bodyPr wrap="none" anchor="ctr"/>
            <a:lstStyle/>
            <a:p>
              <a:pPr algn="ctr"/>
              <a:r>
                <a:rPr lang="cs-CZ">
                  <a:latin typeface="Arial" charset="0"/>
                </a:rPr>
                <a:t>BKK</a:t>
              </a:r>
            </a:p>
          </p:txBody>
        </p:sp>
        <p:sp>
          <p:nvSpPr>
            <p:cNvPr id="39954" name="Rectangle 19"/>
            <p:cNvSpPr>
              <a:spLocks noChangeArrowheads="1"/>
            </p:cNvSpPr>
            <p:nvPr/>
          </p:nvSpPr>
          <p:spPr bwMode="auto">
            <a:xfrm>
              <a:off x="768" y="1776"/>
              <a:ext cx="1296" cy="288"/>
            </a:xfrm>
            <a:prstGeom prst="rect">
              <a:avLst/>
            </a:prstGeom>
            <a:noFill/>
            <a:ln w="9525">
              <a:solidFill>
                <a:schemeClr val="tx1"/>
              </a:solidFill>
              <a:miter lim="800000"/>
              <a:headEnd/>
              <a:tailEnd/>
            </a:ln>
          </p:spPr>
          <p:txBody>
            <a:bodyPr wrap="none" anchor="ctr"/>
            <a:lstStyle/>
            <a:p>
              <a:pPr algn="ctr"/>
              <a:r>
                <a:rPr lang="cs-CZ">
                  <a:latin typeface="Arial" charset="0"/>
                </a:rPr>
                <a:t>betablokátory</a:t>
              </a:r>
            </a:p>
          </p:txBody>
        </p:sp>
        <p:sp>
          <p:nvSpPr>
            <p:cNvPr id="39955" name="Rectangle 20"/>
            <p:cNvSpPr>
              <a:spLocks noChangeArrowheads="1"/>
            </p:cNvSpPr>
            <p:nvPr/>
          </p:nvSpPr>
          <p:spPr bwMode="auto">
            <a:xfrm>
              <a:off x="2400" y="3792"/>
              <a:ext cx="1296" cy="288"/>
            </a:xfrm>
            <a:prstGeom prst="rect">
              <a:avLst/>
            </a:prstGeom>
            <a:noFill/>
            <a:ln w="9525">
              <a:solidFill>
                <a:schemeClr val="tx1"/>
              </a:solidFill>
              <a:miter lim="800000"/>
              <a:headEnd/>
              <a:tailEnd/>
            </a:ln>
          </p:spPr>
          <p:txBody>
            <a:bodyPr wrap="none" anchor="ctr"/>
            <a:lstStyle/>
            <a:p>
              <a:pPr algn="ctr"/>
              <a:r>
                <a:rPr lang="cs-CZ">
                  <a:latin typeface="Arial" charset="0"/>
                </a:rPr>
                <a:t>ACEI</a:t>
              </a:r>
            </a:p>
          </p:txBody>
        </p:sp>
        <p:sp>
          <p:nvSpPr>
            <p:cNvPr id="39956" name="Rectangle 21"/>
            <p:cNvSpPr>
              <a:spLocks noChangeArrowheads="1"/>
            </p:cNvSpPr>
            <p:nvPr/>
          </p:nvSpPr>
          <p:spPr bwMode="auto">
            <a:xfrm>
              <a:off x="768" y="3216"/>
              <a:ext cx="1296" cy="288"/>
            </a:xfrm>
            <a:prstGeom prst="rect">
              <a:avLst/>
            </a:prstGeom>
            <a:solidFill>
              <a:schemeClr val="bg1">
                <a:lumMod val="75000"/>
              </a:schemeClr>
            </a:solidFill>
            <a:ln w="9525">
              <a:solidFill>
                <a:schemeClr val="tx1"/>
              </a:solidFill>
              <a:miter lim="800000"/>
              <a:headEnd/>
              <a:tailEnd/>
            </a:ln>
          </p:spPr>
          <p:txBody>
            <a:bodyPr wrap="none" anchor="ctr"/>
            <a:lstStyle/>
            <a:p>
              <a:pPr algn="ctr"/>
              <a:r>
                <a:rPr lang="cs-CZ" dirty="0">
                  <a:solidFill>
                    <a:srgbClr val="969696"/>
                  </a:solidFill>
                  <a:latin typeface="Arial" charset="0"/>
                  <a:sym typeface="Symbol" pitchFamily="18" charset="2"/>
                </a:rPr>
                <a:t> - </a:t>
              </a:r>
              <a:r>
                <a:rPr lang="cs-CZ" dirty="0" err="1">
                  <a:solidFill>
                    <a:srgbClr val="969696"/>
                  </a:solidFill>
                  <a:latin typeface="Arial" charset="0"/>
                  <a:sym typeface="Symbol" pitchFamily="18" charset="2"/>
                </a:rPr>
                <a:t>blokátory</a:t>
              </a:r>
              <a:endParaRPr lang="cs-CZ" dirty="0">
                <a:solidFill>
                  <a:srgbClr val="969696"/>
                </a:solidFill>
                <a:latin typeface="Arial" charset="0"/>
              </a:endParaRPr>
            </a:p>
          </p:txBody>
        </p:sp>
      </p:grpSp>
      <p:pic>
        <p:nvPicPr>
          <p:cNvPr id="2" name="Zvuk 1">
            <a:hlinkClick r:id="" action="ppaction://media"/>
            <a:extLst>
              <a:ext uri="{FF2B5EF4-FFF2-40B4-BE49-F238E27FC236}">
                <a16:creationId xmlns:a16="http://schemas.microsoft.com/office/drawing/2014/main" id="{8F71BE29-1195-4E64-9759-3C551DFC5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19645361"/>
      </p:ext>
    </p:extLst>
  </p:cSld>
  <p:clrMapOvr>
    <a:masterClrMapping/>
  </p:clrMapOvr>
  <mc:AlternateContent xmlns:mc="http://schemas.openxmlformats.org/markup-compatibility/2006">
    <mc:Choice xmlns:p14="http://schemas.microsoft.com/office/powerpoint/2010/main" Requires="p14">
      <p:transition spd="slow" p14:dur="2000" advTm="13849"/>
    </mc:Choice>
    <mc:Fallback>
      <p:transition spd="slow" advTm="13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Faktory</a:t>
            </a:r>
            <a:r>
              <a:rPr lang="en-US" dirty="0"/>
              <a:t> </a:t>
            </a:r>
            <a:r>
              <a:rPr lang="en-US" dirty="0" err="1"/>
              <a:t>ovlivňující</a:t>
            </a:r>
            <a:r>
              <a:rPr lang="en-US" dirty="0"/>
              <a:t> </a:t>
            </a:r>
            <a:r>
              <a:rPr lang="en-US" dirty="0" err="1"/>
              <a:t>adherenci</a:t>
            </a:r>
            <a:r>
              <a:rPr lang="en-US" dirty="0"/>
              <a:t> k </a:t>
            </a:r>
            <a:r>
              <a:rPr lang="en-US" dirty="0" err="1"/>
              <a:t>léčbě</a:t>
            </a:r>
            <a:endParaRPr lang="en-US" dirty="0"/>
          </a:p>
        </p:txBody>
      </p:sp>
      <p:sp>
        <p:nvSpPr>
          <p:cNvPr id="3" name="Content Placeholder 2"/>
          <p:cNvSpPr>
            <a:spLocks noGrp="1"/>
          </p:cNvSpPr>
          <p:nvPr>
            <p:ph sz="half" idx="1"/>
          </p:nvPr>
        </p:nvSpPr>
        <p:spPr/>
        <p:txBody>
          <a:bodyPr>
            <a:normAutofit fontScale="85000" lnSpcReduction="20000"/>
          </a:bodyPr>
          <a:lstStyle/>
          <a:p>
            <a:pPr marL="0" indent="0">
              <a:buNone/>
            </a:pPr>
            <a:r>
              <a:rPr lang="en-US" b="1" u="sng" dirty="0" err="1"/>
              <a:t>Zvyšující</a:t>
            </a:r>
            <a:endParaRPr lang="en-US" b="1" u="sng" dirty="0"/>
          </a:p>
          <a:p>
            <a:r>
              <a:rPr lang="en-US" dirty="0" err="1"/>
              <a:t>Ženské</a:t>
            </a:r>
            <a:r>
              <a:rPr lang="en-US" dirty="0"/>
              <a:t> </a:t>
            </a:r>
            <a:r>
              <a:rPr lang="en-US" dirty="0" err="1"/>
              <a:t>pohlaví</a:t>
            </a:r>
            <a:endParaRPr lang="en-US" dirty="0"/>
          </a:p>
          <a:p>
            <a:r>
              <a:rPr lang="en-US" dirty="0" err="1"/>
              <a:t>Vyšší</a:t>
            </a:r>
            <a:r>
              <a:rPr lang="en-US" dirty="0"/>
              <a:t> </a:t>
            </a:r>
            <a:r>
              <a:rPr lang="en-US" dirty="0" err="1"/>
              <a:t>vzdělání</a:t>
            </a:r>
            <a:endParaRPr lang="en-US" dirty="0"/>
          </a:p>
          <a:p>
            <a:r>
              <a:rPr lang="en-US" dirty="0" err="1"/>
              <a:t>Vyšší</a:t>
            </a:r>
            <a:r>
              <a:rPr lang="en-US" dirty="0"/>
              <a:t> </a:t>
            </a:r>
            <a:r>
              <a:rPr lang="en-US" dirty="0" err="1"/>
              <a:t>příjem</a:t>
            </a:r>
            <a:endParaRPr lang="en-US" dirty="0"/>
          </a:p>
          <a:p>
            <a:r>
              <a:rPr lang="en-US" dirty="0" err="1"/>
              <a:t>Manželství</a:t>
            </a:r>
            <a:r>
              <a:rPr lang="en-US" dirty="0"/>
              <a:t> </a:t>
            </a:r>
          </a:p>
          <a:p>
            <a:r>
              <a:rPr lang="en-US" dirty="0" err="1"/>
              <a:t>Kultura</a:t>
            </a:r>
            <a:endParaRPr lang="en-US" dirty="0"/>
          </a:p>
        </p:txBody>
      </p:sp>
      <p:sp>
        <p:nvSpPr>
          <p:cNvPr id="4" name="Content Placeholder 3"/>
          <p:cNvSpPr>
            <a:spLocks noGrp="1"/>
          </p:cNvSpPr>
          <p:nvPr>
            <p:ph sz="half" idx="2"/>
          </p:nvPr>
        </p:nvSpPr>
        <p:spPr/>
        <p:txBody>
          <a:bodyPr>
            <a:normAutofit fontScale="85000" lnSpcReduction="20000"/>
          </a:bodyPr>
          <a:lstStyle/>
          <a:p>
            <a:pPr marL="0" indent="0">
              <a:buNone/>
            </a:pPr>
            <a:r>
              <a:rPr lang="en-US" b="1" u="sng" dirty="0" err="1"/>
              <a:t>Snižující</a:t>
            </a:r>
            <a:endParaRPr lang="en-US" b="1" u="sng" dirty="0"/>
          </a:p>
          <a:p>
            <a:r>
              <a:rPr lang="en-US" dirty="0" err="1"/>
              <a:t>Komplexnější</a:t>
            </a:r>
            <a:r>
              <a:rPr lang="en-US" dirty="0"/>
              <a:t> </a:t>
            </a:r>
            <a:r>
              <a:rPr lang="en-US" dirty="0" err="1"/>
              <a:t>dávkování</a:t>
            </a:r>
            <a:r>
              <a:rPr lang="en-US" dirty="0"/>
              <a:t> </a:t>
            </a:r>
            <a:r>
              <a:rPr lang="en-US" dirty="0" err="1"/>
              <a:t>léků</a:t>
            </a:r>
            <a:endParaRPr lang="en-US" dirty="0"/>
          </a:p>
          <a:p>
            <a:r>
              <a:rPr lang="en-US" dirty="0" err="1"/>
              <a:t>Nežádoucí</a:t>
            </a:r>
            <a:r>
              <a:rPr lang="en-US" dirty="0"/>
              <a:t> </a:t>
            </a:r>
            <a:r>
              <a:rPr lang="en-US" dirty="0" err="1"/>
              <a:t>účinky</a:t>
            </a:r>
            <a:endParaRPr lang="en-US" dirty="0"/>
          </a:p>
          <a:p>
            <a:r>
              <a:rPr lang="en-US" dirty="0" err="1"/>
              <a:t>Vysoká</a:t>
            </a:r>
            <a:r>
              <a:rPr lang="en-US" dirty="0"/>
              <a:t> </a:t>
            </a:r>
            <a:r>
              <a:rPr lang="en-US" dirty="0" err="1"/>
              <a:t>cena</a:t>
            </a:r>
            <a:r>
              <a:rPr lang="en-US" dirty="0"/>
              <a:t> </a:t>
            </a:r>
            <a:r>
              <a:rPr lang="en-US" dirty="0" err="1"/>
              <a:t>léků</a:t>
            </a:r>
            <a:endParaRPr lang="en-US" dirty="0"/>
          </a:p>
          <a:p>
            <a:r>
              <a:rPr lang="en-US" dirty="0" err="1"/>
              <a:t>Příliš</a:t>
            </a:r>
            <a:r>
              <a:rPr lang="en-US" dirty="0"/>
              <a:t> </a:t>
            </a:r>
            <a:r>
              <a:rPr lang="en-US" dirty="0" err="1"/>
              <a:t>rychlé</a:t>
            </a:r>
            <a:r>
              <a:rPr lang="en-US" dirty="0"/>
              <a:t> </a:t>
            </a:r>
            <a:r>
              <a:rPr lang="en-US" dirty="0" err="1"/>
              <a:t>snížení</a:t>
            </a:r>
            <a:r>
              <a:rPr lang="en-US" dirty="0"/>
              <a:t> TK</a:t>
            </a:r>
          </a:p>
          <a:p>
            <a:r>
              <a:rPr lang="en-US" dirty="0" err="1"/>
              <a:t>Kouření</a:t>
            </a:r>
            <a:endParaRPr lang="en-US" dirty="0"/>
          </a:p>
          <a:p>
            <a:r>
              <a:rPr lang="en-US" dirty="0" err="1"/>
              <a:t>Nižší</a:t>
            </a:r>
            <a:r>
              <a:rPr lang="en-US" dirty="0"/>
              <a:t> </a:t>
            </a:r>
            <a:r>
              <a:rPr lang="en-US" dirty="0" err="1"/>
              <a:t>věk</a:t>
            </a:r>
            <a:endParaRPr lang="en-US" dirty="0"/>
          </a:p>
          <a:p>
            <a:r>
              <a:rPr lang="en-US" dirty="0" err="1"/>
              <a:t>Osoby</a:t>
            </a:r>
            <a:r>
              <a:rPr lang="en-US" dirty="0"/>
              <a:t> </a:t>
            </a:r>
            <a:r>
              <a:rPr lang="en-US" dirty="0" err="1"/>
              <a:t>hodně</a:t>
            </a:r>
            <a:r>
              <a:rPr lang="en-US" dirty="0"/>
              <a:t> </a:t>
            </a:r>
            <a:r>
              <a:rPr lang="en-US" dirty="0" err="1"/>
              <a:t>solící</a:t>
            </a:r>
            <a:endParaRPr lang="en-US" dirty="0"/>
          </a:p>
          <a:p>
            <a:r>
              <a:rPr lang="en-US" dirty="0" err="1"/>
              <a:t>Dlouhá</a:t>
            </a:r>
            <a:r>
              <a:rPr lang="en-US" dirty="0"/>
              <a:t> </a:t>
            </a:r>
            <a:r>
              <a:rPr lang="en-US" dirty="0" err="1"/>
              <a:t>doba</a:t>
            </a:r>
            <a:r>
              <a:rPr lang="en-US" dirty="0"/>
              <a:t> </a:t>
            </a:r>
            <a:r>
              <a:rPr lang="en-US" dirty="0" err="1"/>
              <a:t>léčby</a:t>
            </a:r>
            <a:endParaRPr lang="en-US" dirty="0"/>
          </a:p>
          <a:p>
            <a:r>
              <a:rPr lang="en-US" dirty="0" err="1"/>
              <a:t>Bariéry</a:t>
            </a:r>
            <a:r>
              <a:rPr lang="en-US" dirty="0"/>
              <a:t> v </a:t>
            </a:r>
            <a:r>
              <a:rPr lang="en-US" dirty="0" err="1"/>
              <a:t>přístupu</a:t>
            </a:r>
            <a:r>
              <a:rPr lang="en-US" dirty="0"/>
              <a:t> k </a:t>
            </a:r>
            <a:r>
              <a:rPr lang="en-US" dirty="0" err="1"/>
              <a:t>léčbě</a:t>
            </a:r>
            <a:endParaRPr lang="en-US" dirty="0"/>
          </a:p>
          <a:p>
            <a:r>
              <a:rPr lang="en-US" dirty="0" err="1"/>
              <a:t>Nadměrný</a:t>
            </a:r>
            <a:r>
              <a:rPr lang="en-US" dirty="0"/>
              <a:t> </a:t>
            </a:r>
            <a:r>
              <a:rPr lang="en-US" dirty="0" err="1"/>
              <a:t>příjem</a:t>
            </a:r>
            <a:r>
              <a:rPr lang="en-US" dirty="0"/>
              <a:t> </a:t>
            </a:r>
            <a:r>
              <a:rPr lang="en-US" dirty="0" err="1"/>
              <a:t>alkoholu</a:t>
            </a:r>
            <a:endParaRPr lang="en-US" dirty="0"/>
          </a:p>
          <a:p>
            <a:r>
              <a:rPr lang="en-US" dirty="0" err="1"/>
              <a:t>Kultura</a:t>
            </a:r>
            <a:endParaRPr lang="en-US" dirty="0"/>
          </a:p>
        </p:txBody>
      </p:sp>
      <p:sp>
        <p:nvSpPr>
          <p:cNvPr id="5" name="TextBox 4"/>
          <p:cNvSpPr txBox="1"/>
          <p:nvPr/>
        </p:nvSpPr>
        <p:spPr>
          <a:xfrm>
            <a:off x="457200" y="6005852"/>
            <a:ext cx="3909392" cy="369332"/>
          </a:xfrm>
          <a:prstGeom prst="rect">
            <a:avLst/>
          </a:prstGeom>
          <a:noFill/>
        </p:spPr>
        <p:txBody>
          <a:bodyPr wrap="square" rtlCol="0">
            <a:spAutoFit/>
          </a:bodyPr>
          <a:lstStyle/>
          <a:p>
            <a:r>
              <a:rPr lang="en-US" dirty="0"/>
              <a:t>Flack JM, et al </a:t>
            </a:r>
            <a:r>
              <a:rPr lang="en-US" dirty="0" err="1"/>
              <a:t>Eur</a:t>
            </a:r>
            <a:r>
              <a:rPr lang="en-US" dirty="0"/>
              <a:t> Heart J. 1996, 17</a:t>
            </a:r>
          </a:p>
        </p:txBody>
      </p:sp>
      <p:pic>
        <p:nvPicPr>
          <p:cNvPr id="6" name="Zvuk 5">
            <a:hlinkClick r:id="" action="ppaction://media"/>
            <a:extLst>
              <a:ext uri="{FF2B5EF4-FFF2-40B4-BE49-F238E27FC236}">
                <a16:creationId xmlns:a16="http://schemas.microsoft.com/office/drawing/2014/main" id="{3B8C904E-FC4A-43E5-A051-3B5F88E17F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01574943"/>
      </p:ext>
    </p:extLst>
  </p:cSld>
  <p:clrMapOvr>
    <a:masterClrMapping/>
  </p:clrMapOvr>
  <mc:AlternateContent xmlns:mc="http://schemas.openxmlformats.org/markup-compatibility/2006">
    <mc:Choice xmlns:p14="http://schemas.microsoft.com/office/powerpoint/2010/main" Requires="p14">
      <p:transition spd="slow" p14:dur="2000" advTm="93191"/>
    </mc:Choice>
    <mc:Fallback>
      <p:transition spd="slow" advTm="9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Adherence je </a:t>
            </a:r>
            <a:r>
              <a:rPr lang="en-US" dirty="0" err="1"/>
              <a:t>zjistitelná</a:t>
            </a:r>
            <a:endParaRPr lang="en-US" dirty="0"/>
          </a:p>
        </p:txBody>
      </p:sp>
      <p:sp>
        <p:nvSpPr>
          <p:cNvPr id="3" name="Content Placeholder 2"/>
          <p:cNvSpPr>
            <a:spLocks noGrp="1"/>
          </p:cNvSpPr>
          <p:nvPr>
            <p:ph sz="half" idx="1"/>
          </p:nvPr>
        </p:nvSpPr>
        <p:spPr/>
        <p:txBody>
          <a:bodyPr/>
          <a:lstStyle/>
          <a:p>
            <a:r>
              <a:rPr lang="en-US" dirty="0" err="1"/>
              <a:t>Spočítání</a:t>
            </a:r>
            <a:r>
              <a:rPr lang="en-US" dirty="0"/>
              <a:t> </a:t>
            </a:r>
            <a:r>
              <a:rPr lang="en-US" dirty="0" err="1"/>
              <a:t>předepsaných</a:t>
            </a:r>
            <a:r>
              <a:rPr lang="en-US" dirty="0"/>
              <a:t> </a:t>
            </a:r>
            <a:r>
              <a:rPr lang="en-US" dirty="0" err="1"/>
              <a:t>léků</a:t>
            </a:r>
            <a:endParaRPr lang="en-US" dirty="0"/>
          </a:p>
          <a:p>
            <a:r>
              <a:rPr lang="en-US" dirty="0" err="1"/>
              <a:t>Měření</a:t>
            </a:r>
            <a:r>
              <a:rPr lang="en-US" dirty="0"/>
              <a:t> </a:t>
            </a:r>
            <a:r>
              <a:rPr lang="en-US" dirty="0" err="1"/>
              <a:t>hladin</a:t>
            </a:r>
            <a:r>
              <a:rPr lang="en-US" dirty="0"/>
              <a:t> </a:t>
            </a:r>
            <a:r>
              <a:rPr lang="en-US" dirty="0" err="1"/>
              <a:t>léků</a:t>
            </a:r>
            <a:endParaRPr lang="en-US" dirty="0"/>
          </a:p>
          <a:p>
            <a:r>
              <a:rPr lang="en-US" dirty="0" err="1"/>
              <a:t>Měřitelný</a:t>
            </a:r>
            <a:r>
              <a:rPr lang="en-US" dirty="0"/>
              <a:t> </a:t>
            </a:r>
            <a:r>
              <a:rPr lang="en-US" dirty="0" err="1"/>
              <a:t>efekt</a:t>
            </a:r>
            <a:r>
              <a:rPr lang="en-US" dirty="0"/>
              <a:t> TF </a:t>
            </a:r>
            <a:r>
              <a:rPr lang="en-US" dirty="0" err="1"/>
              <a:t>při</a:t>
            </a:r>
            <a:r>
              <a:rPr lang="en-US" dirty="0"/>
              <a:t> </a:t>
            </a:r>
            <a:r>
              <a:rPr lang="en-US" dirty="0" err="1"/>
              <a:t>terapii</a:t>
            </a:r>
            <a:r>
              <a:rPr lang="en-US" dirty="0"/>
              <a:t> B-</a:t>
            </a:r>
            <a:r>
              <a:rPr lang="en-US" dirty="0" err="1"/>
              <a:t>blokátory</a:t>
            </a:r>
            <a:r>
              <a:rPr lang="en-US" dirty="0"/>
              <a:t> </a:t>
            </a:r>
            <a:r>
              <a:rPr lang="en-US" dirty="0" err="1"/>
              <a:t>nebo</a:t>
            </a:r>
            <a:r>
              <a:rPr lang="en-US" dirty="0"/>
              <a:t> </a:t>
            </a:r>
            <a:r>
              <a:rPr lang="en-US" dirty="0" err="1"/>
              <a:t>verapamilem</a:t>
            </a:r>
            <a:endParaRPr lang="en-US" dirty="0"/>
          </a:p>
          <a:p>
            <a:r>
              <a:rPr lang="en-US" dirty="0"/>
              <a:t>Test s </a:t>
            </a:r>
            <a:r>
              <a:rPr lang="en-US" dirty="0" err="1"/>
              <a:t>ranní</a:t>
            </a:r>
            <a:r>
              <a:rPr lang="en-US" dirty="0"/>
              <a:t> </a:t>
            </a:r>
            <a:r>
              <a:rPr lang="en-US" dirty="0" err="1"/>
              <a:t>dávkou</a:t>
            </a:r>
            <a:r>
              <a:rPr lang="en-US" dirty="0"/>
              <a:t> </a:t>
            </a:r>
            <a:r>
              <a:rPr lang="en-US" dirty="0" err="1"/>
              <a:t>hypotenziv</a:t>
            </a:r>
            <a:r>
              <a:rPr lang="en-US" dirty="0"/>
              <a:t> (</a:t>
            </a:r>
            <a:r>
              <a:rPr lang="en-US" dirty="0" err="1"/>
              <a:t>Dle</a:t>
            </a:r>
            <a:r>
              <a:rPr lang="en-US" dirty="0"/>
              <a:t> Doc. </a:t>
            </a:r>
            <a:r>
              <a:rPr lang="en-US" dirty="0" err="1"/>
              <a:t>Cerala</a:t>
            </a:r>
            <a:r>
              <a:rPr lang="en-US" dirty="0"/>
              <a:t>)</a:t>
            </a:r>
          </a:p>
        </p:txBody>
      </p:sp>
      <p:pic>
        <p:nvPicPr>
          <p:cNvPr id="5" name="Content Placeholder 4"/>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67000"/>
                    </a14:imgEffect>
                    <a14:imgEffect>
                      <a14:saturation sat="117000"/>
                    </a14:imgEffect>
                    <a14:imgEffect>
                      <a14:brightnessContrast bright="48000" contrast="-41000"/>
                    </a14:imgEffect>
                  </a14:imgLayer>
                </a14:imgProps>
              </a:ext>
            </a:extLst>
          </a:blip>
          <a:srcRect t="6191" b="6191"/>
          <a:stretch>
            <a:fillRect/>
          </a:stretch>
        </p:blipFill>
        <p:spPr/>
      </p:pic>
      <p:pic>
        <p:nvPicPr>
          <p:cNvPr id="4" name="Zvuk 3">
            <a:hlinkClick r:id="" action="ppaction://media"/>
            <a:extLst>
              <a:ext uri="{FF2B5EF4-FFF2-40B4-BE49-F238E27FC236}">
                <a16:creationId xmlns:a16="http://schemas.microsoft.com/office/drawing/2014/main" id="{6DAF6430-8481-4E93-A031-4C1B673462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40442516"/>
      </p:ext>
    </p:extLst>
  </p:cSld>
  <p:clrMapOvr>
    <a:masterClrMapping/>
  </p:clrMapOvr>
  <mc:AlternateContent xmlns:mc="http://schemas.openxmlformats.org/markup-compatibility/2006">
    <mc:Choice xmlns:p14="http://schemas.microsoft.com/office/powerpoint/2010/main" Requires="p14">
      <p:transition spd="slow" p14:dur="2000" advTm="118803"/>
    </mc:Choice>
    <mc:Fallback>
      <p:transition spd="slow" advTm="11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Kombinační</a:t>
            </a:r>
            <a:r>
              <a:rPr lang="en-US" dirty="0"/>
              <a:t> </a:t>
            </a:r>
            <a:r>
              <a:rPr lang="en-US" dirty="0" err="1"/>
              <a:t>terapie</a:t>
            </a:r>
            <a:endParaRPr lang="en-US" dirty="0"/>
          </a:p>
        </p:txBody>
      </p:sp>
      <p:sp>
        <p:nvSpPr>
          <p:cNvPr id="6" name="Content Placeholder 5"/>
          <p:cNvSpPr>
            <a:spLocks noGrp="1"/>
          </p:cNvSpPr>
          <p:nvPr>
            <p:ph sz="half" idx="1"/>
          </p:nvPr>
        </p:nvSpPr>
        <p:spPr/>
        <p:txBody>
          <a:bodyPr>
            <a:normAutofit fontScale="92500" lnSpcReduction="10000"/>
          </a:bodyPr>
          <a:lstStyle/>
          <a:p>
            <a:pPr marL="0" indent="0">
              <a:buNone/>
            </a:pPr>
            <a:r>
              <a:rPr lang="en-US" dirty="0"/>
              <a:t>Adherence k </a:t>
            </a:r>
            <a:r>
              <a:rPr lang="en-US" dirty="0" err="1"/>
              <a:t>terapii</a:t>
            </a:r>
            <a:r>
              <a:rPr lang="en-US" dirty="0"/>
              <a:t>:</a:t>
            </a:r>
          </a:p>
          <a:p>
            <a:r>
              <a:rPr lang="en-US" dirty="0" err="1"/>
              <a:t>Monoterapie</a:t>
            </a:r>
            <a:r>
              <a:rPr lang="en-US" dirty="0"/>
              <a:t> 77,2%</a:t>
            </a:r>
          </a:p>
          <a:p>
            <a:r>
              <a:rPr lang="en-US" dirty="0" err="1"/>
              <a:t>Dvě</a:t>
            </a:r>
            <a:r>
              <a:rPr lang="en-US" dirty="0"/>
              <a:t> </a:t>
            </a:r>
            <a:r>
              <a:rPr lang="en-US" dirty="0" err="1"/>
              <a:t>látky</a:t>
            </a:r>
            <a:r>
              <a:rPr lang="en-US" dirty="0"/>
              <a:t> 69,7%</a:t>
            </a:r>
          </a:p>
          <a:p>
            <a:r>
              <a:rPr lang="en-US" dirty="0" err="1"/>
              <a:t>Tři</a:t>
            </a:r>
            <a:r>
              <a:rPr lang="en-US" dirty="0"/>
              <a:t> </a:t>
            </a:r>
            <a:r>
              <a:rPr lang="en-US" dirty="0" err="1"/>
              <a:t>látky</a:t>
            </a:r>
            <a:r>
              <a:rPr lang="en-US" dirty="0"/>
              <a:t> 62,9%</a:t>
            </a:r>
          </a:p>
          <a:p>
            <a:r>
              <a:rPr lang="en-US" dirty="0" err="1"/>
              <a:t>Čtyři</a:t>
            </a:r>
            <a:r>
              <a:rPr lang="en-US" dirty="0"/>
              <a:t> </a:t>
            </a:r>
            <a:r>
              <a:rPr lang="en-US" dirty="0" err="1"/>
              <a:t>látky</a:t>
            </a:r>
            <a:r>
              <a:rPr lang="en-US" dirty="0"/>
              <a:t> 55,0%</a:t>
            </a:r>
          </a:p>
        </p:txBody>
      </p:sp>
      <p:sp>
        <p:nvSpPr>
          <p:cNvPr id="7" name="Content Placeholder 6"/>
          <p:cNvSpPr>
            <a:spLocks noGrp="1"/>
          </p:cNvSpPr>
          <p:nvPr>
            <p:ph sz="half" idx="2"/>
          </p:nvPr>
        </p:nvSpPr>
        <p:spPr/>
        <p:txBody>
          <a:bodyPr>
            <a:normAutofit fontScale="92500" lnSpcReduction="10000"/>
          </a:bodyPr>
          <a:lstStyle/>
          <a:p>
            <a:r>
              <a:rPr lang="en-US" dirty="0" err="1"/>
              <a:t>Výhody</a:t>
            </a:r>
            <a:r>
              <a:rPr lang="en-US" dirty="0"/>
              <a:t> </a:t>
            </a:r>
            <a:r>
              <a:rPr lang="en-US" dirty="0" err="1"/>
              <a:t>kombinační</a:t>
            </a:r>
            <a:r>
              <a:rPr lang="en-US" dirty="0"/>
              <a:t> </a:t>
            </a:r>
            <a:r>
              <a:rPr lang="en-US" dirty="0" err="1"/>
              <a:t>terapie</a:t>
            </a:r>
            <a:r>
              <a:rPr lang="en-US" dirty="0"/>
              <a:t>:</a:t>
            </a:r>
          </a:p>
          <a:p>
            <a:r>
              <a:rPr lang="en-US" dirty="0" err="1"/>
              <a:t>Menší</a:t>
            </a:r>
            <a:r>
              <a:rPr lang="en-US" dirty="0"/>
              <a:t> </a:t>
            </a:r>
            <a:r>
              <a:rPr lang="en-US" dirty="0" err="1"/>
              <a:t>riziko</a:t>
            </a:r>
            <a:r>
              <a:rPr lang="en-US" dirty="0"/>
              <a:t> </a:t>
            </a:r>
            <a:r>
              <a:rPr lang="en-US" dirty="0" err="1"/>
              <a:t>nežádoucích</a:t>
            </a:r>
            <a:r>
              <a:rPr lang="en-US" dirty="0"/>
              <a:t> </a:t>
            </a:r>
            <a:r>
              <a:rPr lang="en-US" dirty="0" err="1"/>
              <a:t>účinků</a:t>
            </a:r>
            <a:r>
              <a:rPr lang="en-US" dirty="0"/>
              <a:t> (</a:t>
            </a:r>
            <a:r>
              <a:rPr lang="en-US" dirty="0" err="1"/>
              <a:t>kombinace</a:t>
            </a:r>
            <a:r>
              <a:rPr lang="en-US" dirty="0"/>
              <a:t> </a:t>
            </a:r>
            <a:r>
              <a:rPr lang="en-US" dirty="0" err="1"/>
              <a:t>preparátů</a:t>
            </a:r>
            <a:r>
              <a:rPr lang="en-US" dirty="0"/>
              <a:t> v </a:t>
            </a:r>
            <a:r>
              <a:rPr lang="en-US" dirty="0" err="1"/>
              <a:t>nižších</a:t>
            </a:r>
            <a:r>
              <a:rPr lang="en-US" dirty="0"/>
              <a:t> </a:t>
            </a:r>
            <a:r>
              <a:rPr lang="en-US" dirty="0" err="1"/>
              <a:t>dávkách</a:t>
            </a:r>
            <a:r>
              <a:rPr lang="en-US" dirty="0"/>
              <a:t> je </a:t>
            </a:r>
            <a:r>
              <a:rPr lang="en-US" dirty="0" err="1"/>
              <a:t>lepší</a:t>
            </a:r>
            <a:r>
              <a:rPr lang="en-US" dirty="0"/>
              <a:t> </a:t>
            </a:r>
            <a:r>
              <a:rPr lang="en-US" dirty="0" err="1"/>
              <a:t>než</a:t>
            </a:r>
            <a:r>
              <a:rPr lang="en-US" dirty="0"/>
              <a:t> </a:t>
            </a:r>
            <a:r>
              <a:rPr lang="en-US" dirty="0" err="1"/>
              <a:t>maximální</a:t>
            </a:r>
            <a:r>
              <a:rPr lang="en-US" dirty="0"/>
              <a:t> </a:t>
            </a:r>
            <a:r>
              <a:rPr lang="en-US" dirty="0" err="1"/>
              <a:t>dávka</a:t>
            </a:r>
            <a:r>
              <a:rPr lang="en-US" dirty="0"/>
              <a:t> </a:t>
            </a:r>
            <a:r>
              <a:rPr lang="en-US" dirty="0" err="1"/>
              <a:t>jednoho</a:t>
            </a:r>
            <a:r>
              <a:rPr lang="en-US" dirty="0"/>
              <a:t> </a:t>
            </a:r>
            <a:r>
              <a:rPr lang="en-US" dirty="0" err="1"/>
              <a:t>preparátu</a:t>
            </a:r>
            <a:r>
              <a:rPr lang="en-US" dirty="0"/>
              <a:t>)</a:t>
            </a:r>
          </a:p>
          <a:p>
            <a:r>
              <a:rPr lang="en-US" dirty="0" err="1"/>
              <a:t>Nižší</a:t>
            </a:r>
            <a:r>
              <a:rPr lang="en-US" dirty="0"/>
              <a:t> </a:t>
            </a:r>
            <a:r>
              <a:rPr lang="en-US" dirty="0" err="1"/>
              <a:t>cena</a:t>
            </a:r>
            <a:r>
              <a:rPr lang="en-US" dirty="0"/>
              <a:t> </a:t>
            </a:r>
            <a:r>
              <a:rPr lang="en-US" dirty="0" err="1"/>
              <a:t>léčby</a:t>
            </a:r>
            <a:endParaRPr lang="en-US" dirty="0"/>
          </a:p>
          <a:p>
            <a:r>
              <a:rPr lang="en-US" dirty="0" err="1"/>
              <a:t>Aditivní</a:t>
            </a:r>
            <a:r>
              <a:rPr lang="en-US" dirty="0"/>
              <a:t> </a:t>
            </a:r>
            <a:r>
              <a:rPr lang="en-US" dirty="0" err="1"/>
              <a:t>účinek</a:t>
            </a:r>
            <a:r>
              <a:rPr lang="en-US" dirty="0"/>
              <a:t> </a:t>
            </a:r>
            <a:r>
              <a:rPr lang="en-US" dirty="0" err="1"/>
              <a:t>látek</a:t>
            </a:r>
            <a:r>
              <a:rPr lang="en-US" dirty="0"/>
              <a:t> (ACEI + </a:t>
            </a:r>
            <a:r>
              <a:rPr lang="en-US" dirty="0" err="1"/>
              <a:t>Ca</a:t>
            </a:r>
            <a:r>
              <a:rPr lang="en-US" dirty="0"/>
              <a:t> </a:t>
            </a:r>
            <a:r>
              <a:rPr lang="en-US" dirty="0" err="1"/>
              <a:t>blokátor</a:t>
            </a:r>
            <a:r>
              <a:rPr lang="en-US" dirty="0"/>
              <a:t>) </a:t>
            </a:r>
            <a:r>
              <a:rPr lang="en-US" dirty="0" err="1"/>
              <a:t>nižší</a:t>
            </a:r>
            <a:r>
              <a:rPr lang="en-US" dirty="0"/>
              <a:t> </a:t>
            </a:r>
            <a:r>
              <a:rPr lang="en-US" dirty="0" err="1"/>
              <a:t>riziko</a:t>
            </a:r>
            <a:r>
              <a:rPr lang="en-US" dirty="0"/>
              <a:t> </a:t>
            </a:r>
            <a:r>
              <a:rPr lang="en-US" dirty="0" err="1"/>
              <a:t>vzniku</a:t>
            </a:r>
            <a:r>
              <a:rPr lang="en-US" dirty="0"/>
              <a:t> </a:t>
            </a:r>
            <a:r>
              <a:rPr lang="en-US" dirty="0" err="1"/>
              <a:t>otoků</a:t>
            </a:r>
            <a:endParaRPr lang="en-US" dirty="0"/>
          </a:p>
        </p:txBody>
      </p:sp>
      <p:pic>
        <p:nvPicPr>
          <p:cNvPr id="2" name="Zvuk 1">
            <a:hlinkClick r:id="" action="ppaction://media"/>
            <a:extLst>
              <a:ext uri="{FF2B5EF4-FFF2-40B4-BE49-F238E27FC236}">
                <a16:creationId xmlns:a16="http://schemas.microsoft.com/office/drawing/2014/main" id="{775B450F-C106-4CAD-A675-E61D3227A6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59491454"/>
      </p:ext>
    </p:extLst>
  </p:cSld>
  <p:clrMapOvr>
    <a:masterClrMapping/>
  </p:clrMapOvr>
  <mc:AlternateContent xmlns:mc="http://schemas.openxmlformats.org/markup-compatibility/2006">
    <mc:Choice xmlns:p14="http://schemas.microsoft.com/office/powerpoint/2010/main" Requires="p14">
      <p:transition spd="slow" p14:dur="2000" advTm="50048"/>
    </mc:Choice>
    <mc:Fallback>
      <p:transition spd="slow" advTm="5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Co </a:t>
            </a:r>
            <a:r>
              <a:rPr lang="en-US" dirty="0" err="1"/>
              <a:t>když</a:t>
            </a:r>
            <a:r>
              <a:rPr lang="en-US" dirty="0"/>
              <a:t> je </a:t>
            </a:r>
            <a:r>
              <a:rPr lang="en-US" dirty="0" err="1"/>
              <a:t>něco</a:t>
            </a:r>
            <a:r>
              <a:rPr lang="en-US" dirty="0"/>
              <a:t> </a:t>
            </a:r>
            <a:r>
              <a:rPr lang="en-US" dirty="0" err="1"/>
              <a:t>jinak</a:t>
            </a:r>
            <a:r>
              <a:rPr lang="en-US" dirty="0"/>
              <a:t>?</a:t>
            </a:r>
          </a:p>
        </p:txBody>
      </p:sp>
      <p:sp>
        <p:nvSpPr>
          <p:cNvPr id="6" name="Subtitle 5"/>
          <p:cNvSpPr>
            <a:spLocks noGrp="1"/>
          </p:cNvSpPr>
          <p:nvPr>
            <p:ph type="subTitle" idx="1"/>
          </p:nvPr>
        </p:nvSpPr>
        <p:spPr/>
        <p:txBody>
          <a:bodyPr/>
          <a:lstStyle/>
          <a:p>
            <a:endParaRPr lang="en-US"/>
          </a:p>
        </p:txBody>
      </p:sp>
      <p:pic>
        <p:nvPicPr>
          <p:cNvPr id="2" name="Zvuk 1">
            <a:hlinkClick r:id="" action="ppaction://media"/>
            <a:extLst>
              <a:ext uri="{FF2B5EF4-FFF2-40B4-BE49-F238E27FC236}">
                <a16:creationId xmlns:a16="http://schemas.microsoft.com/office/drawing/2014/main" id="{D5046929-D8FD-4FBD-B725-00CC576CC7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15901497"/>
      </p:ext>
    </p:extLst>
  </p:cSld>
  <p:clrMapOvr>
    <a:masterClrMapping/>
  </p:clrMapOvr>
  <mc:AlternateContent xmlns:mc="http://schemas.openxmlformats.org/markup-compatibility/2006">
    <mc:Choice xmlns:p14="http://schemas.microsoft.com/office/powerpoint/2010/main" Requires="p14">
      <p:transition spd="slow" p14:dur="2000" advTm="5327"/>
    </mc:Choice>
    <mc:Fallback>
      <p:transition spd="slow" advTm="5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cs-CZ" sz="3200" dirty="0" err="1">
                <a:solidFill>
                  <a:srgbClr val="FF0000"/>
                </a:solidFill>
              </a:rPr>
              <a:t>Farmakorezistentní</a:t>
            </a:r>
            <a:r>
              <a:rPr lang="cs-CZ" sz="3200" dirty="0">
                <a:solidFill>
                  <a:srgbClr val="FF0000"/>
                </a:solidFill>
              </a:rPr>
              <a:t> hypertenze </a:t>
            </a:r>
          </a:p>
        </p:txBody>
      </p:sp>
      <p:sp>
        <p:nvSpPr>
          <p:cNvPr id="57347" name="Rectangle 3"/>
          <p:cNvSpPr>
            <a:spLocks noGrp="1" noChangeArrowheads="1"/>
          </p:cNvSpPr>
          <p:nvPr>
            <p:ph sz="half" idx="1"/>
          </p:nvPr>
        </p:nvSpPr>
        <p:spPr/>
        <p:txBody>
          <a:bodyPr/>
          <a:lstStyle/>
          <a:p>
            <a:pPr marL="0" indent="0" eaLnBrk="1" hangingPunct="1">
              <a:buNone/>
            </a:pPr>
            <a:r>
              <a:rPr lang="cs-CZ" sz="2000" b="1" u="sng" dirty="0"/>
              <a:t>Příčiny selhání terapie</a:t>
            </a:r>
          </a:p>
          <a:p>
            <a:pPr eaLnBrk="1" hangingPunct="1"/>
            <a:r>
              <a:rPr lang="cs-CZ" sz="2000" dirty="0"/>
              <a:t>Pokračování v užívání léků zvyšujících TK</a:t>
            </a:r>
          </a:p>
          <a:p>
            <a:pPr eaLnBrk="1" hangingPunct="1"/>
            <a:r>
              <a:rPr lang="cs-CZ" sz="2000" dirty="0"/>
              <a:t>Selhání režimových opatření:</a:t>
            </a:r>
          </a:p>
          <a:p>
            <a:pPr lvl="1" eaLnBrk="1" hangingPunct="1"/>
            <a:r>
              <a:rPr lang="cs-CZ" sz="1800" dirty="0"/>
              <a:t>Zvýšení hmotnosti</a:t>
            </a:r>
          </a:p>
          <a:p>
            <a:pPr lvl="1" eaLnBrk="1" hangingPunct="1"/>
            <a:r>
              <a:rPr lang="cs-CZ" sz="1800" dirty="0"/>
              <a:t>Nadměrná spotřeba alkoholu</a:t>
            </a:r>
          </a:p>
          <a:p>
            <a:pPr eaLnBrk="1" hangingPunct="1"/>
            <a:r>
              <a:rPr lang="cs-CZ" sz="2000" dirty="0"/>
              <a:t>Objemové přetížení:</a:t>
            </a:r>
          </a:p>
          <a:p>
            <a:pPr lvl="1" eaLnBrk="1" hangingPunct="1"/>
            <a:r>
              <a:rPr lang="cs-CZ" sz="1800" dirty="0"/>
              <a:t>Nedostatečná diuretická léčba</a:t>
            </a:r>
          </a:p>
          <a:p>
            <a:pPr lvl="1" eaLnBrk="1" hangingPunct="1"/>
            <a:r>
              <a:rPr lang="cs-CZ" sz="1800" dirty="0"/>
              <a:t>Progresivní renální onemocnění</a:t>
            </a:r>
          </a:p>
          <a:p>
            <a:pPr lvl="1" eaLnBrk="1" hangingPunct="1"/>
            <a:r>
              <a:rPr lang="cs-CZ" sz="1800" dirty="0"/>
              <a:t>Vysoký příjem Na</a:t>
            </a:r>
            <a:r>
              <a:rPr lang="cs-CZ" sz="1800" baseline="30000" dirty="0"/>
              <a:t>+</a:t>
            </a:r>
          </a:p>
        </p:txBody>
      </p:sp>
      <p:sp>
        <p:nvSpPr>
          <p:cNvPr id="2" name="Content Placeholder 1"/>
          <p:cNvSpPr>
            <a:spLocks noGrp="1"/>
          </p:cNvSpPr>
          <p:nvPr>
            <p:ph sz="half" idx="2"/>
          </p:nvPr>
        </p:nvSpPr>
        <p:spPr/>
        <p:txBody>
          <a:bodyPr/>
          <a:lstStyle/>
          <a:p>
            <a:pPr marL="0" indent="0">
              <a:buNone/>
            </a:pPr>
            <a:r>
              <a:rPr lang="cs-CZ" sz="2000" b="1" u="sng" dirty="0"/>
              <a:t>Případy nepravé rezistentní hypertenze:</a:t>
            </a:r>
          </a:p>
          <a:p>
            <a:pPr lvl="1"/>
            <a:r>
              <a:rPr lang="cs-CZ" sz="1800" dirty="0"/>
              <a:t>Izolovaná ambulantní hypertenze (hypertenze bílého pláště)</a:t>
            </a:r>
          </a:p>
          <a:p>
            <a:pPr lvl="1"/>
            <a:r>
              <a:rPr lang="cs-CZ" sz="1800" dirty="0"/>
              <a:t>Nesprávné užití malé manžety na  velkou paži</a:t>
            </a:r>
          </a:p>
          <a:p>
            <a:pPr lvl="1"/>
            <a:r>
              <a:rPr lang="cs-CZ" sz="1800" dirty="0"/>
              <a:t>Nedostatečná adherence pacientů k léčbě</a:t>
            </a:r>
          </a:p>
          <a:p>
            <a:endParaRPr lang="en-US" dirty="0"/>
          </a:p>
        </p:txBody>
      </p:sp>
      <p:pic>
        <p:nvPicPr>
          <p:cNvPr id="3" name="Zvuk 2">
            <a:hlinkClick r:id="" action="ppaction://media"/>
            <a:extLst>
              <a:ext uri="{FF2B5EF4-FFF2-40B4-BE49-F238E27FC236}">
                <a16:creationId xmlns:a16="http://schemas.microsoft.com/office/drawing/2014/main" id="{9B690410-CD0E-4F13-B23B-F72689E0B6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52526743"/>
      </p:ext>
    </p:extLst>
  </p:cSld>
  <p:clrMapOvr>
    <a:masterClrMapping/>
  </p:clrMapOvr>
  <mc:AlternateContent xmlns:mc="http://schemas.openxmlformats.org/markup-compatibility/2006">
    <mc:Choice xmlns:p14="http://schemas.microsoft.com/office/powerpoint/2010/main" Requires="p14">
      <p:transition spd="slow" p14:dur="2000" advTm="69832"/>
    </mc:Choice>
    <mc:Fallback>
      <p:transition spd="slow" advTm="6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Syndrom bílého pláště </a:t>
            </a:r>
            <a:endParaRPr lang="en-US" dirty="0"/>
          </a:p>
        </p:txBody>
      </p:sp>
      <p:sp>
        <p:nvSpPr>
          <p:cNvPr id="3" name="Zástupný symbol pro obsah 2"/>
          <p:cNvSpPr>
            <a:spLocks noGrp="1"/>
          </p:cNvSpPr>
          <p:nvPr>
            <p:ph idx="1"/>
          </p:nvPr>
        </p:nvSpPr>
        <p:spPr/>
        <p:txBody>
          <a:bodyPr>
            <a:normAutofit/>
          </a:bodyPr>
          <a:lstStyle/>
          <a:p>
            <a:r>
              <a:rPr lang="cs-CZ" dirty="0"/>
              <a:t>Jde o fenomén, kdy v přítomnosti lékaře je opakovaně měřen vyšší TK než v jeho nepřítomnosti</a:t>
            </a:r>
          </a:p>
          <a:p>
            <a:r>
              <a:rPr lang="cs-CZ" dirty="0"/>
              <a:t>I tento fenomén mírně zvyšuje riziko kardiovaskulárních chorob proti zdravé populaci (zvýšená reakce na stres)</a:t>
            </a:r>
          </a:p>
          <a:p>
            <a:r>
              <a:rPr lang="cs-CZ" dirty="0"/>
              <a:t>U pacientů s hypertenzi popisujeme fenomén bílého pláště (někteří pacienti u lékaře nikdy normální hodnoty TK mít nebudou)</a:t>
            </a:r>
          </a:p>
          <a:p>
            <a:r>
              <a:rPr lang="cs-CZ" dirty="0"/>
              <a:t>Opakem je maskovaná hypertenze </a:t>
            </a:r>
            <a:endParaRPr lang="en-US" dirty="0"/>
          </a:p>
        </p:txBody>
      </p:sp>
      <p:pic>
        <p:nvPicPr>
          <p:cNvPr id="4" name="Zvuk 3">
            <a:hlinkClick r:id="" action="ppaction://media"/>
            <a:extLst>
              <a:ext uri="{FF2B5EF4-FFF2-40B4-BE49-F238E27FC236}">
                <a16:creationId xmlns:a16="http://schemas.microsoft.com/office/drawing/2014/main" id="{9024FA2F-E3FA-48ED-8F0F-61D089411E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78266124"/>
      </p:ext>
    </p:extLst>
  </p:cSld>
  <p:clrMapOvr>
    <a:masterClrMapping/>
  </p:clrMapOvr>
  <mc:AlternateContent xmlns:mc="http://schemas.openxmlformats.org/markup-compatibility/2006">
    <mc:Choice xmlns:p14="http://schemas.microsoft.com/office/powerpoint/2010/main" Requires="p14">
      <p:transition spd="slow" p14:dur="2000" advTm="59453"/>
    </mc:Choice>
    <mc:Fallback>
      <p:transition spd="slow" advTm="59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defRPr/>
            </a:pPr>
            <a:r>
              <a:rPr lang="en-US" dirty="0" err="1"/>
              <a:t>Kdy</a:t>
            </a:r>
            <a:r>
              <a:rPr lang="en-US" dirty="0"/>
              <a:t> je </a:t>
            </a:r>
            <a:r>
              <a:rPr lang="en-US" dirty="0" err="1"/>
              <a:t>méně</a:t>
            </a:r>
            <a:r>
              <a:rPr lang="en-US" dirty="0"/>
              <a:t> </a:t>
            </a:r>
            <a:r>
              <a:rPr lang="en-US" dirty="0" err="1"/>
              <a:t>lépe</a:t>
            </a:r>
            <a:endParaRPr lang="en-US" dirty="0"/>
          </a:p>
        </p:txBody>
      </p:sp>
      <p:sp>
        <p:nvSpPr>
          <p:cNvPr id="2" name="Text Placeholder 1"/>
          <p:cNvSpPr>
            <a:spLocks noGrp="1"/>
          </p:cNvSpPr>
          <p:nvPr>
            <p:ph type="body" idx="1"/>
          </p:nvPr>
        </p:nvSpPr>
        <p:spPr/>
        <p:txBody>
          <a:bodyPr/>
          <a:lstStyle/>
          <a:p>
            <a:r>
              <a:rPr lang="cs-CZ" dirty="0"/>
              <a:t>Kdy snížit léčbu?</a:t>
            </a:r>
            <a:endParaRPr lang="en-US" dirty="0"/>
          </a:p>
          <a:p>
            <a:endParaRPr lang="en-US" dirty="0"/>
          </a:p>
        </p:txBody>
      </p:sp>
      <p:sp>
        <p:nvSpPr>
          <p:cNvPr id="129027" name="Rectangle 3"/>
          <p:cNvSpPr>
            <a:spLocks noGrp="1" noChangeArrowheads="1"/>
          </p:cNvSpPr>
          <p:nvPr>
            <p:ph sz="half" idx="2"/>
          </p:nvPr>
        </p:nvSpPr>
        <p:spPr/>
        <p:txBody>
          <a:bodyPr>
            <a:normAutofit/>
          </a:bodyPr>
          <a:lstStyle/>
          <a:p>
            <a:pPr eaLnBrk="1" hangingPunct="1">
              <a:lnSpc>
                <a:spcPct val="90000"/>
              </a:lnSpc>
              <a:defRPr/>
            </a:pPr>
            <a:r>
              <a:rPr lang="cs-CZ" sz="2000" dirty="0"/>
              <a:t>U pacientů se symptomatickou hypotenzí</a:t>
            </a:r>
          </a:p>
          <a:p>
            <a:pPr eaLnBrk="1" hangingPunct="1">
              <a:lnSpc>
                <a:spcPct val="90000"/>
              </a:lnSpc>
              <a:defRPr/>
            </a:pPr>
            <a:r>
              <a:rPr lang="cs-CZ" sz="2000" dirty="0"/>
              <a:t>Je nutné myslet na ortostatickou hypotenzi zvláště u mladých hubených dívek a starých kachektických nemocných</a:t>
            </a:r>
          </a:p>
          <a:p>
            <a:pPr eaLnBrk="1" hangingPunct="1">
              <a:lnSpc>
                <a:spcPct val="90000"/>
              </a:lnSpc>
              <a:defRPr/>
            </a:pPr>
            <a:r>
              <a:rPr lang="cs-CZ" sz="2000" dirty="0"/>
              <a:t>Při dlouhodobější imobilizaci často redukujeme dávky hypotenziv a po návratu do běžného režimu se vracíme k původní terapii</a:t>
            </a:r>
          </a:p>
        </p:txBody>
      </p:sp>
      <p:sp>
        <p:nvSpPr>
          <p:cNvPr id="3" name="Text Placeholder 2"/>
          <p:cNvSpPr>
            <a:spLocks noGrp="1"/>
          </p:cNvSpPr>
          <p:nvPr>
            <p:ph type="body" sz="quarter" idx="3"/>
          </p:nvPr>
        </p:nvSpPr>
        <p:spPr/>
        <p:txBody>
          <a:bodyPr/>
          <a:lstStyle/>
          <a:p>
            <a:r>
              <a:rPr lang="en-US" dirty="0" err="1"/>
              <a:t>Kdy</a:t>
            </a:r>
            <a:r>
              <a:rPr lang="en-US" dirty="0"/>
              <a:t> </a:t>
            </a:r>
            <a:r>
              <a:rPr lang="en-US" dirty="0" err="1"/>
              <a:t>být</a:t>
            </a:r>
            <a:r>
              <a:rPr lang="en-US" dirty="0"/>
              <a:t> </a:t>
            </a:r>
            <a:r>
              <a:rPr lang="en-US" dirty="0" err="1"/>
              <a:t>velmi</a:t>
            </a:r>
            <a:r>
              <a:rPr lang="en-US" dirty="0"/>
              <a:t> </a:t>
            </a:r>
            <a:r>
              <a:rPr lang="en-US" dirty="0" err="1"/>
              <a:t>opatrný</a:t>
            </a:r>
            <a:r>
              <a:rPr lang="en-US" dirty="0"/>
              <a:t>?</a:t>
            </a:r>
          </a:p>
        </p:txBody>
      </p:sp>
      <p:sp>
        <p:nvSpPr>
          <p:cNvPr id="4" name="Content Placeholder 3"/>
          <p:cNvSpPr>
            <a:spLocks noGrp="1"/>
          </p:cNvSpPr>
          <p:nvPr>
            <p:ph sz="quarter" idx="4"/>
          </p:nvPr>
        </p:nvSpPr>
        <p:spPr/>
        <p:txBody>
          <a:bodyPr/>
          <a:lstStyle/>
          <a:p>
            <a:r>
              <a:rPr lang="en-US" dirty="0" err="1"/>
              <a:t>Profesionální</a:t>
            </a:r>
            <a:r>
              <a:rPr lang="en-US" dirty="0"/>
              <a:t> </a:t>
            </a:r>
            <a:r>
              <a:rPr lang="en-US" dirty="0" err="1"/>
              <a:t>řidiči</a:t>
            </a:r>
            <a:endParaRPr lang="en-US" dirty="0"/>
          </a:p>
          <a:p>
            <a:r>
              <a:rPr lang="en-US" dirty="0" err="1"/>
              <a:t>Pracující</a:t>
            </a:r>
            <a:r>
              <a:rPr lang="en-US" dirty="0"/>
              <a:t> </a:t>
            </a:r>
            <a:r>
              <a:rPr lang="en-US" dirty="0" err="1"/>
              <a:t>ve</a:t>
            </a:r>
            <a:r>
              <a:rPr lang="en-US" dirty="0"/>
              <a:t> </a:t>
            </a:r>
            <a:r>
              <a:rPr lang="en-US" dirty="0" err="1"/>
              <a:t>výškách</a:t>
            </a:r>
            <a:endParaRPr lang="en-US" dirty="0"/>
          </a:p>
          <a:p>
            <a:r>
              <a:rPr lang="en-US" dirty="0" err="1"/>
              <a:t>Pracující</a:t>
            </a:r>
            <a:r>
              <a:rPr lang="en-US" dirty="0"/>
              <a:t> s </a:t>
            </a:r>
            <a:r>
              <a:rPr lang="en-US" dirty="0" err="1"/>
              <a:t>rizikovými</a:t>
            </a:r>
            <a:r>
              <a:rPr lang="en-US" dirty="0"/>
              <a:t> </a:t>
            </a:r>
            <a:r>
              <a:rPr lang="en-US" dirty="0" err="1"/>
              <a:t>přístroji</a:t>
            </a:r>
            <a:r>
              <a:rPr lang="en-US" dirty="0"/>
              <a:t> (</a:t>
            </a:r>
            <a:r>
              <a:rPr lang="en-US" dirty="0" err="1"/>
              <a:t>soustruhy</a:t>
            </a:r>
            <a:r>
              <a:rPr lang="en-US" dirty="0"/>
              <a:t>, </a:t>
            </a:r>
            <a:r>
              <a:rPr lang="en-US" dirty="0" err="1"/>
              <a:t>motorová</a:t>
            </a:r>
            <a:r>
              <a:rPr lang="en-US" dirty="0"/>
              <a:t> </a:t>
            </a:r>
            <a:r>
              <a:rPr lang="en-US" dirty="0" err="1"/>
              <a:t>pila</a:t>
            </a:r>
            <a:r>
              <a:rPr lang="en-US" dirty="0"/>
              <a:t> </a:t>
            </a:r>
            <a:r>
              <a:rPr lang="en-US" dirty="0" err="1"/>
              <a:t>apod</a:t>
            </a:r>
            <a:r>
              <a:rPr lang="en-US" dirty="0"/>
              <a:t>.)</a:t>
            </a:r>
          </a:p>
          <a:p>
            <a:r>
              <a:rPr lang="en-US" dirty="0" err="1"/>
              <a:t>Pacienti</a:t>
            </a:r>
            <a:r>
              <a:rPr lang="en-US" dirty="0"/>
              <a:t> </a:t>
            </a:r>
            <a:r>
              <a:rPr lang="en-US" dirty="0" err="1"/>
              <a:t>na</a:t>
            </a:r>
            <a:r>
              <a:rPr lang="en-US" dirty="0"/>
              <a:t> </a:t>
            </a:r>
            <a:r>
              <a:rPr lang="en-US" dirty="0" err="1"/>
              <a:t>antikoagulační</a:t>
            </a:r>
            <a:r>
              <a:rPr lang="en-US" dirty="0"/>
              <a:t> </a:t>
            </a:r>
            <a:r>
              <a:rPr lang="en-US" dirty="0" err="1"/>
              <a:t>terapii</a:t>
            </a:r>
            <a:endParaRPr lang="en-US" dirty="0"/>
          </a:p>
        </p:txBody>
      </p:sp>
      <p:pic>
        <p:nvPicPr>
          <p:cNvPr id="5" name="Zvuk 4">
            <a:hlinkClick r:id="" action="ppaction://media"/>
            <a:extLst>
              <a:ext uri="{FF2B5EF4-FFF2-40B4-BE49-F238E27FC236}">
                <a16:creationId xmlns:a16="http://schemas.microsoft.com/office/drawing/2014/main" id="{4747A3F1-047F-4013-AD1A-A7860163F5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4690344"/>
      </p:ext>
    </p:extLst>
  </p:cSld>
  <p:clrMapOvr>
    <a:masterClrMapping/>
  </p:clrMapOvr>
  <mc:AlternateContent xmlns:mc="http://schemas.openxmlformats.org/markup-compatibility/2006">
    <mc:Choice xmlns:p14="http://schemas.microsoft.com/office/powerpoint/2010/main" Requires="p14">
      <p:transition spd="slow" p14:dur="2000" advTm="119755"/>
    </mc:Choice>
    <mc:Fallback>
      <p:transition spd="slow" advTm="119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457200"/>
            <a:ext cx="8001000" cy="1219200"/>
          </a:xfrm>
        </p:spPr>
        <p:txBody>
          <a:bodyPr>
            <a:normAutofit fontScale="90000"/>
          </a:bodyPr>
          <a:lstStyle/>
          <a:p>
            <a:pPr algn="ctr" eaLnBrk="1" hangingPunct="1"/>
            <a:r>
              <a:rPr lang="cs-CZ" dirty="0"/>
              <a:t>Nálezy, které mohou svědčit pro sekundární hypertenzi</a:t>
            </a:r>
          </a:p>
        </p:txBody>
      </p:sp>
      <p:sp>
        <p:nvSpPr>
          <p:cNvPr id="17411" name="Rectangle 3"/>
          <p:cNvSpPr>
            <a:spLocks noGrp="1" noChangeArrowheads="1"/>
          </p:cNvSpPr>
          <p:nvPr>
            <p:ph idx="1"/>
          </p:nvPr>
        </p:nvSpPr>
        <p:spPr>
          <a:xfrm>
            <a:off x="609600" y="1905000"/>
            <a:ext cx="7994848" cy="4764360"/>
          </a:xfrm>
        </p:spPr>
        <p:txBody>
          <a:bodyPr/>
          <a:lstStyle/>
          <a:p>
            <a:pPr lvl="1" eaLnBrk="1" hangingPunct="1">
              <a:lnSpc>
                <a:spcPct val="90000"/>
              </a:lnSpc>
            </a:pPr>
            <a:r>
              <a:rPr lang="cs-CZ" sz="2000" dirty="0"/>
              <a:t>Známky </a:t>
            </a:r>
            <a:r>
              <a:rPr lang="cs-CZ" sz="2000" dirty="0" err="1"/>
              <a:t>Cushingova</a:t>
            </a:r>
            <a:r>
              <a:rPr lang="cs-CZ" sz="2000" dirty="0"/>
              <a:t> syndromu (obezita, </a:t>
            </a:r>
            <a:r>
              <a:rPr lang="cs-CZ" sz="2000" dirty="0" err="1"/>
              <a:t>striae</a:t>
            </a:r>
            <a:r>
              <a:rPr lang="cs-CZ" sz="2000" dirty="0"/>
              <a:t> apod.)</a:t>
            </a:r>
          </a:p>
          <a:p>
            <a:pPr lvl="1" eaLnBrk="1" hangingPunct="1">
              <a:lnSpc>
                <a:spcPct val="90000"/>
              </a:lnSpc>
            </a:pPr>
            <a:r>
              <a:rPr lang="cs-CZ" sz="2000" dirty="0" err="1"/>
              <a:t>Hypokalémie</a:t>
            </a:r>
            <a:r>
              <a:rPr lang="cs-CZ" sz="2000" dirty="0"/>
              <a:t> – </a:t>
            </a:r>
            <a:r>
              <a:rPr lang="cs-CZ" sz="2000" dirty="0" err="1"/>
              <a:t>hyperaldosteronismus</a:t>
            </a:r>
            <a:r>
              <a:rPr lang="cs-CZ" sz="2000" dirty="0"/>
              <a:t>, </a:t>
            </a:r>
            <a:r>
              <a:rPr lang="cs-CZ" sz="2000" dirty="0" err="1"/>
              <a:t>Cushingův</a:t>
            </a:r>
            <a:r>
              <a:rPr lang="cs-CZ" sz="2000" dirty="0"/>
              <a:t> syndrom</a:t>
            </a:r>
          </a:p>
          <a:p>
            <a:pPr lvl="1" eaLnBrk="1" hangingPunct="1">
              <a:lnSpc>
                <a:spcPct val="90000"/>
              </a:lnSpc>
            </a:pPr>
            <a:r>
              <a:rPr lang="cs-CZ" sz="2000" dirty="0"/>
              <a:t>Menší ledvina při vyšetření zobrazovacími metodami</a:t>
            </a:r>
          </a:p>
          <a:p>
            <a:pPr lvl="1" eaLnBrk="1" hangingPunct="1">
              <a:lnSpc>
                <a:spcPct val="90000"/>
              </a:lnSpc>
            </a:pPr>
            <a:r>
              <a:rPr lang="cs-CZ" sz="2000" dirty="0"/>
              <a:t>Kožní léze nebo </a:t>
            </a:r>
            <a:r>
              <a:rPr lang="cs-CZ" sz="2000" dirty="0" err="1"/>
              <a:t>neurofibromatóza</a:t>
            </a:r>
            <a:r>
              <a:rPr lang="cs-CZ" sz="2000" dirty="0"/>
              <a:t> (</a:t>
            </a:r>
            <a:r>
              <a:rPr lang="cs-CZ" sz="2000" dirty="0" err="1"/>
              <a:t>feochromocytom</a:t>
            </a:r>
            <a:r>
              <a:rPr lang="cs-CZ" sz="2000" dirty="0"/>
              <a:t>)</a:t>
            </a:r>
          </a:p>
          <a:p>
            <a:pPr lvl="1" eaLnBrk="1" hangingPunct="1">
              <a:lnSpc>
                <a:spcPct val="90000"/>
              </a:lnSpc>
            </a:pPr>
            <a:r>
              <a:rPr lang="cs-CZ" sz="2000" dirty="0"/>
              <a:t>Palpace zvětšených ledvin (</a:t>
            </a:r>
            <a:r>
              <a:rPr lang="cs-CZ" sz="2000" dirty="0" err="1"/>
              <a:t>polycystické</a:t>
            </a:r>
            <a:r>
              <a:rPr lang="cs-CZ" sz="2000" dirty="0"/>
              <a:t> ledviny)</a:t>
            </a:r>
          </a:p>
          <a:p>
            <a:pPr lvl="1" eaLnBrk="1" hangingPunct="1">
              <a:lnSpc>
                <a:spcPct val="90000"/>
              </a:lnSpc>
            </a:pPr>
            <a:r>
              <a:rPr lang="cs-CZ" sz="2000" dirty="0"/>
              <a:t>Poslech abdominálních šelestů (</a:t>
            </a:r>
            <a:r>
              <a:rPr lang="cs-CZ" sz="2000" dirty="0" err="1"/>
              <a:t>renovaskulární</a:t>
            </a:r>
            <a:r>
              <a:rPr lang="cs-CZ" sz="2000" dirty="0"/>
              <a:t> hypertenze)</a:t>
            </a:r>
          </a:p>
          <a:p>
            <a:pPr lvl="1" eaLnBrk="1" hangingPunct="1">
              <a:lnSpc>
                <a:spcPct val="90000"/>
              </a:lnSpc>
            </a:pPr>
            <a:r>
              <a:rPr lang="cs-CZ" sz="2000" dirty="0"/>
              <a:t>Poslech srdečních nebo hrudních šelestů (koarktace aorty,postižení aorty)</a:t>
            </a:r>
          </a:p>
          <a:p>
            <a:pPr lvl="1" eaLnBrk="1" hangingPunct="1">
              <a:lnSpc>
                <a:spcPct val="90000"/>
              </a:lnSpc>
            </a:pPr>
            <a:r>
              <a:rPr lang="cs-CZ" sz="2000" dirty="0"/>
              <a:t>Oslabené periferní pulsací na tepnách DKK, přesněji změření ABI</a:t>
            </a:r>
          </a:p>
          <a:p>
            <a:pPr lvl="1" eaLnBrk="1" hangingPunct="1">
              <a:lnSpc>
                <a:spcPct val="90000"/>
              </a:lnSpc>
            </a:pPr>
            <a:r>
              <a:rPr lang="cs-CZ" dirty="0"/>
              <a:t>Obezita s chrápáním a špatným nočním spánkem (syndrom spánkové apnoe)</a:t>
            </a:r>
            <a:endParaRPr lang="cs-CZ" sz="2000" dirty="0"/>
          </a:p>
          <a:p>
            <a:pPr lvl="1" eaLnBrk="1" hangingPunct="1">
              <a:lnSpc>
                <a:spcPct val="90000"/>
              </a:lnSpc>
            </a:pPr>
            <a:r>
              <a:rPr lang="cs-CZ" sz="2000" dirty="0"/>
              <a:t>Chybějící noční pokles TK – non </a:t>
            </a:r>
            <a:r>
              <a:rPr lang="cs-CZ" sz="2000" dirty="0" err="1"/>
              <a:t>dippers</a:t>
            </a:r>
            <a:endParaRPr lang="cs-CZ" sz="2000" dirty="0"/>
          </a:p>
        </p:txBody>
      </p:sp>
      <p:pic>
        <p:nvPicPr>
          <p:cNvPr id="2" name="Zvuk 1">
            <a:hlinkClick r:id="" action="ppaction://media"/>
            <a:extLst>
              <a:ext uri="{FF2B5EF4-FFF2-40B4-BE49-F238E27FC236}">
                <a16:creationId xmlns:a16="http://schemas.microsoft.com/office/drawing/2014/main" id="{FBE39783-AFCF-482E-B482-3E3756C57C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11373434"/>
      </p:ext>
    </p:extLst>
  </p:cSld>
  <p:clrMapOvr>
    <a:masterClrMapping/>
  </p:clrMapOvr>
  <mc:AlternateContent xmlns:mc="http://schemas.openxmlformats.org/markup-compatibility/2006">
    <mc:Choice xmlns:p14="http://schemas.microsoft.com/office/powerpoint/2010/main" Requires="p14">
      <p:transition spd="slow" p14:dur="2000" advTm="123191"/>
    </mc:Choice>
    <mc:Fallback>
      <p:transition spd="slow" advTm="12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Nadpis 1"/>
          <p:cNvSpPr>
            <a:spLocks noGrp="1"/>
          </p:cNvSpPr>
          <p:nvPr>
            <p:ph type="title"/>
          </p:nvPr>
        </p:nvSpPr>
        <p:spPr/>
        <p:txBody>
          <a:bodyPr/>
          <a:lstStyle/>
          <a:p>
            <a:r>
              <a:rPr lang="cs-CZ">
                <a:latin typeface="Calibri" charset="0"/>
              </a:rPr>
              <a:t>Mýty o zakázaných látkách</a:t>
            </a:r>
            <a:endParaRPr lang="en-US">
              <a:latin typeface="Calibri" charset="0"/>
            </a:endParaRPr>
          </a:p>
        </p:txBody>
      </p:sp>
      <p:sp>
        <p:nvSpPr>
          <p:cNvPr id="2" name="Text Placeholder 1"/>
          <p:cNvSpPr>
            <a:spLocks noGrp="1"/>
          </p:cNvSpPr>
          <p:nvPr>
            <p:ph type="body" idx="1"/>
          </p:nvPr>
        </p:nvSpPr>
        <p:spPr/>
        <p:txBody>
          <a:bodyPr/>
          <a:lstStyle/>
          <a:p>
            <a:r>
              <a:rPr lang="en-US" dirty="0" err="1"/>
              <a:t>Přírodní</a:t>
            </a:r>
            <a:r>
              <a:rPr lang="en-US" dirty="0"/>
              <a:t> </a:t>
            </a:r>
            <a:r>
              <a:rPr lang="en-US" dirty="0" err="1"/>
              <a:t>látky</a:t>
            </a:r>
            <a:endParaRPr lang="en-US" dirty="0"/>
          </a:p>
        </p:txBody>
      </p:sp>
      <p:sp>
        <p:nvSpPr>
          <p:cNvPr id="4" name="Zástupný symbol pro obsah 3"/>
          <p:cNvSpPr>
            <a:spLocks noGrp="1"/>
          </p:cNvSpPr>
          <p:nvPr>
            <p:ph sz="half" idx="2"/>
          </p:nvPr>
        </p:nvSpPr>
        <p:spPr/>
        <p:txBody>
          <a:bodyPr>
            <a:normAutofit fontScale="92500" lnSpcReduction="20000"/>
          </a:bodyPr>
          <a:lstStyle/>
          <a:p>
            <a:pPr>
              <a:defRPr/>
            </a:pPr>
            <a:r>
              <a:rPr lang="cs-CZ" dirty="0">
                <a:cs typeface="+mn-cs"/>
              </a:rPr>
              <a:t>Alkohol: je rozdíl v okamžitém účinku a dlouhodobém efektu. Krátkodobě působí vasodilatace a pokles TK. Dlouhodobě vzestup TK až rezistentní hypertenzi</a:t>
            </a:r>
          </a:p>
          <a:p>
            <a:pPr>
              <a:defRPr/>
            </a:pPr>
            <a:r>
              <a:rPr lang="cs-CZ" dirty="0">
                <a:cs typeface="+mn-cs"/>
              </a:rPr>
              <a:t>Káva: vede k krátkodobému zanedbatelnému vzestupu  TK hlavně u neadaptovaných jedinců. Jde o nejvyšší zdroj antioxidantů, reguluje riziko metabolického syndromu</a:t>
            </a:r>
          </a:p>
          <a:p>
            <a:pPr>
              <a:defRPr/>
            </a:pPr>
            <a:endParaRPr lang="en-US" dirty="0">
              <a:cs typeface="+mn-cs"/>
            </a:endParaRPr>
          </a:p>
        </p:txBody>
      </p:sp>
      <p:sp>
        <p:nvSpPr>
          <p:cNvPr id="3" name="Text Placeholder 2"/>
          <p:cNvSpPr>
            <a:spLocks noGrp="1"/>
          </p:cNvSpPr>
          <p:nvPr>
            <p:ph type="body" sz="quarter" idx="3"/>
          </p:nvPr>
        </p:nvSpPr>
        <p:spPr/>
        <p:txBody>
          <a:bodyPr/>
          <a:lstStyle/>
          <a:p>
            <a:r>
              <a:rPr lang="en-US" dirty="0" err="1"/>
              <a:t>Léky</a:t>
            </a:r>
            <a:endParaRPr lang="en-US" dirty="0"/>
          </a:p>
        </p:txBody>
      </p:sp>
      <p:sp>
        <p:nvSpPr>
          <p:cNvPr id="5" name="Zástupný symbol pro obsah 4"/>
          <p:cNvSpPr>
            <a:spLocks noGrp="1"/>
          </p:cNvSpPr>
          <p:nvPr>
            <p:ph sz="quarter" idx="4"/>
          </p:nvPr>
        </p:nvSpPr>
        <p:spPr/>
        <p:txBody>
          <a:bodyPr>
            <a:normAutofit/>
          </a:bodyPr>
          <a:lstStyle/>
          <a:p>
            <a:pPr>
              <a:defRPr/>
            </a:pPr>
            <a:r>
              <a:rPr lang="cs-CZ" dirty="0">
                <a:cs typeface="+mn-cs"/>
              </a:rPr>
              <a:t>Hormonální antikoncepce není neškodná zvyšuje hodnoty TK (doporučení hypertenzní společnosti je vysazení)</a:t>
            </a:r>
          </a:p>
          <a:p>
            <a:pPr>
              <a:defRPr/>
            </a:pPr>
            <a:r>
              <a:rPr lang="cs-CZ" dirty="0">
                <a:cs typeface="+mn-cs"/>
              </a:rPr>
              <a:t>Běžná analgetika nesteroidní antiflogistika nejsou neškodná zvyšují TK</a:t>
            </a:r>
            <a:endParaRPr lang="en-US" dirty="0">
              <a:cs typeface="+mn-cs"/>
            </a:endParaRPr>
          </a:p>
        </p:txBody>
      </p:sp>
      <p:pic>
        <p:nvPicPr>
          <p:cNvPr id="6" name="Zvuk 5">
            <a:hlinkClick r:id="" action="ppaction://media"/>
            <a:extLst>
              <a:ext uri="{FF2B5EF4-FFF2-40B4-BE49-F238E27FC236}">
                <a16:creationId xmlns:a16="http://schemas.microsoft.com/office/drawing/2014/main" id="{41BC482E-3B87-439F-8945-5523E5187E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79198131"/>
      </p:ext>
    </p:extLst>
  </p:cSld>
  <p:clrMapOvr>
    <a:masterClrMapping/>
  </p:clrMapOvr>
  <mc:AlternateContent xmlns:mc="http://schemas.openxmlformats.org/markup-compatibility/2006">
    <mc:Choice xmlns:p14="http://schemas.microsoft.com/office/powerpoint/2010/main" Requires="p14">
      <p:transition spd="slow" p14:dur="2000" advTm="101643"/>
    </mc:Choice>
    <mc:Fallback>
      <p:transition spd="slow" advTm="101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03200" y="6096000"/>
            <a:ext cx="8855075" cy="733425"/>
          </a:xfrm>
          <a:prstGeom prst="rect">
            <a:avLst/>
          </a:prstGeom>
          <a:noFill/>
          <a:ln w="9525">
            <a:noFill/>
            <a:miter lim="800000"/>
            <a:headEnd/>
            <a:tailEnd/>
          </a:ln>
        </p:spPr>
        <p:txBody>
          <a:bodyPr lIns="0" tIns="0" rIns="0" bIns="0" anchor="b">
            <a:spAutoFit/>
          </a:bodyPr>
          <a:lstStyle/>
          <a:p>
            <a:pPr defTabSz="914400" fontAlgn="base">
              <a:spcBef>
                <a:spcPct val="0"/>
              </a:spcBef>
              <a:spcAft>
                <a:spcPct val="0"/>
              </a:spcAft>
            </a:pPr>
            <a:r>
              <a:rPr lang="en-US" sz="1600" dirty="0">
                <a:solidFill>
                  <a:schemeClr val="bg2"/>
                </a:solidFill>
                <a:latin typeface="Times New Roman" pitchFamily="18" charset="0"/>
                <a:ea typeface="SimSun" pitchFamily="2" charset="-122"/>
                <a:sym typeface="Symbol" pitchFamily="18" charset="2"/>
              </a:rPr>
              <a:t>*South Korean data reflects men aged 30-59 with BP ≥140/90.</a:t>
            </a:r>
          </a:p>
          <a:p>
            <a:pPr defTabSz="914400" fontAlgn="base">
              <a:spcBef>
                <a:spcPct val="0"/>
              </a:spcBef>
              <a:spcAft>
                <a:spcPct val="0"/>
              </a:spcAft>
            </a:pPr>
            <a:r>
              <a:rPr lang="en-US" sz="1600" dirty="0">
                <a:solidFill>
                  <a:schemeClr val="bg2"/>
                </a:solidFill>
                <a:latin typeface="Times New Roman" pitchFamily="18" charset="0"/>
                <a:ea typeface="SimSun" pitchFamily="2" charset="-122"/>
                <a:sym typeface="Symbol" pitchFamily="18" charset="2"/>
              </a:rPr>
              <a:t>Wolf-Maier K et al. </a:t>
            </a:r>
            <a:r>
              <a:rPr lang="en-US" sz="1600" i="1" dirty="0">
                <a:solidFill>
                  <a:schemeClr val="bg2"/>
                </a:solidFill>
                <a:latin typeface="Times New Roman" pitchFamily="18" charset="0"/>
                <a:ea typeface="SimSun" pitchFamily="2" charset="-122"/>
                <a:sym typeface="Symbol" pitchFamily="18" charset="2"/>
              </a:rPr>
              <a:t>JAMA</a:t>
            </a:r>
            <a:r>
              <a:rPr lang="en-US" sz="1600" dirty="0">
                <a:solidFill>
                  <a:schemeClr val="bg2"/>
                </a:solidFill>
                <a:latin typeface="Times New Roman" pitchFamily="18" charset="0"/>
                <a:ea typeface="SimSun" pitchFamily="2" charset="-122"/>
                <a:sym typeface="Symbol" pitchFamily="18" charset="2"/>
              </a:rPr>
              <a:t>. 2003;289:2363-2369; </a:t>
            </a:r>
            <a:r>
              <a:rPr lang="en-GB" sz="1600" dirty="0">
                <a:solidFill>
                  <a:schemeClr val="bg2"/>
                </a:solidFill>
                <a:latin typeface="Times New Roman" pitchFamily="18" charset="0"/>
              </a:rPr>
              <a:t>WHO Collaborating Centre on Surveillance of Cardiovascular Disease Web site.  </a:t>
            </a:r>
            <a:endParaRPr lang="en-US" sz="1600" dirty="0">
              <a:solidFill>
                <a:schemeClr val="bg2"/>
              </a:solidFill>
              <a:latin typeface="Times New Roman" pitchFamily="18" charset="0"/>
              <a:ea typeface="SimSun" pitchFamily="2" charset="-122"/>
              <a:sym typeface="Symbol" pitchFamily="18" charset="2"/>
            </a:endParaRPr>
          </a:p>
        </p:txBody>
      </p:sp>
      <p:sp>
        <p:nvSpPr>
          <p:cNvPr id="4049923" name="Rectangle 3"/>
          <p:cNvSpPr>
            <a:spLocks noGrp="1" noChangeArrowheads="1"/>
          </p:cNvSpPr>
          <p:nvPr>
            <p:ph type="title"/>
          </p:nvPr>
        </p:nvSpPr>
        <p:spPr>
          <a:xfrm>
            <a:off x="260350" y="168275"/>
            <a:ext cx="8688388" cy="1136650"/>
          </a:xfrm>
          <a:solidFill>
            <a:schemeClr val="tx1"/>
          </a:solidFill>
          <a:ln>
            <a:noFill/>
          </a:ln>
          <a:effectLst/>
        </p:spPr>
        <p:txBody>
          <a:bodyPr>
            <a:normAutofit fontScale="90000"/>
          </a:bodyPr>
          <a:lstStyle/>
          <a:p>
            <a:pPr>
              <a:defRPr/>
            </a:pPr>
            <a:r>
              <a:rPr lang="en-US" dirty="0">
                <a:solidFill>
                  <a:schemeClr val="bg2"/>
                </a:solidFill>
              </a:rPr>
              <a:t>High Worldwide Prevalence </a:t>
            </a:r>
            <a:br>
              <a:rPr lang="en-US" dirty="0">
                <a:solidFill>
                  <a:schemeClr val="bg2"/>
                </a:solidFill>
              </a:rPr>
            </a:br>
            <a:r>
              <a:rPr lang="en-US" dirty="0">
                <a:solidFill>
                  <a:schemeClr val="bg2"/>
                </a:solidFill>
              </a:rPr>
              <a:t>of Hypertension</a:t>
            </a:r>
          </a:p>
        </p:txBody>
      </p:sp>
      <p:sp>
        <p:nvSpPr>
          <p:cNvPr id="11268" name="Rectangle 4"/>
          <p:cNvSpPr>
            <a:spLocks noChangeArrowheads="1"/>
          </p:cNvSpPr>
          <p:nvPr/>
        </p:nvSpPr>
        <p:spPr bwMode="auto">
          <a:xfrm>
            <a:off x="4505200" y="5719763"/>
            <a:ext cx="1514725" cy="276999"/>
          </a:xfrm>
          <a:prstGeom prst="rect">
            <a:avLst/>
          </a:prstGeom>
          <a:noFill/>
          <a:ln w="9525">
            <a:noFill/>
            <a:miter lim="800000"/>
            <a:headEnd/>
            <a:tailEnd/>
          </a:ln>
        </p:spPr>
        <p:txBody>
          <a:bodyPr wrap="none" lIns="0" tIns="0" rIns="0" bIns="0">
            <a:spAutoFit/>
          </a:bodyPr>
          <a:lstStyle/>
          <a:p>
            <a:pPr algn="ctr" defTabSz="914400" fontAlgn="base">
              <a:spcBef>
                <a:spcPct val="0"/>
              </a:spcBef>
              <a:spcAft>
                <a:spcPct val="0"/>
              </a:spcAft>
            </a:pPr>
            <a:r>
              <a:rPr lang="en-US" b="1">
                <a:solidFill>
                  <a:schemeClr val="bg2"/>
                </a:solidFill>
                <a:latin typeface="Times New Roman" pitchFamily="18" charset="0"/>
              </a:rPr>
              <a:t>Prevalence (%)</a:t>
            </a:r>
            <a:endParaRPr lang="en-US">
              <a:solidFill>
                <a:schemeClr val="bg2"/>
              </a:solidFill>
              <a:latin typeface="Times New Roman" pitchFamily="18" charset="0"/>
            </a:endParaRPr>
          </a:p>
        </p:txBody>
      </p:sp>
      <p:sp>
        <p:nvSpPr>
          <p:cNvPr id="4049925" name="Rectangle 5"/>
          <p:cNvSpPr>
            <a:spLocks noChangeArrowheads="1"/>
          </p:cNvSpPr>
          <p:nvPr/>
        </p:nvSpPr>
        <p:spPr bwMode="auto">
          <a:xfrm>
            <a:off x="2166938" y="4454525"/>
            <a:ext cx="2581275" cy="166688"/>
          </a:xfrm>
          <a:prstGeom prst="rect">
            <a:avLst/>
          </a:prstGeom>
          <a:solidFill>
            <a:srgbClr val="FF6600"/>
          </a:solidFill>
          <a:ln w="8001">
            <a:solidFill>
              <a:schemeClr val="bg2"/>
            </a:solidFill>
            <a:miter lim="800000"/>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11270" name="Rectangle 6"/>
          <p:cNvSpPr>
            <a:spLocks noChangeArrowheads="1"/>
          </p:cNvSpPr>
          <p:nvPr/>
        </p:nvSpPr>
        <p:spPr bwMode="auto">
          <a:xfrm>
            <a:off x="908061" y="4432300"/>
            <a:ext cx="1168389" cy="246221"/>
          </a:xfrm>
          <a:prstGeom prst="rect">
            <a:avLst/>
          </a:prstGeom>
          <a:noFill/>
          <a:ln w="9525">
            <a:noFill/>
            <a:miter lim="800000"/>
            <a:headEnd/>
            <a:tailEnd/>
          </a:ln>
        </p:spPr>
        <p:txBody>
          <a:bodyPr wrap="none" lIns="0" tIns="0" rIns="0" bIns="0">
            <a:spAutoFit/>
          </a:bodyPr>
          <a:lstStyle/>
          <a:p>
            <a:pPr algn="r" defTabSz="914400" fontAlgn="base">
              <a:spcBef>
                <a:spcPct val="0"/>
              </a:spcBef>
              <a:spcAft>
                <a:spcPct val="0"/>
              </a:spcAft>
            </a:pPr>
            <a:r>
              <a:rPr lang="en-US" sz="1600" b="1">
                <a:solidFill>
                  <a:schemeClr val="bg2"/>
                </a:solidFill>
                <a:latin typeface="Times New Roman" pitchFamily="18" charset="0"/>
              </a:rPr>
              <a:t>United States</a:t>
            </a:r>
            <a:endParaRPr lang="en-US" sz="1600" b="1" baseline="30000">
              <a:solidFill>
                <a:schemeClr val="bg2"/>
              </a:solidFill>
              <a:latin typeface="Times New Roman" pitchFamily="18" charset="0"/>
            </a:endParaRPr>
          </a:p>
        </p:txBody>
      </p:sp>
      <p:sp>
        <p:nvSpPr>
          <p:cNvPr id="4049927" name="Rectangle 7"/>
          <p:cNvSpPr>
            <a:spLocks noChangeArrowheads="1"/>
          </p:cNvSpPr>
          <p:nvPr/>
        </p:nvSpPr>
        <p:spPr bwMode="auto">
          <a:xfrm>
            <a:off x="2166938" y="3813175"/>
            <a:ext cx="2835275" cy="166688"/>
          </a:xfrm>
          <a:prstGeom prst="rect">
            <a:avLst/>
          </a:prstGeom>
          <a:solidFill>
            <a:srgbClr val="FF6600"/>
          </a:solidFill>
          <a:ln w="8001">
            <a:solidFill>
              <a:schemeClr val="bg2"/>
            </a:solidFill>
            <a:miter lim="800000"/>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11272" name="Rectangle 8"/>
          <p:cNvSpPr>
            <a:spLocks noChangeArrowheads="1"/>
          </p:cNvSpPr>
          <p:nvPr/>
        </p:nvSpPr>
        <p:spPr bwMode="auto">
          <a:xfrm>
            <a:off x="1550665" y="3778250"/>
            <a:ext cx="525785" cy="246221"/>
          </a:xfrm>
          <a:prstGeom prst="rect">
            <a:avLst/>
          </a:prstGeom>
          <a:noFill/>
          <a:ln w="9525">
            <a:noFill/>
            <a:miter lim="800000"/>
            <a:headEnd/>
            <a:tailEnd/>
          </a:ln>
        </p:spPr>
        <p:txBody>
          <a:bodyPr wrap="none" lIns="0" tIns="0" rIns="0" bIns="0">
            <a:spAutoFit/>
          </a:bodyPr>
          <a:lstStyle/>
          <a:p>
            <a:pPr algn="r" defTabSz="914400" fontAlgn="base">
              <a:spcBef>
                <a:spcPct val="0"/>
              </a:spcBef>
              <a:spcAft>
                <a:spcPct val="0"/>
              </a:spcAft>
            </a:pPr>
            <a:r>
              <a:rPr lang="en-US" sz="1600" b="1">
                <a:solidFill>
                  <a:schemeClr val="bg2"/>
                </a:solidFill>
                <a:latin typeface="Times New Roman" pitchFamily="18" charset="0"/>
              </a:rPr>
              <a:t>Egypt</a:t>
            </a:r>
            <a:endParaRPr lang="en-US" sz="1600" b="1" baseline="30000">
              <a:solidFill>
                <a:schemeClr val="bg2"/>
              </a:solidFill>
              <a:latin typeface="Times New Roman" pitchFamily="18" charset="0"/>
            </a:endParaRPr>
          </a:p>
        </p:txBody>
      </p:sp>
      <p:sp>
        <p:nvSpPr>
          <p:cNvPr id="4049929" name="Rectangle 9"/>
          <p:cNvSpPr>
            <a:spLocks noChangeArrowheads="1"/>
          </p:cNvSpPr>
          <p:nvPr/>
        </p:nvSpPr>
        <p:spPr bwMode="auto">
          <a:xfrm>
            <a:off x="2171700" y="3497263"/>
            <a:ext cx="2882900" cy="165100"/>
          </a:xfrm>
          <a:prstGeom prst="rect">
            <a:avLst/>
          </a:prstGeom>
          <a:solidFill>
            <a:srgbClr val="FF6600"/>
          </a:solidFill>
          <a:ln w="8001">
            <a:solidFill>
              <a:schemeClr val="bg2"/>
            </a:solidFill>
            <a:miter lim="800000"/>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11274" name="Rectangle 10"/>
          <p:cNvSpPr>
            <a:spLocks noChangeArrowheads="1"/>
          </p:cNvSpPr>
          <p:nvPr/>
        </p:nvSpPr>
        <p:spPr bwMode="auto">
          <a:xfrm>
            <a:off x="1540446" y="3467100"/>
            <a:ext cx="536004" cy="246221"/>
          </a:xfrm>
          <a:prstGeom prst="rect">
            <a:avLst/>
          </a:prstGeom>
          <a:noFill/>
          <a:ln w="9525">
            <a:noFill/>
            <a:miter lim="800000"/>
            <a:headEnd/>
            <a:tailEnd/>
          </a:ln>
        </p:spPr>
        <p:txBody>
          <a:bodyPr wrap="none" lIns="0" tIns="0" rIns="0" bIns="0">
            <a:spAutoFit/>
          </a:bodyPr>
          <a:lstStyle/>
          <a:p>
            <a:pPr algn="r" defTabSz="914400" fontAlgn="base">
              <a:spcBef>
                <a:spcPct val="0"/>
              </a:spcBef>
              <a:spcAft>
                <a:spcPct val="0"/>
              </a:spcAft>
            </a:pPr>
            <a:r>
              <a:rPr lang="en-US" sz="1600" b="1">
                <a:solidFill>
                  <a:schemeClr val="bg2"/>
                </a:solidFill>
                <a:latin typeface="Times New Roman" pitchFamily="18" charset="0"/>
              </a:rPr>
              <a:t>Japan</a:t>
            </a:r>
            <a:endParaRPr lang="en-US" sz="1600" b="1" baseline="30000">
              <a:solidFill>
                <a:schemeClr val="bg2"/>
              </a:solidFill>
              <a:latin typeface="Times New Roman" pitchFamily="18" charset="0"/>
            </a:endParaRPr>
          </a:p>
        </p:txBody>
      </p:sp>
      <p:sp>
        <p:nvSpPr>
          <p:cNvPr id="4049931" name="Rectangle 11"/>
          <p:cNvSpPr>
            <a:spLocks noChangeArrowheads="1"/>
          </p:cNvSpPr>
          <p:nvPr/>
        </p:nvSpPr>
        <p:spPr bwMode="auto">
          <a:xfrm>
            <a:off x="2166938" y="3189288"/>
            <a:ext cx="3494087" cy="166687"/>
          </a:xfrm>
          <a:prstGeom prst="rect">
            <a:avLst/>
          </a:prstGeom>
          <a:solidFill>
            <a:srgbClr val="FF6600"/>
          </a:solidFill>
          <a:ln w="8001">
            <a:solidFill>
              <a:schemeClr val="bg2"/>
            </a:solidFill>
            <a:miter lim="800000"/>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11276" name="Rectangle 12"/>
          <p:cNvSpPr>
            <a:spLocks noChangeArrowheads="1"/>
          </p:cNvSpPr>
          <p:nvPr/>
        </p:nvSpPr>
        <p:spPr bwMode="auto">
          <a:xfrm>
            <a:off x="1668463" y="3179763"/>
            <a:ext cx="407987" cy="244475"/>
          </a:xfrm>
          <a:prstGeom prst="rect">
            <a:avLst/>
          </a:prstGeom>
          <a:noFill/>
          <a:ln w="9525">
            <a:noFill/>
            <a:miter lim="800000"/>
            <a:headEnd/>
            <a:tailEnd/>
          </a:ln>
        </p:spPr>
        <p:txBody>
          <a:bodyPr wrap="none" lIns="0" tIns="0" rIns="0" bIns="0">
            <a:spAutoFit/>
          </a:bodyPr>
          <a:lstStyle/>
          <a:p>
            <a:pPr algn="r" defTabSz="914400" fontAlgn="base">
              <a:spcBef>
                <a:spcPct val="0"/>
              </a:spcBef>
              <a:spcAft>
                <a:spcPct val="0"/>
              </a:spcAft>
            </a:pPr>
            <a:r>
              <a:rPr lang="en-US" sz="1600" b="1">
                <a:solidFill>
                  <a:schemeClr val="bg2"/>
                </a:solidFill>
                <a:latin typeface="Times New Roman" pitchFamily="18" charset="0"/>
              </a:rPr>
              <a:t>Italy</a:t>
            </a:r>
            <a:endParaRPr lang="en-US" sz="1600" b="1" baseline="30000">
              <a:solidFill>
                <a:schemeClr val="bg2"/>
              </a:solidFill>
              <a:latin typeface="Times New Roman" pitchFamily="18" charset="0"/>
            </a:endParaRPr>
          </a:p>
        </p:txBody>
      </p:sp>
      <p:sp>
        <p:nvSpPr>
          <p:cNvPr id="4049933" name="Rectangle 13"/>
          <p:cNvSpPr>
            <a:spLocks noChangeArrowheads="1"/>
          </p:cNvSpPr>
          <p:nvPr/>
        </p:nvSpPr>
        <p:spPr bwMode="auto">
          <a:xfrm>
            <a:off x="2166938" y="2867025"/>
            <a:ext cx="3565525" cy="166688"/>
          </a:xfrm>
          <a:prstGeom prst="rect">
            <a:avLst/>
          </a:prstGeom>
          <a:solidFill>
            <a:srgbClr val="FF6600"/>
          </a:solidFill>
          <a:ln w="8001">
            <a:solidFill>
              <a:schemeClr val="bg2"/>
            </a:solidFill>
            <a:miter lim="800000"/>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11278" name="Rectangle 14"/>
          <p:cNvSpPr>
            <a:spLocks noChangeArrowheads="1"/>
          </p:cNvSpPr>
          <p:nvPr/>
        </p:nvSpPr>
        <p:spPr bwMode="auto">
          <a:xfrm>
            <a:off x="1403790" y="2852738"/>
            <a:ext cx="672660" cy="246221"/>
          </a:xfrm>
          <a:prstGeom prst="rect">
            <a:avLst/>
          </a:prstGeom>
          <a:noFill/>
          <a:ln w="9525">
            <a:noFill/>
            <a:miter lim="800000"/>
            <a:headEnd/>
            <a:tailEnd/>
          </a:ln>
        </p:spPr>
        <p:txBody>
          <a:bodyPr wrap="none" lIns="0" tIns="0" rIns="0" bIns="0">
            <a:spAutoFit/>
          </a:bodyPr>
          <a:lstStyle/>
          <a:p>
            <a:pPr algn="r" defTabSz="914400" fontAlgn="base">
              <a:spcBef>
                <a:spcPct val="0"/>
              </a:spcBef>
              <a:spcAft>
                <a:spcPct val="0"/>
              </a:spcAft>
            </a:pPr>
            <a:r>
              <a:rPr lang="en-US" sz="1600" b="1" dirty="0">
                <a:solidFill>
                  <a:schemeClr val="bg2"/>
                </a:solidFill>
                <a:latin typeface="Times New Roman" pitchFamily="18" charset="0"/>
              </a:rPr>
              <a:t>Sweden</a:t>
            </a:r>
            <a:endParaRPr lang="en-US" sz="1600" b="1" baseline="30000" dirty="0">
              <a:solidFill>
                <a:schemeClr val="bg2"/>
              </a:solidFill>
              <a:latin typeface="Times New Roman" pitchFamily="18" charset="0"/>
            </a:endParaRPr>
          </a:p>
        </p:txBody>
      </p:sp>
      <p:sp>
        <p:nvSpPr>
          <p:cNvPr id="4049935" name="Rectangle 15"/>
          <p:cNvSpPr>
            <a:spLocks noChangeArrowheads="1"/>
          </p:cNvSpPr>
          <p:nvPr/>
        </p:nvSpPr>
        <p:spPr bwMode="auto">
          <a:xfrm>
            <a:off x="2166938" y="2538413"/>
            <a:ext cx="3870325" cy="166687"/>
          </a:xfrm>
          <a:prstGeom prst="rect">
            <a:avLst/>
          </a:prstGeom>
          <a:solidFill>
            <a:srgbClr val="FF6600"/>
          </a:solidFill>
          <a:ln w="8001">
            <a:solidFill>
              <a:schemeClr val="bg2"/>
            </a:solidFill>
            <a:miter lim="800000"/>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11280" name="Rectangle 16"/>
          <p:cNvSpPr>
            <a:spLocks noChangeArrowheads="1"/>
          </p:cNvSpPr>
          <p:nvPr/>
        </p:nvSpPr>
        <p:spPr bwMode="auto">
          <a:xfrm>
            <a:off x="1335061" y="2524125"/>
            <a:ext cx="741389" cy="246221"/>
          </a:xfrm>
          <a:prstGeom prst="rect">
            <a:avLst/>
          </a:prstGeom>
          <a:noFill/>
          <a:ln w="9525">
            <a:noFill/>
            <a:miter lim="800000"/>
            <a:headEnd/>
            <a:tailEnd/>
          </a:ln>
        </p:spPr>
        <p:txBody>
          <a:bodyPr wrap="none" lIns="0" tIns="0" rIns="0" bIns="0">
            <a:spAutoFit/>
          </a:bodyPr>
          <a:lstStyle/>
          <a:p>
            <a:pPr algn="r" defTabSz="914400" fontAlgn="base">
              <a:spcBef>
                <a:spcPct val="0"/>
              </a:spcBef>
              <a:spcAft>
                <a:spcPct val="0"/>
              </a:spcAft>
            </a:pPr>
            <a:r>
              <a:rPr lang="en-US" sz="1600" b="1">
                <a:solidFill>
                  <a:schemeClr val="bg2"/>
                </a:solidFill>
                <a:latin typeface="Times New Roman" pitchFamily="18" charset="0"/>
              </a:rPr>
              <a:t>England</a:t>
            </a:r>
            <a:endParaRPr lang="en-US" sz="1600" b="1" baseline="30000">
              <a:solidFill>
                <a:schemeClr val="bg2"/>
              </a:solidFill>
              <a:latin typeface="Times New Roman" pitchFamily="18" charset="0"/>
            </a:endParaRPr>
          </a:p>
        </p:txBody>
      </p:sp>
      <p:sp>
        <p:nvSpPr>
          <p:cNvPr id="4049937" name="Rectangle 17"/>
          <p:cNvSpPr>
            <a:spLocks noChangeArrowheads="1"/>
          </p:cNvSpPr>
          <p:nvPr/>
        </p:nvSpPr>
        <p:spPr bwMode="auto">
          <a:xfrm>
            <a:off x="2166938" y="2235200"/>
            <a:ext cx="4337050" cy="165100"/>
          </a:xfrm>
          <a:prstGeom prst="rect">
            <a:avLst/>
          </a:prstGeom>
          <a:solidFill>
            <a:srgbClr val="FF6600"/>
          </a:solidFill>
          <a:ln w="8001">
            <a:solidFill>
              <a:schemeClr val="bg2"/>
            </a:solidFill>
            <a:miter lim="800000"/>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11282" name="Rectangle 18"/>
          <p:cNvSpPr>
            <a:spLocks noChangeArrowheads="1"/>
          </p:cNvSpPr>
          <p:nvPr/>
        </p:nvSpPr>
        <p:spPr bwMode="auto">
          <a:xfrm>
            <a:off x="1574510" y="2211388"/>
            <a:ext cx="501940" cy="246221"/>
          </a:xfrm>
          <a:prstGeom prst="rect">
            <a:avLst/>
          </a:prstGeom>
          <a:noFill/>
          <a:ln w="9525">
            <a:noFill/>
            <a:miter lim="800000"/>
            <a:headEnd/>
            <a:tailEnd/>
          </a:ln>
        </p:spPr>
        <p:txBody>
          <a:bodyPr wrap="none" lIns="0" tIns="0" rIns="0" bIns="0">
            <a:spAutoFit/>
          </a:bodyPr>
          <a:lstStyle/>
          <a:p>
            <a:pPr algn="r" defTabSz="914400" fontAlgn="base">
              <a:spcBef>
                <a:spcPct val="0"/>
              </a:spcBef>
              <a:spcAft>
                <a:spcPct val="0"/>
              </a:spcAft>
            </a:pPr>
            <a:r>
              <a:rPr lang="en-US" sz="1600" b="1" dirty="0">
                <a:solidFill>
                  <a:schemeClr val="bg2"/>
                </a:solidFill>
                <a:latin typeface="Times New Roman" pitchFamily="18" charset="0"/>
              </a:rPr>
              <a:t>Spain</a:t>
            </a:r>
            <a:endParaRPr lang="en-US" sz="1600" b="1" baseline="30000" dirty="0">
              <a:solidFill>
                <a:schemeClr val="bg2"/>
              </a:solidFill>
              <a:latin typeface="Times New Roman" pitchFamily="18" charset="0"/>
            </a:endParaRPr>
          </a:p>
        </p:txBody>
      </p:sp>
      <p:sp>
        <p:nvSpPr>
          <p:cNvPr id="4049939" name="Rectangle 19"/>
          <p:cNvSpPr>
            <a:spLocks noChangeArrowheads="1"/>
          </p:cNvSpPr>
          <p:nvPr/>
        </p:nvSpPr>
        <p:spPr bwMode="auto">
          <a:xfrm>
            <a:off x="2166938" y="1912938"/>
            <a:ext cx="4519612" cy="166687"/>
          </a:xfrm>
          <a:prstGeom prst="rect">
            <a:avLst/>
          </a:prstGeom>
          <a:solidFill>
            <a:srgbClr val="FF6600"/>
          </a:solidFill>
          <a:ln w="8001">
            <a:solidFill>
              <a:schemeClr val="bg2"/>
            </a:solidFill>
            <a:miter lim="800000"/>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11284" name="Rectangle 20"/>
          <p:cNvSpPr>
            <a:spLocks noChangeArrowheads="1"/>
          </p:cNvSpPr>
          <p:nvPr/>
        </p:nvSpPr>
        <p:spPr bwMode="auto">
          <a:xfrm>
            <a:off x="1392168" y="1890713"/>
            <a:ext cx="684282" cy="246221"/>
          </a:xfrm>
          <a:prstGeom prst="rect">
            <a:avLst/>
          </a:prstGeom>
          <a:noFill/>
          <a:ln w="9525">
            <a:noFill/>
            <a:miter lim="800000"/>
            <a:headEnd/>
            <a:tailEnd/>
          </a:ln>
        </p:spPr>
        <p:txBody>
          <a:bodyPr wrap="none" lIns="0" tIns="0" rIns="0" bIns="0">
            <a:spAutoFit/>
          </a:bodyPr>
          <a:lstStyle/>
          <a:p>
            <a:pPr algn="r" defTabSz="914400" fontAlgn="base">
              <a:spcBef>
                <a:spcPct val="0"/>
              </a:spcBef>
              <a:spcAft>
                <a:spcPct val="0"/>
              </a:spcAft>
            </a:pPr>
            <a:r>
              <a:rPr lang="en-US" sz="1600" b="1" dirty="0">
                <a:solidFill>
                  <a:schemeClr val="bg2"/>
                </a:solidFill>
                <a:latin typeface="Times New Roman" pitchFamily="18" charset="0"/>
              </a:rPr>
              <a:t>Finland</a:t>
            </a:r>
            <a:endParaRPr lang="en-US" sz="1600" b="1" baseline="30000" dirty="0">
              <a:solidFill>
                <a:schemeClr val="bg2"/>
              </a:solidFill>
              <a:latin typeface="Times New Roman" pitchFamily="18" charset="0"/>
            </a:endParaRPr>
          </a:p>
        </p:txBody>
      </p:sp>
      <p:sp>
        <p:nvSpPr>
          <p:cNvPr id="4049941" name="Rectangle 21"/>
          <p:cNvSpPr>
            <a:spLocks noChangeArrowheads="1"/>
          </p:cNvSpPr>
          <p:nvPr/>
        </p:nvSpPr>
        <p:spPr bwMode="auto">
          <a:xfrm>
            <a:off x="2166938" y="1616075"/>
            <a:ext cx="5129212" cy="168275"/>
          </a:xfrm>
          <a:prstGeom prst="rect">
            <a:avLst/>
          </a:prstGeom>
          <a:solidFill>
            <a:srgbClr val="FF6600"/>
          </a:solidFill>
          <a:ln w="8001">
            <a:solidFill>
              <a:schemeClr val="bg2"/>
            </a:solidFill>
            <a:miter lim="800000"/>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11286" name="Rectangle 22"/>
          <p:cNvSpPr>
            <a:spLocks noChangeArrowheads="1"/>
          </p:cNvSpPr>
          <p:nvPr/>
        </p:nvSpPr>
        <p:spPr bwMode="auto">
          <a:xfrm>
            <a:off x="1242888" y="1585913"/>
            <a:ext cx="833562" cy="246221"/>
          </a:xfrm>
          <a:prstGeom prst="rect">
            <a:avLst/>
          </a:prstGeom>
          <a:noFill/>
          <a:ln w="9525">
            <a:noFill/>
            <a:miter lim="800000"/>
            <a:headEnd/>
            <a:tailEnd/>
          </a:ln>
        </p:spPr>
        <p:txBody>
          <a:bodyPr wrap="none" lIns="0" tIns="0" rIns="0" bIns="0">
            <a:spAutoFit/>
          </a:bodyPr>
          <a:lstStyle/>
          <a:p>
            <a:pPr algn="r" defTabSz="914400" fontAlgn="base">
              <a:spcBef>
                <a:spcPct val="0"/>
              </a:spcBef>
              <a:spcAft>
                <a:spcPct val="0"/>
              </a:spcAft>
            </a:pPr>
            <a:r>
              <a:rPr lang="en-US" sz="1600" b="1" dirty="0">
                <a:solidFill>
                  <a:schemeClr val="bg2"/>
                </a:solidFill>
                <a:latin typeface="Times New Roman" pitchFamily="18" charset="0"/>
              </a:rPr>
              <a:t>Germany</a:t>
            </a:r>
            <a:endParaRPr lang="en-US" sz="1600" b="1" baseline="30000" dirty="0">
              <a:solidFill>
                <a:schemeClr val="bg2"/>
              </a:solidFill>
              <a:latin typeface="Times New Roman" pitchFamily="18" charset="0"/>
            </a:endParaRPr>
          </a:p>
        </p:txBody>
      </p:sp>
      <p:sp>
        <p:nvSpPr>
          <p:cNvPr id="4049943" name="Line 23"/>
          <p:cNvSpPr>
            <a:spLocks noChangeShapeType="1"/>
          </p:cNvSpPr>
          <p:nvPr/>
        </p:nvSpPr>
        <p:spPr bwMode="auto">
          <a:xfrm>
            <a:off x="2157413" y="1514475"/>
            <a:ext cx="1587" cy="3803650"/>
          </a:xfrm>
          <a:prstGeom prst="line">
            <a:avLst/>
          </a:prstGeom>
          <a:noFill/>
          <a:ln w="28575">
            <a:solidFill>
              <a:schemeClr val="bg2"/>
            </a:solidFill>
            <a:round/>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4049944" name="Rectangle 24"/>
          <p:cNvSpPr>
            <a:spLocks noChangeArrowheads="1"/>
          </p:cNvSpPr>
          <p:nvPr/>
        </p:nvSpPr>
        <p:spPr bwMode="auto">
          <a:xfrm>
            <a:off x="2171700" y="5064125"/>
            <a:ext cx="1966913" cy="165100"/>
          </a:xfrm>
          <a:prstGeom prst="rect">
            <a:avLst/>
          </a:prstGeom>
          <a:solidFill>
            <a:srgbClr val="FF6600"/>
          </a:solidFill>
          <a:ln w="8001">
            <a:solidFill>
              <a:schemeClr val="bg2"/>
            </a:solidFill>
            <a:miter lim="800000"/>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4049945" name="Rectangle 25"/>
          <p:cNvSpPr>
            <a:spLocks noChangeArrowheads="1"/>
          </p:cNvSpPr>
          <p:nvPr/>
        </p:nvSpPr>
        <p:spPr bwMode="auto">
          <a:xfrm>
            <a:off x="2166938" y="4760913"/>
            <a:ext cx="2540000" cy="165100"/>
          </a:xfrm>
          <a:prstGeom prst="rect">
            <a:avLst/>
          </a:prstGeom>
          <a:solidFill>
            <a:srgbClr val="FF6600"/>
          </a:solidFill>
          <a:ln w="8001">
            <a:solidFill>
              <a:schemeClr val="bg2"/>
            </a:solidFill>
            <a:miter lim="800000"/>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4049946" name="Line 26"/>
          <p:cNvSpPr>
            <a:spLocks noChangeShapeType="1"/>
          </p:cNvSpPr>
          <p:nvPr/>
        </p:nvSpPr>
        <p:spPr bwMode="auto">
          <a:xfrm>
            <a:off x="2166938" y="5318125"/>
            <a:ext cx="6489700" cy="1588"/>
          </a:xfrm>
          <a:prstGeom prst="line">
            <a:avLst/>
          </a:prstGeom>
          <a:noFill/>
          <a:ln w="28575">
            <a:solidFill>
              <a:schemeClr val="bg2"/>
            </a:solidFill>
            <a:round/>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grpSp>
        <p:nvGrpSpPr>
          <p:cNvPr id="2" name="Group 27"/>
          <p:cNvGrpSpPr>
            <a:grpSpLocks/>
          </p:cNvGrpSpPr>
          <p:nvPr/>
        </p:nvGrpSpPr>
        <p:grpSpPr bwMode="auto">
          <a:xfrm>
            <a:off x="2166938" y="5318125"/>
            <a:ext cx="6492875" cy="61913"/>
            <a:chOff x="1365" y="3113"/>
            <a:chExt cx="4090" cy="18"/>
          </a:xfrm>
        </p:grpSpPr>
        <p:sp>
          <p:nvSpPr>
            <p:cNvPr id="4049948" name="Line 28"/>
            <p:cNvSpPr>
              <a:spLocks noChangeShapeType="1"/>
            </p:cNvSpPr>
            <p:nvPr/>
          </p:nvSpPr>
          <p:spPr bwMode="auto">
            <a:xfrm flipV="1">
              <a:off x="1365" y="3113"/>
              <a:ext cx="2" cy="18"/>
            </a:xfrm>
            <a:prstGeom prst="line">
              <a:avLst/>
            </a:prstGeom>
            <a:noFill/>
            <a:ln w="28575">
              <a:noFill/>
              <a:round/>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4049949" name="Line 29"/>
            <p:cNvSpPr>
              <a:spLocks noChangeShapeType="1"/>
            </p:cNvSpPr>
            <p:nvPr/>
          </p:nvSpPr>
          <p:spPr bwMode="auto">
            <a:xfrm flipV="1">
              <a:off x="1948" y="3113"/>
              <a:ext cx="1" cy="18"/>
            </a:xfrm>
            <a:prstGeom prst="line">
              <a:avLst/>
            </a:prstGeom>
            <a:noFill/>
            <a:ln w="28575">
              <a:noFill/>
              <a:round/>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4049950" name="Line 30"/>
            <p:cNvSpPr>
              <a:spLocks noChangeShapeType="1"/>
            </p:cNvSpPr>
            <p:nvPr/>
          </p:nvSpPr>
          <p:spPr bwMode="auto">
            <a:xfrm flipV="1">
              <a:off x="2537" y="3113"/>
              <a:ext cx="1" cy="18"/>
            </a:xfrm>
            <a:prstGeom prst="line">
              <a:avLst/>
            </a:prstGeom>
            <a:noFill/>
            <a:ln w="28575">
              <a:noFill/>
              <a:round/>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4049951" name="Line 31"/>
            <p:cNvSpPr>
              <a:spLocks noChangeShapeType="1"/>
            </p:cNvSpPr>
            <p:nvPr/>
          </p:nvSpPr>
          <p:spPr bwMode="auto">
            <a:xfrm flipV="1">
              <a:off x="3119" y="3113"/>
              <a:ext cx="1" cy="18"/>
            </a:xfrm>
            <a:prstGeom prst="line">
              <a:avLst/>
            </a:prstGeom>
            <a:noFill/>
            <a:ln w="28575">
              <a:noFill/>
              <a:round/>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4049952" name="Line 32"/>
            <p:cNvSpPr>
              <a:spLocks noChangeShapeType="1"/>
            </p:cNvSpPr>
            <p:nvPr/>
          </p:nvSpPr>
          <p:spPr bwMode="auto">
            <a:xfrm flipV="1">
              <a:off x="3701" y="3113"/>
              <a:ext cx="1" cy="18"/>
            </a:xfrm>
            <a:prstGeom prst="line">
              <a:avLst/>
            </a:prstGeom>
            <a:noFill/>
            <a:ln w="28575">
              <a:noFill/>
              <a:round/>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4049953" name="Line 33"/>
            <p:cNvSpPr>
              <a:spLocks noChangeShapeType="1"/>
            </p:cNvSpPr>
            <p:nvPr/>
          </p:nvSpPr>
          <p:spPr bwMode="auto">
            <a:xfrm flipV="1">
              <a:off x="4283" y="3113"/>
              <a:ext cx="1" cy="18"/>
            </a:xfrm>
            <a:prstGeom prst="line">
              <a:avLst/>
            </a:prstGeom>
            <a:noFill/>
            <a:ln w="28575">
              <a:noFill/>
              <a:round/>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4049954" name="Line 34"/>
            <p:cNvSpPr>
              <a:spLocks noChangeShapeType="1"/>
            </p:cNvSpPr>
            <p:nvPr/>
          </p:nvSpPr>
          <p:spPr bwMode="auto">
            <a:xfrm flipV="1">
              <a:off x="4871" y="3113"/>
              <a:ext cx="1" cy="18"/>
            </a:xfrm>
            <a:prstGeom prst="line">
              <a:avLst/>
            </a:prstGeom>
            <a:noFill/>
            <a:ln w="28575">
              <a:noFill/>
              <a:round/>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4049955" name="Line 35"/>
            <p:cNvSpPr>
              <a:spLocks noChangeShapeType="1"/>
            </p:cNvSpPr>
            <p:nvPr/>
          </p:nvSpPr>
          <p:spPr bwMode="auto">
            <a:xfrm flipV="1">
              <a:off x="5453" y="3113"/>
              <a:ext cx="2" cy="18"/>
            </a:xfrm>
            <a:prstGeom prst="line">
              <a:avLst/>
            </a:prstGeom>
            <a:noFill/>
            <a:ln w="28575">
              <a:noFill/>
              <a:round/>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grpSp>
      <p:sp>
        <p:nvSpPr>
          <p:cNvPr id="11292" name="Rectangle 36"/>
          <p:cNvSpPr>
            <a:spLocks noChangeArrowheads="1"/>
          </p:cNvSpPr>
          <p:nvPr/>
        </p:nvSpPr>
        <p:spPr bwMode="auto">
          <a:xfrm>
            <a:off x="2127548" y="5394325"/>
            <a:ext cx="102592" cy="246221"/>
          </a:xfrm>
          <a:prstGeom prst="rect">
            <a:avLst/>
          </a:prstGeom>
          <a:noFill/>
          <a:ln w="9525">
            <a:noFill/>
            <a:miter lim="800000"/>
            <a:headEnd/>
            <a:tailEnd/>
          </a:ln>
        </p:spPr>
        <p:txBody>
          <a:bodyPr wrap="none" lIns="0" tIns="0" rIns="0" bIns="0">
            <a:spAutoFit/>
          </a:bodyPr>
          <a:lstStyle/>
          <a:p>
            <a:pPr algn="ctr" defTabSz="914400" fontAlgn="base">
              <a:spcBef>
                <a:spcPct val="0"/>
              </a:spcBef>
              <a:spcAft>
                <a:spcPct val="0"/>
              </a:spcAft>
            </a:pPr>
            <a:r>
              <a:rPr lang="en-US" sz="1600" dirty="0">
                <a:solidFill>
                  <a:schemeClr val="bg2"/>
                </a:solidFill>
                <a:latin typeface="Times New Roman" pitchFamily="18" charset="0"/>
              </a:rPr>
              <a:t>0</a:t>
            </a:r>
          </a:p>
        </p:txBody>
      </p:sp>
      <p:sp>
        <p:nvSpPr>
          <p:cNvPr id="11293" name="Rectangle 37"/>
          <p:cNvSpPr>
            <a:spLocks noChangeArrowheads="1"/>
          </p:cNvSpPr>
          <p:nvPr/>
        </p:nvSpPr>
        <p:spPr bwMode="auto">
          <a:xfrm>
            <a:off x="3002558" y="5394325"/>
            <a:ext cx="205184" cy="246221"/>
          </a:xfrm>
          <a:prstGeom prst="rect">
            <a:avLst/>
          </a:prstGeom>
          <a:noFill/>
          <a:ln w="9525">
            <a:noFill/>
            <a:miter lim="800000"/>
            <a:headEnd/>
            <a:tailEnd/>
          </a:ln>
        </p:spPr>
        <p:txBody>
          <a:bodyPr wrap="none" lIns="0" tIns="0" rIns="0" bIns="0">
            <a:spAutoFit/>
          </a:bodyPr>
          <a:lstStyle/>
          <a:p>
            <a:pPr algn="ctr" defTabSz="914400" fontAlgn="base">
              <a:spcBef>
                <a:spcPct val="0"/>
              </a:spcBef>
              <a:spcAft>
                <a:spcPct val="0"/>
              </a:spcAft>
            </a:pPr>
            <a:r>
              <a:rPr lang="en-US" sz="1600">
                <a:solidFill>
                  <a:schemeClr val="bg2"/>
                </a:solidFill>
                <a:latin typeface="Times New Roman" pitchFamily="18" charset="0"/>
              </a:rPr>
              <a:t>10</a:t>
            </a:r>
          </a:p>
        </p:txBody>
      </p:sp>
      <p:sp>
        <p:nvSpPr>
          <p:cNvPr id="11294" name="Rectangle 38"/>
          <p:cNvSpPr>
            <a:spLocks noChangeArrowheads="1"/>
          </p:cNvSpPr>
          <p:nvPr/>
        </p:nvSpPr>
        <p:spPr bwMode="auto">
          <a:xfrm>
            <a:off x="3937595" y="5394325"/>
            <a:ext cx="205184" cy="246221"/>
          </a:xfrm>
          <a:prstGeom prst="rect">
            <a:avLst/>
          </a:prstGeom>
          <a:noFill/>
          <a:ln w="9525">
            <a:noFill/>
            <a:miter lim="800000"/>
            <a:headEnd/>
            <a:tailEnd/>
          </a:ln>
        </p:spPr>
        <p:txBody>
          <a:bodyPr wrap="none" lIns="0" tIns="0" rIns="0" bIns="0">
            <a:spAutoFit/>
          </a:bodyPr>
          <a:lstStyle/>
          <a:p>
            <a:pPr algn="ctr" defTabSz="914400" fontAlgn="base">
              <a:spcBef>
                <a:spcPct val="0"/>
              </a:spcBef>
              <a:spcAft>
                <a:spcPct val="0"/>
              </a:spcAft>
            </a:pPr>
            <a:r>
              <a:rPr lang="en-US" sz="1600">
                <a:solidFill>
                  <a:schemeClr val="bg2"/>
                </a:solidFill>
                <a:latin typeface="Times New Roman" pitchFamily="18" charset="0"/>
              </a:rPr>
              <a:t>20</a:t>
            </a:r>
          </a:p>
        </p:txBody>
      </p:sp>
      <p:sp>
        <p:nvSpPr>
          <p:cNvPr id="11295" name="Rectangle 39"/>
          <p:cNvSpPr>
            <a:spLocks noChangeArrowheads="1"/>
          </p:cNvSpPr>
          <p:nvPr/>
        </p:nvSpPr>
        <p:spPr bwMode="auto">
          <a:xfrm>
            <a:off x="4861520" y="5394325"/>
            <a:ext cx="205184" cy="246221"/>
          </a:xfrm>
          <a:prstGeom prst="rect">
            <a:avLst/>
          </a:prstGeom>
          <a:noFill/>
          <a:ln w="9525">
            <a:noFill/>
            <a:miter lim="800000"/>
            <a:headEnd/>
            <a:tailEnd/>
          </a:ln>
        </p:spPr>
        <p:txBody>
          <a:bodyPr wrap="none" lIns="0" tIns="0" rIns="0" bIns="0">
            <a:spAutoFit/>
          </a:bodyPr>
          <a:lstStyle/>
          <a:p>
            <a:pPr algn="ctr" defTabSz="914400" fontAlgn="base">
              <a:spcBef>
                <a:spcPct val="0"/>
              </a:spcBef>
              <a:spcAft>
                <a:spcPct val="0"/>
              </a:spcAft>
            </a:pPr>
            <a:r>
              <a:rPr lang="en-US" sz="1600">
                <a:solidFill>
                  <a:schemeClr val="bg2"/>
                </a:solidFill>
                <a:latin typeface="Times New Roman" pitchFamily="18" charset="0"/>
              </a:rPr>
              <a:t>30</a:t>
            </a:r>
          </a:p>
        </p:txBody>
      </p:sp>
      <p:sp>
        <p:nvSpPr>
          <p:cNvPr id="11296" name="Rectangle 40"/>
          <p:cNvSpPr>
            <a:spLocks noChangeArrowheads="1"/>
          </p:cNvSpPr>
          <p:nvPr/>
        </p:nvSpPr>
        <p:spPr bwMode="auto">
          <a:xfrm>
            <a:off x="5785445" y="5394325"/>
            <a:ext cx="205184" cy="246221"/>
          </a:xfrm>
          <a:prstGeom prst="rect">
            <a:avLst/>
          </a:prstGeom>
          <a:noFill/>
          <a:ln w="9525">
            <a:noFill/>
            <a:miter lim="800000"/>
            <a:headEnd/>
            <a:tailEnd/>
          </a:ln>
        </p:spPr>
        <p:txBody>
          <a:bodyPr wrap="none" lIns="0" tIns="0" rIns="0" bIns="0">
            <a:spAutoFit/>
          </a:bodyPr>
          <a:lstStyle/>
          <a:p>
            <a:pPr algn="ctr" defTabSz="914400" fontAlgn="base">
              <a:spcBef>
                <a:spcPct val="0"/>
              </a:spcBef>
              <a:spcAft>
                <a:spcPct val="0"/>
              </a:spcAft>
            </a:pPr>
            <a:r>
              <a:rPr lang="en-US" sz="1600">
                <a:solidFill>
                  <a:schemeClr val="bg2"/>
                </a:solidFill>
                <a:latin typeface="Times New Roman" pitchFamily="18" charset="0"/>
              </a:rPr>
              <a:t>40</a:t>
            </a:r>
          </a:p>
        </p:txBody>
      </p:sp>
      <p:sp>
        <p:nvSpPr>
          <p:cNvPr id="11297" name="Rectangle 41"/>
          <p:cNvSpPr>
            <a:spLocks noChangeArrowheads="1"/>
          </p:cNvSpPr>
          <p:nvPr/>
        </p:nvSpPr>
        <p:spPr bwMode="auto">
          <a:xfrm>
            <a:off x="6709370" y="5394325"/>
            <a:ext cx="205184" cy="246221"/>
          </a:xfrm>
          <a:prstGeom prst="rect">
            <a:avLst/>
          </a:prstGeom>
          <a:noFill/>
          <a:ln w="9525">
            <a:noFill/>
            <a:miter lim="800000"/>
            <a:headEnd/>
            <a:tailEnd/>
          </a:ln>
        </p:spPr>
        <p:txBody>
          <a:bodyPr wrap="none" lIns="0" tIns="0" rIns="0" bIns="0">
            <a:spAutoFit/>
          </a:bodyPr>
          <a:lstStyle/>
          <a:p>
            <a:pPr algn="ctr" defTabSz="914400" fontAlgn="base">
              <a:spcBef>
                <a:spcPct val="0"/>
              </a:spcBef>
              <a:spcAft>
                <a:spcPct val="0"/>
              </a:spcAft>
            </a:pPr>
            <a:r>
              <a:rPr lang="en-US" sz="1600">
                <a:solidFill>
                  <a:schemeClr val="bg2"/>
                </a:solidFill>
                <a:latin typeface="Times New Roman" pitchFamily="18" charset="0"/>
              </a:rPr>
              <a:t>50</a:t>
            </a:r>
          </a:p>
        </p:txBody>
      </p:sp>
      <p:sp>
        <p:nvSpPr>
          <p:cNvPr id="11298" name="Rectangle 42"/>
          <p:cNvSpPr>
            <a:spLocks noChangeArrowheads="1"/>
          </p:cNvSpPr>
          <p:nvPr/>
        </p:nvSpPr>
        <p:spPr bwMode="auto">
          <a:xfrm>
            <a:off x="7644408" y="5394325"/>
            <a:ext cx="205184" cy="246221"/>
          </a:xfrm>
          <a:prstGeom prst="rect">
            <a:avLst/>
          </a:prstGeom>
          <a:noFill/>
          <a:ln w="9525">
            <a:noFill/>
            <a:miter lim="800000"/>
            <a:headEnd/>
            <a:tailEnd/>
          </a:ln>
        </p:spPr>
        <p:txBody>
          <a:bodyPr wrap="none" lIns="0" tIns="0" rIns="0" bIns="0">
            <a:spAutoFit/>
          </a:bodyPr>
          <a:lstStyle/>
          <a:p>
            <a:pPr algn="ctr" defTabSz="914400" fontAlgn="base">
              <a:spcBef>
                <a:spcPct val="0"/>
              </a:spcBef>
              <a:spcAft>
                <a:spcPct val="0"/>
              </a:spcAft>
            </a:pPr>
            <a:r>
              <a:rPr lang="en-US" sz="1600">
                <a:solidFill>
                  <a:schemeClr val="bg2"/>
                </a:solidFill>
                <a:latin typeface="Times New Roman" pitchFamily="18" charset="0"/>
              </a:rPr>
              <a:t>60</a:t>
            </a:r>
          </a:p>
        </p:txBody>
      </p:sp>
      <p:sp>
        <p:nvSpPr>
          <p:cNvPr id="11299" name="Rectangle 43"/>
          <p:cNvSpPr>
            <a:spLocks noChangeArrowheads="1"/>
          </p:cNvSpPr>
          <p:nvPr/>
        </p:nvSpPr>
        <p:spPr bwMode="auto">
          <a:xfrm>
            <a:off x="8568333" y="5394325"/>
            <a:ext cx="205184" cy="246221"/>
          </a:xfrm>
          <a:prstGeom prst="rect">
            <a:avLst/>
          </a:prstGeom>
          <a:noFill/>
          <a:ln w="9525">
            <a:noFill/>
            <a:miter lim="800000"/>
            <a:headEnd/>
            <a:tailEnd/>
          </a:ln>
        </p:spPr>
        <p:txBody>
          <a:bodyPr wrap="none" lIns="0" tIns="0" rIns="0" bIns="0">
            <a:spAutoFit/>
          </a:bodyPr>
          <a:lstStyle/>
          <a:p>
            <a:pPr algn="ctr" defTabSz="914400" fontAlgn="base">
              <a:spcBef>
                <a:spcPct val="0"/>
              </a:spcBef>
              <a:spcAft>
                <a:spcPct val="0"/>
              </a:spcAft>
            </a:pPr>
            <a:r>
              <a:rPr lang="en-US" sz="1600">
                <a:solidFill>
                  <a:schemeClr val="bg2"/>
                </a:solidFill>
                <a:latin typeface="Times New Roman" pitchFamily="18" charset="0"/>
              </a:rPr>
              <a:t>70</a:t>
            </a:r>
          </a:p>
        </p:txBody>
      </p:sp>
      <p:sp>
        <p:nvSpPr>
          <p:cNvPr id="11300" name="Rectangle 44"/>
          <p:cNvSpPr>
            <a:spLocks noChangeArrowheads="1"/>
          </p:cNvSpPr>
          <p:nvPr/>
        </p:nvSpPr>
        <p:spPr bwMode="auto">
          <a:xfrm>
            <a:off x="1433946" y="5024438"/>
            <a:ext cx="642504" cy="246221"/>
          </a:xfrm>
          <a:prstGeom prst="rect">
            <a:avLst/>
          </a:prstGeom>
          <a:noFill/>
          <a:ln w="9525">
            <a:noFill/>
            <a:miter lim="800000"/>
            <a:headEnd/>
            <a:tailEnd/>
          </a:ln>
        </p:spPr>
        <p:txBody>
          <a:bodyPr wrap="none" lIns="0" tIns="0" rIns="0" bIns="0">
            <a:spAutoFit/>
          </a:bodyPr>
          <a:lstStyle/>
          <a:p>
            <a:pPr algn="r" defTabSz="914400" fontAlgn="base">
              <a:spcBef>
                <a:spcPct val="0"/>
              </a:spcBef>
              <a:spcAft>
                <a:spcPct val="0"/>
              </a:spcAft>
            </a:pPr>
            <a:r>
              <a:rPr lang="en-US" sz="1600" b="1">
                <a:solidFill>
                  <a:schemeClr val="bg2"/>
                </a:solidFill>
                <a:latin typeface="Times New Roman" pitchFamily="18" charset="0"/>
              </a:rPr>
              <a:t>Taiwan</a:t>
            </a:r>
            <a:endParaRPr lang="en-US" sz="1600" b="1" baseline="30000">
              <a:solidFill>
                <a:schemeClr val="bg2"/>
              </a:solidFill>
              <a:latin typeface="Times New Roman" pitchFamily="18" charset="0"/>
            </a:endParaRPr>
          </a:p>
        </p:txBody>
      </p:sp>
      <p:sp>
        <p:nvSpPr>
          <p:cNvPr id="11301" name="Rectangle 45"/>
          <p:cNvSpPr>
            <a:spLocks noChangeArrowheads="1"/>
          </p:cNvSpPr>
          <p:nvPr/>
        </p:nvSpPr>
        <p:spPr bwMode="auto">
          <a:xfrm>
            <a:off x="1392268" y="4735513"/>
            <a:ext cx="684182" cy="246221"/>
          </a:xfrm>
          <a:prstGeom prst="rect">
            <a:avLst/>
          </a:prstGeom>
          <a:noFill/>
          <a:ln w="9525">
            <a:noFill/>
            <a:miter lim="800000"/>
            <a:headEnd/>
            <a:tailEnd/>
          </a:ln>
        </p:spPr>
        <p:txBody>
          <a:bodyPr wrap="none" lIns="0" tIns="0" rIns="0" bIns="0">
            <a:spAutoFit/>
          </a:bodyPr>
          <a:lstStyle/>
          <a:p>
            <a:pPr algn="r" defTabSz="914400" fontAlgn="base">
              <a:spcBef>
                <a:spcPct val="0"/>
              </a:spcBef>
              <a:spcAft>
                <a:spcPct val="0"/>
              </a:spcAft>
            </a:pPr>
            <a:r>
              <a:rPr lang="en-US" sz="1600" b="1" dirty="0">
                <a:solidFill>
                  <a:schemeClr val="bg2"/>
                </a:solidFill>
                <a:latin typeface="Times New Roman" pitchFamily="18" charset="0"/>
              </a:rPr>
              <a:t>Canada</a:t>
            </a:r>
            <a:endParaRPr lang="en-US" sz="1600" b="1" baseline="30000" dirty="0">
              <a:solidFill>
                <a:schemeClr val="bg2"/>
              </a:solidFill>
              <a:latin typeface="Times New Roman" pitchFamily="18" charset="0"/>
            </a:endParaRPr>
          </a:p>
        </p:txBody>
      </p:sp>
      <p:sp>
        <p:nvSpPr>
          <p:cNvPr id="4049966" name="Rectangle 46"/>
          <p:cNvSpPr>
            <a:spLocks noChangeArrowheads="1"/>
          </p:cNvSpPr>
          <p:nvPr/>
        </p:nvSpPr>
        <p:spPr bwMode="auto">
          <a:xfrm>
            <a:off x="2162175" y="4140200"/>
            <a:ext cx="2706688" cy="165100"/>
          </a:xfrm>
          <a:prstGeom prst="rect">
            <a:avLst/>
          </a:prstGeom>
          <a:solidFill>
            <a:srgbClr val="FF6600"/>
          </a:solidFill>
          <a:ln w="8001">
            <a:solidFill>
              <a:schemeClr val="bg2"/>
            </a:solidFill>
            <a:miter lim="800000"/>
            <a:headEnd/>
            <a:tailEnd/>
          </a:ln>
        </p:spPr>
        <p:txBody>
          <a:bodyPr/>
          <a:lstStyle/>
          <a:p>
            <a:pPr defTabSz="914400" fontAlgn="base">
              <a:spcBef>
                <a:spcPct val="0"/>
              </a:spcBef>
              <a:spcAft>
                <a:spcPct val="0"/>
              </a:spcAft>
              <a:defRPr/>
            </a:pPr>
            <a:endParaRPr lang="nb-NO" sz="2400">
              <a:solidFill>
                <a:schemeClr val="bg2"/>
              </a:solidFill>
              <a:latin typeface="Times New Roman" pitchFamily="18" charset="0"/>
            </a:endParaRPr>
          </a:p>
        </p:txBody>
      </p:sp>
      <p:sp>
        <p:nvSpPr>
          <p:cNvPr id="11303" name="Rectangle 47"/>
          <p:cNvSpPr>
            <a:spLocks noChangeArrowheads="1"/>
          </p:cNvSpPr>
          <p:nvPr/>
        </p:nvSpPr>
        <p:spPr bwMode="auto">
          <a:xfrm>
            <a:off x="866083" y="4121150"/>
            <a:ext cx="1210367" cy="246221"/>
          </a:xfrm>
          <a:prstGeom prst="rect">
            <a:avLst/>
          </a:prstGeom>
          <a:noFill/>
          <a:ln w="9525">
            <a:noFill/>
            <a:miter lim="800000"/>
            <a:headEnd/>
            <a:tailEnd/>
          </a:ln>
        </p:spPr>
        <p:txBody>
          <a:bodyPr wrap="none" lIns="0" tIns="0" rIns="0" bIns="0">
            <a:spAutoFit/>
          </a:bodyPr>
          <a:lstStyle/>
          <a:p>
            <a:pPr algn="r" defTabSz="914400" fontAlgn="base">
              <a:spcBef>
                <a:spcPct val="0"/>
              </a:spcBef>
              <a:spcAft>
                <a:spcPct val="0"/>
              </a:spcAft>
            </a:pPr>
            <a:r>
              <a:rPr lang="en-US" sz="1600" b="1">
                <a:solidFill>
                  <a:schemeClr val="bg2"/>
                </a:solidFill>
                <a:latin typeface="Times New Roman" pitchFamily="18" charset="0"/>
              </a:rPr>
              <a:t>South Korea*</a:t>
            </a:r>
            <a:endParaRPr lang="en-US" sz="1600" b="1" baseline="30000">
              <a:solidFill>
                <a:schemeClr val="bg2"/>
              </a:solidFill>
              <a:latin typeface="Times New Roman" pitchFamily="18" charset="0"/>
            </a:endParaRPr>
          </a:p>
        </p:txBody>
      </p:sp>
      <p:pic>
        <p:nvPicPr>
          <p:cNvPr id="3" name="Zvuk 2">
            <a:hlinkClick r:id="" action="ppaction://media"/>
            <a:extLst>
              <a:ext uri="{FF2B5EF4-FFF2-40B4-BE49-F238E27FC236}">
                <a16:creationId xmlns:a16="http://schemas.microsoft.com/office/drawing/2014/main" id="{A53691E0-D461-41EA-9529-7ED5B25023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30266564"/>
      </p:ext>
    </p:extLst>
  </p:cSld>
  <p:clrMapOvr>
    <a:masterClrMapping/>
  </p:clrMapOvr>
  <p:transition advTm="36047">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effectLst>
                  <a:outerShdw blurRad="38100" dist="38100" dir="2700000" algn="tl">
                    <a:srgbClr val="DDDDDD"/>
                  </a:outerShdw>
                </a:effectLst>
                <a:latin typeface="Gill Sans MT" charset="0"/>
              </a:rPr>
              <a:t>Kortikosteroidy </a:t>
            </a:r>
          </a:p>
        </p:txBody>
      </p:sp>
      <p:sp>
        <p:nvSpPr>
          <p:cNvPr id="15363" name="Zástupný symbol pro obsah 2"/>
          <p:cNvSpPr>
            <a:spLocks noGrp="1"/>
          </p:cNvSpPr>
          <p:nvPr>
            <p:ph idx="1"/>
          </p:nvPr>
        </p:nvSpPr>
        <p:spPr/>
        <p:txBody>
          <a:bodyPr/>
          <a:lstStyle/>
          <a:p>
            <a:r>
              <a:rPr lang="cs-CZ" sz="2400">
                <a:latin typeface="Gill Sans MT" charset="0"/>
              </a:rPr>
              <a:t>Efekt je zprostředkován částečnou aktivací mineralokortikoidních receptorů</a:t>
            </a:r>
          </a:p>
          <a:p>
            <a:r>
              <a:rPr lang="cs-CZ" sz="2400">
                <a:latin typeface="Gill Sans MT" charset="0"/>
              </a:rPr>
              <a:t>Dlouhodobá terapie i lokálními přípravky jako jsou kapky nebo kožní masti může vést k hypertenzi</a:t>
            </a:r>
          </a:p>
          <a:p>
            <a:r>
              <a:rPr lang="cs-CZ" sz="2400">
                <a:latin typeface="Gill Sans MT" charset="0"/>
              </a:rPr>
              <a:t>Steroidy podávat pouze maximální nutnou dobu v nejnižších dávkách a respektovat diurnální kolísání koncentrací </a:t>
            </a:r>
          </a:p>
          <a:p>
            <a:r>
              <a:rPr lang="cs-CZ" sz="2400">
                <a:latin typeface="Gill Sans MT" charset="0"/>
              </a:rPr>
              <a:t>Vhodnou hypotenzivní terapií je blokáda RAS, blokáda mineralokortikoidních receptorů a diuretická terapie k redukci retence tekutin a Na</a:t>
            </a:r>
            <a:r>
              <a:rPr lang="cs-CZ" sz="2400" baseline="30000">
                <a:latin typeface="Gill Sans MT" charset="0"/>
              </a:rPr>
              <a:t>+</a:t>
            </a:r>
            <a:endParaRPr lang="cs-CZ" sz="2400">
              <a:latin typeface="Gill Sans MT" charset="0"/>
            </a:endParaRPr>
          </a:p>
          <a:p>
            <a:endParaRPr lang="cs-CZ">
              <a:latin typeface="Gill Sans MT" charset="0"/>
            </a:endParaRPr>
          </a:p>
        </p:txBody>
      </p:sp>
      <p:pic>
        <p:nvPicPr>
          <p:cNvPr id="3" name="Zvuk 2">
            <a:hlinkClick r:id="" action="ppaction://media"/>
            <a:extLst>
              <a:ext uri="{FF2B5EF4-FFF2-40B4-BE49-F238E27FC236}">
                <a16:creationId xmlns:a16="http://schemas.microsoft.com/office/drawing/2014/main" id="{DDABB2C5-02F6-4C8E-B582-9FA65E592A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74418765"/>
      </p:ext>
    </p:extLst>
  </p:cSld>
  <p:clrMapOvr>
    <a:masterClrMapping/>
  </p:clrMapOvr>
  <mc:AlternateContent xmlns:mc="http://schemas.openxmlformats.org/markup-compatibility/2006">
    <mc:Choice xmlns:p14="http://schemas.microsoft.com/office/powerpoint/2010/main" Requires="p14">
      <p:transition spd="slow" p14:dur="2000" advTm="55041"/>
    </mc:Choice>
    <mc:Fallback>
      <p:transition spd="slow" advTm="55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effectLst>
                  <a:outerShdw blurRad="38100" dist="38100" dir="2700000" algn="tl">
                    <a:srgbClr val="DDDDDD"/>
                  </a:outerShdw>
                </a:effectLst>
                <a:latin typeface="Gill Sans MT" charset="0"/>
              </a:rPr>
              <a:t>Alkohol </a:t>
            </a:r>
          </a:p>
        </p:txBody>
      </p:sp>
      <p:sp>
        <p:nvSpPr>
          <p:cNvPr id="16387" name="Zástupný symbol pro obsah 2"/>
          <p:cNvSpPr>
            <a:spLocks noGrp="1"/>
          </p:cNvSpPr>
          <p:nvPr>
            <p:ph idx="1"/>
          </p:nvPr>
        </p:nvSpPr>
        <p:spPr/>
        <p:txBody>
          <a:bodyPr/>
          <a:lstStyle/>
          <a:p>
            <a:r>
              <a:rPr lang="cs-CZ" sz="2000" dirty="0">
                <a:latin typeface="Gill Sans MT" charset="0"/>
              </a:rPr>
              <a:t>Mechanismy ovlivnění TK jsou nejasné mohou být i ovlivněné geneticky </a:t>
            </a:r>
          </a:p>
          <a:p>
            <a:r>
              <a:rPr lang="cs-CZ" sz="2000" dirty="0">
                <a:latin typeface="Gill Sans MT" charset="0"/>
              </a:rPr>
              <a:t>Konzumace velkého množství alkoholu snižuje v prvních 4 hodinách TK</a:t>
            </a:r>
          </a:p>
          <a:p>
            <a:r>
              <a:rPr lang="cs-CZ" sz="2000" dirty="0">
                <a:latin typeface="Gill Sans MT" charset="0"/>
              </a:rPr>
              <a:t>Po 10-15hodinách následuje naopak vzestup TK </a:t>
            </a:r>
          </a:p>
          <a:p>
            <a:r>
              <a:rPr lang="cs-CZ" sz="2000" dirty="0">
                <a:latin typeface="Gill Sans MT" charset="0"/>
              </a:rPr>
              <a:t>Riziko vzniku hypertenze se lineárně zvyšuje s dávkou (není zde J křivka)</a:t>
            </a:r>
          </a:p>
          <a:p>
            <a:r>
              <a:rPr lang="cs-CZ" sz="2000" dirty="0">
                <a:latin typeface="Gill Sans MT" charset="0"/>
              </a:rPr>
              <a:t>Při vysoké konzumaci alkoholu může dojít k </a:t>
            </a:r>
            <a:r>
              <a:rPr lang="cs-CZ" sz="2000" dirty="0" err="1">
                <a:latin typeface="Gill Sans MT" charset="0"/>
              </a:rPr>
              <a:t>farmakorezistentní</a:t>
            </a:r>
            <a:r>
              <a:rPr lang="cs-CZ" sz="2000" dirty="0">
                <a:latin typeface="Gill Sans MT" charset="0"/>
              </a:rPr>
              <a:t> hypertenzi</a:t>
            </a:r>
          </a:p>
          <a:p>
            <a:r>
              <a:rPr lang="cs-CZ" sz="2000" dirty="0">
                <a:latin typeface="Gill Sans MT" charset="0"/>
              </a:rPr>
              <a:t>Výběr hypotenziva je empirický doporučuje se však ACEI či Ca blokátor</a:t>
            </a:r>
          </a:p>
          <a:p>
            <a:endParaRPr lang="cs-CZ" sz="2000" dirty="0">
              <a:latin typeface="Gill Sans MT" charset="0"/>
            </a:endParaRPr>
          </a:p>
          <a:p>
            <a:r>
              <a:rPr lang="cs-CZ" sz="2000" dirty="0">
                <a:latin typeface="Gill Sans MT" charset="0"/>
              </a:rPr>
              <a:t>CAVE oblíbená první pomoc panák po kolapsovém stavu vede k recidivě kolapsu pokud byl způsoben hypotenzí</a:t>
            </a:r>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5155075" y="4699000"/>
            <a:ext cx="3759200" cy="2159000"/>
          </a:xfrm>
          <a:prstGeom prst="rect">
            <a:avLst/>
          </a:prstGeom>
          <a:noFill/>
          <a:ln>
            <a:noFill/>
          </a:ln>
        </p:spPr>
      </p:pic>
      <p:pic>
        <p:nvPicPr>
          <p:cNvPr id="3" name="Zvuk 2">
            <a:hlinkClick r:id="" action="ppaction://media"/>
            <a:extLst>
              <a:ext uri="{FF2B5EF4-FFF2-40B4-BE49-F238E27FC236}">
                <a16:creationId xmlns:a16="http://schemas.microsoft.com/office/drawing/2014/main" id="{4F6CB383-A1C8-4C86-873B-40CEBD4254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47170816"/>
      </p:ext>
    </p:extLst>
  </p:cSld>
  <p:clrMapOvr>
    <a:masterClrMapping/>
  </p:clrMapOvr>
  <mc:AlternateContent xmlns:mc="http://schemas.openxmlformats.org/markup-compatibility/2006">
    <mc:Choice xmlns:p14="http://schemas.microsoft.com/office/powerpoint/2010/main" Requires="p14">
      <p:transition spd="slow" p14:dur="2000" advTm="70296"/>
    </mc:Choice>
    <mc:Fallback>
      <p:transition spd="slow" advTm="70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effectLst>
                  <a:outerShdw blurRad="38100" dist="38100" dir="2700000" algn="tl">
                    <a:srgbClr val="DDDDDD"/>
                  </a:outerShdw>
                </a:effectLst>
                <a:latin typeface="Gill Sans MT" charset="0"/>
              </a:rPr>
              <a:t>Kofein </a:t>
            </a:r>
          </a:p>
        </p:txBody>
      </p:sp>
      <p:sp>
        <p:nvSpPr>
          <p:cNvPr id="17411" name="Zástupný symbol pro obsah 2"/>
          <p:cNvSpPr>
            <a:spLocks noGrp="1"/>
          </p:cNvSpPr>
          <p:nvPr>
            <p:ph idx="1"/>
          </p:nvPr>
        </p:nvSpPr>
        <p:spPr>
          <a:xfrm>
            <a:off x="457200" y="1600200"/>
            <a:ext cx="5362355" cy="4876800"/>
          </a:xfrm>
        </p:spPr>
        <p:txBody>
          <a:bodyPr>
            <a:normAutofit lnSpcReduction="10000"/>
          </a:bodyPr>
          <a:lstStyle/>
          <a:p>
            <a:r>
              <a:rPr lang="cs-CZ" sz="2000" dirty="0">
                <a:latin typeface="Gill Sans MT" charset="0"/>
              </a:rPr>
              <a:t>Mechanismy ovlivnění TK jsou aktivace sympatiku, zvýšené vyplavování noradrenalinu, aktivace RAS, antagonistický vliv na adenosinové receptory</a:t>
            </a:r>
          </a:p>
          <a:p>
            <a:r>
              <a:rPr lang="cs-CZ" sz="2000" dirty="0">
                <a:latin typeface="Gill Sans MT" charset="0"/>
              </a:rPr>
              <a:t>U některých osob naopak navozovat vasodilataci a pokles TK</a:t>
            </a:r>
          </a:p>
          <a:p>
            <a:r>
              <a:rPr lang="cs-CZ" sz="2000" dirty="0">
                <a:latin typeface="Gill Sans MT" charset="0"/>
              </a:rPr>
              <a:t>Údaje z průřezových studií nepotvrzují účinek kofeinu na vzestup TK s výjimkou krátkodobého vzestupu po podání</a:t>
            </a:r>
          </a:p>
          <a:p>
            <a:r>
              <a:rPr lang="cs-CZ" sz="2000" dirty="0">
                <a:latin typeface="Gill Sans MT" charset="0"/>
              </a:rPr>
              <a:t>V experimentálních studiích se akutně zvyšuje TK po podání kofeinu, ale rychle se rozvíjí tolerance k tomuto efektu</a:t>
            </a:r>
          </a:p>
          <a:p>
            <a:r>
              <a:rPr lang="cs-CZ" sz="2000" dirty="0">
                <a:latin typeface="Gill Sans MT" charset="0"/>
              </a:rPr>
              <a:t>Je rozdíl mezi zdroji u prospektivní studie amerických sester </a:t>
            </a:r>
            <a:r>
              <a:rPr lang="cs-CZ" sz="2000" dirty="0" err="1">
                <a:latin typeface="Gill Sans MT" charset="0"/>
              </a:rPr>
              <a:t>cola</a:t>
            </a:r>
            <a:r>
              <a:rPr lang="cs-CZ" sz="2000" dirty="0">
                <a:latin typeface="Gill Sans MT" charset="0"/>
              </a:rPr>
              <a:t> s kofeinem zvyšuje riziko hypertenze zatím co u kávy se efekt nepotvrdil je navíc bohatým zdrojem </a:t>
            </a:r>
            <a:r>
              <a:rPr lang="cs-CZ" sz="2000" dirty="0" err="1">
                <a:latin typeface="Gill Sans MT" charset="0"/>
              </a:rPr>
              <a:t>polyfenolů</a:t>
            </a:r>
            <a:r>
              <a:rPr lang="cs-CZ" sz="2000" dirty="0">
                <a:latin typeface="Gill Sans MT" charset="0"/>
              </a:rPr>
              <a:t> </a:t>
            </a:r>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5819554" y="4113852"/>
            <a:ext cx="3324445" cy="2576980"/>
          </a:xfrm>
          <a:prstGeom prst="rect">
            <a:avLst/>
          </a:prstGeom>
          <a:noFill/>
          <a:ln>
            <a:noFill/>
          </a:ln>
        </p:spPr>
      </p:pic>
      <p:pic>
        <p:nvPicPr>
          <p:cNvPr id="3" name="Zvuk 2">
            <a:hlinkClick r:id="" action="ppaction://media"/>
            <a:extLst>
              <a:ext uri="{FF2B5EF4-FFF2-40B4-BE49-F238E27FC236}">
                <a16:creationId xmlns:a16="http://schemas.microsoft.com/office/drawing/2014/main" id="{740A7AF5-3279-4F45-AC95-ACBDACC4F0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92666499"/>
      </p:ext>
    </p:extLst>
  </p:cSld>
  <p:clrMapOvr>
    <a:masterClrMapping/>
  </p:clrMapOvr>
  <mc:AlternateContent xmlns:mc="http://schemas.openxmlformats.org/markup-compatibility/2006">
    <mc:Choice xmlns:p14="http://schemas.microsoft.com/office/powerpoint/2010/main" Requires="p14">
      <p:transition spd="slow" p14:dur="2000" advTm="82881"/>
    </mc:Choice>
    <mc:Fallback>
      <p:transition spd="slow" advTm="8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a:t>Specifické</a:t>
            </a:r>
            <a:r>
              <a:rPr lang="en-US" dirty="0"/>
              <a:t> populace</a:t>
            </a:r>
          </a:p>
        </p:txBody>
      </p:sp>
      <p:sp>
        <p:nvSpPr>
          <p:cNvPr id="5" name="Subtitle 4"/>
          <p:cNvSpPr>
            <a:spLocks noGrp="1"/>
          </p:cNvSpPr>
          <p:nvPr>
            <p:ph type="subTitle" idx="1"/>
          </p:nvPr>
        </p:nvSpPr>
        <p:spPr/>
        <p:txBody>
          <a:bodyPr/>
          <a:lstStyle/>
          <a:p>
            <a:endParaRPr lang="en-US"/>
          </a:p>
        </p:txBody>
      </p:sp>
      <p:pic>
        <p:nvPicPr>
          <p:cNvPr id="2" name="Zvuk 1">
            <a:hlinkClick r:id="" action="ppaction://media"/>
            <a:extLst>
              <a:ext uri="{FF2B5EF4-FFF2-40B4-BE49-F238E27FC236}">
                <a16:creationId xmlns:a16="http://schemas.microsoft.com/office/drawing/2014/main" id="{F84EE3FE-B99E-4A63-B233-D22F1012AE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98356311"/>
      </p:ext>
    </p:extLst>
  </p:cSld>
  <p:clrMapOvr>
    <a:masterClrMapping/>
  </p:clrMapOvr>
  <mc:AlternateContent xmlns:mc="http://schemas.openxmlformats.org/markup-compatibility/2006">
    <mc:Choice xmlns:p14="http://schemas.microsoft.com/office/powerpoint/2010/main" Requires="p14">
      <p:transition spd="slow" p14:dur="2000" advTm="4932"/>
    </mc:Choice>
    <mc:Fallback>
      <p:transition spd="slow" advTm="4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09600" y="152400"/>
            <a:ext cx="7772400" cy="1143000"/>
          </a:xfrm>
        </p:spPr>
        <p:txBody>
          <a:bodyPr/>
          <a:lstStyle/>
          <a:p>
            <a:pPr eaLnBrk="1" hangingPunct="1">
              <a:defRPr/>
            </a:pPr>
            <a:r>
              <a:rPr lang="cs-CZ" dirty="0"/>
              <a:t>Léčba starších hypertoniků</a:t>
            </a:r>
            <a:endParaRPr lang="en-US" dirty="0"/>
          </a:p>
        </p:txBody>
      </p:sp>
      <p:sp>
        <p:nvSpPr>
          <p:cNvPr id="106499" name="Rectangle 3"/>
          <p:cNvSpPr>
            <a:spLocks noGrp="1" noChangeArrowheads="1"/>
          </p:cNvSpPr>
          <p:nvPr>
            <p:ph idx="1"/>
          </p:nvPr>
        </p:nvSpPr>
        <p:spPr>
          <a:xfrm>
            <a:off x="457200" y="1600200"/>
            <a:ext cx="5059056" cy="4876800"/>
          </a:xfrm>
        </p:spPr>
        <p:txBody>
          <a:bodyPr>
            <a:normAutofit fontScale="92500" lnSpcReduction="10000"/>
          </a:bodyPr>
          <a:lstStyle/>
          <a:p>
            <a:pPr eaLnBrk="1" hangingPunct="1">
              <a:lnSpc>
                <a:spcPct val="90000"/>
              </a:lnSpc>
              <a:defRPr/>
            </a:pPr>
            <a:r>
              <a:rPr lang="cs-CZ" sz="2800" dirty="0"/>
              <a:t>TK stoupá s věkem v „západní civilizaci“</a:t>
            </a:r>
          </a:p>
          <a:p>
            <a:pPr eaLnBrk="1" hangingPunct="1">
              <a:lnSpc>
                <a:spcPct val="90000"/>
              </a:lnSpc>
              <a:defRPr/>
            </a:pPr>
            <a:endParaRPr lang="cs-CZ" sz="2800" dirty="0"/>
          </a:p>
          <a:p>
            <a:pPr eaLnBrk="1" hangingPunct="1">
              <a:lnSpc>
                <a:spcPct val="90000"/>
              </a:lnSpc>
              <a:defRPr/>
            </a:pPr>
            <a:r>
              <a:rPr lang="cs-CZ" sz="2800" dirty="0"/>
              <a:t>Nejedná se o přirozený jev, v primitivních kulturách ke vzestupu TK nedochází</a:t>
            </a:r>
          </a:p>
          <a:p>
            <a:pPr eaLnBrk="1" hangingPunct="1">
              <a:lnSpc>
                <a:spcPct val="90000"/>
              </a:lnSpc>
              <a:defRPr/>
            </a:pPr>
            <a:endParaRPr lang="cs-CZ" sz="2800" dirty="0"/>
          </a:p>
          <a:p>
            <a:pPr eaLnBrk="1" hangingPunct="1">
              <a:lnSpc>
                <a:spcPct val="90000"/>
              </a:lnSpc>
              <a:defRPr/>
            </a:pPr>
            <a:r>
              <a:rPr lang="cs-CZ" sz="2800" dirty="0"/>
              <a:t>S věkem stoupá celkové KV riziko</a:t>
            </a:r>
          </a:p>
          <a:p>
            <a:pPr eaLnBrk="1" hangingPunct="1">
              <a:lnSpc>
                <a:spcPct val="90000"/>
              </a:lnSpc>
              <a:defRPr/>
            </a:pPr>
            <a:endParaRPr lang="cs-CZ" sz="2800" dirty="0"/>
          </a:p>
          <a:p>
            <a:pPr eaLnBrk="1" hangingPunct="1">
              <a:lnSpc>
                <a:spcPct val="90000"/>
              </a:lnSpc>
              <a:defRPr/>
            </a:pPr>
            <a:r>
              <a:rPr lang="cs-CZ" sz="2800" dirty="0"/>
              <a:t>Léčba starších jedinců je stran snížení KV rizika efektivnější než u mladých  </a:t>
            </a:r>
            <a:endParaRPr lang="en-US" sz="2800" dirty="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5802906" y="2253052"/>
            <a:ext cx="3073400" cy="2844800"/>
          </a:xfrm>
          <a:prstGeom prst="rect">
            <a:avLst/>
          </a:prstGeom>
          <a:noFill/>
          <a:ln>
            <a:noFill/>
          </a:ln>
        </p:spPr>
      </p:pic>
      <p:pic>
        <p:nvPicPr>
          <p:cNvPr id="2" name="Zvuk 1">
            <a:hlinkClick r:id="" action="ppaction://media"/>
            <a:extLst>
              <a:ext uri="{FF2B5EF4-FFF2-40B4-BE49-F238E27FC236}">
                <a16:creationId xmlns:a16="http://schemas.microsoft.com/office/drawing/2014/main" id="{BCBC8C08-E2FB-442D-BA76-D853DE576C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92113048"/>
      </p:ext>
    </p:extLst>
  </p:cSld>
  <p:clrMapOvr>
    <a:masterClrMapping/>
  </p:clrMapOvr>
  <mc:AlternateContent xmlns:mc="http://schemas.openxmlformats.org/markup-compatibility/2006">
    <mc:Choice xmlns:p14="http://schemas.microsoft.com/office/powerpoint/2010/main" Requires="p14">
      <p:transition spd="slow" p14:dur="2000" advTm="62378"/>
    </mc:Choice>
    <mc:Fallback>
      <p:transition spd="slow" advTm="6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cs-CZ" dirty="0">
                <a:solidFill>
                  <a:srgbClr val="FF0000"/>
                </a:solidFill>
              </a:rPr>
              <a:t>Léčba HT u starších osob</a:t>
            </a:r>
          </a:p>
        </p:txBody>
      </p:sp>
      <p:sp>
        <p:nvSpPr>
          <p:cNvPr id="51203" name="Rectangle 3"/>
          <p:cNvSpPr>
            <a:spLocks noGrp="1" noChangeArrowheads="1"/>
          </p:cNvSpPr>
          <p:nvPr>
            <p:ph idx="1"/>
          </p:nvPr>
        </p:nvSpPr>
        <p:spPr>
          <a:xfrm>
            <a:off x="468313" y="2033588"/>
            <a:ext cx="8281987" cy="4132262"/>
          </a:xfrm>
        </p:spPr>
        <p:txBody>
          <a:bodyPr/>
          <a:lstStyle/>
          <a:p>
            <a:pPr eaLnBrk="1" hangingPunct="1">
              <a:lnSpc>
                <a:spcPct val="90000"/>
              </a:lnSpc>
            </a:pPr>
            <a:r>
              <a:rPr lang="cs-CZ" sz="2400" dirty="0">
                <a:latin typeface="Times New Roman" pitchFamily="18" charset="0"/>
              </a:rPr>
              <a:t>Vliv antihypertenzní léčby na snížení morbidity a mortality u starších nemocných je prokazatelný jak u </a:t>
            </a:r>
            <a:r>
              <a:rPr lang="cs-CZ" sz="2400" dirty="0" err="1">
                <a:latin typeface="Times New Roman" pitchFamily="18" charset="0"/>
              </a:rPr>
              <a:t>systolickodiastolické</a:t>
            </a:r>
            <a:r>
              <a:rPr lang="cs-CZ" sz="2400" dirty="0">
                <a:latin typeface="Times New Roman" pitchFamily="18" charset="0"/>
              </a:rPr>
              <a:t> tak i u isolované systolické (</a:t>
            </a:r>
            <a:r>
              <a:rPr lang="cs-CZ" dirty="0" err="1">
                <a:latin typeface="Times New Roman" pitchFamily="18" charset="0"/>
              </a:rPr>
              <a:t>p</a:t>
            </a:r>
            <a:r>
              <a:rPr lang="cs-CZ" sz="2400" dirty="0" err="1">
                <a:latin typeface="Times New Roman" pitchFamily="18" charset="0"/>
              </a:rPr>
              <a:t>ružníkové</a:t>
            </a:r>
            <a:r>
              <a:rPr lang="cs-CZ" sz="2400" dirty="0">
                <a:latin typeface="Times New Roman" pitchFamily="18" charset="0"/>
              </a:rPr>
              <a:t>) hypertenze</a:t>
            </a:r>
          </a:p>
          <a:p>
            <a:pPr eaLnBrk="1" hangingPunct="1">
              <a:lnSpc>
                <a:spcPct val="90000"/>
              </a:lnSpc>
            </a:pPr>
            <a:r>
              <a:rPr lang="cs-CZ" sz="2400" dirty="0">
                <a:latin typeface="Times New Roman" pitchFamily="18" charset="0"/>
              </a:rPr>
              <a:t>TK měříme jak vsedě tak i vstoje (riziko </a:t>
            </a:r>
            <a:r>
              <a:rPr lang="cs-CZ" sz="2400" dirty="0" err="1">
                <a:latin typeface="Times New Roman" pitchFamily="18" charset="0"/>
              </a:rPr>
              <a:t>ortostázy</a:t>
            </a:r>
            <a:r>
              <a:rPr lang="cs-CZ" sz="2400" dirty="0">
                <a:latin typeface="Times New Roman" pitchFamily="18" charset="0"/>
              </a:rPr>
              <a:t>)</a:t>
            </a:r>
          </a:p>
          <a:p>
            <a:pPr eaLnBrk="1" hangingPunct="1">
              <a:lnSpc>
                <a:spcPct val="90000"/>
              </a:lnSpc>
            </a:pPr>
            <a:r>
              <a:rPr lang="cs-CZ" sz="2400" dirty="0">
                <a:latin typeface="Times New Roman" pitchFamily="18" charset="0"/>
              </a:rPr>
              <a:t>K dosažení cílových hodnot TK  je většinou nutná kombinace 2 – 3 antihypertenziv</a:t>
            </a:r>
          </a:p>
          <a:p>
            <a:pPr eaLnBrk="1" hangingPunct="1">
              <a:lnSpc>
                <a:spcPct val="90000"/>
              </a:lnSpc>
            </a:pPr>
            <a:r>
              <a:rPr lang="cs-CZ" sz="2400" dirty="0">
                <a:latin typeface="Times New Roman" pitchFamily="18" charset="0"/>
              </a:rPr>
              <a:t>Rozdíl v incidenci KV onemocnění je dle studie HYVET mezi </a:t>
            </a:r>
            <a:r>
              <a:rPr lang="cs-CZ" sz="2400" dirty="0" err="1">
                <a:latin typeface="Times New Roman" pitchFamily="18" charset="0"/>
              </a:rPr>
              <a:t>TKs</a:t>
            </a:r>
            <a:r>
              <a:rPr lang="cs-CZ" sz="2400" dirty="0">
                <a:latin typeface="Times New Roman" pitchFamily="18" charset="0"/>
              </a:rPr>
              <a:t> 140 a 150 malý. Lze tolerovat hodnoty TK do 150mmHg pokud nižší hodnoty jsou tolerovány špatně</a:t>
            </a:r>
          </a:p>
          <a:p>
            <a:pPr eaLnBrk="1" hangingPunct="1">
              <a:lnSpc>
                <a:spcPct val="90000"/>
              </a:lnSpc>
            </a:pPr>
            <a:r>
              <a:rPr lang="cs-CZ" sz="2400" dirty="0" err="1">
                <a:latin typeface="Times New Roman" pitchFamily="18" charset="0"/>
              </a:rPr>
              <a:t>Antihypertenzní</a:t>
            </a:r>
            <a:r>
              <a:rPr lang="cs-CZ" sz="2400" dirty="0">
                <a:latin typeface="Times New Roman" pitchFamily="18" charset="0"/>
              </a:rPr>
              <a:t> léčba u osob nad 80 let = snížení výskytu fatálních a nefatálních KV příhod, nikoliv mortality</a:t>
            </a:r>
          </a:p>
          <a:p>
            <a:pPr eaLnBrk="1" hangingPunct="1">
              <a:lnSpc>
                <a:spcPct val="90000"/>
              </a:lnSpc>
            </a:pPr>
            <a:endParaRPr lang="cs-CZ" sz="2400" dirty="0">
              <a:latin typeface="Times New Roman" pitchFamily="18" charset="0"/>
            </a:endParaRPr>
          </a:p>
        </p:txBody>
      </p:sp>
      <p:pic>
        <p:nvPicPr>
          <p:cNvPr id="2" name="Zvuk 1">
            <a:hlinkClick r:id="" action="ppaction://media"/>
            <a:extLst>
              <a:ext uri="{FF2B5EF4-FFF2-40B4-BE49-F238E27FC236}">
                <a16:creationId xmlns:a16="http://schemas.microsoft.com/office/drawing/2014/main" id="{1DEFC53B-809E-44BF-9ED2-40E59C4BF8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35171811"/>
      </p:ext>
    </p:extLst>
  </p:cSld>
  <p:clrMapOvr>
    <a:masterClrMapping/>
  </p:clrMapOvr>
  <mc:AlternateContent xmlns:mc="http://schemas.openxmlformats.org/markup-compatibility/2006">
    <mc:Choice xmlns:p14="http://schemas.microsoft.com/office/powerpoint/2010/main" Requires="p14">
      <p:transition spd="slow" p14:dur="2000" advTm="68021"/>
    </mc:Choice>
    <mc:Fallback>
      <p:transition spd="slow" advTm="6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Nadpis 1"/>
          <p:cNvSpPr>
            <a:spLocks noGrp="1"/>
          </p:cNvSpPr>
          <p:nvPr>
            <p:ph type="title"/>
          </p:nvPr>
        </p:nvSpPr>
        <p:spPr>
          <a:xfrm>
            <a:off x="2268538" y="188913"/>
            <a:ext cx="6551612" cy="936625"/>
          </a:xfrm>
        </p:spPr>
        <p:txBody>
          <a:bodyPr/>
          <a:lstStyle/>
          <a:p>
            <a:r>
              <a:rPr lang="cs-CZ">
                <a:latin typeface="Calibri" charset="0"/>
              </a:rPr>
              <a:t>Panická porucha</a:t>
            </a:r>
            <a:endParaRPr lang="en-US">
              <a:latin typeface="Calibri" charset="0"/>
            </a:endParaRPr>
          </a:p>
        </p:txBody>
      </p:sp>
      <p:sp>
        <p:nvSpPr>
          <p:cNvPr id="3" name="Zástupný symbol pro obsah 2"/>
          <p:cNvSpPr>
            <a:spLocks noGrp="1"/>
          </p:cNvSpPr>
          <p:nvPr>
            <p:ph idx="1"/>
          </p:nvPr>
        </p:nvSpPr>
        <p:spPr>
          <a:xfrm>
            <a:off x="323850" y="1412875"/>
            <a:ext cx="8496300" cy="4713288"/>
          </a:xfrm>
        </p:spPr>
        <p:txBody>
          <a:bodyPr>
            <a:normAutofit/>
          </a:bodyPr>
          <a:lstStyle/>
          <a:p>
            <a:pPr marL="0" indent="0">
              <a:buNone/>
              <a:defRPr/>
            </a:pPr>
            <a:r>
              <a:rPr lang="cs-CZ" dirty="0">
                <a:cs typeface="+mn-cs"/>
              </a:rPr>
              <a:t>Jde o onemocnění, kterým se manifestuje psychická úzkost a stres. Většina populace za život prodělá ataku „panické poruchy“</a:t>
            </a:r>
          </a:p>
          <a:p>
            <a:pPr>
              <a:defRPr/>
            </a:pPr>
            <a:r>
              <a:rPr lang="cs-CZ" dirty="0">
                <a:cs typeface="+mn-cs"/>
              </a:rPr>
              <a:t>Ataka panické poruchy má typické projevy:</a:t>
            </a:r>
          </a:p>
          <a:p>
            <a:pPr lvl="1">
              <a:defRPr/>
            </a:pPr>
            <a:r>
              <a:rPr lang="cs-CZ" dirty="0"/>
              <a:t>Nával horka </a:t>
            </a:r>
          </a:p>
          <a:p>
            <a:pPr lvl="1">
              <a:defRPr/>
            </a:pPr>
            <a:r>
              <a:rPr lang="cs-CZ" dirty="0"/>
              <a:t>Bušení srdce</a:t>
            </a:r>
          </a:p>
          <a:p>
            <a:pPr lvl="1">
              <a:defRPr/>
            </a:pPr>
            <a:r>
              <a:rPr lang="cs-CZ" dirty="0"/>
              <a:t>Pocit úzkosti</a:t>
            </a:r>
          </a:p>
          <a:p>
            <a:pPr lvl="1">
              <a:defRPr/>
            </a:pPr>
            <a:r>
              <a:rPr lang="cs-CZ" dirty="0"/>
              <a:t>Pocit dechové tísně</a:t>
            </a:r>
          </a:p>
          <a:p>
            <a:pPr lvl="1">
              <a:defRPr/>
            </a:pPr>
            <a:r>
              <a:rPr lang="cs-CZ" dirty="0"/>
              <a:t>Brnění rukou či kolem úst</a:t>
            </a:r>
          </a:p>
          <a:p>
            <a:pPr lvl="1">
              <a:defRPr/>
            </a:pPr>
            <a:r>
              <a:rPr lang="cs-CZ" dirty="0" err="1"/>
              <a:t>Vertigo</a:t>
            </a:r>
            <a:endParaRPr lang="cs-CZ" dirty="0"/>
          </a:p>
          <a:p>
            <a:pPr lvl="1">
              <a:defRPr/>
            </a:pPr>
            <a:r>
              <a:rPr lang="cs-CZ" dirty="0"/>
              <a:t>Sucho v ústech</a:t>
            </a:r>
          </a:p>
          <a:p>
            <a:pPr lvl="1">
              <a:defRPr/>
            </a:pPr>
            <a:r>
              <a:rPr lang="cs-CZ" dirty="0"/>
              <a:t>Dochází k vzestupu TK</a:t>
            </a:r>
            <a:endParaRPr lang="en-US" dirty="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3961848" y="3642831"/>
            <a:ext cx="4946650" cy="2483332"/>
          </a:xfrm>
          <a:prstGeom prst="rect">
            <a:avLst/>
          </a:prstGeom>
          <a:noFill/>
          <a:ln>
            <a:noFill/>
          </a:ln>
        </p:spPr>
      </p:pic>
      <p:pic>
        <p:nvPicPr>
          <p:cNvPr id="2" name="Zvuk 1">
            <a:hlinkClick r:id="" action="ppaction://media"/>
            <a:extLst>
              <a:ext uri="{FF2B5EF4-FFF2-40B4-BE49-F238E27FC236}">
                <a16:creationId xmlns:a16="http://schemas.microsoft.com/office/drawing/2014/main" id="{E710662B-CFFA-40B8-90EC-0BF6F97827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02451642"/>
      </p:ext>
    </p:extLst>
  </p:cSld>
  <p:clrMapOvr>
    <a:masterClrMapping/>
  </p:clrMapOvr>
  <mc:AlternateContent xmlns:mc="http://schemas.openxmlformats.org/markup-compatibility/2006">
    <mc:Choice xmlns:p14="http://schemas.microsoft.com/office/powerpoint/2010/main" Requires="p14">
      <p:transition spd="slow" p14:dur="2000" advTm="69344"/>
    </mc:Choice>
    <mc:Fallback>
      <p:transition spd="slow" advTm="6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pPr>
              <a:defRPr/>
            </a:pPr>
            <a:r>
              <a:rPr lang="cs-CZ" dirty="0">
                <a:cs typeface="+mj-cs"/>
              </a:rPr>
              <a:t>Jak se vypořádat s panickou poruchou</a:t>
            </a:r>
            <a:endParaRPr lang="en-US" dirty="0">
              <a:cs typeface="+mj-cs"/>
            </a:endParaRPr>
          </a:p>
        </p:txBody>
      </p:sp>
      <p:sp>
        <p:nvSpPr>
          <p:cNvPr id="5" name="Zástupný symbol pro obsah 4"/>
          <p:cNvSpPr>
            <a:spLocks noGrp="1"/>
          </p:cNvSpPr>
          <p:nvPr>
            <p:ph sz="half" idx="1"/>
          </p:nvPr>
        </p:nvSpPr>
        <p:spPr>
          <a:xfrm>
            <a:off x="1298575" y="2120900"/>
            <a:ext cx="3200400" cy="3603625"/>
          </a:xfrm>
        </p:spPr>
        <p:txBody>
          <a:bodyPr>
            <a:normAutofit fontScale="70000" lnSpcReduction="20000"/>
          </a:bodyPr>
          <a:lstStyle/>
          <a:p>
            <a:pPr marL="0" indent="0">
              <a:buFont typeface="Wingdings" charset="0"/>
              <a:buNone/>
              <a:defRPr/>
            </a:pPr>
            <a:r>
              <a:rPr lang="cs-CZ" dirty="0">
                <a:cs typeface="+mn-cs"/>
              </a:rPr>
              <a:t>Nefarmakologické postupy:</a:t>
            </a:r>
          </a:p>
          <a:p>
            <a:pPr>
              <a:defRPr/>
            </a:pPr>
            <a:r>
              <a:rPr lang="cs-CZ" dirty="0">
                <a:cs typeface="+mn-cs"/>
              </a:rPr>
              <a:t>Potíže nerozdýchávat</a:t>
            </a:r>
          </a:p>
          <a:p>
            <a:pPr>
              <a:defRPr/>
            </a:pPr>
            <a:r>
              <a:rPr lang="cs-CZ" dirty="0">
                <a:cs typeface="+mn-cs"/>
              </a:rPr>
              <a:t>Při brnění rukou a </a:t>
            </a:r>
            <a:r>
              <a:rPr lang="cs-CZ" dirty="0" err="1">
                <a:cs typeface="+mn-cs"/>
              </a:rPr>
              <a:t>vertigu</a:t>
            </a:r>
            <a:r>
              <a:rPr lang="cs-CZ" dirty="0">
                <a:cs typeface="+mn-cs"/>
              </a:rPr>
              <a:t> dýchat do igelitového pytlík</a:t>
            </a:r>
          </a:p>
          <a:p>
            <a:pPr>
              <a:defRPr/>
            </a:pPr>
            <a:r>
              <a:rPr lang="cs-CZ" dirty="0">
                <a:cs typeface="+mn-cs"/>
              </a:rPr>
              <a:t>Prevence stresu</a:t>
            </a:r>
          </a:p>
          <a:p>
            <a:pPr lvl="1">
              <a:defRPr/>
            </a:pPr>
            <a:r>
              <a:rPr lang="cs-CZ" dirty="0"/>
              <a:t>Sport</a:t>
            </a:r>
          </a:p>
          <a:p>
            <a:pPr lvl="1">
              <a:defRPr/>
            </a:pPr>
            <a:r>
              <a:rPr lang="cs-CZ" dirty="0"/>
              <a:t>Relaxační metody</a:t>
            </a:r>
          </a:p>
          <a:p>
            <a:pPr>
              <a:defRPr/>
            </a:pPr>
            <a:r>
              <a:rPr lang="cs-CZ" dirty="0">
                <a:cs typeface="+mn-cs"/>
              </a:rPr>
              <a:t>Vyhýbat se </a:t>
            </a:r>
            <a:r>
              <a:rPr lang="cs-CZ" dirty="0" err="1">
                <a:cs typeface="+mn-cs"/>
              </a:rPr>
              <a:t>panikogenům</a:t>
            </a:r>
            <a:r>
              <a:rPr lang="cs-CZ" dirty="0">
                <a:cs typeface="+mn-cs"/>
              </a:rPr>
              <a:t> (alkohol, kofein, amfetamin a jeho deriváty, marihuana)</a:t>
            </a:r>
          </a:p>
          <a:p>
            <a:pPr>
              <a:defRPr/>
            </a:pPr>
            <a:endParaRPr lang="en-US" dirty="0">
              <a:cs typeface="+mn-cs"/>
            </a:endParaRPr>
          </a:p>
        </p:txBody>
      </p:sp>
      <p:sp>
        <p:nvSpPr>
          <p:cNvPr id="6" name="Zástupný symbol pro obsah 5"/>
          <p:cNvSpPr>
            <a:spLocks noGrp="1"/>
          </p:cNvSpPr>
          <p:nvPr>
            <p:ph sz="half" idx="2"/>
          </p:nvPr>
        </p:nvSpPr>
        <p:spPr>
          <a:xfrm>
            <a:off x="4664075" y="2119313"/>
            <a:ext cx="3200400" cy="3605212"/>
          </a:xfrm>
        </p:spPr>
        <p:txBody>
          <a:bodyPr>
            <a:noAutofit/>
          </a:bodyPr>
          <a:lstStyle/>
          <a:p>
            <a:pPr marL="0" indent="0">
              <a:buFont typeface="Wingdings" charset="0"/>
              <a:buNone/>
              <a:defRPr/>
            </a:pPr>
            <a:r>
              <a:rPr lang="cs-CZ" sz="2000" dirty="0">
                <a:cs typeface="+mn-cs"/>
              </a:rPr>
              <a:t>Farmakologické postupy:</a:t>
            </a:r>
          </a:p>
          <a:p>
            <a:pPr>
              <a:defRPr/>
            </a:pPr>
            <a:r>
              <a:rPr lang="cs-CZ" sz="2000" dirty="0">
                <a:cs typeface="+mn-cs"/>
              </a:rPr>
              <a:t>Benzodiazepiny (</a:t>
            </a:r>
            <a:r>
              <a:rPr lang="cs-CZ" sz="2000" dirty="0" err="1">
                <a:cs typeface="+mn-cs"/>
              </a:rPr>
              <a:t>Lexaurin</a:t>
            </a:r>
            <a:r>
              <a:rPr lang="cs-CZ" sz="2000" dirty="0">
                <a:cs typeface="+mn-cs"/>
              </a:rPr>
              <a:t>?, </a:t>
            </a:r>
            <a:r>
              <a:rPr lang="cs-CZ" sz="2000" dirty="0" err="1">
                <a:cs typeface="+mn-cs"/>
              </a:rPr>
              <a:t>Neurol</a:t>
            </a:r>
            <a:r>
              <a:rPr lang="cs-CZ" sz="2000" dirty="0">
                <a:cs typeface="+mn-cs"/>
              </a:rPr>
              <a:t>, </a:t>
            </a:r>
            <a:r>
              <a:rPr lang="cs-CZ" sz="2000" dirty="0" err="1">
                <a:cs typeface="+mn-cs"/>
              </a:rPr>
              <a:t>Rivotril</a:t>
            </a:r>
            <a:r>
              <a:rPr lang="cs-CZ" sz="2000" dirty="0">
                <a:cs typeface="+mn-cs"/>
              </a:rPr>
              <a:t>) pro krátkodobou intervenci, ale s rizikem vzniku závislosti</a:t>
            </a:r>
          </a:p>
          <a:p>
            <a:pPr>
              <a:defRPr/>
            </a:pPr>
            <a:r>
              <a:rPr lang="cs-CZ" sz="2000" dirty="0">
                <a:cs typeface="+mn-cs"/>
              </a:rPr>
              <a:t>Antidepresiva jako </a:t>
            </a:r>
            <a:r>
              <a:rPr lang="cs-CZ" sz="2000" dirty="0" err="1">
                <a:cs typeface="+mn-cs"/>
              </a:rPr>
              <a:t>déledobější</a:t>
            </a:r>
            <a:r>
              <a:rPr lang="cs-CZ" sz="2000" dirty="0">
                <a:cs typeface="+mn-cs"/>
              </a:rPr>
              <a:t> řešení (SSRI)</a:t>
            </a:r>
            <a:endParaRPr lang="en-US" sz="2000" dirty="0">
              <a:cs typeface="+mn-cs"/>
            </a:endParaRPr>
          </a:p>
        </p:txBody>
      </p:sp>
      <p:pic>
        <p:nvPicPr>
          <p:cNvPr id="2" name="Zvuk 1">
            <a:hlinkClick r:id="" action="ppaction://media"/>
            <a:extLst>
              <a:ext uri="{FF2B5EF4-FFF2-40B4-BE49-F238E27FC236}">
                <a16:creationId xmlns:a16="http://schemas.microsoft.com/office/drawing/2014/main" id="{49624AFC-C021-489A-8BE2-95BC4C3362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78520728"/>
      </p:ext>
    </p:extLst>
  </p:cSld>
  <p:clrMapOvr>
    <a:masterClrMapping/>
  </p:clrMapOvr>
  <mc:AlternateContent xmlns:mc="http://schemas.openxmlformats.org/markup-compatibility/2006">
    <mc:Choice xmlns:p14="http://schemas.microsoft.com/office/powerpoint/2010/main" Requires="p14">
      <p:transition spd="slow" p14:dur="2000" advTm="105033"/>
    </mc:Choice>
    <mc:Fallback>
      <p:transition spd="slow" advTm="10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sz="3200" dirty="0">
                <a:solidFill>
                  <a:srgbClr val="FF0000"/>
                </a:solidFill>
              </a:rPr>
              <a:t>Léčba HT při poruše renálních funkcí</a:t>
            </a:r>
          </a:p>
        </p:txBody>
      </p:sp>
      <p:sp>
        <p:nvSpPr>
          <p:cNvPr id="53251" name="Rectangle 3"/>
          <p:cNvSpPr>
            <a:spLocks noGrp="1" noChangeArrowheads="1"/>
          </p:cNvSpPr>
          <p:nvPr>
            <p:ph idx="1"/>
          </p:nvPr>
        </p:nvSpPr>
        <p:spPr>
          <a:xfrm>
            <a:off x="381000" y="1752600"/>
            <a:ext cx="8458200" cy="4700588"/>
          </a:xfrm>
        </p:spPr>
        <p:txBody>
          <a:bodyPr>
            <a:normAutofit lnSpcReduction="10000"/>
          </a:bodyPr>
          <a:lstStyle/>
          <a:p>
            <a:pPr marL="609600" indent="-609600" eaLnBrk="1" hangingPunct="1">
              <a:lnSpc>
                <a:spcPct val="110000"/>
              </a:lnSpc>
            </a:pPr>
            <a:r>
              <a:rPr lang="cs-CZ" sz="2400" dirty="0"/>
              <a:t>Hlavní doporučení pro </a:t>
            </a:r>
            <a:r>
              <a:rPr lang="cs-CZ" sz="2400" b="1" dirty="0" err="1">
                <a:solidFill>
                  <a:schemeClr val="folHlink"/>
                </a:solidFill>
              </a:rPr>
              <a:t>renoprotektivitu</a:t>
            </a:r>
            <a:r>
              <a:rPr lang="cs-CZ" sz="2400" b="1" dirty="0">
                <a:solidFill>
                  <a:schemeClr val="folHlink"/>
                </a:solidFill>
              </a:rPr>
              <a:t> při DM 2. typu:</a:t>
            </a:r>
          </a:p>
          <a:p>
            <a:pPr marL="990600" lvl="1" indent="-533400" eaLnBrk="1" hangingPunct="1">
              <a:lnSpc>
                <a:spcPct val="110000"/>
              </a:lnSpc>
              <a:buClr>
                <a:srgbClr val="FF9900"/>
              </a:buClr>
              <a:buSzPct val="80000"/>
              <a:buFontTx/>
              <a:buAutoNum type="arabicPeriod"/>
            </a:pPr>
            <a:r>
              <a:rPr lang="cs-CZ" sz="1800" b="1" dirty="0"/>
              <a:t>TK &lt; 130/80 </a:t>
            </a:r>
            <a:r>
              <a:rPr lang="cs-CZ" sz="1800" b="1" dirty="0" err="1"/>
              <a:t>mmHg</a:t>
            </a:r>
            <a:r>
              <a:rPr lang="cs-CZ" sz="1800" b="1" dirty="0"/>
              <a:t> (výraznější snížení při proteinurii &lt; 1 g/den)</a:t>
            </a:r>
          </a:p>
          <a:p>
            <a:pPr marL="990600" lvl="1" indent="-533400" eaLnBrk="1" hangingPunct="1">
              <a:lnSpc>
                <a:spcPct val="110000"/>
              </a:lnSpc>
              <a:buClr>
                <a:srgbClr val="FF9900"/>
              </a:buClr>
              <a:buSzPct val="80000"/>
              <a:buFontTx/>
              <a:buAutoNum type="arabicPeriod"/>
            </a:pPr>
            <a:r>
              <a:rPr lang="cs-CZ" sz="1800" b="1" dirty="0"/>
              <a:t>Snížení proteinurie</a:t>
            </a:r>
          </a:p>
          <a:p>
            <a:pPr marL="609600" indent="-609600" eaLnBrk="1" hangingPunct="1">
              <a:lnSpc>
                <a:spcPct val="110000"/>
              </a:lnSpc>
            </a:pPr>
            <a:r>
              <a:rPr lang="cs-CZ" sz="2400" dirty="0"/>
              <a:t>Léčba </a:t>
            </a:r>
            <a:r>
              <a:rPr lang="cs-CZ" sz="2400" b="1" dirty="0">
                <a:solidFill>
                  <a:schemeClr val="folHlink"/>
                </a:solidFill>
              </a:rPr>
              <a:t>ACEI / ARB</a:t>
            </a:r>
            <a:r>
              <a:rPr lang="cs-CZ" sz="2400" dirty="0"/>
              <a:t> vedou ke snížení proteinurie </a:t>
            </a:r>
          </a:p>
          <a:p>
            <a:pPr marL="609600" indent="-609600" eaLnBrk="1" hangingPunct="1">
              <a:lnSpc>
                <a:spcPct val="110000"/>
              </a:lnSpc>
            </a:pPr>
            <a:r>
              <a:rPr lang="cs-CZ" sz="2400" dirty="0"/>
              <a:t>Často nutná </a:t>
            </a:r>
            <a:r>
              <a:rPr lang="cs-CZ" sz="2400" b="1" dirty="0">
                <a:solidFill>
                  <a:schemeClr val="folHlink"/>
                </a:solidFill>
              </a:rPr>
              <a:t>kombinační terapie s diuretikem nebo CAA</a:t>
            </a:r>
          </a:p>
          <a:p>
            <a:pPr marL="609600" indent="-609600" eaLnBrk="1" hangingPunct="1">
              <a:lnSpc>
                <a:spcPct val="110000"/>
              </a:lnSpc>
            </a:pPr>
            <a:r>
              <a:rPr lang="cs-CZ" sz="2400" b="1" dirty="0">
                <a:solidFill>
                  <a:schemeClr val="folHlink"/>
                </a:solidFill>
              </a:rPr>
              <a:t>Blokáda RAS = prevence nefrosklerózy</a:t>
            </a:r>
            <a:r>
              <a:rPr lang="cs-CZ" sz="2400" dirty="0"/>
              <a:t> (výraznější než výrazné snížení TK) za kontroly N-látek</a:t>
            </a:r>
          </a:p>
          <a:p>
            <a:pPr marL="609600" indent="-609600" eaLnBrk="1" hangingPunct="1">
              <a:lnSpc>
                <a:spcPct val="110000"/>
              </a:lnSpc>
            </a:pPr>
            <a:r>
              <a:rPr lang="cs-CZ" dirty="0"/>
              <a:t>Dialyzovaní pacienti s diurézou – kličková diuretika k podpoře reziduální diurézy</a:t>
            </a:r>
          </a:p>
          <a:p>
            <a:pPr marL="609600" indent="-609600" eaLnBrk="1" hangingPunct="1">
              <a:lnSpc>
                <a:spcPct val="110000"/>
              </a:lnSpc>
            </a:pPr>
            <a:r>
              <a:rPr lang="cs-CZ" sz="2400" dirty="0"/>
              <a:t>Dialyzování pac. – stanovení optimální suché váhy</a:t>
            </a:r>
          </a:p>
        </p:txBody>
      </p:sp>
      <p:pic>
        <p:nvPicPr>
          <p:cNvPr id="2" name="Zvuk 1">
            <a:hlinkClick r:id="" action="ppaction://media"/>
            <a:extLst>
              <a:ext uri="{FF2B5EF4-FFF2-40B4-BE49-F238E27FC236}">
                <a16:creationId xmlns:a16="http://schemas.microsoft.com/office/drawing/2014/main" id="{8B3A7AB9-43AC-4030-8F96-79C7BAA612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42156424"/>
      </p:ext>
    </p:extLst>
  </p:cSld>
  <p:clrMapOvr>
    <a:masterClrMapping/>
  </p:clrMapOvr>
  <mc:AlternateContent xmlns:mc="http://schemas.openxmlformats.org/markup-compatibility/2006">
    <mc:Choice xmlns:p14="http://schemas.microsoft.com/office/powerpoint/2010/main" Requires="p14">
      <p:transition spd="slow" p14:dur="2000" advTm="60544"/>
    </mc:Choice>
    <mc:Fallback>
      <p:transition spd="slow" advTm="60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sz="3200" dirty="0">
                <a:solidFill>
                  <a:srgbClr val="FF0000"/>
                </a:solidFill>
              </a:rPr>
              <a:t>Léčba HT při ICHS či CHSS</a:t>
            </a:r>
          </a:p>
        </p:txBody>
      </p:sp>
      <p:sp>
        <p:nvSpPr>
          <p:cNvPr id="54275" name="Rectangle 3"/>
          <p:cNvSpPr>
            <a:spLocks noGrp="1" noChangeArrowheads="1"/>
          </p:cNvSpPr>
          <p:nvPr>
            <p:ph idx="1"/>
          </p:nvPr>
        </p:nvSpPr>
        <p:spPr>
          <a:xfrm>
            <a:off x="304800" y="1916113"/>
            <a:ext cx="8443913" cy="4465637"/>
          </a:xfrm>
        </p:spPr>
        <p:txBody>
          <a:bodyPr/>
          <a:lstStyle/>
          <a:p>
            <a:pPr marL="609600" indent="-609600" eaLnBrk="1" hangingPunct="1">
              <a:lnSpc>
                <a:spcPct val="120000"/>
              </a:lnSpc>
            </a:pPr>
            <a:r>
              <a:rPr lang="cs-CZ" sz="2600" dirty="0"/>
              <a:t>po IM jsou indikovány </a:t>
            </a:r>
            <a:r>
              <a:rPr lang="cs-CZ" sz="2600" dirty="0">
                <a:solidFill>
                  <a:schemeClr val="hlink"/>
                </a:solidFill>
              </a:rPr>
              <a:t>BB, ACEI/ARB</a:t>
            </a:r>
            <a:r>
              <a:rPr lang="cs-CZ" sz="2600" dirty="0">
                <a:solidFill>
                  <a:schemeClr val="folHlink"/>
                </a:solidFill>
              </a:rPr>
              <a:t>, </a:t>
            </a:r>
            <a:r>
              <a:rPr lang="cs-CZ" sz="2600" dirty="0" err="1">
                <a:solidFill>
                  <a:schemeClr val="folHlink"/>
                </a:solidFill>
              </a:rPr>
              <a:t>spirolakton</a:t>
            </a:r>
            <a:endParaRPr lang="cs-CZ" sz="2600" dirty="0">
              <a:solidFill>
                <a:schemeClr val="folHlink"/>
              </a:solidFill>
            </a:endParaRPr>
          </a:p>
          <a:p>
            <a:pPr marL="609600" indent="-609600" eaLnBrk="1" hangingPunct="1">
              <a:lnSpc>
                <a:spcPct val="120000"/>
              </a:lnSpc>
            </a:pPr>
            <a:r>
              <a:rPr lang="cs-CZ" sz="2400" dirty="0"/>
              <a:t>jak ALLHAT tak INVEST ukázaly, že </a:t>
            </a:r>
            <a:r>
              <a:rPr lang="cs-CZ" sz="2400" dirty="0">
                <a:solidFill>
                  <a:schemeClr val="hlink"/>
                </a:solidFill>
              </a:rPr>
              <a:t>diuretika</a:t>
            </a:r>
            <a:r>
              <a:rPr lang="cs-CZ" sz="2400" dirty="0"/>
              <a:t> vedou ke snížení výskytu srdečního selhání</a:t>
            </a:r>
          </a:p>
          <a:p>
            <a:pPr marL="609600" indent="-609600" eaLnBrk="1" hangingPunct="1">
              <a:lnSpc>
                <a:spcPct val="120000"/>
              </a:lnSpc>
            </a:pPr>
            <a:r>
              <a:rPr lang="cs-CZ" sz="2400" dirty="0">
                <a:solidFill>
                  <a:schemeClr val="hlink"/>
                </a:solidFill>
              </a:rPr>
              <a:t>CAA</a:t>
            </a:r>
            <a:r>
              <a:rPr lang="cs-CZ" sz="2400" dirty="0"/>
              <a:t> mají vliv na prevenci ICHS  </a:t>
            </a:r>
          </a:p>
          <a:p>
            <a:pPr marL="609600" indent="-609600" eaLnBrk="1" hangingPunct="1">
              <a:lnSpc>
                <a:spcPct val="120000"/>
              </a:lnSpc>
            </a:pPr>
            <a:r>
              <a:rPr lang="cs-CZ" sz="2400" dirty="0"/>
              <a:t>u CHSS je kombinace ACEI/ARB, BB (BSP, </a:t>
            </a:r>
            <a:r>
              <a:rPr lang="cs-CZ" sz="2400" dirty="0" err="1"/>
              <a:t>carvedilol</a:t>
            </a:r>
            <a:r>
              <a:rPr lang="cs-CZ" sz="2400" dirty="0"/>
              <a:t>, </a:t>
            </a:r>
            <a:r>
              <a:rPr lang="cs-CZ" sz="2400" dirty="0" err="1"/>
              <a:t>metoprolol</a:t>
            </a:r>
            <a:r>
              <a:rPr lang="cs-CZ" sz="2400" dirty="0"/>
              <a:t> ZOK, </a:t>
            </a:r>
            <a:r>
              <a:rPr lang="cs-CZ" sz="2400" dirty="0" err="1"/>
              <a:t>bisoprolol</a:t>
            </a:r>
            <a:r>
              <a:rPr lang="cs-CZ" sz="2400" dirty="0"/>
              <a:t>), diuretika(</a:t>
            </a:r>
            <a:r>
              <a:rPr lang="cs-CZ" sz="2400" dirty="0" err="1"/>
              <a:t>spirolacton</a:t>
            </a:r>
            <a:r>
              <a:rPr lang="cs-CZ" dirty="0"/>
              <a:t>)</a:t>
            </a:r>
            <a:endParaRPr lang="cs-CZ" sz="2400" dirty="0"/>
          </a:p>
        </p:txBody>
      </p:sp>
      <p:pic>
        <p:nvPicPr>
          <p:cNvPr id="2" name="Zvuk 1">
            <a:hlinkClick r:id="" action="ppaction://media"/>
            <a:extLst>
              <a:ext uri="{FF2B5EF4-FFF2-40B4-BE49-F238E27FC236}">
                <a16:creationId xmlns:a16="http://schemas.microsoft.com/office/drawing/2014/main" id="{4F682FF5-3ACE-41B9-B164-933845BD65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23128897"/>
      </p:ext>
    </p:extLst>
  </p:cSld>
  <p:clrMapOvr>
    <a:masterClrMapping/>
  </p:clrMapOvr>
  <mc:AlternateContent xmlns:mc="http://schemas.openxmlformats.org/markup-compatibility/2006">
    <mc:Choice xmlns:p14="http://schemas.microsoft.com/office/powerpoint/2010/main" Requires="p14">
      <p:transition spd="slow" p14:dur="2000" advTm="39112"/>
    </mc:Choice>
    <mc:Fallback>
      <p:transition spd="slow" advTm="3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2051050" y="379157"/>
            <a:ext cx="6837363" cy="1219200"/>
          </a:xfrm>
        </p:spPr>
        <p:txBody>
          <a:bodyPr>
            <a:normAutofit fontScale="90000"/>
          </a:bodyPr>
          <a:lstStyle/>
          <a:p>
            <a:pPr eaLnBrk="1" hangingPunct="1"/>
            <a:r>
              <a:rPr lang="cs-CZ" dirty="0">
                <a:latin typeface="Calibri" charset="0"/>
              </a:rPr>
              <a:t>Stratifikace rizika kardiovaskulárních chorob</a:t>
            </a:r>
          </a:p>
        </p:txBody>
      </p:sp>
      <p:pic>
        <p:nvPicPr>
          <p:cNvPr id="30723"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71550" y="1989138"/>
            <a:ext cx="3367088" cy="4191000"/>
          </a:xfrm>
        </p:spPr>
      </p:pic>
      <p:sp>
        <p:nvSpPr>
          <p:cNvPr id="30722" name="Rectangle 337"/>
          <p:cNvSpPr>
            <a:spLocks noChangeArrowheads="1"/>
          </p:cNvSpPr>
          <p:nvPr/>
        </p:nvSpPr>
        <p:spPr bwMode="auto">
          <a:xfrm>
            <a:off x="4565650" y="2713038"/>
            <a:ext cx="3906838" cy="253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a:tabLst>
                <a:tab pos="265113" algn="l"/>
              </a:tabLst>
            </a:pPr>
            <a:r>
              <a:rPr lang="cs-CZ" sz="2000" b="1"/>
              <a:t>Rizikové faktory kardiovaskulárních onemocnění použité ke stratifikaci rizika podle projektu SCORE</a:t>
            </a:r>
            <a:r>
              <a:rPr lang="cs-CZ" sz="2000"/>
              <a:t>: </a:t>
            </a:r>
          </a:p>
          <a:p>
            <a:pPr algn="ctr">
              <a:tabLst>
                <a:tab pos="265113" algn="l"/>
              </a:tabLst>
            </a:pPr>
            <a:r>
              <a:rPr lang="cs-CZ" sz="2000" i="1"/>
              <a:t>věk, pohlaví, kouření, hodnota systolického TK, hodnota celkového cholesterolu nebo poměr celkový cholesterol/HDL-cholesterol.</a:t>
            </a:r>
          </a:p>
        </p:txBody>
      </p:sp>
      <p:pic>
        <p:nvPicPr>
          <p:cNvPr id="2" name="Zvuk 1">
            <a:hlinkClick r:id="" action="ppaction://media"/>
            <a:extLst>
              <a:ext uri="{FF2B5EF4-FFF2-40B4-BE49-F238E27FC236}">
                <a16:creationId xmlns:a16="http://schemas.microsoft.com/office/drawing/2014/main" id="{01C12005-04E4-41D2-B509-08E9563A67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52551994"/>
      </p:ext>
    </p:extLst>
  </p:cSld>
  <p:clrMapOvr>
    <a:masterClrMapping/>
  </p:clrMapOvr>
  <p:transition spd="slow" advTm="274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cs-CZ" sz="3200" dirty="0">
                <a:solidFill>
                  <a:srgbClr val="FF0000"/>
                </a:solidFill>
              </a:rPr>
              <a:t>HT v těhotenství</a:t>
            </a:r>
          </a:p>
        </p:txBody>
      </p:sp>
      <p:sp>
        <p:nvSpPr>
          <p:cNvPr id="55299" name="Rectangle 3"/>
          <p:cNvSpPr>
            <a:spLocks noGrp="1" noChangeArrowheads="1"/>
          </p:cNvSpPr>
          <p:nvPr>
            <p:ph sz="half" idx="1"/>
          </p:nvPr>
        </p:nvSpPr>
        <p:spPr/>
        <p:txBody>
          <a:bodyPr/>
          <a:lstStyle/>
          <a:p>
            <a:pPr marL="609600" indent="-609600" eaLnBrk="1" hangingPunct="1"/>
            <a:r>
              <a:rPr lang="cs-CZ" sz="2000" b="1" i="1" dirty="0">
                <a:solidFill>
                  <a:schemeClr val="tx2">
                    <a:lumMod val="60000"/>
                    <a:lumOff val="40000"/>
                  </a:schemeClr>
                </a:solidFill>
              </a:rPr>
              <a:t>Terminologie hypertenze v těhotenství:</a:t>
            </a:r>
          </a:p>
          <a:p>
            <a:pPr marL="1009650" lvl="1" indent="-609600" eaLnBrk="1" hangingPunct="1"/>
            <a:r>
              <a:rPr lang="cs-CZ" sz="2000" b="1" i="1" dirty="0" err="1">
                <a:solidFill>
                  <a:schemeClr val="folHlink"/>
                </a:solidFill>
              </a:rPr>
              <a:t>Preexistující</a:t>
            </a:r>
            <a:r>
              <a:rPr lang="cs-CZ" sz="2000" b="1" i="1" dirty="0">
                <a:solidFill>
                  <a:schemeClr val="folHlink"/>
                </a:solidFill>
              </a:rPr>
              <a:t> HT</a:t>
            </a:r>
            <a:r>
              <a:rPr lang="cs-CZ" sz="2000" b="1" i="1" dirty="0"/>
              <a:t> </a:t>
            </a:r>
            <a:r>
              <a:rPr lang="cs-CZ" sz="2000" dirty="0"/>
              <a:t>TK</a:t>
            </a:r>
            <a:r>
              <a:rPr lang="en-US" sz="2000" u="sng" dirty="0"/>
              <a:t>&gt;</a:t>
            </a:r>
            <a:r>
              <a:rPr lang="cs-CZ" sz="2000" dirty="0"/>
              <a:t> 140/90 i po porodu</a:t>
            </a:r>
          </a:p>
          <a:p>
            <a:pPr marL="1009650" lvl="1" indent="-609600" eaLnBrk="1" hangingPunct="1"/>
            <a:r>
              <a:rPr lang="cs-CZ" sz="2000" b="1" i="1" dirty="0">
                <a:solidFill>
                  <a:schemeClr val="folHlink"/>
                </a:solidFill>
              </a:rPr>
              <a:t>Gestační HT =</a:t>
            </a:r>
            <a:r>
              <a:rPr lang="cs-CZ" sz="2000" b="1" i="1" dirty="0"/>
              <a:t> </a:t>
            </a:r>
            <a:r>
              <a:rPr lang="cs-CZ" sz="2000" dirty="0"/>
              <a:t>indukovaná těhotenstvím (mizí do 42 dne po porodu)</a:t>
            </a:r>
            <a:endParaRPr lang="cs-CZ" sz="2000" b="1" dirty="0">
              <a:solidFill>
                <a:schemeClr val="folHlink"/>
              </a:solidFill>
            </a:endParaRPr>
          </a:p>
          <a:p>
            <a:pPr marL="1009650" lvl="1" indent="-609600" eaLnBrk="1" hangingPunct="1"/>
            <a:r>
              <a:rPr lang="cs-CZ" sz="2000" b="1" i="1" dirty="0" err="1">
                <a:solidFill>
                  <a:schemeClr val="folHlink"/>
                </a:solidFill>
              </a:rPr>
              <a:t>Preex.HT</a:t>
            </a:r>
            <a:r>
              <a:rPr lang="cs-CZ" sz="2000" b="1" i="1" dirty="0">
                <a:solidFill>
                  <a:schemeClr val="folHlink"/>
                </a:solidFill>
              </a:rPr>
              <a:t> s nasedající GE HT</a:t>
            </a:r>
            <a:endParaRPr lang="cs-CZ" sz="2000" dirty="0"/>
          </a:p>
          <a:p>
            <a:pPr marL="1009650" lvl="1" indent="-609600" eaLnBrk="1" hangingPunct="1"/>
            <a:r>
              <a:rPr lang="cs-CZ" sz="2000" b="1" i="1" dirty="0">
                <a:solidFill>
                  <a:schemeClr val="folHlink"/>
                </a:solidFill>
              </a:rPr>
              <a:t>HT </a:t>
            </a:r>
            <a:r>
              <a:rPr lang="cs-CZ" sz="2000" b="1" i="1" dirty="0" err="1">
                <a:solidFill>
                  <a:schemeClr val="folHlink"/>
                </a:solidFill>
              </a:rPr>
              <a:t>neklasif.před</a:t>
            </a:r>
            <a:r>
              <a:rPr lang="cs-CZ" sz="2000" b="1" i="1" dirty="0">
                <a:solidFill>
                  <a:schemeClr val="folHlink"/>
                </a:solidFill>
              </a:rPr>
              <a:t> porodem</a:t>
            </a:r>
          </a:p>
        </p:txBody>
      </p:sp>
      <p:sp>
        <p:nvSpPr>
          <p:cNvPr id="4" name="Zástupný symbol pro obsah 3"/>
          <p:cNvSpPr>
            <a:spLocks noGrp="1"/>
          </p:cNvSpPr>
          <p:nvPr>
            <p:ph sz="half" idx="2"/>
          </p:nvPr>
        </p:nvSpPr>
        <p:spPr/>
        <p:txBody>
          <a:bodyPr/>
          <a:lstStyle/>
          <a:p>
            <a:pPr marL="609600" indent="-609600" eaLnBrk="1" hangingPunct="1"/>
            <a:r>
              <a:rPr lang="cs-CZ" sz="1800" b="1" i="1" dirty="0">
                <a:solidFill>
                  <a:schemeClr val="tx2">
                    <a:lumMod val="60000"/>
                    <a:lumOff val="40000"/>
                  </a:schemeClr>
                </a:solidFill>
              </a:rPr>
              <a:t>Do 20 </a:t>
            </a:r>
            <a:r>
              <a:rPr lang="cs-CZ" sz="1800" b="1" i="1" dirty="0" err="1">
                <a:solidFill>
                  <a:schemeClr val="tx2">
                    <a:lumMod val="60000"/>
                    <a:lumOff val="40000"/>
                  </a:schemeClr>
                </a:solidFill>
              </a:rPr>
              <a:t>t.g</a:t>
            </a:r>
            <a:r>
              <a:rPr lang="cs-CZ" sz="1800" b="1" i="1" dirty="0">
                <a:solidFill>
                  <a:schemeClr val="tx2">
                    <a:lumMod val="60000"/>
                    <a:lumOff val="40000"/>
                  </a:schemeClr>
                </a:solidFill>
              </a:rPr>
              <a:t>. je často TK nižší a poté naopak roste, stoupá i tepová frekvence </a:t>
            </a:r>
            <a:endParaRPr lang="cs-CZ" sz="1800" dirty="0">
              <a:solidFill>
                <a:schemeClr val="tx2">
                  <a:lumMod val="60000"/>
                  <a:lumOff val="40000"/>
                </a:schemeClr>
              </a:solidFill>
            </a:endParaRPr>
          </a:p>
          <a:p>
            <a:pPr marL="609600" indent="-609600" eaLnBrk="1" hangingPunct="1"/>
            <a:r>
              <a:rPr lang="cs-CZ" sz="1800" dirty="0"/>
              <a:t>léky: </a:t>
            </a:r>
            <a:r>
              <a:rPr lang="cs-CZ" sz="1800" dirty="0" err="1"/>
              <a:t>methyldopa</a:t>
            </a:r>
            <a:r>
              <a:rPr lang="cs-CZ" sz="1800" dirty="0"/>
              <a:t>, </a:t>
            </a:r>
            <a:r>
              <a:rPr lang="cs-CZ" sz="1800" dirty="0" err="1"/>
              <a:t>labetalol</a:t>
            </a:r>
            <a:r>
              <a:rPr lang="cs-CZ" sz="1800" dirty="0"/>
              <a:t> (není v ČR k dispozici), CAA, BB</a:t>
            </a:r>
          </a:p>
          <a:p>
            <a:pPr marL="609600" indent="-609600" eaLnBrk="1" hangingPunct="1"/>
            <a:r>
              <a:rPr lang="cs-CZ" sz="1800" dirty="0"/>
              <a:t>Nefarmakologické postupy nelze příliš uplatnit: pohyb v graviditě limitován, solení se omezovat nedoporučuje a hubnout nelze</a:t>
            </a:r>
          </a:p>
          <a:p>
            <a:pPr marL="609600" indent="-609600" eaLnBrk="1" hangingPunct="1"/>
            <a:r>
              <a:rPr lang="cs-CZ" sz="1800" dirty="0"/>
              <a:t>TK nad 170/110 – </a:t>
            </a:r>
            <a:r>
              <a:rPr lang="cs-CZ" sz="1800" dirty="0" err="1"/>
              <a:t>iv</a:t>
            </a:r>
            <a:r>
              <a:rPr lang="cs-CZ" sz="1800" dirty="0"/>
              <a:t> </a:t>
            </a:r>
            <a:r>
              <a:rPr lang="cs-CZ" sz="1800" dirty="0" err="1"/>
              <a:t>labetalol</a:t>
            </a:r>
            <a:r>
              <a:rPr lang="cs-CZ" sz="1800" dirty="0"/>
              <a:t>, MgSO</a:t>
            </a:r>
            <a:r>
              <a:rPr lang="cs-CZ" sz="1800" baseline="-25000" dirty="0"/>
              <a:t>4 </a:t>
            </a:r>
          </a:p>
          <a:p>
            <a:endParaRPr lang="cs-CZ" dirty="0"/>
          </a:p>
        </p:txBody>
      </p:sp>
      <p:pic>
        <p:nvPicPr>
          <p:cNvPr id="2" name="Zvuk 1">
            <a:hlinkClick r:id="" action="ppaction://media"/>
            <a:extLst>
              <a:ext uri="{FF2B5EF4-FFF2-40B4-BE49-F238E27FC236}">
                <a16:creationId xmlns:a16="http://schemas.microsoft.com/office/drawing/2014/main" id="{7A0FCA9C-AD3D-498D-8029-95671CD15D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47491349"/>
      </p:ext>
    </p:extLst>
  </p:cSld>
  <p:clrMapOvr>
    <a:masterClrMapping/>
  </p:clrMapOvr>
  <mc:AlternateContent xmlns:mc="http://schemas.openxmlformats.org/markup-compatibility/2006">
    <mc:Choice xmlns:p14="http://schemas.microsoft.com/office/powerpoint/2010/main" Requires="p14">
      <p:transition spd="slow" p14:dur="2000" advTm="89592"/>
    </mc:Choice>
    <mc:Fallback>
      <p:transition spd="slow" advTm="89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fontAlgn="auto">
              <a:spcAft>
                <a:spcPts val="0"/>
              </a:spcAft>
              <a:defRPr/>
            </a:pPr>
            <a:r>
              <a:rPr lang="cs-CZ" dirty="0"/>
              <a:t>Rizika hypertenze v těhotenství</a:t>
            </a:r>
          </a:p>
        </p:txBody>
      </p:sp>
      <p:sp>
        <p:nvSpPr>
          <p:cNvPr id="15362" name="Zástupný symbol pro obsah 3"/>
          <p:cNvSpPr>
            <a:spLocks noGrp="1"/>
          </p:cNvSpPr>
          <p:nvPr>
            <p:ph sz="half" idx="1"/>
          </p:nvPr>
        </p:nvSpPr>
        <p:spPr>
          <a:xfrm>
            <a:off x="899592" y="1772816"/>
            <a:ext cx="3521075" cy="4525963"/>
          </a:xfrm>
        </p:spPr>
        <p:txBody>
          <a:bodyPr/>
          <a:lstStyle/>
          <a:p>
            <a:pPr>
              <a:buFont typeface="Wingdings 2" pitchFamily="18" charset="2"/>
              <a:buNone/>
            </a:pPr>
            <a:r>
              <a:rPr lang="cs-CZ" dirty="0">
                <a:solidFill>
                  <a:schemeClr val="tx2">
                    <a:lumMod val="60000"/>
                    <a:lumOff val="40000"/>
                  </a:schemeClr>
                </a:solidFill>
              </a:rPr>
              <a:t>Pro matku je vyšší riziko:</a:t>
            </a:r>
          </a:p>
          <a:p>
            <a:r>
              <a:rPr lang="cs-CZ" dirty="0"/>
              <a:t>Abrupce placenty </a:t>
            </a:r>
          </a:p>
          <a:p>
            <a:r>
              <a:rPr lang="cs-CZ" dirty="0"/>
              <a:t>Cerebrovaskulární příhody</a:t>
            </a:r>
          </a:p>
          <a:p>
            <a:r>
              <a:rPr lang="cs-CZ" dirty="0"/>
              <a:t>Orgánového selhání</a:t>
            </a:r>
          </a:p>
          <a:p>
            <a:r>
              <a:rPr lang="cs-CZ" dirty="0"/>
              <a:t>DIC</a:t>
            </a:r>
          </a:p>
          <a:p>
            <a:endParaRPr lang="cs-CZ" dirty="0"/>
          </a:p>
        </p:txBody>
      </p:sp>
      <p:sp>
        <p:nvSpPr>
          <p:cNvPr id="15363" name="Zástupný symbol pro obsah 4"/>
          <p:cNvSpPr>
            <a:spLocks noGrp="1"/>
          </p:cNvSpPr>
          <p:nvPr>
            <p:ph sz="half" idx="2"/>
          </p:nvPr>
        </p:nvSpPr>
        <p:spPr>
          <a:xfrm>
            <a:off x="4716016" y="1772816"/>
            <a:ext cx="3521075" cy="4525963"/>
          </a:xfrm>
        </p:spPr>
        <p:txBody>
          <a:bodyPr/>
          <a:lstStyle/>
          <a:p>
            <a:pPr>
              <a:buFont typeface="Wingdings 2" pitchFamily="18" charset="2"/>
              <a:buNone/>
            </a:pPr>
            <a:r>
              <a:rPr lang="cs-CZ" dirty="0">
                <a:solidFill>
                  <a:schemeClr val="tx2">
                    <a:lumMod val="60000"/>
                    <a:lumOff val="40000"/>
                  </a:schemeClr>
                </a:solidFill>
              </a:rPr>
              <a:t>Pro dítě je vyšší riziko:</a:t>
            </a:r>
          </a:p>
          <a:p>
            <a:r>
              <a:rPr lang="cs-CZ" dirty="0" err="1"/>
              <a:t>Intrauterinní</a:t>
            </a:r>
            <a:r>
              <a:rPr lang="cs-CZ" dirty="0"/>
              <a:t> růstové retardace</a:t>
            </a:r>
          </a:p>
          <a:p>
            <a:r>
              <a:rPr lang="cs-CZ" dirty="0" err="1"/>
              <a:t>Intrauterinní</a:t>
            </a:r>
            <a:r>
              <a:rPr lang="cs-CZ" dirty="0"/>
              <a:t> úmrtí</a:t>
            </a:r>
          </a:p>
          <a:p>
            <a:r>
              <a:rPr lang="cs-CZ" dirty="0"/>
              <a:t>Nezralost </a:t>
            </a:r>
          </a:p>
        </p:txBody>
      </p:sp>
      <p:pic>
        <p:nvPicPr>
          <p:cNvPr id="5" name="Picture 2"/>
          <p:cNvPicPr>
            <a:picLocks noChangeAspect="1" noChangeArrowheads="1"/>
          </p:cNvPicPr>
          <p:nvPr/>
        </p:nvPicPr>
        <p:blipFill>
          <a:blip r:embed="rId4" cstate="print"/>
          <a:srcRect/>
          <a:stretch>
            <a:fillRect/>
          </a:stretch>
        </p:blipFill>
        <p:spPr bwMode="auto">
          <a:xfrm>
            <a:off x="6300192" y="4725144"/>
            <a:ext cx="2504455" cy="1946553"/>
          </a:xfrm>
          <a:prstGeom prst="rect">
            <a:avLst/>
          </a:prstGeom>
          <a:gradFill rotWithShape="0">
            <a:gsLst>
              <a:gs pos="0">
                <a:schemeClr val="bg1">
                  <a:gamma/>
                  <a:shade val="46275"/>
                  <a:invGamma/>
                </a:schemeClr>
              </a:gs>
              <a:gs pos="100000">
                <a:schemeClr val="bg1"/>
              </a:gs>
            </a:gsLst>
            <a:lin ang="5400000" scaled="1"/>
          </a:gradFill>
          <a:ln w="9525">
            <a:solidFill>
              <a:schemeClr val="tx2"/>
            </a:solidFill>
            <a:miter lim="800000"/>
            <a:headEnd/>
            <a:tailEnd/>
          </a:ln>
          <a:effectLst>
            <a:prstShdw prst="shdw17" dist="17961" dir="2700000">
              <a:schemeClr val="tx2">
                <a:gamma/>
                <a:shade val="60000"/>
                <a:invGamma/>
              </a:schemeClr>
            </a:prstShdw>
          </a:effectLst>
        </p:spPr>
      </p:pic>
      <p:pic>
        <p:nvPicPr>
          <p:cNvPr id="3" name="Zvuk 2">
            <a:hlinkClick r:id="" action="ppaction://media"/>
            <a:extLst>
              <a:ext uri="{FF2B5EF4-FFF2-40B4-BE49-F238E27FC236}">
                <a16:creationId xmlns:a16="http://schemas.microsoft.com/office/drawing/2014/main" id="{43519B54-4E34-42DF-A509-C7316EA8C9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39857449"/>
      </p:ext>
    </p:extLst>
  </p:cSld>
  <p:clrMapOvr>
    <a:masterClrMapping/>
  </p:clrMapOvr>
  <mc:AlternateContent xmlns:mc="http://schemas.openxmlformats.org/markup-compatibility/2006">
    <mc:Choice xmlns:p14="http://schemas.microsoft.com/office/powerpoint/2010/main" Requires="p14">
      <p:transition spd="slow" p14:dur="2000" advTm="27850"/>
    </mc:Choice>
    <mc:Fallback>
      <p:transition spd="slow" advTm="27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dirty="0" err="1"/>
              <a:t>Pre</a:t>
            </a:r>
            <a:r>
              <a:rPr lang="cs-CZ" dirty="0"/>
              <a:t>-</a:t>
            </a:r>
            <a:r>
              <a:rPr lang="cs-CZ" dirty="0" err="1"/>
              <a:t>eclampsie</a:t>
            </a:r>
            <a:r>
              <a:rPr lang="cs-CZ" dirty="0"/>
              <a:t> </a:t>
            </a:r>
          </a:p>
        </p:txBody>
      </p:sp>
      <p:sp>
        <p:nvSpPr>
          <p:cNvPr id="22530" name="Zástupný symbol pro text 3"/>
          <p:cNvSpPr>
            <a:spLocks noGrp="1"/>
          </p:cNvSpPr>
          <p:nvPr>
            <p:ph type="body" idx="1"/>
          </p:nvPr>
        </p:nvSpPr>
        <p:spPr/>
        <p:txBody>
          <a:bodyPr/>
          <a:lstStyle/>
          <a:p>
            <a:r>
              <a:rPr lang="cs-CZ"/>
              <a:t>Definice</a:t>
            </a:r>
          </a:p>
        </p:txBody>
      </p:sp>
      <p:sp>
        <p:nvSpPr>
          <p:cNvPr id="22532" name="Zástupný symbol pro obsah 2"/>
          <p:cNvSpPr>
            <a:spLocks noGrp="1"/>
          </p:cNvSpPr>
          <p:nvPr>
            <p:ph sz="half" idx="2"/>
          </p:nvPr>
        </p:nvSpPr>
        <p:spPr/>
        <p:txBody>
          <a:bodyPr/>
          <a:lstStyle/>
          <a:p>
            <a:r>
              <a:rPr lang="cs-CZ"/>
              <a:t>Gestační hypertenze</a:t>
            </a:r>
          </a:p>
          <a:p>
            <a:r>
              <a:rPr lang="cs-CZ"/>
              <a:t>Proteinúrie: 300mg/l nebo 500mg/24hod nebo ++ a více</a:t>
            </a:r>
          </a:p>
          <a:p>
            <a:pPr>
              <a:buFont typeface="Wingdings 2" pitchFamily="18" charset="2"/>
              <a:buNone/>
            </a:pPr>
            <a:r>
              <a:rPr lang="cs-CZ"/>
              <a:t> </a:t>
            </a:r>
          </a:p>
        </p:txBody>
      </p:sp>
      <p:sp>
        <p:nvSpPr>
          <p:cNvPr id="22531" name="Zástupný symbol pro text 4"/>
          <p:cNvSpPr>
            <a:spLocks noGrp="1"/>
          </p:cNvSpPr>
          <p:nvPr>
            <p:ph type="body" sz="quarter" idx="3"/>
          </p:nvPr>
        </p:nvSpPr>
        <p:spPr/>
        <p:txBody>
          <a:bodyPr/>
          <a:lstStyle/>
          <a:p>
            <a:r>
              <a:rPr lang="cs-CZ"/>
              <a:t>Rizikové faktory</a:t>
            </a:r>
          </a:p>
        </p:txBody>
      </p:sp>
      <p:sp>
        <p:nvSpPr>
          <p:cNvPr id="6" name="Zástupný symbol pro obsah 5"/>
          <p:cNvSpPr>
            <a:spLocks noGrp="1"/>
          </p:cNvSpPr>
          <p:nvPr>
            <p:ph sz="quarter" idx="4"/>
          </p:nvPr>
        </p:nvSpPr>
        <p:spPr/>
        <p:txBody>
          <a:bodyPr>
            <a:normAutofit fontScale="70000" lnSpcReduction="20000"/>
          </a:bodyPr>
          <a:lstStyle/>
          <a:p>
            <a:pPr marL="274320" indent="-274320" fontAlgn="auto">
              <a:spcAft>
                <a:spcPts val="0"/>
              </a:spcAft>
              <a:buFont typeface="Wingdings 2"/>
              <a:buChar char=""/>
              <a:defRPr/>
            </a:pPr>
            <a:r>
              <a:rPr lang="cs-CZ" dirty="0" err="1"/>
              <a:t>Nulliparita</a:t>
            </a:r>
            <a:endParaRPr lang="cs-CZ" dirty="0"/>
          </a:p>
          <a:p>
            <a:pPr marL="274320" indent="-274320" fontAlgn="auto">
              <a:spcAft>
                <a:spcPts val="0"/>
              </a:spcAft>
              <a:buFont typeface="Wingdings 2"/>
              <a:buChar char=""/>
              <a:defRPr/>
            </a:pPr>
            <a:r>
              <a:rPr lang="cs-CZ" dirty="0"/>
              <a:t>Mnohočetné těhotenství</a:t>
            </a:r>
          </a:p>
          <a:p>
            <a:pPr marL="274320" indent="-274320" fontAlgn="auto">
              <a:spcAft>
                <a:spcPts val="0"/>
              </a:spcAft>
              <a:buFont typeface="Wingdings 2"/>
              <a:buChar char=""/>
              <a:defRPr/>
            </a:pPr>
            <a:r>
              <a:rPr lang="cs-CZ" dirty="0" err="1"/>
              <a:t>Preeklampsie</a:t>
            </a:r>
            <a:r>
              <a:rPr lang="cs-CZ" dirty="0"/>
              <a:t> v RA</a:t>
            </a:r>
          </a:p>
          <a:p>
            <a:pPr marL="274320" indent="-274320" fontAlgn="auto">
              <a:spcAft>
                <a:spcPts val="0"/>
              </a:spcAft>
              <a:buFont typeface="Wingdings 2"/>
              <a:buChar char=""/>
              <a:defRPr/>
            </a:pPr>
            <a:r>
              <a:rPr lang="cs-CZ" dirty="0"/>
              <a:t>Chronická hypertenze</a:t>
            </a:r>
          </a:p>
          <a:p>
            <a:pPr marL="274320" indent="-274320" fontAlgn="auto">
              <a:spcAft>
                <a:spcPts val="0"/>
              </a:spcAft>
              <a:buFont typeface="Wingdings 2"/>
              <a:buChar char=""/>
              <a:defRPr/>
            </a:pPr>
            <a:r>
              <a:rPr lang="cs-CZ" dirty="0"/>
              <a:t>DM</a:t>
            </a:r>
          </a:p>
          <a:p>
            <a:pPr marL="274320" indent="-274320" fontAlgn="auto">
              <a:spcAft>
                <a:spcPts val="0"/>
              </a:spcAft>
              <a:buFont typeface="Wingdings 2"/>
              <a:buChar char=""/>
              <a:defRPr/>
            </a:pPr>
            <a:r>
              <a:rPr lang="cs-CZ" dirty="0"/>
              <a:t>Inzulinová rezistence</a:t>
            </a:r>
          </a:p>
          <a:p>
            <a:pPr marL="274320" indent="-274320" fontAlgn="auto">
              <a:spcAft>
                <a:spcPts val="0"/>
              </a:spcAft>
              <a:buFont typeface="Wingdings 2"/>
              <a:buChar char=""/>
              <a:defRPr/>
            </a:pPr>
            <a:r>
              <a:rPr lang="cs-CZ" dirty="0"/>
              <a:t>↑ BMI</a:t>
            </a:r>
          </a:p>
          <a:p>
            <a:pPr marL="274320" indent="-274320" fontAlgn="auto">
              <a:spcAft>
                <a:spcPts val="0"/>
              </a:spcAft>
              <a:buFont typeface="Wingdings 2"/>
              <a:buChar char=""/>
              <a:defRPr/>
            </a:pPr>
            <a:r>
              <a:rPr lang="cs-CZ" dirty="0" err="1"/>
              <a:t>Trombofilie</a:t>
            </a:r>
            <a:endParaRPr lang="cs-CZ" dirty="0"/>
          </a:p>
          <a:p>
            <a:pPr marL="274320" indent="-274320" fontAlgn="auto">
              <a:spcAft>
                <a:spcPts val="0"/>
              </a:spcAft>
              <a:buFont typeface="Wingdings 2"/>
              <a:buChar char=""/>
              <a:defRPr/>
            </a:pPr>
            <a:r>
              <a:rPr lang="cs-CZ" dirty="0"/>
              <a:t>Onemocnění ledvin</a:t>
            </a:r>
          </a:p>
          <a:p>
            <a:pPr marL="274320" indent="-274320" fontAlgn="auto">
              <a:spcAft>
                <a:spcPts val="0"/>
              </a:spcAft>
              <a:buFont typeface="Wingdings 2"/>
              <a:buChar char=""/>
              <a:defRPr/>
            </a:pPr>
            <a:r>
              <a:rPr lang="cs-CZ" dirty="0"/>
              <a:t>Špatné sociální podmínky</a:t>
            </a:r>
          </a:p>
          <a:p>
            <a:pPr marL="274320" indent="-274320" fontAlgn="auto">
              <a:spcAft>
                <a:spcPts val="0"/>
              </a:spcAft>
              <a:buFont typeface="Wingdings 2"/>
              <a:buChar char=""/>
              <a:defRPr/>
            </a:pPr>
            <a:r>
              <a:rPr lang="cs-CZ" dirty="0" err="1"/>
              <a:t>Preeklampsie</a:t>
            </a:r>
            <a:r>
              <a:rPr lang="cs-CZ" dirty="0"/>
              <a:t> v předchozí graviditě</a:t>
            </a:r>
          </a:p>
          <a:p>
            <a:pPr marL="274320" indent="-274320" fontAlgn="auto">
              <a:spcAft>
                <a:spcPts val="0"/>
              </a:spcAft>
              <a:buFont typeface="Wingdings 2"/>
              <a:buChar char=""/>
              <a:defRPr/>
            </a:pPr>
            <a:r>
              <a:rPr lang="cs-CZ" dirty="0"/>
              <a:t>Mola </a:t>
            </a:r>
            <a:r>
              <a:rPr lang="cs-CZ" dirty="0" err="1"/>
              <a:t>hydatidosa</a:t>
            </a:r>
            <a:endParaRPr lang="cs-CZ" dirty="0"/>
          </a:p>
          <a:p>
            <a:pPr marL="274320" indent="-274320" fontAlgn="auto">
              <a:spcAft>
                <a:spcPts val="0"/>
              </a:spcAft>
              <a:buFont typeface="Wingdings 2"/>
              <a:buChar char=""/>
              <a:defRPr/>
            </a:pPr>
            <a:r>
              <a:rPr lang="cs-CZ" dirty="0" err="1"/>
              <a:t>Černošká</a:t>
            </a:r>
            <a:r>
              <a:rPr lang="cs-CZ" dirty="0"/>
              <a:t> rasa</a:t>
            </a:r>
          </a:p>
        </p:txBody>
      </p:sp>
      <p:pic>
        <p:nvPicPr>
          <p:cNvPr id="7" name="Picture 3"/>
          <p:cNvPicPr>
            <a:picLocks noChangeAspect="1" noChangeArrowheads="1"/>
          </p:cNvPicPr>
          <p:nvPr/>
        </p:nvPicPr>
        <p:blipFill>
          <a:blip r:embed="rId4" cstate="print"/>
          <a:srcRect/>
          <a:stretch>
            <a:fillRect/>
          </a:stretch>
        </p:blipFill>
        <p:spPr bwMode="auto">
          <a:xfrm>
            <a:off x="1574126" y="3993272"/>
            <a:ext cx="2636912" cy="2396416"/>
          </a:xfrm>
          <a:prstGeom prst="rect">
            <a:avLst/>
          </a:prstGeom>
          <a:noFill/>
          <a:ln w="9525">
            <a:noFill/>
            <a:miter lim="800000"/>
            <a:headEnd/>
            <a:tailEnd/>
          </a:ln>
        </p:spPr>
      </p:pic>
      <p:pic>
        <p:nvPicPr>
          <p:cNvPr id="3" name="Zvuk 2">
            <a:hlinkClick r:id="" action="ppaction://media"/>
            <a:extLst>
              <a:ext uri="{FF2B5EF4-FFF2-40B4-BE49-F238E27FC236}">
                <a16:creationId xmlns:a16="http://schemas.microsoft.com/office/drawing/2014/main" id="{79885945-2A94-4C09-A2D3-9C6D9EBD6A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13045100"/>
      </p:ext>
    </p:extLst>
  </p:cSld>
  <p:clrMapOvr>
    <a:masterClrMapping/>
  </p:clrMapOvr>
  <mc:AlternateContent xmlns:mc="http://schemas.openxmlformats.org/markup-compatibility/2006">
    <mc:Choice xmlns:p14="http://schemas.microsoft.com/office/powerpoint/2010/main" Requires="p14">
      <p:transition spd="slow" p14:dur="2000" advTm="55644"/>
    </mc:Choice>
    <mc:Fallback>
      <p:transition spd="slow" advTm="55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 Parkinson</a:t>
            </a:r>
          </a:p>
        </p:txBody>
      </p:sp>
      <p:sp>
        <p:nvSpPr>
          <p:cNvPr id="8" name="Content Placeholder 7"/>
          <p:cNvSpPr>
            <a:spLocks noGrp="1"/>
          </p:cNvSpPr>
          <p:nvPr>
            <p:ph idx="1"/>
          </p:nvPr>
        </p:nvSpPr>
        <p:spPr/>
        <p:txBody>
          <a:bodyPr/>
          <a:lstStyle/>
          <a:p>
            <a:r>
              <a:rPr lang="en-US" dirty="0" err="1"/>
              <a:t>Při</a:t>
            </a:r>
            <a:r>
              <a:rPr lang="en-US" dirty="0"/>
              <a:t> </a:t>
            </a:r>
            <a:r>
              <a:rPr lang="en-US" dirty="0" err="1"/>
              <a:t>velmi</a:t>
            </a:r>
            <a:r>
              <a:rPr lang="en-US" dirty="0"/>
              <a:t> </a:t>
            </a:r>
            <a:r>
              <a:rPr lang="en-US" dirty="0" err="1"/>
              <a:t>časté</a:t>
            </a:r>
            <a:r>
              <a:rPr lang="en-US" dirty="0"/>
              <a:t> </a:t>
            </a:r>
            <a:r>
              <a:rPr lang="en-US" dirty="0" err="1"/>
              <a:t>současné</a:t>
            </a:r>
            <a:r>
              <a:rPr lang="en-US" dirty="0"/>
              <a:t> </a:t>
            </a:r>
            <a:r>
              <a:rPr lang="en-US" dirty="0" err="1"/>
              <a:t>autonomní</a:t>
            </a:r>
            <a:r>
              <a:rPr lang="en-US" dirty="0"/>
              <a:t> </a:t>
            </a:r>
            <a:r>
              <a:rPr lang="en-US" dirty="0" err="1"/>
              <a:t>dysfunkci</a:t>
            </a:r>
            <a:r>
              <a:rPr lang="en-US" dirty="0"/>
              <a:t> </a:t>
            </a:r>
            <a:r>
              <a:rPr lang="en-US" dirty="0" err="1"/>
              <a:t>bývá</a:t>
            </a:r>
            <a:r>
              <a:rPr lang="en-US" dirty="0"/>
              <a:t> </a:t>
            </a:r>
            <a:r>
              <a:rPr lang="en-US" dirty="0" err="1"/>
              <a:t>přítomna</a:t>
            </a:r>
            <a:r>
              <a:rPr lang="en-US" dirty="0"/>
              <a:t> </a:t>
            </a:r>
            <a:r>
              <a:rPr lang="en-US" dirty="0" err="1"/>
              <a:t>extrémní</a:t>
            </a:r>
            <a:r>
              <a:rPr lang="en-US" dirty="0"/>
              <a:t> </a:t>
            </a:r>
            <a:r>
              <a:rPr lang="en-US" dirty="0" err="1"/>
              <a:t>labilita</a:t>
            </a:r>
            <a:r>
              <a:rPr lang="en-US" dirty="0"/>
              <a:t> TK</a:t>
            </a:r>
          </a:p>
          <a:p>
            <a:r>
              <a:rPr lang="en-US" dirty="0" err="1"/>
              <a:t>Sklon</a:t>
            </a:r>
            <a:r>
              <a:rPr lang="en-US" dirty="0"/>
              <a:t> k </a:t>
            </a:r>
            <a:r>
              <a:rPr lang="en-US" dirty="0" err="1"/>
              <a:t>ortostatické</a:t>
            </a:r>
            <a:r>
              <a:rPr lang="en-US" dirty="0"/>
              <a:t> </a:t>
            </a:r>
            <a:r>
              <a:rPr lang="en-US" dirty="0" err="1"/>
              <a:t>hypotenzi</a:t>
            </a:r>
            <a:r>
              <a:rPr lang="en-US" dirty="0"/>
              <a:t> - </a:t>
            </a:r>
            <a:r>
              <a:rPr lang="en-US" dirty="0" err="1"/>
              <a:t>nepodávat</a:t>
            </a:r>
            <a:r>
              <a:rPr lang="en-US" dirty="0"/>
              <a:t> </a:t>
            </a:r>
            <a:r>
              <a:rPr lang="en-US" dirty="0" err="1"/>
              <a:t>alfa</a:t>
            </a:r>
            <a:r>
              <a:rPr lang="en-US" dirty="0"/>
              <a:t> </a:t>
            </a:r>
            <a:r>
              <a:rPr lang="en-US" dirty="0" err="1"/>
              <a:t>blokátory</a:t>
            </a:r>
            <a:endParaRPr lang="en-US" dirty="0"/>
          </a:p>
          <a:p>
            <a:r>
              <a:rPr lang="en-US" dirty="0" err="1"/>
              <a:t>Časté</a:t>
            </a:r>
            <a:r>
              <a:rPr lang="en-US" dirty="0"/>
              <a:t> </a:t>
            </a:r>
            <a:r>
              <a:rPr lang="en-US" dirty="0" err="1"/>
              <a:t>pády</a:t>
            </a:r>
            <a:endParaRPr lang="en-US" dirty="0"/>
          </a:p>
          <a:p>
            <a:r>
              <a:rPr lang="en-US" dirty="0" err="1"/>
              <a:t>Řešení</a:t>
            </a:r>
            <a:r>
              <a:rPr lang="en-US" dirty="0"/>
              <a:t> ? </a:t>
            </a:r>
            <a:r>
              <a:rPr lang="en-US" dirty="0" err="1"/>
              <a:t>Krátkodobá</a:t>
            </a:r>
            <a:r>
              <a:rPr lang="en-US" dirty="0"/>
              <a:t> </a:t>
            </a:r>
            <a:r>
              <a:rPr lang="en-US" dirty="0" err="1"/>
              <a:t>hypotenziva</a:t>
            </a:r>
            <a:r>
              <a:rPr lang="en-US" dirty="0"/>
              <a:t>?  </a:t>
            </a:r>
          </a:p>
        </p:txBody>
      </p:sp>
      <p:pic>
        <p:nvPicPr>
          <p:cNvPr id="2" name="Zvuk 1">
            <a:hlinkClick r:id="" action="ppaction://media"/>
            <a:extLst>
              <a:ext uri="{FF2B5EF4-FFF2-40B4-BE49-F238E27FC236}">
                <a16:creationId xmlns:a16="http://schemas.microsoft.com/office/drawing/2014/main" id="{6785F232-B6A8-4397-A965-A25DBA3776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85909695"/>
      </p:ext>
    </p:extLst>
  </p:cSld>
  <p:clrMapOvr>
    <a:masterClrMapping/>
  </p:clrMapOvr>
  <mc:AlternateContent xmlns:mc="http://schemas.openxmlformats.org/markup-compatibility/2006">
    <mc:Choice xmlns:p14="http://schemas.microsoft.com/office/powerpoint/2010/main" Requires="p14">
      <p:transition spd="slow" p14:dur="2000" advTm="35234"/>
    </mc:Choice>
    <mc:Fallback>
      <p:transition spd="slow" advTm="35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cs-CZ" dirty="0"/>
              <a:t>Hypertenzní krize</a:t>
            </a:r>
          </a:p>
        </p:txBody>
      </p:sp>
      <p:sp>
        <p:nvSpPr>
          <p:cNvPr id="5" name="Zástupný symbol pro text 4"/>
          <p:cNvSpPr>
            <a:spLocks noGrp="1"/>
          </p:cNvSpPr>
          <p:nvPr>
            <p:ph type="body" idx="1"/>
          </p:nvPr>
        </p:nvSpPr>
        <p:spPr/>
        <p:txBody>
          <a:bodyPr/>
          <a:lstStyle/>
          <a:p>
            <a:r>
              <a:rPr lang="cs-CZ" dirty="0" err="1"/>
              <a:t>Emergentní</a:t>
            </a:r>
            <a:r>
              <a:rPr lang="cs-CZ" dirty="0"/>
              <a:t> stavy</a:t>
            </a:r>
          </a:p>
        </p:txBody>
      </p:sp>
      <p:sp>
        <p:nvSpPr>
          <p:cNvPr id="58371" name="Rectangle 3"/>
          <p:cNvSpPr>
            <a:spLocks noGrp="1" noChangeArrowheads="1"/>
          </p:cNvSpPr>
          <p:nvPr>
            <p:ph sz="half" idx="2"/>
          </p:nvPr>
        </p:nvSpPr>
        <p:spPr>
          <a:xfrm>
            <a:off x="467544" y="2174874"/>
            <a:ext cx="4029844" cy="4206453"/>
          </a:xfrm>
        </p:spPr>
        <p:txBody>
          <a:bodyPr>
            <a:normAutofit/>
          </a:bodyPr>
          <a:lstStyle/>
          <a:p>
            <a:r>
              <a:rPr lang="cs-CZ" sz="1600" dirty="0"/>
              <a:t>Většinou jde o vzestup TK nad 220/120mmHg</a:t>
            </a:r>
          </a:p>
          <a:p>
            <a:r>
              <a:rPr lang="cs-CZ" sz="1600" dirty="0"/>
              <a:t>Spíše než výše TK je důležitý vzestup oproti vstupním hodnotám  </a:t>
            </a:r>
          </a:p>
          <a:p>
            <a:r>
              <a:rPr lang="cs-CZ" sz="1600" dirty="0"/>
              <a:t>Jsou přítomny známkami poškození orgánů nebo jejich funkce </a:t>
            </a:r>
          </a:p>
          <a:p>
            <a:r>
              <a:rPr lang="cs-CZ" sz="1600" dirty="0"/>
              <a:t>Typické stavy:</a:t>
            </a:r>
          </a:p>
          <a:p>
            <a:pPr lvl="1"/>
            <a:r>
              <a:rPr lang="cs-CZ" sz="1200" dirty="0"/>
              <a:t>Hypertenzní </a:t>
            </a:r>
            <a:r>
              <a:rPr lang="cs-CZ" sz="1200" dirty="0" err="1"/>
              <a:t>encefalopathie</a:t>
            </a:r>
            <a:endParaRPr lang="cs-CZ" sz="1200" dirty="0"/>
          </a:p>
          <a:p>
            <a:pPr lvl="1"/>
            <a:r>
              <a:rPr lang="cs-CZ" sz="1200" dirty="0"/>
              <a:t>Hypertenze u srdečního selhávání</a:t>
            </a:r>
          </a:p>
          <a:p>
            <a:pPr lvl="1"/>
            <a:r>
              <a:rPr lang="cs-CZ" sz="1200" dirty="0"/>
              <a:t>Hypertenze u akutních koronárních syndromů</a:t>
            </a:r>
          </a:p>
          <a:p>
            <a:pPr lvl="1"/>
            <a:r>
              <a:rPr lang="cs-CZ" sz="1200" dirty="0"/>
              <a:t>Hypertenze u </a:t>
            </a:r>
            <a:r>
              <a:rPr lang="cs-CZ" sz="1200" dirty="0" err="1"/>
              <a:t>disekce</a:t>
            </a:r>
            <a:r>
              <a:rPr lang="cs-CZ" sz="1200" dirty="0"/>
              <a:t> </a:t>
            </a:r>
            <a:r>
              <a:rPr lang="cs-CZ" sz="1200" dirty="0" err="1"/>
              <a:t>Ao</a:t>
            </a:r>
            <a:endParaRPr lang="cs-CZ" sz="1200" dirty="0"/>
          </a:p>
          <a:p>
            <a:pPr lvl="1"/>
            <a:r>
              <a:rPr lang="cs-CZ" sz="1200" dirty="0"/>
              <a:t>Hypertenze u CMP</a:t>
            </a:r>
          </a:p>
          <a:p>
            <a:pPr lvl="1"/>
            <a:r>
              <a:rPr lang="cs-CZ" sz="1200" dirty="0"/>
              <a:t>Hypertenzní krize u </a:t>
            </a:r>
            <a:r>
              <a:rPr lang="cs-CZ" sz="1200" dirty="0" err="1"/>
              <a:t>feochromocytomu</a:t>
            </a:r>
            <a:endParaRPr lang="cs-CZ" sz="1200" dirty="0"/>
          </a:p>
          <a:p>
            <a:pPr lvl="1"/>
            <a:r>
              <a:rPr lang="cs-CZ" sz="1200" dirty="0"/>
              <a:t>Hypertenze po požití stimulantů (</a:t>
            </a:r>
            <a:r>
              <a:rPr lang="cs-CZ" sz="1200" dirty="0" err="1"/>
              <a:t>amfetanim</a:t>
            </a:r>
            <a:r>
              <a:rPr lang="cs-CZ" sz="1200" dirty="0"/>
              <a:t>, pervitin, extáze, kokain)</a:t>
            </a:r>
          </a:p>
          <a:p>
            <a:pPr lvl="1"/>
            <a:r>
              <a:rPr lang="cs-CZ" sz="1200" dirty="0"/>
              <a:t>Hypertenze u </a:t>
            </a:r>
            <a:r>
              <a:rPr lang="cs-CZ" sz="1200" dirty="0" err="1"/>
              <a:t>preeklampsie</a:t>
            </a:r>
            <a:r>
              <a:rPr lang="cs-CZ" sz="1200" dirty="0"/>
              <a:t> a eklampsie</a:t>
            </a:r>
          </a:p>
          <a:p>
            <a:pPr lvl="1"/>
            <a:r>
              <a:rPr lang="cs-CZ" sz="1200" dirty="0"/>
              <a:t>Hypertenze u akutního renálního selhávání </a:t>
            </a:r>
          </a:p>
          <a:p>
            <a:pPr lvl="1"/>
            <a:endParaRPr lang="cs-CZ" sz="2000" dirty="0"/>
          </a:p>
          <a:p>
            <a:endParaRPr lang="cs-CZ" sz="2400" dirty="0"/>
          </a:p>
          <a:p>
            <a:pPr>
              <a:lnSpc>
                <a:spcPct val="90000"/>
              </a:lnSpc>
              <a:spcBef>
                <a:spcPct val="0"/>
              </a:spcBef>
              <a:buFontTx/>
              <a:buChar char="•"/>
            </a:pPr>
            <a:endParaRPr lang="cs-CZ" sz="2400" dirty="0"/>
          </a:p>
        </p:txBody>
      </p:sp>
      <p:sp>
        <p:nvSpPr>
          <p:cNvPr id="6" name="Zástupný symbol pro text 5"/>
          <p:cNvSpPr>
            <a:spLocks noGrp="1"/>
          </p:cNvSpPr>
          <p:nvPr>
            <p:ph type="body" sz="quarter" idx="3"/>
          </p:nvPr>
        </p:nvSpPr>
        <p:spPr/>
        <p:txBody>
          <a:bodyPr/>
          <a:lstStyle/>
          <a:p>
            <a:r>
              <a:rPr lang="cs-CZ" dirty="0"/>
              <a:t>Urgentní stavy</a:t>
            </a:r>
          </a:p>
        </p:txBody>
      </p:sp>
      <p:sp>
        <p:nvSpPr>
          <p:cNvPr id="7" name="Zástupný symbol pro obsah 6"/>
          <p:cNvSpPr>
            <a:spLocks noGrp="1"/>
          </p:cNvSpPr>
          <p:nvPr>
            <p:ph sz="quarter" idx="4"/>
          </p:nvPr>
        </p:nvSpPr>
        <p:spPr>
          <a:xfrm>
            <a:off x="4644007" y="2174874"/>
            <a:ext cx="4042793" cy="4206453"/>
          </a:xfrm>
        </p:spPr>
        <p:txBody>
          <a:bodyPr>
            <a:normAutofit lnSpcReduction="10000"/>
          </a:bodyPr>
          <a:lstStyle/>
          <a:p>
            <a:r>
              <a:rPr lang="cs-CZ" dirty="0"/>
              <a:t>TK bývá nad 180/110mmHg</a:t>
            </a:r>
          </a:p>
          <a:p>
            <a:r>
              <a:rPr lang="cs-CZ" dirty="0"/>
              <a:t>Akcelerovaná hypertenze – je zde přítomnost retinálních </a:t>
            </a:r>
            <a:r>
              <a:rPr lang="cs-CZ" dirty="0" err="1"/>
              <a:t>hemorhagií</a:t>
            </a:r>
            <a:r>
              <a:rPr lang="cs-CZ" dirty="0"/>
              <a:t> a </a:t>
            </a:r>
            <a:r>
              <a:rPr lang="cs-CZ" dirty="0" err="1"/>
              <a:t>exudátů</a:t>
            </a:r>
            <a:r>
              <a:rPr lang="cs-CZ" dirty="0"/>
              <a:t> při vaskulárním poškození</a:t>
            </a:r>
          </a:p>
          <a:p>
            <a:r>
              <a:rPr lang="cs-CZ" dirty="0"/>
              <a:t>Maligní hypertenze navíc je zde edém papil, poškození ledvin a </a:t>
            </a:r>
            <a:r>
              <a:rPr lang="cs-CZ" dirty="0" err="1"/>
              <a:t>encefalopathie</a:t>
            </a:r>
            <a:endParaRPr lang="cs-CZ" dirty="0"/>
          </a:p>
        </p:txBody>
      </p:sp>
      <p:pic>
        <p:nvPicPr>
          <p:cNvPr id="2" name="Zvuk 1">
            <a:hlinkClick r:id="" action="ppaction://media"/>
            <a:extLst>
              <a:ext uri="{FF2B5EF4-FFF2-40B4-BE49-F238E27FC236}">
                <a16:creationId xmlns:a16="http://schemas.microsoft.com/office/drawing/2014/main" id="{F83C871F-40B5-42B0-8A39-E5ACA38004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86077793"/>
      </p:ext>
    </p:extLst>
  </p:cSld>
  <p:clrMapOvr>
    <a:masterClrMapping/>
  </p:clrMapOvr>
  <mc:AlternateContent xmlns:mc="http://schemas.openxmlformats.org/markup-compatibility/2006">
    <mc:Choice xmlns:p14="http://schemas.microsoft.com/office/powerpoint/2010/main" Requires="p14">
      <p:transition spd="slow" p14:dur="2000" advTm="101457"/>
    </mc:Choice>
    <mc:Fallback>
      <p:transition spd="slow" advTm="101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dpis 1"/>
          <p:cNvSpPr>
            <a:spLocks noGrp="1"/>
          </p:cNvSpPr>
          <p:nvPr>
            <p:ph type="title"/>
          </p:nvPr>
        </p:nvSpPr>
        <p:spPr/>
        <p:txBody>
          <a:bodyPr/>
          <a:lstStyle/>
          <a:p>
            <a:pPr eaLnBrk="1" hangingPunct="1"/>
            <a:r>
              <a:rPr lang="cs-CZ"/>
              <a:t>Terapie	</a:t>
            </a:r>
          </a:p>
        </p:txBody>
      </p:sp>
      <p:sp>
        <p:nvSpPr>
          <p:cNvPr id="63491" name="Zástupný symbol pro obsah 2"/>
          <p:cNvSpPr>
            <a:spLocks noGrp="1"/>
          </p:cNvSpPr>
          <p:nvPr>
            <p:ph idx="1"/>
          </p:nvPr>
        </p:nvSpPr>
        <p:spPr/>
        <p:txBody>
          <a:bodyPr/>
          <a:lstStyle/>
          <a:p>
            <a:pPr eaLnBrk="1" hangingPunct="1">
              <a:lnSpc>
                <a:spcPct val="90000"/>
              </a:lnSpc>
            </a:pPr>
            <a:r>
              <a:rPr lang="cs-CZ" sz="2400" dirty="0"/>
              <a:t>Během prvních hodin pouze pokles o 20-25% z výchozích hodnot nebo pokles pod střední TK 110-115mmHg během 30-60min a poté dle reakce</a:t>
            </a:r>
          </a:p>
          <a:p>
            <a:pPr eaLnBrk="1" hangingPunct="1">
              <a:lnSpc>
                <a:spcPct val="90000"/>
              </a:lnSpc>
            </a:pPr>
            <a:r>
              <a:rPr lang="cs-CZ" sz="2400" dirty="0"/>
              <a:t>Často se postupný pokles TK nedaří realizovat </a:t>
            </a:r>
          </a:p>
          <a:p>
            <a:pPr eaLnBrk="1" hangingPunct="1">
              <a:lnSpc>
                <a:spcPct val="90000"/>
              </a:lnSpc>
            </a:pPr>
            <a:r>
              <a:rPr lang="cs-CZ" sz="2400" dirty="0"/>
              <a:t>V urgentních stavech začínáme </a:t>
            </a:r>
            <a:r>
              <a:rPr lang="cs-CZ" sz="2400" dirty="0" err="1"/>
              <a:t>p.o</a:t>
            </a:r>
            <a:r>
              <a:rPr lang="cs-CZ" sz="2400" dirty="0"/>
              <a:t>. medikací jinak i.v. terapie:</a:t>
            </a:r>
          </a:p>
          <a:p>
            <a:pPr lvl="1" eaLnBrk="1" hangingPunct="1">
              <a:lnSpc>
                <a:spcPct val="90000"/>
              </a:lnSpc>
            </a:pPr>
            <a:r>
              <a:rPr lang="cs-CZ" sz="2400" dirty="0"/>
              <a:t>ISDN, </a:t>
            </a:r>
            <a:r>
              <a:rPr lang="cs-CZ" sz="2400" dirty="0" err="1"/>
              <a:t>metoprolol</a:t>
            </a:r>
            <a:r>
              <a:rPr lang="cs-CZ" sz="2400" dirty="0"/>
              <a:t>, </a:t>
            </a:r>
            <a:r>
              <a:rPr lang="cs-CZ" sz="2400" dirty="0" err="1"/>
              <a:t>urapidil</a:t>
            </a:r>
            <a:r>
              <a:rPr lang="cs-CZ" sz="2400" dirty="0"/>
              <a:t>, </a:t>
            </a:r>
            <a:r>
              <a:rPr lang="cs-CZ" sz="2400" dirty="0" err="1"/>
              <a:t>Catapresan</a:t>
            </a:r>
            <a:r>
              <a:rPr lang="cs-CZ" sz="2400" dirty="0"/>
              <a:t>, </a:t>
            </a:r>
            <a:r>
              <a:rPr lang="cs-CZ" sz="2400" dirty="0" err="1"/>
              <a:t>Nitroprusid</a:t>
            </a:r>
            <a:r>
              <a:rPr lang="cs-CZ" sz="2400" dirty="0"/>
              <a:t> sodný, </a:t>
            </a:r>
            <a:r>
              <a:rPr lang="cs-CZ" sz="2400" dirty="0" err="1"/>
              <a:t>enalaprilát</a:t>
            </a:r>
            <a:r>
              <a:rPr lang="cs-CZ" sz="2400" dirty="0"/>
              <a:t>, diuretika</a:t>
            </a:r>
            <a:endParaRPr lang="cs-CZ" sz="2400" u="sng" dirty="0"/>
          </a:p>
          <a:p>
            <a:pPr>
              <a:lnSpc>
                <a:spcPct val="90000"/>
              </a:lnSpc>
              <a:spcBef>
                <a:spcPct val="0"/>
              </a:spcBef>
              <a:buFontTx/>
              <a:buChar char="•"/>
            </a:pPr>
            <a:endParaRPr lang="cs-CZ" dirty="0"/>
          </a:p>
          <a:p>
            <a:pPr eaLnBrk="1" hangingPunct="1"/>
            <a:endParaRPr lang="cs-CZ" dirty="0"/>
          </a:p>
        </p:txBody>
      </p:sp>
      <p:pic>
        <p:nvPicPr>
          <p:cNvPr id="2" name="Zvuk 1">
            <a:hlinkClick r:id="" action="ppaction://media"/>
            <a:extLst>
              <a:ext uri="{FF2B5EF4-FFF2-40B4-BE49-F238E27FC236}">
                <a16:creationId xmlns:a16="http://schemas.microsoft.com/office/drawing/2014/main" id="{74AD946D-46BF-4D7F-AFF5-4F4C71EC4A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34304567"/>
      </p:ext>
    </p:extLst>
  </p:cSld>
  <p:clrMapOvr>
    <a:masterClrMapping/>
  </p:clrMapOvr>
  <mc:AlternateContent xmlns:mc="http://schemas.openxmlformats.org/markup-compatibility/2006">
    <mc:Choice xmlns:p14="http://schemas.microsoft.com/office/powerpoint/2010/main" Requires="p14">
      <p:transition spd="slow" p14:dur="2000" advTm="30892"/>
    </mc:Choice>
    <mc:Fallback>
      <p:transition spd="slow" advTm="30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cs-CZ" sz="4000" dirty="0"/>
              <a:t>Převratný lék snižující kardiovaskulární mortalitu </a:t>
            </a:r>
          </a:p>
        </p:txBody>
      </p:sp>
      <p:sp>
        <p:nvSpPr>
          <p:cNvPr id="23555" name="Rectangle 3"/>
          <p:cNvSpPr>
            <a:spLocks noGrp="1" noChangeArrowheads="1"/>
          </p:cNvSpPr>
          <p:nvPr>
            <p:ph type="body" sz="half" idx="1"/>
          </p:nvPr>
        </p:nvSpPr>
        <p:spPr/>
        <p:txBody>
          <a:bodyPr>
            <a:normAutofit lnSpcReduction="10000"/>
          </a:bodyPr>
          <a:lstStyle/>
          <a:p>
            <a:pPr algn="ctr">
              <a:lnSpc>
                <a:spcPct val="90000"/>
              </a:lnSpc>
              <a:buFont typeface="Wingdings" pitchFamily="2" charset="2"/>
              <a:buNone/>
            </a:pPr>
            <a:r>
              <a:rPr lang="cs-CZ" sz="2400" b="1" i="1"/>
              <a:t>Fyzická aktivita </a:t>
            </a:r>
          </a:p>
          <a:p>
            <a:pPr>
              <a:lnSpc>
                <a:spcPct val="90000"/>
              </a:lnSpc>
            </a:pPr>
            <a:r>
              <a:rPr lang="cs-CZ" sz="2400"/>
              <a:t>Snižuje váhu</a:t>
            </a:r>
          </a:p>
          <a:p>
            <a:pPr>
              <a:lnSpc>
                <a:spcPct val="90000"/>
              </a:lnSpc>
            </a:pPr>
            <a:r>
              <a:rPr lang="cs-CZ" sz="2400"/>
              <a:t>Snižuje inzulinovou rezistenci</a:t>
            </a:r>
          </a:p>
          <a:p>
            <a:pPr>
              <a:lnSpc>
                <a:spcPct val="90000"/>
              </a:lnSpc>
            </a:pPr>
            <a:r>
              <a:rPr lang="cs-CZ" sz="2400"/>
              <a:t>Snižuje TK</a:t>
            </a:r>
          </a:p>
          <a:p>
            <a:pPr>
              <a:lnSpc>
                <a:spcPct val="90000"/>
              </a:lnSpc>
            </a:pPr>
            <a:r>
              <a:rPr lang="cs-CZ" sz="2400"/>
              <a:t>Snižuje LDL a současně zvyšuje HDL cholesterol</a:t>
            </a:r>
          </a:p>
          <a:p>
            <a:pPr>
              <a:lnSpc>
                <a:spcPct val="90000"/>
              </a:lnSpc>
            </a:pPr>
            <a:r>
              <a:rPr lang="cs-CZ" sz="2400"/>
              <a:t>Má pozitivně ionotropní a negativně chronotropní efekt </a:t>
            </a:r>
          </a:p>
          <a:p>
            <a:pPr>
              <a:lnSpc>
                <a:spcPct val="90000"/>
              </a:lnSpc>
            </a:pPr>
            <a:r>
              <a:rPr lang="cs-CZ" sz="2400"/>
              <a:t>Má zklidňující a antidepresivní efekt</a:t>
            </a:r>
          </a:p>
          <a:p>
            <a:pPr>
              <a:lnSpc>
                <a:spcPct val="90000"/>
              </a:lnSpc>
              <a:buFont typeface="Wingdings" pitchFamily="2" charset="2"/>
              <a:buNone/>
            </a:pPr>
            <a:endParaRPr lang="cs-CZ" sz="2400"/>
          </a:p>
        </p:txBody>
      </p:sp>
      <p:pic>
        <p:nvPicPr>
          <p:cNvPr id="23556" name="Picture 4"/>
          <p:cNvPicPr>
            <a:picLocks noGrp="1" noChangeAspect="1" noChangeArrowheads="1"/>
          </p:cNvPicPr>
          <p:nvPr>
            <p:ph sz="half" idx="2"/>
          </p:nvPr>
        </p:nvPicPr>
        <p:blipFill>
          <a:blip r:embed="rId4" cstate="print"/>
          <a:srcRect/>
          <a:stretch>
            <a:fillRect/>
          </a:stretch>
        </p:blipFill>
        <p:spPr>
          <a:prstGeom prst="rect">
            <a:avLst/>
          </a:prstGeom>
          <a:ln w="88900" cap="sq" cmpd="thickThin">
            <a:solidFill>
              <a:srgbClr val="000000"/>
            </a:solidFill>
            <a:prstDash val="solid"/>
            <a:miter lim="800000"/>
          </a:ln>
          <a:effectLst>
            <a:innerShdw blurRad="76200">
              <a:srgbClr val="000000"/>
            </a:innerShdw>
          </a:effectLst>
        </p:spPr>
      </p:pic>
      <p:pic>
        <p:nvPicPr>
          <p:cNvPr id="2" name="Zvuk 1">
            <a:hlinkClick r:id="" action="ppaction://media"/>
            <a:extLst>
              <a:ext uri="{FF2B5EF4-FFF2-40B4-BE49-F238E27FC236}">
                <a16:creationId xmlns:a16="http://schemas.microsoft.com/office/drawing/2014/main" id="{429447FF-BB1B-4A67-8566-68F02F0640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42986895"/>
      </p:ext>
    </p:extLst>
  </p:cSld>
  <p:clrMapOvr>
    <a:masterClrMapping/>
  </p:clrMapOvr>
  <mc:AlternateContent xmlns:mc="http://schemas.openxmlformats.org/markup-compatibility/2006">
    <mc:Choice xmlns:p14="http://schemas.microsoft.com/office/powerpoint/2010/main" Requires="p14">
      <p:transition spd="slow" p14:dur="2000" advTm="26457"/>
    </mc:Choice>
    <mc:Fallback>
      <p:transition spd="slow" advTm="26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ChangeArrowheads="1"/>
          </p:cNvSpPr>
          <p:nvPr/>
        </p:nvSpPr>
        <p:spPr bwMode="auto">
          <a:xfrm>
            <a:off x="395536" y="0"/>
            <a:ext cx="8002588" cy="6429375"/>
          </a:xfrm>
          <a:prstGeom prst="rect">
            <a:avLst/>
          </a:prstGeom>
          <a:noFill/>
          <a:ln w="9525">
            <a:noFill/>
            <a:miter lim="800000"/>
            <a:headEnd/>
            <a:tailEnd/>
          </a:ln>
          <a:effectLst/>
        </p:spPr>
        <p:txBody>
          <a:bodyPr wrap="none" lIns="80010" tIns="40005" rIns="80010" bIns="40005" anchor="ctr"/>
          <a:lstStyle/>
          <a:p>
            <a:pPr defTabSz="800100" fontAlgn="auto">
              <a:spcAft>
                <a:spcPts val="0"/>
              </a:spcAft>
              <a:defRPr/>
            </a:pPr>
            <a:r>
              <a:rPr lang="cs-CZ" altLang="it-IT" sz="4900" dirty="0">
                <a:solidFill>
                  <a:srgbClr val="FFFF00"/>
                </a:solidFill>
                <a:effectLst>
                  <a:outerShdw blurRad="38100" dist="38100" dir="2700000" algn="tl">
                    <a:srgbClr val="000000"/>
                  </a:outerShdw>
                </a:effectLst>
                <a:latin typeface="Times" charset="0"/>
              </a:rPr>
              <a:t>Děkuji za pozornost</a:t>
            </a:r>
          </a:p>
          <a:p>
            <a:pPr defTabSz="800100" fontAlgn="auto">
              <a:spcAft>
                <a:spcPts val="0"/>
              </a:spcAft>
              <a:defRPr/>
            </a:pPr>
            <a:endParaRPr lang="cs-CZ" altLang="it-IT" sz="4900" dirty="0">
              <a:solidFill>
                <a:srgbClr val="FFFF00"/>
              </a:solidFill>
              <a:effectLst>
                <a:outerShdw blurRad="38100" dist="38100" dir="2700000" algn="tl">
                  <a:srgbClr val="000000"/>
                </a:outerShdw>
              </a:effectLst>
              <a:latin typeface="Times" charset="0"/>
            </a:endParaRPr>
          </a:p>
          <a:p>
            <a:pPr defTabSz="800100" fontAlgn="auto">
              <a:spcAft>
                <a:spcPts val="0"/>
              </a:spcAft>
              <a:defRPr/>
            </a:pPr>
            <a:endParaRPr lang="cs-CZ" altLang="it-IT" sz="4900" dirty="0">
              <a:solidFill>
                <a:srgbClr val="FFFF00"/>
              </a:solidFill>
              <a:effectLst>
                <a:outerShdw blurRad="38100" dist="38100" dir="2700000" algn="tl">
                  <a:srgbClr val="000000"/>
                </a:outerShdw>
              </a:effectLst>
              <a:latin typeface="Times" charset="0"/>
            </a:endParaRPr>
          </a:p>
          <a:p>
            <a:pPr defTabSz="800100" fontAlgn="auto">
              <a:spcAft>
                <a:spcPts val="0"/>
              </a:spcAft>
              <a:defRPr/>
            </a:pPr>
            <a:endParaRPr lang="cs-CZ" altLang="it-IT" sz="4900" dirty="0">
              <a:solidFill>
                <a:srgbClr val="FFFF00"/>
              </a:solidFill>
              <a:effectLst>
                <a:outerShdw blurRad="38100" dist="38100" dir="2700000" algn="tl">
                  <a:srgbClr val="000000"/>
                </a:outerShdw>
              </a:effectLst>
              <a:latin typeface="Times" charset="0"/>
            </a:endParaRPr>
          </a:p>
          <a:p>
            <a:pPr defTabSz="800100" fontAlgn="auto">
              <a:spcAft>
                <a:spcPts val="0"/>
              </a:spcAft>
              <a:defRPr/>
            </a:pPr>
            <a:endParaRPr lang="cs-CZ" altLang="it-IT" sz="4900" dirty="0">
              <a:solidFill>
                <a:srgbClr val="FFFF00"/>
              </a:solidFill>
              <a:effectLst>
                <a:outerShdw blurRad="38100" dist="38100" dir="2700000" algn="tl">
                  <a:srgbClr val="000000"/>
                </a:outerShdw>
              </a:effectLst>
              <a:latin typeface="Times" charset="0"/>
            </a:endParaRPr>
          </a:p>
          <a:p>
            <a:pPr defTabSz="800100" fontAlgn="auto">
              <a:spcAft>
                <a:spcPts val="0"/>
              </a:spcAft>
              <a:defRPr/>
            </a:pPr>
            <a:endParaRPr lang="cs-CZ" altLang="it-IT" sz="4900" dirty="0">
              <a:solidFill>
                <a:srgbClr val="FFFF00"/>
              </a:solidFill>
              <a:effectLst>
                <a:outerShdw blurRad="38100" dist="38100" dir="2700000" algn="tl">
                  <a:srgbClr val="000000"/>
                </a:outerShdw>
              </a:effectLst>
              <a:latin typeface="Times" charset="0"/>
            </a:endParaRPr>
          </a:p>
          <a:p>
            <a:pPr defTabSz="800100" fontAlgn="auto">
              <a:spcAft>
                <a:spcPts val="0"/>
              </a:spcAft>
              <a:defRPr/>
            </a:pPr>
            <a:r>
              <a:rPr lang="cs-CZ" altLang="it-IT" sz="3200" dirty="0">
                <a:solidFill>
                  <a:srgbClr val="FFFF00"/>
                </a:solidFill>
                <a:effectLst>
                  <a:outerShdw blurRad="38100" dist="38100" dir="2700000" algn="tl">
                    <a:srgbClr val="000000"/>
                  </a:outerShdw>
                </a:effectLst>
                <a:latin typeface="Times" charset="0"/>
              </a:rPr>
              <a:t>      </a:t>
            </a:r>
            <a:endParaRPr lang="it-IT" altLang="it-IT" sz="3200" dirty="0">
              <a:solidFill>
                <a:srgbClr val="FFFF00"/>
              </a:solidFill>
              <a:effectLst>
                <a:outerShdw blurRad="38100" dist="38100" dir="2700000" algn="tl">
                  <a:srgbClr val="000000"/>
                </a:outerShdw>
              </a:effectLst>
              <a:latin typeface="Times" charset="0"/>
            </a:endParaRPr>
          </a:p>
        </p:txBody>
      </p:sp>
      <p:pic>
        <p:nvPicPr>
          <p:cNvPr id="5" name="Picture 2" descr="E:\Nová složka\500Bean.jpg"/>
          <p:cNvPicPr>
            <a:picLocks noChangeAspect="1" noChangeArrowheads="1"/>
          </p:cNvPicPr>
          <p:nvPr/>
        </p:nvPicPr>
        <p:blipFill>
          <a:blip r:embed="rId4" cstate="print"/>
          <a:srcRect/>
          <a:stretch>
            <a:fillRect/>
          </a:stretch>
        </p:blipFill>
        <p:spPr>
          <a:xfrm>
            <a:off x="1043608" y="1988840"/>
            <a:ext cx="5715000" cy="2562225"/>
          </a:xfrm>
          <a:prstGeom prst="rect">
            <a:avLst/>
          </a:prstGeom>
        </p:spPr>
      </p:pic>
      <p:sp>
        <p:nvSpPr>
          <p:cNvPr id="6" name="TextovéPole 5"/>
          <p:cNvSpPr txBox="1"/>
          <p:nvPr/>
        </p:nvSpPr>
        <p:spPr>
          <a:xfrm>
            <a:off x="258898" y="5506420"/>
            <a:ext cx="8935333" cy="646331"/>
          </a:xfrm>
          <a:prstGeom prst="rect">
            <a:avLst/>
          </a:prstGeom>
          <a:noFill/>
          <a:ln>
            <a:solidFill>
              <a:schemeClr val="accent1"/>
            </a:solidFill>
          </a:ln>
        </p:spPr>
        <p:txBody>
          <a:bodyPr wrap="none" rtlCol="0">
            <a:spAutoFit/>
          </a:bodyPr>
          <a:lstStyle/>
          <a:p>
            <a:r>
              <a:rPr lang="cs-CZ" sz="3600" dirty="0">
                <a:solidFill>
                  <a:schemeClr val="tx2"/>
                </a:solidFill>
              </a:rPr>
              <a:t>Pamatujte: Zdraví je nad všechny peníze !!</a:t>
            </a:r>
          </a:p>
        </p:txBody>
      </p:sp>
      <p:pic>
        <p:nvPicPr>
          <p:cNvPr id="2" name="Zvuk 1">
            <a:hlinkClick r:id="" action="ppaction://media"/>
            <a:extLst>
              <a:ext uri="{FF2B5EF4-FFF2-40B4-BE49-F238E27FC236}">
                <a16:creationId xmlns:a16="http://schemas.microsoft.com/office/drawing/2014/main" id="{76022270-6FEF-45D8-98F0-7364C624A1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63279384"/>
      </p:ext>
    </p:extLst>
  </p:cSld>
  <p:clrMapOvr>
    <a:masterClrMapping/>
  </p:clrMapOvr>
  <mc:AlternateContent xmlns:mc="http://schemas.openxmlformats.org/markup-compatibility/2006">
    <mc:Choice xmlns:p14="http://schemas.microsoft.com/office/powerpoint/2010/main" Requires="p14">
      <p:transition spd="slow" p14:dur="2000" advTm="9389"/>
    </mc:Choice>
    <mc:Fallback>
      <p:transition spd="slow" advTm="9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dirty="0"/>
              <a:t>Stratifikace rizika hypertenze dle EHS 2013</a:t>
            </a:r>
          </a:p>
        </p:txBody>
      </p:sp>
      <p:pic>
        <p:nvPicPr>
          <p:cNvPr id="28676" name="Picture 4"/>
          <p:cNvPicPr>
            <a:picLocks noGrp="1" noChangeAspect="1" noChangeArrowheads="1"/>
          </p:cNvPicPr>
          <p:nvPr>
            <p:ph type="tbl" idx="1"/>
          </p:nvPr>
        </p:nvPicPr>
        <p:blipFill>
          <a:blip r:embed="rId4" cstate="print"/>
          <a:srcRect t="-11482" b="-11482"/>
          <a:stretch>
            <a:fillRect/>
          </a:stretch>
        </p:blipFill>
        <p:spPr bwMode="auto">
          <a:prstGeom prst="rect">
            <a:avLst/>
          </a:prstGeom>
          <a:noFill/>
          <a:ln w="9525">
            <a:noFill/>
            <a:miter lim="800000"/>
            <a:headEnd/>
            <a:tailEnd/>
          </a:ln>
        </p:spPr>
      </p:pic>
      <p:pic>
        <p:nvPicPr>
          <p:cNvPr id="3" name="Zvuk 2">
            <a:hlinkClick r:id="" action="ppaction://media"/>
            <a:extLst>
              <a:ext uri="{FF2B5EF4-FFF2-40B4-BE49-F238E27FC236}">
                <a16:creationId xmlns:a16="http://schemas.microsoft.com/office/drawing/2014/main" id="{878C94BF-86DD-40E8-932C-83D47E37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75261016"/>
      </p:ext>
    </p:extLst>
  </p:cSld>
  <p:clrMapOvr>
    <a:masterClrMapping/>
  </p:clrMapOvr>
  <p:transition advTm="33818">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395536" y="1052736"/>
            <a:ext cx="7772400" cy="1219200"/>
          </a:xfrm>
        </p:spPr>
        <p:txBody>
          <a:bodyPr/>
          <a:lstStyle/>
          <a:p>
            <a:pPr eaLnBrk="1" hangingPunct="1"/>
            <a:r>
              <a:rPr lang="cs-CZ" sz="2800" dirty="0">
                <a:latin typeface="Calibri" charset="0"/>
              </a:rPr>
              <a:t>Diagnosa hypertenze při opakovaných hodnotách</a:t>
            </a:r>
          </a:p>
        </p:txBody>
      </p:sp>
      <p:graphicFrame>
        <p:nvGraphicFramePr>
          <p:cNvPr id="14403" name="Group 67"/>
          <p:cNvGraphicFramePr>
            <a:graphicFrameLocks noGrp="1"/>
          </p:cNvGraphicFramePr>
          <p:nvPr>
            <p:ph type="tbl" idx="1"/>
            <p:extLst>
              <p:ext uri="{D42A27DB-BD31-4B8C-83A1-F6EECF244321}">
                <p14:modId xmlns:p14="http://schemas.microsoft.com/office/powerpoint/2010/main" val="485807019"/>
              </p:ext>
            </p:extLst>
          </p:nvPr>
        </p:nvGraphicFramePr>
        <p:xfrm>
          <a:off x="762000" y="2436813"/>
          <a:ext cx="7696200" cy="3645675"/>
        </p:xfrm>
        <a:graphic>
          <a:graphicData uri="http://schemas.openxmlformats.org/drawingml/2006/table">
            <a:tbl>
              <a:tblPr/>
              <a:tblGrid>
                <a:gridCol w="2859088">
                  <a:extLst>
                    <a:ext uri="{9D8B030D-6E8A-4147-A177-3AD203B41FA5}">
                      <a16:colId xmlns:a16="http://schemas.microsoft.com/office/drawing/2014/main" val="20000"/>
                    </a:ext>
                  </a:extLst>
                </a:gridCol>
                <a:gridCol w="2565400">
                  <a:extLst>
                    <a:ext uri="{9D8B030D-6E8A-4147-A177-3AD203B41FA5}">
                      <a16:colId xmlns:a16="http://schemas.microsoft.com/office/drawing/2014/main" val="20001"/>
                    </a:ext>
                  </a:extLst>
                </a:gridCol>
                <a:gridCol w="2271712">
                  <a:extLst>
                    <a:ext uri="{9D8B030D-6E8A-4147-A177-3AD203B41FA5}">
                      <a16:colId xmlns:a16="http://schemas.microsoft.com/office/drawing/2014/main" val="20002"/>
                    </a:ext>
                  </a:extLst>
                </a:gridCol>
              </a:tblGrid>
              <a:tr h="818991">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cs-CZ" sz="2400" b="0" i="0" u="none" strike="noStrike" cap="none" normalizeH="0" baseline="0" dirty="0">
                        <a:ln>
                          <a:noFill/>
                        </a:ln>
                        <a:solidFill>
                          <a:schemeClr val="tx1"/>
                        </a:solidFill>
                        <a:effectLst/>
                        <a:latin typeface="Arial" charset="0"/>
                      </a:endParaRPr>
                    </a:p>
                  </a:txBody>
                  <a:tcPr marT="45711" marB="45711" anchor="ctr"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cs-CZ" sz="2400" b="0" i="0" u="none" strike="noStrike" cap="none" normalizeH="0" baseline="0" dirty="0">
                          <a:ln>
                            <a:noFill/>
                          </a:ln>
                          <a:solidFill>
                            <a:schemeClr val="tx1"/>
                          </a:solidFill>
                          <a:effectLst/>
                          <a:latin typeface="Arial" charset="0"/>
                        </a:rPr>
                        <a:t>TK</a:t>
                      </a:r>
                      <a:r>
                        <a:rPr kumimoji="0" lang="cs-CZ" sz="2400" b="0" i="0" u="none" strike="noStrike" cap="none" normalizeH="0" baseline="-25000" dirty="0">
                          <a:ln>
                            <a:noFill/>
                          </a:ln>
                          <a:solidFill>
                            <a:schemeClr val="tx1"/>
                          </a:solidFill>
                          <a:effectLst/>
                          <a:latin typeface="Arial" charset="0"/>
                        </a:rPr>
                        <a:t>S</a:t>
                      </a:r>
                      <a:endParaRPr kumimoji="0" lang="cs-CZ" sz="2400" b="0" i="0" u="none" strike="noStrike" cap="none" normalizeH="0" baseline="0" dirty="0">
                        <a:ln>
                          <a:noFill/>
                        </a:ln>
                        <a:solidFill>
                          <a:schemeClr val="tx1"/>
                        </a:solidFill>
                        <a:effectLst/>
                        <a:latin typeface="Arial" charset="0"/>
                      </a:endParaRPr>
                    </a:p>
                  </a:txBody>
                  <a:tcPr marT="45711" marB="45711" anchor="ct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cs-CZ" sz="2400" b="0" i="0" u="none" strike="noStrike" cap="none" normalizeH="0" baseline="0" dirty="0">
                          <a:ln>
                            <a:noFill/>
                          </a:ln>
                          <a:solidFill>
                            <a:schemeClr val="tx1"/>
                          </a:solidFill>
                          <a:effectLst/>
                          <a:latin typeface="Arial" charset="0"/>
                        </a:rPr>
                        <a:t>TK</a:t>
                      </a:r>
                      <a:r>
                        <a:rPr kumimoji="0" lang="cs-CZ" sz="2400" b="0" i="0" u="none" strike="noStrike" cap="none" normalizeH="0" baseline="-25000" dirty="0">
                          <a:ln>
                            <a:noFill/>
                          </a:ln>
                          <a:solidFill>
                            <a:schemeClr val="tx1"/>
                          </a:solidFill>
                          <a:effectLst/>
                          <a:latin typeface="Arial" charset="0"/>
                        </a:rPr>
                        <a:t>D</a:t>
                      </a:r>
                      <a:endParaRPr kumimoji="0" lang="cs-CZ" sz="2400" b="0" i="0" u="none" strike="noStrike" cap="none" normalizeH="0" baseline="0" dirty="0">
                        <a:ln>
                          <a:noFill/>
                        </a:ln>
                        <a:solidFill>
                          <a:schemeClr val="tx1"/>
                        </a:solidFill>
                        <a:effectLst/>
                        <a:latin typeface="Arial" charset="0"/>
                      </a:endParaRPr>
                    </a:p>
                  </a:txBody>
                  <a:tcPr marT="45711" marB="45711" anchor="ct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8991">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400" b="0" i="0" u="none" strike="noStrike" cap="none" normalizeH="0" baseline="0">
                          <a:ln>
                            <a:noFill/>
                          </a:ln>
                          <a:solidFill>
                            <a:schemeClr val="tx1"/>
                          </a:solidFill>
                          <a:effectLst/>
                          <a:latin typeface="Arial" charset="0"/>
                        </a:rPr>
                        <a:t>Ambulance/klinika</a:t>
                      </a:r>
                    </a:p>
                  </a:txBody>
                  <a:tcPr marT="45711" marB="45711" anchor="ct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cs-CZ" sz="2400" b="0" i="0" u="none" strike="noStrike" cap="none" normalizeH="0" baseline="0">
                          <a:ln>
                            <a:noFill/>
                          </a:ln>
                          <a:solidFill>
                            <a:schemeClr val="tx1"/>
                          </a:solidFill>
                          <a:effectLst/>
                          <a:latin typeface="Arial" charset="0"/>
                          <a:cs typeface="Arial" charset="0"/>
                        </a:rPr>
                        <a:t>&lt;</a:t>
                      </a:r>
                      <a:r>
                        <a:rPr kumimoji="0" lang="cs-CZ" sz="2400" b="0" i="0" u="none" strike="noStrike" cap="none" normalizeH="0" baseline="0">
                          <a:ln>
                            <a:noFill/>
                          </a:ln>
                          <a:solidFill>
                            <a:schemeClr val="tx1"/>
                          </a:solidFill>
                          <a:effectLst/>
                          <a:latin typeface="Arial" charset="0"/>
                        </a:rPr>
                        <a:t> 140</a:t>
                      </a:r>
                    </a:p>
                  </a:txBody>
                  <a:tcPr marT="45711" marB="4571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cs-CZ" sz="2400" b="0" i="0" u="none" strike="noStrike" cap="none" normalizeH="0" baseline="0">
                          <a:ln>
                            <a:noFill/>
                          </a:ln>
                          <a:solidFill>
                            <a:schemeClr val="tx1"/>
                          </a:solidFill>
                          <a:effectLst/>
                          <a:latin typeface="Arial" charset="0"/>
                          <a:cs typeface="Arial" charset="0"/>
                        </a:rPr>
                        <a:t>&lt;</a:t>
                      </a:r>
                      <a:r>
                        <a:rPr kumimoji="0" lang="cs-CZ" sz="2400" b="0" i="0" u="none" strike="noStrike" cap="none" normalizeH="0" baseline="0">
                          <a:ln>
                            <a:noFill/>
                          </a:ln>
                          <a:solidFill>
                            <a:schemeClr val="tx1"/>
                          </a:solidFill>
                          <a:effectLst/>
                          <a:latin typeface="Arial" charset="0"/>
                        </a:rPr>
                        <a:t> 90</a:t>
                      </a:r>
                    </a:p>
                  </a:txBody>
                  <a:tcPr marT="45711" marB="45711" anchor="ct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8991">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400" b="0" i="0" u="none" strike="noStrike" cap="none" normalizeH="0" baseline="0" dirty="0">
                          <a:ln>
                            <a:noFill/>
                          </a:ln>
                          <a:solidFill>
                            <a:schemeClr val="tx1"/>
                          </a:solidFill>
                          <a:effectLst/>
                          <a:latin typeface="Arial" charset="0"/>
                        </a:rPr>
                        <a:t>24 hod monitorace</a:t>
                      </a:r>
                    </a:p>
                  </a:txBody>
                  <a:tcPr marT="45711" marB="45711" anchor="ct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cs-CZ" sz="2400" b="0" i="0" u="none" strike="noStrike" cap="none" normalizeH="0" baseline="0" dirty="0">
                          <a:ln>
                            <a:noFill/>
                          </a:ln>
                          <a:solidFill>
                            <a:schemeClr val="tx1"/>
                          </a:solidFill>
                          <a:effectLst/>
                          <a:latin typeface="Arial" charset="0"/>
                          <a:sym typeface="Symbol" pitchFamily="18" charset="2"/>
                        </a:rPr>
                        <a:t> </a:t>
                      </a:r>
                      <a:r>
                        <a:rPr kumimoji="0" lang="cs-CZ" sz="2400" b="0" i="0" u="none" strike="noStrike" cap="none" normalizeH="0" baseline="0" dirty="0">
                          <a:ln>
                            <a:noFill/>
                          </a:ln>
                          <a:solidFill>
                            <a:schemeClr val="tx1"/>
                          </a:solidFill>
                          <a:effectLst/>
                          <a:latin typeface="Arial" charset="0"/>
                        </a:rPr>
                        <a:t>130</a:t>
                      </a:r>
                    </a:p>
                  </a:txBody>
                  <a:tcPr marT="45711" marB="4571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cs-CZ" sz="2400" b="0" i="0" u="none" strike="noStrike" cap="none" normalizeH="0" baseline="0">
                          <a:ln>
                            <a:noFill/>
                          </a:ln>
                          <a:solidFill>
                            <a:schemeClr val="tx1"/>
                          </a:solidFill>
                          <a:effectLst/>
                          <a:latin typeface="Arial" charset="0"/>
                          <a:cs typeface="Arial" charset="0"/>
                        </a:rPr>
                        <a:t>&lt;</a:t>
                      </a:r>
                      <a:r>
                        <a:rPr kumimoji="0" lang="cs-CZ" sz="2400" b="0" i="0" u="none" strike="noStrike" cap="none" normalizeH="0" baseline="0">
                          <a:ln>
                            <a:noFill/>
                          </a:ln>
                          <a:solidFill>
                            <a:schemeClr val="tx1"/>
                          </a:solidFill>
                          <a:effectLst/>
                          <a:latin typeface="Arial" charset="0"/>
                        </a:rPr>
                        <a:t> 80</a:t>
                      </a:r>
                    </a:p>
                  </a:txBody>
                  <a:tcPr marT="45711" marB="45711" anchor="ct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801">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400" b="0" i="0" u="none" strike="noStrike" cap="none" normalizeH="0" baseline="0" dirty="0">
                          <a:ln>
                            <a:noFill/>
                          </a:ln>
                          <a:solidFill>
                            <a:schemeClr val="tx1"/>
                          </a:solidFill>
                          <a:effectLst/>
                          <a:latin typeface="Arial" charset="0"/>
                        </a:rPr>
                        <a:t>Měření v domácím prostředí + denní doba AMBP</a:t>
                      </a:r>
                    </a:p>
                  </a:txBody>
                  <a:tcPr marT="45711" marB="45711" anchor="ctr" horzOverflow="overflow">
                    <a:lnL cap="flat">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cs-CZ" sz="2400" b="0" i="0" u="none" strike="noStrike" cap="none" normalizeH="0" baseline="0">
                          <a:ln>
                            <a:noFill/>
                          </a:ln>
                          <a:solidFill>
                            <a:schemeClr val="tx1"/>
                          </a:solidFill>
                          <a:effectLst/>
                          <a:latin typeface="Arial" charset="0"/>
                          <a:cs typeface="Arial" charset="0"/>
                        </a:rPr>
                        <a:t>&lt;</a:t>
                      </a:r>
                      <a:r>
                        <a:rPr kumimoji="0" lang="cs-CZ" sz="2400" b="0" i="0" u="none" strike="noStrike" cap="none" normalizeH="0" baseline="0">
                          <a:ln>
                            <a:noFill/>
                          </a:ln>
                          <a:solidFill>
                            <a:schemeClr val="tx1"/>
                          </a:solidFill>
                          <a:effectLst/>
                          <a:latin typeface="Arial" charset="0"/>
                        </a:rPr>
                        <a:t> 135</a:t>
                      </a:r>
                    </a:p>
                  </a:txBody>
                  <a:tcPr marT="45711" marB="45711" anchor="ct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cs-CZ" sz="2400" b="0" i="0" u="none" strike="noStrike" cap="none" normalizeH="0" baseline="0" dirty="0">
                          <a:ln>
                            <a:noFill/>
                          </a:ln>
                          <a:solidFill>
                            <a:schemeClr val="tx1"/>
                          </a:solidFill>
                          <a:effectLst/>
                          <a:latin typeface="Arial" charset="0"/>
                          <a:cs typeface="Arial" charset="0"/>
                        </a:rPr>
                        <a:t>&lt;</a:t>
                      </a:r>
                      <a:r>
                        <a:rPr kumimoji="0" lang="cs-CZ" sz="2400" b="0" i="0" u="none" strike="noStrike" cap="none" normalizeH="0" baseline="0" dirty="0">
                          <a:ln>
                            <a:noFill/>
                          </a:ln>
                          <a:solidFill>
                            <a:schemeClr val="tx1"/>
                          </a:solidFill>
                          <a:effectLst/>
                          <a:latin typeface="Arial" charset="0"/>
                        </a:rPr>
                        <a:t> 85</a:t>
                      </a:r>
                    </a:p>
                  </a:txBody>
                  <a:tcPr marT="45711" marB="45711" anchor="ctr" horzOverflow="overflow">
                    <a:lnL>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2" name="Zvuk 1">
            <a:hlinkClick r:id="" action="ppaction://media"/>
            <a:extLst>
              <a:ext uri="{FF2B5EF4-FFF2-40B4-BE49-F238E27FC236}">
                <a16:creationId xmlns:a16="http://schemas.microsoft.com/office/drawing/2014/main" id="{0BE3F52A-679A-4CE7-BECA-A61B2DEE40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40409102"/>
      </p:ext>
    </p:extLst>
  </p:cSld>
  <p:clrMapOvr>
    <a:masterClrMapping/>
  </p:clrMapOvr>
  <p:transition advTm="44801">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2268538" y="188913"/>
            <a:ext cx="6551612" cy="936625"/>
          </a:xfrm>
        </p:spPr>
        <p:txBody>
          <a:bodyPr>
            <a:normAutofit fontScale="90000"/>
          </a:bodyPr>
          <a:lstStyle/>
          <a:p>
            <a:r>
              <a:rPr lang="en-US" dirty="0" err="1">
                <a:latin typeface="Calibri" charset="0"/>
              </a:rPr>
              <a:t>Jak</a:t>
            </a:r>
            <a:r>
              <a:rPr lang="en-US" dirty="0">
                <a:latin typeface="Calibri" charset="0"/>
              </a:rPr>
              <a:t>? – </a:t>
            </a:r>
            <a:r>
              <a:rPr lang="en-US" dirty="0" err="1">
                <a:latin typeface="Calibri" charset="0"/>
              </a:rPr>
              <a:t>měření</a:t>
            </a:r>
            <a:r>
              <a:rPr lang="en-US" dirty="0">
                <a:latin typeface="Calibri" charset="0"/>
              </a:rPr>
              <a:t> v </a:t>
            </a:r>
            <a:r>
              <a:rPr lang="en-US" dirty="0" err="1">
                <a:latin typeface="Calibri" charset="0"/>
              </a:rPr>
              <a:t>ambulanci</a:t>
            </a:r>
            <a:r>
              <a:rPr lang="en-US" dirty="0">
                <a:latin typeface="Calibri" charset="0"/>
              </a:rPr>
              <a:t> a </a:t>
            </a:r>
            <a:r>
              <a:rPr lang="en-US" dirty="0" err="1">
                <a:latin typeface="Calibri" charset="0"/>
              </a:rPr>
              <a:t>doma</a:t>
            </a:r>
            <a:endParaRPr lang="en-US" dirty="0">
              <a:latin typeface="Calibri" charset="0"/>
            </a:endParaRPr>
          </a:p>
        </p:txBody>
      </p:sp>
      <p:sp>
        <p:nvSpPr>
          <p:cNvPr id="3" name="Content Placeholder 2"/>
          <p:cNvSpPr>
            <a:spLocks noGrp="1"/>
          </p:cNvSpPr>
          <p:nvPr>
            <p:ph idx="1"/>
          </p:nvPr>
        </p:nvSpPr>
        <p:spPr>
          <a:xfrm>
            <a:off x="323850" y="1412874"/>
            <a:ext cx="5723180" cy="4956961"/>
          </a:xfrm>
        </p:spPr>
        <p:txBody>
          <a:bodyPr>
            <a:normAutofit lnSpcReduction="10000"/>
          </a:bodyPr>
          <a:lstStyle/>
          <a:p>
            <a:pPr>
              <a:lnSpc>
                <a:spcPct val="104000"/>
              </a:lnSpc>
              <a:buFont typeface="Wingdings" charset="0"/>
              <a:buChar char="§"/>
            </a:pPr>
            <a:r>
              <a:rPr lang="en-US" dirty="0" err="1">
                <a:solidFill>
                  <a:srgbClr val="595959"/>
                </a:solidFill>
                <a:latin typeface="Calibri" charset="0"/>
              </a:rPr>
              <a:t>Měříme</a:t>
            </a:r>
            <a:r>
              <a:rPr lang="en-US" dirty="0">
                <a:solidFill>
                  <a:srgbClr val="595959"/>
                </a:solidFill>
                <a:latin typeface="Calibri" charset="0"/>
              </a:rPr>
              <a:t> v </a:t>
            </a:r>
            <a:r>
              <a:rPr lang="en-US" dirty="0" err="1">
                <a:solidFill>
                  <a:srgbClr val="595959"/>
                </a:solidFill>
                <a:latin typeface="Calibri" charset="0"/>
              </a:rPr>
              <a:t>klidném</a:t>
            </a:r>
            <a:r>
              <a:rPr lang="en-US" dirty="0">
                <a:solidFill>
                  <a:srgbClr val="595959"/>
                </a:solidFill>
                <a:latin typeface="Calibri" charset="0"/>
              </a:rPr>
              <a:t> </a:t>
            </a:r>
            <a:r>
              <a:rPr lang="en-US" dirty="0" err="1">
                <a:solidFill>
                  <a:srgbClr val="595959"/>
                </a:solidFill>
                <a:latin typeface="Calibri" charset="0"/>
              </a:rPr>
              <a:t>prostředí</a:t>
            </a:r>
            <a:r>
              <a:rPr lang="en-US" dirty="0">
                <a:solidFill>
                  <a:srgbClr val="595959"/>
                </a:solidFill>
                <a:latin typeface="Calibri" charset="0"/>
              </a:rPr>
              <a:t> </a:t>
            </a:r>
            <a:r>
              <a:rPr lang="en-US" dirty="0" err="1">
                <a:solidFill>
                  <a:srgbClr val="595959"/>
                </a:solidFill>
                <a:latin typeface="Calibri" charset="0"/>
              </a:rPr>
              <a:t>po</a:t>
            </a:r>
            <a:r>
              <a:rPr lang="en-US" dirty="0">
                <a:solidFill>
                  <a:srgbClr val="595959"/>
                </a:solidFill>
                <a:latin typeface="Calibri" charset="0"/>
              </a:rPr>
              <a:t> </a:t>
            </a:r>
            <a:r>
              <a:rPr lang="en-US" dirty="0" err="1">
                <a:solidFill>
                  <a:srgbClr val="595959"/>
                </a:solidFill>
                <a:latin typeface="Calibri" charset="0"/>
              </a:rPr>
              <a:t>cca</a:t>
            </a:r>
            <a:r>
              <a:rPr lang="en-US" dirty="0">
                <a:solidFill>
                  <a:srgbClr val="595959"/>
                </a:solidFill>
                <a:latin typeface="Calibri" charset="0"/>
              </a:rPr>
              <a:t>  10 min </a:t>
            </a:r>
            <a:r>
              <a:rPr lang="en-US" dirty="0" err="1">
                <a:solidFill>
                  <a:srgbClr val="595959"/>
                </a:solidFill>
                <a:latin typeface="Calibri" charset="0"/>
              </a:rPr>
              <a:t>klidu</a:t>
            </a:r>
            <a:endParaRPr lang="en-US" dirty="0">
              <a:solidFill>
                <a:srgbClr val="595959"/>
              </a:solidFill>
              <a:latin typeface="Calibri" charset="0"/>
            </a:endParaRPr>
          </a:p>
          <a:p>
            <a:pPr>
              <a:lnSpc>
                <a:spcPct val="104000"/>
              </a:lnSpc>
              <a:buFont typeface="Wingdings" charset="0"/>
              <a:buChar char="§"/>
            </a:pPr>
            <a:r>
              <a:rPr lang="en-US" dirty="0" err="1">
                <a:solidFill>
                  <a:srgbClr val="595959"/>
                </a:solidFill>
                <a:latin typeface="Calibri" charset="0"/>
              </a:rPr>
              <a:t>Měříme</a:t>
            </a:r>
            <a:r>
              <a:rPr lang="en-US" dirty="0">
                <a:solidFill>
                  <a:srgbClr val="595959"/>
                </a:solidFill>
                <a:latin typeface="Calibri" charset="0"/>
              </a:rPr>
              <a:t> </a:t>
            </a:r>
            <a:r>
              <a:rPr lang="en-US" dirty="0" err="1">
                <a:solidFill>
                  <a:srgbClr val="595959"/>
                </a:solidFill>
                <a:latin typeface="Calibri" charset="0"/>
              </a:rPr>
              <a:t>opakovaně</a:t>
            </a:r>
            <a:r>
              <a:rPr lang="en-US" dirty="0">
                <a:solidFill>
                  <a:srgbClr val="595959"/>
                </a:solidFill>
                <a:latin typeface="Calibri" charset="0"/>
              </a:rPr>
              <a:t> 3x (</a:t>
            </a:r>
            <a:r>
              <a:rPr lang="en-US" dirty="0" err="1">
                <a:solidFill>
                  <a:srgbClr val="595959"/>
                </a:solidFill>
                <a:latin typeface="Calibri" charset="0"/>
              </a:rPr>
              <a:t>existují</a:t>
            </a:r>
            <a:r>
              <a:rPr lang="en-US" dirty="0">
                <a:solidFill>
                  <a:srgbClr val="595959"/>
                </a:solidFill>
                <a:latin typeface="Calibri" charset="0"/>
              </a:rPr>
              <a:t> </a:t>
            </a:r>
            <a:r>
              <a:rPr lang="en-US" dirty="0" err="1">
                <a:solidFill>
                  <a:srgbClr val="595959"/>
                </a:solidFill>
                <a:latin typeface="Calibri" charset="0"/>
              </a:rPr>
              <a:t>automaty</a:t>
            </a:r>
            <a:r>
              <a:rPr lang="en-US" dirty="0">
                <a:solidFill>
                  <a:srgbClr val="595959"/>
                </a:solidFill>
                <a:latin typeface="Calibri" charset="0"/>
              </a:rPr>
              <a:t> pro </a:t>
            </a:r>
            <a:r>
              <a:rPr lang="en-US" dirty="0" err="1">
                <a:solidFill>
                  <a:srgbClr val="595959"/>
                </a:solidFill>
                <a:latin typeface="Calibri" charset="0"/>
              </a:rPr>
              <a:t>opakované</a:t>
            </a:r>
            <a:r>
              <a:rPr lang="en-US" dirty="0">
                <a:solidFill>
                  <a:srgbClr val="595959"/>
                </a:solidFill>
                <a:latin typeface="Calibri" charset="0"/>
              </a:rPr>
              <a:t> </a:t>
            </a:r>
            <a:r>
              <a:rPr lang="en-US" dirty="0" err="1">
                <a:solidFill>
                  <a:srgbClr val="595959"/>
                </a:solidFill>
                <a:latin typeface="Calibri" charset="0"/>
              </a:rPr>
              <a:t>měření</a:t>
            </a:r>
            <a:r>
              <a:rPr lang="en-US" dirty="0">
                <a:solidFill>
                  <a:srgbClr val="595959"/>
                </a:solidFill>
                <a:latin typeface="Calibri" charset="0"/>
              </a:rPr>
              <a:t>)</a:t>
            </a:r>
          </a:p>
          <a:p>
            <a:pPr>
              <a:lnSpc>
                <a:spcPct val="104000"/>
              </a:lnSpc>
              <a:buFont typeface="Wingdings" charset="0"/>
              <a:buChar char="§"/>
            </a:pPr>
            <a:r>
              <a:rPr lang="en-US" dirty="0" err="1">
                <a:solidFill>
                  <a:srgbClr val="595959"/>
                </a:solidFill>
                <a:latin typeface="Calibri" charset="0"/>
              </a:rPr>
              <a:t>Měříme</a:t>
            </a:r>
            <a:r>
              <a:rPr lang="en-US" dirty="0">
                <a:solidFill>
                  <a:srgbClr val="595959"/>
                </a:solidFill>
                <a:latin typeface="Calibri" charset="0"/>
              </a:rPr>
              <a:t> </a:t>
            </a:r>
            <a:r>
              <a:rPr lang="en-US" dirty="0" err="1">
                <a:solidFill>
                  <a:srgbClr val="595959"/>
                </a:solidFill>
                <a:latin typeface="Calibri" charset="0"/>
              </a:rPr>
              <a:t>správnou</a:t>
            </a:r>
            <a:r>
              <a:rPr lang="en-US" dirty="0">
                <a:solidFill>
                  <a:srgbClr val="595959"/>
                </a:solidFill>
                <a:latin typeface="Calibri" charset="0"/>
              </a:rPr>
              <a:t> </a:t>
            </a:r>
            <a:r>
              <a:rPr lang="en-US" dirty="0" err="1">
                <a:solidFill>
                  <a:srgbClr val="595959"/>
                </a:solidFill>
                <a:latin typeface="Calibri" charset="0"/>
              </a:rPr>
              <a:t>šířkou</a:t>
            </a:r>
            <a:r>
              <a:rPr lang="en-US" dirty="0">
                <a:solidFill>
                  <a:srgbClr val="595959"/>
                </a:solidFill>
                <a:latin typeface="Calibri" charset="0"/>
              </a:rPr>
              <a:t> </a:t>
            </a:r>
            <a:r>
              <a:rPr lang="en-US" dirty="0" err="1">
                <a:solidFill>
                  <a:srgbClr val="595959"/>
                </a:solidFill>
                <a:latin typeface="Calibri" charset="0"/>
              </a:rPr>
              <a:t>manžety</a:t>
            </a:r>
            <a:r>
              <a:rPr lang="en-US" dirty="0">
                <a:solidFill>
                  <a:srgbClr val="595959"/>
                </a:solidFill>
                <a:latin typeface="Calibri" charset="0"/>
              </a:rPr>
              <a:t>:</a:t>
            </a:r>
          </a:p>
          <a:p>
            <a:pPr lvl="1">
              <a:lnSpc>
                <a:spcPct val="104000"/>
              </a:lnSpc>
              <a:spcAft>
                <a:spcPct val="0"/>
              </a:spcAft>
              <a:buClr>
                <a:srgbClr val="FFFF00"/>
              </a:buClr>
            </a:pPr>
            <a:r>
              <a:rPr lang="cs-CZ" sz="2400" dirty="0">
                <a:effectLst/>
                <a:latin typeface="Times New Roman" charset="0"/>
              </a:rPr>
              <a:t> </a:t>
            </a:r>
            <a:r>
              <a:rPr lang="cs-CZ" sz="2400" dirty="0" err="1">
                <a:effectLst/>
                <a:latin typeface="Times New Roman" charset="0"/>
              </a:rPr>
              <a:t>Manže</a:t>
            </a:r>
            <a:r>
              <a:rPr lang="it-IT" sz="2400" dirty="0">
                <a:effectLst/>
                <a:latin typeface="Times New Roman" charset="0"/>
              </a:rPr>
              <a:t>t</a:t>
            </a:r>
            <a:r>
              <a:rPr lang="cs-CZ" sz="2400" dirty="0">
                <a:effectLst/>
                <a:latin typeface="Times New Roman" charset="0"/>
              </a:rPr>
              <a:t>a o</a:t>
            </a:r>
            <a:r>
              <a:rPr lang="it-IT" sz="2400" dirty="0">
                <a:effectLst/>
                <a:latin typeface="Times New Roman" charset="0"/>
              </a:rPr>
              <a:t>b</a:t>
            </a:r>
            <a:r>
              <a:rPr lang="cs-CZ" sz="2400" dirty="0" err="1">
                <a:effectLst/>
                <a:latin typeface="Times New Roman" charset="0"/>
              </a:rPr>
              <a:t>vyklé</a:t>
            </a:r>
            <a:r>
              <a:rPr lang="cs-CZ" sz="2400" dirty="0">
                <a:effectLst/>
                <a:latin typeface="Times New Roman" charset="0"/>
              </a:rPr>
              <a:t> šíře 12 cm : obvod paže do 33 cm</a:t>
            </a:r>
            <a:r>
              <a:rPr lang="cs-CZ" sz="2400" dirty="0">
                <a:solidFill>
                  <a:srgbClr val="3A3F87"/>
                </a:solidFill>
                <a:effectLst>
                  <a:outerShdw blurRad="38100" dist="38100" dir="2700000" algn="tl">
                    <a:srgbClr val="DDDDDD"/>
                  </a:outerShdw>
                </a:effectLst>
                <a:latin typeface="Times New Roman" charset="0"/>
              </a:rPr>
              <a:t>                             </a:t>
            </a:r>
          </a:p>
          <a:p>
            <a:pPr lvl="1">
              <a:lnSpc>
                <a:spcPct val="104000"/>
              </a:lnSpc>
              <a:spcAft>
                <a:spcPct val="0"/>
              </a:spcAft>
              <a:buClr>
                <a:srgbClr val="FFFF00"/>
              </a:buClr>
            </a:pPr>
            <a:r>
              <a:rPr lang="cs-CZ" sz="2400" dirty="0">
                <a:solidFill>
                  <a:srgbClr val="000000"/>
                </a:solidFill>
                <a:latin typeface="Times New Roman" charset="0"/>
              </a:rPr>
              <a:t>Šíře 15 cm: obvod paže 33-41 cm</a:t>
            </a:r>
          </a:p>
          <a:p>
            <a:pPr lvl="1">
              <a:lnSpc>
                <a:spcPct val="104000"/>
              </a:lnSpc>
              <a:spcAft>
                <a:spcPct val="0"/>
              </a:spcAft>
              <a:buClr>
                <a:srgbClr val="FFFF00"/>
              </a:buClr>
            </a:pPr>
            <a:r>
              <a:rPr lang="cs-CZ" sz="2400" dirty="0">
                <a:solidFill>
                  <a:srgbClr val="000000"/>
                </a:solidFill>
                <a:latin typeface="Times New Roman" charset="0"/>
              </a:rPr>
              <a:t>Šíře 18 cm: obvod paže nad 41 cm    </a:t>
            </a:r>
            <a:endParaRPr lang="en-US" sz="2400" dirty="0">
              <a:solidFill>
                <a:srgbClr val="000000"/>
              </a:solidFill>
              <a:latin typeface="Calibri" charset="0"/>
            </a:endParaRPr>
          </a:p>
          <a:p>
            <a:pPr>
              <a:lnSpc>
                <a:spcPct val="104000"/>
              </a:lnSpc>
              <a:buFont typeface="Wingdings" charset="0"/>
              <a:buChar char="§"/>
            </a:pPr>
            <a:r>
              <a:rPr lang="en-US" dirty="0" err="1">
                <a:solidFill>
                  <a:srgbClr val="595959"/>
                </a:solidFill>
                <a:latin typeface="Calibri" charset="0"/>
              </a:rPr>
              <a:t>Tonometr</a:t>
            </a:r>
            <a:r>
              <a:rPr lang="en-US" dirty="0">
                <a:solidFill>
                  <a:srgbClr val="595959"/>
                </a:solidFill>
                <a:latin typeface="Calibri" charset="0"/>
              </a:rPr>
              <a:t> </a:t>
            </a:r>
            <a:r>
              <a:rPr lang="en-US" dirty="0" err="1">
                <a:solidFill>
                  <a:srgbClr val="595959"/>
                </a:solidFill>
                <a:latin typeface="Calibri" charset="0"/>
              </a:rPr>
              <a:t>používáme</a:t>
            </a:r>
            <a:r>
              <a:rPr lang="en-US" dirty="0">
                <a:solidFill>
                  <a:srgbClr val="595959"/>
                </a:solidFill>
                <a:latin typeface="Calibri" charset="0"/>
              </a:rPr>
              <a:t> </a:t>
            </a:r>
            <a:r>
              <a:rPr lang="en-US" dirty="0" err="1">
                <a:solidFill>
                  <a:srgbClr val="595959"/>
                </a:solidFill>
                <a:latin typeface="Calibri" charset="0"/>
              </a:rPr>
              <a:t>na</a:t>
            </a:r>
            <a:r>
              <a:rPr lang="en-US" dirty="0">
                <a:solidFill>
                  <a:srgbClr val="595959"/>
                </a:solidFill>
                <a:latin typeface="Calibri" charset="0"/>
              </a:rPr>
              <a:t> </a:t>
            </a:r>
            <a:r>
              <a:rPr lang="en-US" dirty="0" err="1">
                <a:solidFill>
                  <a:srgbClr val="595959"/>
                </a:solidFill>
                <a:latin typeface="Calibri" charset="0"/>
              </a:rPr>
              <a:t>paži</a:t>
            </a:r>
            <a:r>
              <a:rPr lang="en-US" dirty="0">
                <a:solidFill>
                  <a:srgbClr val="595959"/>
                </a:solidFill>
                <a:latin typeface="Calibri" charset="0"/>
              </a:rPr>
              <a:t>, </a:t>
            </a:r>
            <a:r>
              <a:rPr lang="en-US" dirty="0" err="1">
                <a:solidFill>
                  <a:srgbClr val="595959"/>
                </a:solidFill>
                <a:latin typeface="Calibri" charset="0"/>
              </a:rPr>
              <a:t>zápěstní</a:t>
            </a:r>
            <a:r>
              <a:rPr lang="en-US" dirty="0">
                <a:solidFill>
                  <a:srgbClr val="595959"/>
                </a:solidFill>
                <a:latin typeface="Calibri" charset="0"/>
              </a:rPr>
              <a:t> tonometry </a:t>
            </a:r>
            <a:r>
              <a:rPr lang="en-US" dirty="0" err="1">
                <a:solidFill>
                  <a:srgbClr val="595959"/>
                </a:solidFill>
                <a:latin typeface="Calibri" charset="0"/>
              </a:rPr>
              <a:t>jsou</a:t>
            </a:r>
            <a:r>
              <a:rPr lang="en-US" dirty="0">
                <a:solidFill>
                  <a:srgbClr val="595959"/>
                </a:solidFill>
                <a:latin typeface="Calibri" charset="0"/>
              </a:rPr>
              <a:t> </a:t>
            </a:r>
            <a:r>
              <a:rPr lang="en-US" dirty="0" err="1">
                <a:solidFill>
                  <a:srgbClr val="595959"/>
                </a:solidFill>
                <a:latin typeface="Calibri" charset="0"/>
              </a:rPr>
              <a:t>tak</a:t>
            </a:r>
            <a:r>
              <a:rPr lang="en-US" dirty="0">
                <a:solidFill>
                  <a:srgbClr val="595959"/>
                </a:solidFill>
                <a:latin typeface="Calibri" charset="0"/>
              </a:rPr>
              <a:t> </a:t>
            </a:r>
            <a:r>
              <a:rPr lang="en-US" dirty="0" err="1">
                <a:solidFill>
                  <a:srgbClr val="595959"/>
                </a:solidFill>
                <a:latin typeface="Calibri" charset="0"/>
              </a:rPr>
              <a:t>nepřesné</a:t>
            </a:r>
            <a:r>
              <a:rPr lang="en-US" dirty="0">
                <a:solidFill>
                  <a:srgbClr val="595959"/>
                </a:solidFill>
                <a:latin typeface="Calibri" charset="0"/>
              </a:rPr>
              <a:t>, </a:t>
            </a:r>
            <a:r>
              <a:rPr lang="en-US" dirty="0" err="1">
                <a:solidFill>
                  <a:srgbClr val="595959"/>
                </a:solidFill>
                <a:latin typeface="Calibri" charset="0"/>
              </a:rPr>
              <a:t>že</a:t>
            </a:r>
            <a:r>
              <a:rPr lang="en-US" dirty="0">
                <a:solidFill>
                  <a:srgbClr val="595959"/>
                </a:solidFill>
                <a:latin typeface="Calibri" charset="0"/>
              </a:rPr>
              <a:t> </a:t>
            </a:r>
            <a:r>
              <a:rPr lang="en-US" dirty="0" err="1">
                <a:solidFill>
                  <a:srgbClr val="595959"/>
                </a:solidFill>
                <a:latin typeface="Calibri" charset="0"/>
              </a:rPr>
              <a:t>nejsou</a:t>
            </a:r>
            <a:r>
              <a:rPr lang="en-US" dirty="0">
                <a:solidFill>
                  <a:srgbClr val="595959"/>
                </a:solidFill>
                <a:latin typeface="Calibri" charset="0"/>
              </a:rPr>
              <a:t> </a:t>
            </a:r>
            <a:r>
              <a:rPr lang="en-US" dirty="0" err="1">
                <a:solidFill>
                  <a:srgbClr val="595959"/>
                </a:solidFill>
                <a:latin typeface="Calibri" charset="0"/>
              </a:rPr>
              <a:t>doporučeny</a:t>
            </a:r>
            <a:r>
              <a:rPr lang="en-US" dirty="0">
                <a:solidFill>
                  <a:srgbClr val="595959"/>
                </a:solidFill>
                <a:latin typeface="Calibri" charset="0"/>
              </a:rPr>
              <a:t> </a:t>
            </a:r>
            <a:r>
              <a:rPr lang="en-US" dirty="0" err="1">
                <a:solidFill>
                  <a:srgbClr val="595959"/>
                </a:solidFill>
                <a:latin typeface="Calibri" charset="0"/>
              </a:rPr>
              <a:t>ani</a:t>
            </a:r>
            <a:r>
              <a:rPr lang="en-US" dirty="0">
                <a:solidFill>
                  <a:srgbClr val="595959"/>
                </a:solidFill>
                <a:latin typeface="Calibri" charset="0"/>
              </a:rPr>
              <a:t> k </a:t>
            </a:r>
            <a:r>
              <a:rPr lang="en-US" dirty="0" err="1">
                <a:solidFill>
                  <a:srgbClr val="595959"/>
                </a:solidFill>
                <a:latin typeface="Calibri" charset="0"/>
              </a:rPr>
              <a:t>domácímu</a:t>
            </a:r>
            <a:r>
              <a:rPr lang="en-US" dirty="0">
                <a:solidFill>
                  <a:srgbClr val="595959"/>
                </a:solidFill>
                <a:latin typeface="Calibri" charset="0"/>
              </a:rPr>
              <a:t> </a:t>
            </a:r>
            <a:r>
              <a:rPr lang="en-US" dirty="0" err="1">
                <a:solidFill>
                  <a:srgbClr val="595959"/>
                </a:solidFill>
                <a:latin typeface="Calibri" charset="0"/>
              </a:rPr>
              <a:t>měření</a:t>
            </a:r>
            <a:r>
              <a:rPr lang="en-US" dirty="0">
                <a:solidFill>
                  <a:srgbClr val="595959"/>
                </a:solidFill>
                <a:latin typeface="Calibri" charset="0"/>
              </a:rPr>
              <a:t> TK</a:t>
            </a:r>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5956300" y="2159000"/>
            <a:ext cx="3187700" cy="2540000"/>
          </a:xfrm>
          <a:prstGeom prst="rect">
            <a:avLst/>
          </a:prstGeom>
          <a:noFill/>
          <a:ln>
            <a:noFill/>
          </a:ln>
        </p:spPr>
      </p:pic>
      <p:pic>
        <p:nvPicPr>
          <p:cNvPr id="2" name="Zvuk 1">
            <a:hlinkClick r:id="" action="ppaction://media"/>
            <a:extLst>
              <a:ext uri="{FF2B5EF4-FFF2-40B4-BE49-F238E27FC236}">
                <a16:creationId xmlns:a16="http://schemas.microsoft.com/office/drawing/2014/main" id="{B64F95A3-257E-4AFB-9786-F4998B8BD1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0332557"/>
      </p:ext>
    </p:extLst>
  </p:cSld>
  <p:clrMapOvr>
    <a:masterClrMapping/>
  </p:clrMapOvr>
  <mc:AlternateContent xmlns:mc="http://schemas.openxmlformats.org/markup-compatibility/2006">
    <mc:Choice xmlns:p14="http://schemas.microsoft.com/office/powerpoint/2010/main" Requires="p14">
      <p:transition spd="slow" p14:dur="2000" advTm="106496"/>
    </mc:Choice>
    <mc:Fallback>
      <p:transition spd="slow" advTm="10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
      <a:dk1>
        <a:srgbClr val="000000"/>
      </a:dk1>
      <a:lt1>
        <a:srgbClr val="FFFFFF"/>
      </a:lt1>
      <a:dk2>
        <a:srgbClr val="3A3F87"/>
      </a:dk2>
      <a:lt2>
        <a:srgbClr val="FFFF00"/>
      </a:lt2>
      <a:accent1>
        <a:srgbClr val="FF9900"/>
      </a:accent1>
      <a:accent2>
        <a:srgbClr val="00FFFF"/>
      </a:accent2>
      <a:accent3>
        <a:srgbClr val="AEAFC3"/>
      </a:accent3>
      <a:accent4>
        <a:srgbClr val="DADADA"/>
      </a:accent4>
      <a:accent5>
        <a:srgbClr val="FFCAAA"/>
      </a:accent5>
      <a:accent6>
        <a:srgbClr val="00E7E7"/>
      </a:accent6>
      <a:hlink>
        <a:srgbClr val="FF0000"/>
      </a:hlink>
      <a:folHlink>
        <a:srgbClr val="969696"/>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11136</TotalTime>
  <Words>3484</Words>
  <Application>Microsoft Office PowerPoint</Application>
  <PresentationFormat>Předvádění na obrazovce (4:3)</PresentationFormat>
  <Paragraphs>478</Paragraphs>
  <Slides>67</Slides>
  <Notes>2</Notes>
  <HiddenSlides>0</HiddenSlides>
  <MMClips>67</MMClips>
  <ScaleCrop>false</ScaleCrop>
  <HeadingPairs>
    <vt:vector size="8" baseType="variant">
      <vt:variant>
        <vt:lpstr>Použitá písma</vt:lpstr>
      </vt:variant>
      <vt:variant>
        <vt:i4>9</vt:i4>
      </vt:variant>
      <vt:variant>
        <vt:lpstr>Motiv</vt:lpstr>
      </vt:variant>
      <vt:variant>
        <vt:i4>2</vt:i4>
      </vt:variant>
      <vt:variant>
        <vt:lpstr>Vložené servery OLE</vt:lpstr>
      </vt:variant>
      <vt:variant>
        <vt:i4>2</vt:i4>
      </vt:variant>
      <vt:variant>
        <vt:lpstr>Nadpisy snímků</vt:lpstr>
      </vt:variant>
      <vt:variant>
        <vt:i4>67</vt:i4>
      </vt:variant>
    </vt:vector>
  </HeadingPairs>
  <TitlesOfParts>
    <vt:vector size="80" baseType="lpstr">
      <vt:lpstr>Arial</vt:lpstr>
      <vt:lpstr>Arial Narrow</vt:lpstr>
      <vt:lpstr>Calibri</vt:lpstr>
      <vt:lpstr>Century Schoolbook</vt:lpstr>
      <vt:lpstr>Gill Sans MT</vt:lpstr>
      <vt:lpstr>Times</vt:lpstr>
      <vt:lpstr>Times New Roman</vt:lpstr>
      <vt:lpstr>Wingdings</vt:lpstr>
      <vt:lpstr>Wingdings 2</vt:lpstr>
      <vt:lpstr>Default Design</vt:lpstr>
      <vt:lpstr>Clarity</vt:lpstr>
      <vt:lpstr>Chart</vt:lpstr>
      <vt:lpstr>Microsoft Excel Chart</vt:lpstr>
      <vt:lpstr>hypertenze úskalí její diagnostiky a léčby</vt:lpstr>
      <vt:lpstr>Mluvíme o stejných věcech?</vt:lpstr>
      <vt:lpstr>Proč léčit hypertenzi?</vt:lpstr>
      <vt:lpstr>Contribution of Risk Factors to Burden of Disease Mortality*</vt:lpstr>
      <vt:lpstr>High Worldwide Prevalence  of Hypertension</vt:lpstr>
      <vt:lpstr>Stratifikace rizika kardiovaskulárních chorob</vt:lpstr>
      <vt:lpstr>Stratifikace rizika hypertenze dle EHS 2013</vt:lpstr>
      <vt:lpstr>Diagnosa hypertenze při opakovaných hodnotách</vt:lpstr>
      <vt:lpstr>Jak? – měření v ambulanci a doma</vt:lpstr>
      <vt:lpstr>Chyby v měření TK mohou zkreslit obraz kompenzace pacienta</vt:lpstr>
      <vt:lpstr>Měření krevního tlaku v domácím prostředí (Home BP monitoring)</vt:lpstr>
      <vt:lpstr>Variabilita TK</vt:lpstr>
      <vt:lpstr>Biorytmy</vt:lpstr>
      <vt:lpstr>“Kolísavá hypertenze”</vt:lpstr>
      <vt:lpstr>Typické situace dle ambulantního měření TK</vt:lpstr>
      <vt:lpstr>Non-dipper: chybí fyziologický noční pokles TK </vt:lpstr>
      <vt:lpstr>Extreme dipper: pokles TK v noci je vystupňován  hrozí riziko vzniku CMP </vt:lpstr>
      <vt:lpstr>Hypotenze a white coat syndrom: Pacient který má reálně hypotenzi může v ambulanci vykazovat hypertenzní hodnoty</vt:lpstr>
      <vt:lpstr>Morning surge: Probouzení je faktor zvyšující TK, ve vystupňováné formě je rizikem pro CMP a IM </vt:lpstr>
      <vt:lpstr>Prezentace aplikace PowerPoint</vt:lpstr>
      <vt:lpstr>Jaká je realita léčby hypertenze</vt:lpstr>
      <vt:lpstr>Kardiovize Brno 2030</vt:lpstr>
      <vt:lpstr>Hodnoty TK dle věku</vt:lpstr>
      <vt:lpstr>Hypertenzní hodnoty TK u náhodně vybrané brněnské populace</vt:lpstr>
      <vt:lpstr>Hodnoty TK při screeningu (n 1297)</vt:lpstr>
      <vt:lpstr>Počet hypotenziv v terapii</vt:lpstr>
      <vt:lpstr>Realita hypertenze a obezity v brněnské populaci </vt:lpstr>
      <vt:lpstr>Vztah hypertenze  obvodu pasu u brněnské populace</vt:lpstr>
      <vt:lpstr>Sůl nad zlato ?</vt:lpstr>
      <vt:lpstr>Patofyziologie NaCl</vt:lpstr>
      <vt:lpstr>OBECNÉ TEZE</vt:lpstr>
      <vt:lpstr>PRAKTICKÁ DOPORUČENÍ K OMEZENÍ SOLENÍ</vt:lpstr>
      <vt:lpstr>POTRAVINY S VYSOKÝM OBSAHEM SODÍKU JEJICHŽ KONZUMACI JE NUTNO SE VYHNOUT: </vt:lpstr>
      <vt:lpstr>NAŠE ZKUŠENOSTI</vt:lpstr>
      <vt:lpstr>Máme nějaké řešení ?</vt:lpstr>
      <vt:lpstr>Nefarmakologická léčba </vt:lpstr>
      <vt:lpstr>Farmakologická léčba</vt:lpstr>
      <vt:lpstr>Farmakologická léčba</vt:lpstr>
      <vt:lpstr>Farmakologická léčba</vt:lpstr>
      <vt:lpstr>Možnosti kombinací různých tříd antihypertenziv</vt:lpstr>
      <vt:lpstr>Faktory ovlivňující adherenci k léčbě</vt:lpstr>
      <vt:lpstr>Adherence je zjistitelná</vt:lpstr>
      <vt:lpstr>Kombinační terapie</vt:lpstr>
      <vt:lpstr>Co když je něco jinak?</vt:lpstr>
      <vt:lpstr>Farmakorezistentní hypertenze </vt:lpstr>
      <vt:lpstr>Syndrom bílého pláště </vt:lpstr>
      <vt:lpstr>Kdy je méně lépe</vt:lpstr>
      <vt:lpstr>Nálezy, které mohou svědčit pro sekundární hypertenzi</vt:lpstr>
      <vt:lpstr>Mýty o zakázaných látkách</vt:lpstr>
      <vt:lpstr>Kortikosteroidy </vt:lpstr>
      <vt:lpstr>Alkohol </vt:lpstr>
      <vt:lpstr>Kofein </vt:lpstr>
      <vt:lpstr>Specifické populace</vt:lpstr>
      <vt:lpstr>Léčba starších hypertoniků</vt:lpstr>
      <vt:lpstr>Léčba HT u starších osob</vt:lpstr>
      <vt:lpstr>Panická porucha</vt:lpstr>
      <vt:lpstr>Jak se vypořádat s panickou poruchou</vt:lpstr>
      <vt:lpstr>Léčba HT při poruše renálních funkcí</vt:lpstr>
      <vt:lpstr>Léčba HT při ICHS či CHSS</vt:lpstr>
      <vt:lpstr>HT v těhotenství</vt:lpstr>
      <vt:lpstr>Rizika hypertenze v těhotenství</vt:lpstr>
      <vt:lpstr>Pre-eclampsie </vt:lpstr>
      <vt:lpstr>M. Parkinson</vt:lpstr>
      <vt:lpstr>Hypertenzní krize</vt:lpstr>
      <vt:lpstr>Terapie </vt:lpstr>
      <vt:lpstr>Převratný lék snižující kardiovaskulární mortalitu </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Špatně korigovaná hypertenze</dc:title>
  <dc:creator>Robert Prosecky</dc:creator>
  <cp:lastModifiedBy>prosecka.pavlina</cp:lastModifiedBy>
  <cp:revision>62</cp:revision>
  <dcterms:created xsi:type="dcterms:W3CDTF">2015-08-13T17:35:46Z</dcterms:created>
  <dcterms:modified xsi:type="dcterms:W3CDTF">2020-11-15T18:29:18Z</dcterms:modified>
</cp:coreProperties>
</file>