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96" r:id="rId6"/>
    <p:sldId id="291" r:id="rId7"/>
    <p:sldId id="313" r:id="rId8"/>
    <p:sldId id="303" r:id="rId9"/>
    <p:sldId id="310" r:id="rId10"/>
    <p:sldId id="25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Jančeková" userId="656db89b-7df6-4c6e-85b9-991961173861" providerId="ADAL" clId="{BF415515-4B83-4239-849A-747AF4D01451}"/>
    <pc:docChg chg="addSld delSld modSld">
      <pc:chgData name="Kamila Jančeková" userId="656db89b-7df6-4c6e-85b9-991961173861" providerId="ADAL" clId="{BF415515-4B83-4239-849A-747AF4D01451}" dt="2020-11-25T12:30:53.481" v="1" actId="2696"/>
      <pc:docMkLst>
        <pc:docMk/>
      </pc:docMkLst>
      <pc:sldChg chg="add del">
        <pc:chgData name="Kamila Jančeková" userId="656db89b-7df6-4c6e-85b9-991961173861" providerId="ADAL" clId="{BF415515-4B83-4239-849A-747AF4D01451}" dt="2020-11-25T12:30:53.481" v="1" actId="2696"/>
        <pc:sldMkLst>
          <pc:docMk/>
          <pc:sldMk cId="1936622821" sldId="3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85F0B-E30A-49E3-A349-10164B11CB8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00A21-0F2B-4D2D-BCE3-AEEA829EDB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27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Nadpis</a:t>
            </a:r>
            <a:r>
              <a:rPr lang="cs-CZ" baseline="0" dirty="0"/>
              <a:t> č. 2: </a:t>
            </a:r>
            <a:r>
              <a:rPr lang="cs-CZ" baseline="0" dirty="0" err="1"/>
              <a:t>Arial</a:t>
            </a:r>
            <a:r>
              <a:rPr lang="cs-CZ" baseline="0" dirty="0"/>
              <a:t>, 32 - 44 b.</a:t>
            </a:r>
          </a:p>
          <a:p>
            <a:r>
              <a:rPr lang="cs-CZ" baseline="0" dirty="0"/>
              <a:t>Podtitul: </a:t>
            </a:r>
            <a:r>
              <a:rPr lang="cs-CZ" baseline="0" dirty="0" err="1"/>
              <a:t>Arial</a:t>
            </a:r>
            <a:r>
              <a:rPr lang="cs-CZ" baseline="0" dirty="0"/>
              <a:t>, 24 b.</a:t>
            </a:r>
          </a:p>
          <a:p>
            <a:r>
              <a:rPr lang="cs-CZ" dirty="0"/>
              <a:t>Text:</a:t>
            </a:r>
            <a:r>
              <a:rPr lang="cs-CZ" baseline="0" dirty="0"/>
              <a:t> </a:t>
            </a:r>
            <a:r>
              <a:rPr lang="cs-CZ" baseline="0" dirty="0" err="1"/>
              <a:t>Arial</a:t>
            </a:r>
            <a:r>
              <a:rPr lang="cs-CZ" baseline="0" dirty="0"/>
              <a:t>, 18 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498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Nadpis</a:t>
            </a:r>
            <a:r>
              <a:rPr lang="cs-CZ" baseline="0" dirty="0"/>
              <a:t> č. 2: </a:t>
            </a:r>
            <a:r>
              <a:rPr lang="cs-CZ" baseline="0" dirty="0" err="1"/>
              <a:t>Arial</a:t>
            </a:r>
            <a:r>
              <a:rPr lang="cs-CZ" baseline="0" dirty="0"/>
              <a:t>, 32 - 44 b.</a:t>
            </a:r>
          </a:p>
          <a:p>
            <a:r>
              <a:rPr lang="cs-CZ" baseline="0" dirty="0"/>
              <a:t>Podtitul: </a:t>
            </a:r>
            <a:r>
              <a:rPr lang="cs-CZ" baseline="0" dirty="0" err="1"/>
              <a:t>Arial</a:t>
            </a:r>
            <a:r>
              <a:rPr lang="cs-CZ" baseline="0" dirty="0"/>
              <a:t>, 24 b.</a:t>
            </a:r>
          </a:p>
          <a:p>
            <a:r>
              <a:rPr lang="cs-CZ" dirty="0"/>
              <a:t>Text:</a:t>
            </a:r>
            <a:r>
              <a:rPr lang="cs-CZ" baseline="0" dirty="0"/>
              <a:t> </a:t>
            </a:r>
            <a:r>
              <a:rPr lang="cs-CZ" baseline="0" dirty="0" err="1"/>
              <a:t>Arial</a:t>
            </a:r>
            <a:r>
              <a:rPr lang="cs-CZ" baseline="0" dirty="0"/>
              <a:t>, 18 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668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Nadpis</a:t>
            </a:r>
            <a:r>
              <a:rPr lang="cs-CZ" baseline="0" dirty="0"/>
              <a:t> č. 2: </a:t>
            </a:r>
            <a:r>
              <a:rPr lang="cs-CZ" baseline="0" dirty="0" err="1"/>
              <a:t>Arial</a:t>
            </a:r>
            <a:r>
              <a:rPr lang="cs-CZ" baseline="0" dirty="0"/>
              <a:t>, 32 - 44 b.</a:t>
            </a:r>
          </a:p>
          <a:p>
            <a:r>
              <a:rPr lang="cs-CZ" baseline="0" dirty="0"/>
              <a:t>Podtitul: </a:t>
            </a:r>
            <a:r>
              <a:rPr lang="cs-CZ" baseline="0" dirty="0" err="1"/>
              <a:t>Arial</a:t>
            </a:r>
            <a:r>
              <a:rPr lang="cs-CZ" baseline="0" dirty="0"/>
              <a:t>, 24 b.</a:t>
            </a:r>
          </a:p>
          <a:p>
            <a:r>
              <a:rPr lang="cs-CZ" dirty="0"/>
              <a:t>Text:</a:t>
            </a:r>
            <a:r>
              <a:rPr lang="cs-CZ" baseline="0" dirty="0"/>
              <a:t> </a:t>
            </a:r>
            <a:r>
              <a:rPr lang="cs-CZ" baseline="0" dirty="0" err="1"/>
              <a:t>Arial</a:t>
            </a:r>
            <a:r>
              <a:rPr lang="cs-CZ" baseline="0" dirty="0"/>
              <a:t>, 18 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99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Nadpis</a:t>
            </a:r>
            <a:r>
              <a:rPr lang="cs-CZ" baseline="0" dirty="0"/>
              <a:t> č. 2: </a:t>
            </a:r>
            <a:r>
              <a:rPr lang="cs-CZ" baseline="0" dirty="0" err="1"/>
              <a:t>Arial</a:t>
            </a:r>
            <a:r>
              <a:rPr lang="cs-CZ" baseline="0" dirty="0"/>
              <a:t>, 32 - 44 b.</a:t>
            </a:r>
          </a:p>
          <a:p>
            <a:r>
              <a:rPr lang="cs-CZ" baseline="0" dirty="0"/>
              <a:t>Podtitul: </a:t>
            </a:r>
            <a:r>
              <a:rPr lang="cs-CZ" baseline="0" dirty="0" err="1"/>
              <a:t>Arial</a:t>
            </a:r>
            <a:r>
              <a:rPr lang="cs-CZ" baseline="0" dirty="0"/>
              <a:t>, 24 b.</a:t>
            </a:r>
          </a:p>
          <a:p>
            <a:r>
              <a:rPr lang="cs-CZ" dirty="0"/>
              <a:t>Text:</a:t>
            </a:r>
            <a:r>
              <a:rPr lang="cs-CZ" baseline="0" dirty="0"/>
              <a:t> </a:t>
            </a:r>
            <a:r>
              <a:rPr lang="cs-CZ" baseline="0" dirty="0" err="1"/>
              <a:t>Arial</a:t>
            </a:r>
            <a:r>
              <a:rPr lang="cs-CZ" baseline="0" dirty="0"/>
              <a:t>, 18 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18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Nadpis</a:t>
            </a:r>
            <a:r>
              <a:rPr lang="cs-CZ" baseline="0" dirty="0"/>
              <a:t> č. 2: </a:t>
            </a:r>
            <a:r>
              <a:rPr lang="cs-CZ" baseline="0" dirty="0" err="1"/>
              <a:t>Arial</a:t>
            </a:r>
            <a:r>
              <a:rPr lang="cs-CZ" baseline="0" dirty="0"/>
              <a:t>, 32 - 44 b.</a:t>
            </a:r>
          </a:p>
          <a:p>
            <a:r>
              <a:rPr lang="cs-CZ" baseline="0" dirty="0"/>
              <a:t>Podtitul: </a:t>
            </a:r>
            <a:r>
              <a:rPr lang="cs-CZ" baseline="0" dirty="0" err="1"/>
              <a:t>Arial</a:t>
            </a:r>
            <a:r>
              <a:rPr lang="cs-CZ" baseline="0" dirty="0"/>
              <a:t>, 24 b.</a:t>
            </a:r>
          </a:p>
          <a:p>
            <a:r>
              <a:rPr lang="cs-CZ" dirty="0"/>
              <a:t>Text:</a:t>
            </a:r>
            <a:r>
              <a:rPr lang="cs-CZ" baseline="0" dirty="0"/>
              <a:t> </a:t>
            </a:r>
            <a:r>
              <a:rPr lang="cs-CZ" baseline="0" dirty="0" err="1"/>
              <a:t>Arial</a:t>
            </a:r>
            <a:r>
              <a:rPr lang="cs-CZ" baseline="0" dirty="0"/>
              <a:t>, 18 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546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Citace:</a:t>
            </a:r>
            <a:r>
              <a:rPr lang="cs-CZ" baseline="0" dirty="0"/>
              <a:t> </a:t>
            </a:r>
            <a:r>
              <a:rPr lang="cs-CZ" baseline="0" dirty="0" err="1"/>
              <a:t>Arial</a:t>
            </a:r>
            <a:r>
              <a:rPr lang="cs-CZ" baseline="0" dirty="0"/>
              <a:t>, 54 b.</a:t>
            </a:r>
          </a:p>
          <a:p>
            <a:r>
              <a:rPr lang="cs-CZ" baseline="0" dirty="0"/>
              <a:t>Autor: </a:t>
            </a:r>
            <a:r>
              <a:rPr lang="cs-CZ" baseline="0" dirty="0" err="1"/>
              <a:t>Arial</a:t>
            </a:r>
            <a:r>
              <a:rPr lang="cs-CZ" baseline="0" dirty="0"/>
              <a:t>, 24 b., světle zelená, tučně, proložení znaků: větší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77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36D7D-F76B-4E30-9C71-6A441BE2A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5344EC-A72C-4A1E-964B-27C85B2D1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9B1F37-C67A-4402-8949-79F99BA6B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9E27D7-835C-473A-B25E-6537288F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7FD842-CCF1-48F8-BA5F-2AADAA07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55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47D369-768B-4BDE-A3CA-5688E78D1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3CD9A3-2734-463A-8A6E-9FD7D5BE8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E3CD5-7E79-44F4-A768-089DCD012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3AA4EC-B231-4BAB-AED4-A078C9F3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CE9AD-304E-4043-BBD2-545975B97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89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4369D8-E4D5-4777-949E-FAA74076E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E6A4672-FB11-4451-A8B1-108A58CFA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4D68E1-3880-4E92-A425-3C218AC9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6424C1-72F3-48E3-B90E-573B2251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BD329D-2FB5-45A6-85F5-36C7D868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59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1F669-86DF-4CA9-B0B2-622D0786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805805-CB96-4759-A4E5-B3F3D630D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26AB4E-0262-451C-83E9-EA716262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D88AF9-A14A-4898-9440-72AA055FF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AFCDDE-E87A-4A98-911D-1744A6FA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66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6BB7C-F554-4707-BA21-FFA621340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2E9E787-F946-445F-91F1-7C1ECA5B1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4A1302-17A3-4E72-92F8-7CE8317F5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E040E5-C19A-4457-88C2-BE247919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F03D61-A284-4618-8C75-E962AA74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8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01863-51FD-460D-9D30-C71AC9DB1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299DB-BE5A-4869-AF70-6630B9CF9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B83469C-C2EF-4CF1-8AD7-481FA01F4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13DABF-B226-40B2-9706-9A121358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90EE3D-678B-46CF-AC9E-1E8FB6D9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F9074E-9E2F-41F4-8D64-7B95C9E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89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0E538-2BCA-4D54-BB2C-90E47CB6D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90E0A1B-49D5-4776-BEFD-010B3A06A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12084C-6ACE-4E36-AD4E-7699E44A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291011E-CBDB-4E9B-8835-683B4D9EE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FF1ED9-6144-41F5-89DA-1EACA24DD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E15D0D2-269C-4620-9CBE-F0D58194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811811-979E-4EF0-849B-9EF21785D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73DC047-0EBB-49A6-84B9-59E6D40E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86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2BD9E-C5B2-4FD5-BC90-04D7C397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28C266-5B6D-435E-91BD-14ABFD0B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EB0CA8-78F4-47B5-9FFD-956828FC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6FC01E-D577-48A7-AF2F-65E4793C1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61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4A9A9CA-3FB9-4598-A471-24BD02690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8A0FEF-4C73-47BB-90B8-6F31F9D7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29280C-EB94-4C4A-B321-F0FEA66DC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41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816CF-F01A-4555-B94E-E1B1C1198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72AC74-0F1D-4DF1-9C37-96BBA6BF6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BF92A92-2456-4876-84E3-0260358AE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D5BD52-CE0A-43D4-999E-F66613EF3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9564AB-708F-4C8D-AB63-B9D9F8E3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9DDF0D-5A38-42BD-828A-9ED237BB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63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C344F-E7E7-40B3-A522-02E047C78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FE1000-277C-4F34-910D-319AC4A17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3440DB3-D0D1-4485-8940-C249661E2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BD8790-AE92-426E-893A-A12B54CA4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BF42B-0A0B-4AE0-BBE9-AA9F04A46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D41B2A-4AFD-413D-84FA-E4628EB2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29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5C4A0D5-32A4-420A-B2F5-9BD26BD9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BD1DFB-00E7-47F7-A6F4-9F3A31531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172B1-D9B6-4EB5-8558-8B7FE97D2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D1EEF-3357-43C6-8E5E-81A47FBD8BAE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EB074F-5DA3-4272-8F6B-245564C7E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15696D-09AA-4D4C-9859-DECCD91868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A2227-F507-40A8-B7B2-6266380B5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0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DE823-ACD2-4A8B-9AA5-273F1302A7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Označování potravin, výběr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0D183C-70C1-46E0-AE28-50BBEE96D5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95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44113" cy="6858000"/>
          </a:xfrm>
          <a:prstGeom prst="rect">
            <a:avLst/>
          </a:prstGeom>
          <a:solidFill>
            <a:srgbClr val="1E684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2034733" y="1889383"/>
            <a:ext cx="94460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solidFill>
                  <a:srgbClr val="1E6846"/>
                </a:solidFill>
              </a:rPr>
              <a:t>Informace o potravinách nesmí být zavádějící ve smyslu:</a:t>
            </a:r>
          </a:p>
          <a:p>
            <a:pPr algn="just"/>
            <a:endParaRPr lang="cs-CZ" sz="2400" b="1" dirty="0">
              <a:solidFill>
                <a:srgbClr val="1E6846"/>
              </a:solidFill>
            </a:endParaRPr>
          </a:p>
          <a:p>
            <a:pPr algn="just"/>
            <a:r>
              <a:rPr lang="cs-CZ" sz="2000" dirty="0"/>
              <a:t>Charakteristiky povahy, totožnosti, vlastnosti, složení, množství, trvanlivosti, země původu, způsobu výroby, získání.</a:t>
            </a:r>
          </a:p>
          <a:p>
            <a:pPr marL="800100" lvl="2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Připisováním účinku nebo vlastností, které daná potravina nemá.</a:t>
            </a:r>
          </a:p>
          <a:p>
            <a:pPr algn="just"/>
            <a:endParaRPr lang="cs-CZ" sz="2000" dirty="0">
              <a:solidFill>
                <a:srgbClr val="1E6846"/>
              </a:solidFill>
            </a:endParaRPr>
          </a:p>
          <a:p>
            <a:pPr algn="just"/>
            <a:r>
              <a:rPr lang="cs-CZ" sz="2000" dirty="0"/>
              <a:t>Vyvoláváním dojmu, že má potravina zvláštní charakteristiky, pokud všechny podobné potraviny mají ve skutečnosti charakteristiky stejné.</a:t>
            </a:r>
            <a:endParaRPr lang="cs-CZ" sz="2000" b="1" dirty="0"/>
          </a:p>
          <a:p>
            <a:endParaRPr lang="cs-CZ" sz="2000" dirty="0"/>
          </a:p>
          <a:p>
            <a:r>
              <a:rPr lang="cs-CZ" sz="2000" dirty="0"/>
              <a:t>Vyvoláváním dojmu na základě vzhledu, popisu nebo vyobrazení, že je přítomna určitá potravina nebo složka, ačkoli ve skutečnosti byla určitá přirozeně se vyskytující součást nebo běžně používaná složka v této potravině nahrazena odlišnou součástí nebo složkou.</a:t>
            </a:r>
          </a:p>
          <a:p>
            <a:pPr algn="just"/>
            <a:endParaRPr lang="cs-CZ" sz="20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85B9-0B82-488A-B2CD-90494C9C521D}" type="slidenum">
              <a:rPr lang="cs-CZ" smtClean="0"/>
              <a:t>2</a:t>
            </a:fld>
            <a:endParaRPr lang="cs-CZ"/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1910380" y="143576"/>
            <a:ext cx="9306259" cy="1909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Nařízení (EU) č. 1169/2011 o poskytování informací o potravinách spotřebitelům – UVÁDĚNÍ NEZAVÁDĚJÍCÍCH INFORMACÍ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Přímá spojnice 16"/>
          <p:cNvCxnSpPr/>
          <p:nvPr/>
        </p:nvCxnSpPr>
        <p:spPr>
          <a:xfrm flipV="1">
            <a:off x="2034733" y="1747520"/>
            <a:ext cx="9181907" cy="346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>
            <a:off x="-5018" y="365358"/>
            <a:ext cx="1249130" cy="1249130"/>
            <a:chOff x="-5018" y="365358"/>
            <a:chExt cx="1249130" cy="1249130"/>
          </a:xfrm>
        </p:grpSpPr>
        <p:sp>
          <p:nvSpPr>
            <p:cNvPr id="13" name="Ovál 12"/>
            <p:cNvSpPr/>
            <p:nvPr/>
          </p:nvSpPr>
          <p:spPr>
            <a:xfrm>
              <a:off x="-5018" y="365358"/>
              <a:ext cx="1249130" cy="1249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20" name="Obrázek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489" y="565777"/>
              <a:ext cx="891135" cy="848292"/>
            </a:xfrm>
            <a:prstGeom prst="rect">
              <a:avLst/>
            </a:prstGeom>
          </p:spPr>
        </p:pic>
      </p:grpSp>
      <p:pic>
        <p:nvPicPr>
          <p:cNvPr id="21" name="Obrázek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057" y="6410501"/>
            <a:ext cx="1797921" cy="2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4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0" y="0"/>
            <a:ext cx="1244113" cy="6858000"/>
          </a:xfrm>
          <a:prstGeom prst="rect">
            <a:avLst/>
          </a:prstGeom>
          <a:solidFill>
            <a:srgbClr val="1E684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1953453" y="2052587"/>
            <a:ext cx="818360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rgbClr val="1E6846"/>
                </a:solidFill>
              </a:rPr>
              <a:t>seznam povinných údajů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název potraviny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seznam složek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alergenní látky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množství složky nebo skupiny složek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čisté množství potraviny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datum minimální trvanlivosti nebo datum použitelnosti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podmínky uchování nebo podmínky použití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jméno nebo obch. název a adresa PPP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země původu nebo místo původu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návod k použití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obsah alkoholu - nápoje nad 1,2 % alkoholu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výživové údaje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85B9-0B82-488A-B2CD-90494C9C521D}" type="slidenum">
              <a:rPr lang="cs-CZ" smtClean="0"/>
              <a:t>3</a:t>
            </a:fld>
            <a:endParaRPr lang="cs-CZ"/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1910381" y="143576"/>
            <a:ext cx="9232352" cy="1909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Nařízení (EU) č. 1169/2011 o poskytování informací o potravinách spotřebitelům – POVINNÉ ÚDAJE 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Přímá spojnice 16"/>
          <p:cNvCxnSpPr/>
          <p:nvPr/>
        </p:nvCxnSpPr>
        <p:spPr>
          <a:xfrm>
            <a:off x="1953453" y="1811943"/>
            <a:ext cx="918928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0" name="Skupina 19"/>
          <p:cNvGrpSpPr/>
          <p:nvPr/>
        </p:nvGrpSpPr>
        <p:grpSpPr>
          <a:xfrm>
            <a:off x="-5018" y="365358"/>
            <a:ext cx="1249130" cy="1249130"/>
            <a:chOff x="-5018" y="365358"/>
            <a:chExt cx="1249130" cy="1249130"/>
          </a:xfrm>
        </p:grpSpPr>
        <p:sp>
          <p:nvSpPr>
            <p:cNvPr id="21" name="Ovál 20"/>
            <p:cNvSpPr/>
            <p:nvPr/>
          </p:nvSpPr>
          <p:spPr>
            <a:xfrm>
              <a:off x="-5018" y="365358"/>
              <a:ext cx="1249130" cy="1249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22" name="Obrázek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489" y="565777"/>
              <a:ext cx="891135" cy="848292"/>
            </a:xfrm>
            <a:prstGeom prst="rect">
              <a:avLst/>
            </a:prstGeom>
          </p:spPr>
        </p:pic>
      </p:grpSp>
      <p:pic>
        <p:nvPicPr>
          <p:cNvPr id="23" name="Obrázek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057" y="6410501"/>
            <a:ext cx="1797921" cy="2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8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0" y="0"/>
            <a:ext cx="1244113" cy="6858000"/>
          </a:xfrm>
          <a:prstGeom prst="rect">
            <a:avLst/>
          </a:prstGeom>
          <a:solidFill>
            <a:srgbClr val="1E684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85B9-0B82-488A-B2CD-90494C9C521D}" type="slidenum">
              <a:rPr lang="cs-CZ" smtClean="0"/>
              <a:t>4</a:t>
            </a:fld>
            <a:endParaRPr lang="cs-CZ"/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1910381" y="143576"/>
            <a:ext cx="9232352" cy="1909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dirty="0"/>
              <a:t>Označování výrazy </a:t>
            </a:r>
            <a:r>
              <a:rPr lang="cs-CZ" sz="3200" b="1" dirty="0"/>
              <a:t>„bez lepku“ a „velmi nízký obsah lepku“</a:t>
            </a:r>
            <a:r>
              <a:rPr lang="cs-CZ" sz="3200" dirty="0"/>
              <a:t> se řídí výlučně nařízením (EU) č. 828/2014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1953453" y="1811943"/>
            <a:ext cx="918928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0" name="Skupina 19"/>
          <p:cNvGrpSpPr/>
          <p:nvPr/>
        </p:nvGrpSpPr>
        <p:grpSpPr>
          <a:xfrm>
            <a:off x="-5018" y="365358"/>
            <a:ext cx="1249130" cy="1249130"/>
            <a:chOff x="-5018" y="365358"/>
            <a:chExt cx="1249130" cy="1249130"/>
          </a:xfrm>
        </p:grpSpPr>
        <p:sp>
          <p:nvSpPr>
            <p:cNvPr id="21" name="Ovál 20"/>
            <p:cNvSpPr/>
            <p:nvPr/>
          </p:nvSpPr>
          <p:spPr>
            <a:xfrm>
              <a:off x="-5018" y="365358"/>
              <a:ext cx="1249130" cy="1249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22" name="Obrázek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489" y="565777"/>
              <a:ext cx="891135" cy="848292"/>
            </a:xfrm>
            <a:prstGeom prst="rect">
              <a:avLst/>
            </a:prstGeom>
          </p:spPr>
        </p:pic>
      </p:grpSp>
      <p:pic>
        <p:nvPicPr>
          <p:cNvPr id="23" name="Obrázek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057" y="6410501"/>
            <a:ext cx="1797921" cy="25425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953453" y="2052587"/>
            <a:ext cx="918928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BEZ LEPKU</a:t>
            </a:r>
            <a:endParaRPr lang="cs-CZ" dirty="0"/>
          </a:p>
          <a:p>
            <a:pPr algn="just"/>
            <a:r>
              <a:rPr lang="cs-CZ" dirty="0"/>
              <a:t>Tvrzení „bez lepku“ lze použít pouze tehdy, neobsahuje-li potravina ve stavu, v němž je prodávána konečnému spotřebiteli, </a:t>
            </a:r>
            <a:r>
              <a:rPr lang="cs-CZ" b="1" dirty="0"/>
              <a:t>více než 20 mg/kg lepku.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VELMI NÍZKÝ OBSAH LEPKU</a:t>
            </a:r>
            <a:endParaRPr lang="cs-CZ" dirty="0"/>
          </a:p>
          <a:p>
            <a:pPr algn="just"/>
            <a:r>
              <a:rPr lang="cs-CZ" dirty="0"/>
              <a:t>Tvrzení „velmi nízký obsah lepku“ lze použít pouze tehdy, pokud u potravin, jež sestávají z jedné nebo více složek vyrobených z pšenice, žita, ječmene, ovsa nebo jejich kříženců, </a:t>
            </a:r>
            <a:r>
              <a:rPr lang="cs-CZ" b="1" dirty="0"/>
              <a:t>které byly speciálně zpracovány tak, aby v nich byl snížen obsah lepku, nebo tyto složky obsahují</a:t>
            </a:r>
            <a:r>
              <a:rPr lang="cs-CZ" dirty="0"/>
              <a:t>, činí obsah lepku v potravině ve stavu, v němž je prodávána konečnému spotřebiteli, </a:t>
            </a:r>
            <a:r>
              <a:rPr lang="cs-CZ" b="1" dirty="0"/>
              <a:t>nejvýše 100 mg/kg.</a:t>
            </a:r>
          </a:p>
          <a:p>
            <a:pPr algn="just"/>
            <a:r>
              <a:rPr lang="cs-CZ" b="1" dirty="0"/>
              <a:t> </a:t>
            </a:r>
            <a:endParaRPr lang="cs-CZ" dirty="0"/>
          </a:p>
          <a:p>
            <a:pPr algn="just"/>
            <a:r>
              <a:rPr lang="cs-CZ" b="1" dirty="0"/>
              <a:t>Dodatečné požadavky na potraviny obsahující oves</a:t>
            </a:r>
            <a:endParaRPr lang="cs-CZ" dirty="0"/>
          </a:p>
          <a:p>
            <a:pPr algn="just"/>
            <a:r>
              <a:rPr lang="cs-CZ" b="1" dirty="0"/>
              <a:t>Oves obsažený v potravinách označovaných jako „bez lepku“ nebo „s velmi nízkým obsahem lepku“ </a:t>
            </a:r>
            <a:r>
              <a:rPr lang="cs-CZ" dirty="0"/>
              <a:t>musí být speciálně vyroben, připraven a/nebo zpracován tak, aby bylo zamezeno kontaminaci pšenicí, žitem, ječmenem nebo jejich kříženci, přičemž </a:t>
            </a:r>
            <a:r>
              <a:rPr lang="cs-CZ" b="1" dirty="0"/>
              <a:t>obsah lepku v ovsu nesmí být vyšší než 20 mg/kg</a:t>
            </a:r>
            <a:r>
              <a:rPr lang="cs-CZ" dirty="0"/>
              <a:t>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461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0" y="0"/>
            <a:ext cx="1244113" cy="6858000"/>
          </a:xfrm>
          <a:prstGeom prst="rect">
            <a:avLst/>
          </a:prstGeom>
          <a:solidFill>
            <a:srgbClr val="1E684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85B9-0B82-488A-B2CD-90494C9C521D}" type="slidenum">
              <a:rPr lang="cs-CZ" smtClean="0"/>
              <a:t>5</a:t>
            </a:fld>
            <a:endParaRPr lang="cs-CZ"/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1910381" y="143576"/>
            <a:ext cx="9232352" cy="1909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600" dirty="0">
              <a:solidFill>
                <a:srgbClr val="FF0000"/>
              </a:solidFill>
            </a:endParaRPr>
          </a:p>
        </p:txBody>
      </p:sp>
      <p:cxnSp>
        <p:nvCxnSpPr>
          <p:cNvPr id="17" name="Přímá spojnice 16"/>
          <p:cNvCxnSpPr/>
          <p:nvPr/>
        </p:nvCxnSpPr>
        <p:spPr>
          <a:xfrm>
            <a:off x="1953453" y="1811943"/>
            <a:ext cx="918928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0" name="Skupina 19"/>
          <p:cNvGrpSpPr/>
          <p:nvPr/>
        </p:nvGrpSpPr>
        <p:grpSpPr>
          <a:xfrm>
            <a:off x="-5018" y="365358"/>
            <a:ext cx="1249130" cy="1249130"/>
            <a:chOff x="-5018" y="365358"/>
            <a:chExt cx="1249130" cy="1249130"/>
          </a:xfrm>
        </p:grpSpPr>
        <p:sp>
          <p:nvSpPr>
            <p:cNvPr id="21" name="Ovál 20"/>
            <p:cNvSpPr/>
            <p:nvPr/>
          </p:nvSpPr>
          <p:spPr>
            <a:xfrm>
              <a:off x="-5018" y="365358"/>
              <a:ext cx="1249130" cy="1249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22" name="Obrázek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489" y="565777"/>
              <a:ext cx="891135" cy="848292"/>
            </a:xfrm>
            <a:prstGeom prst="rect">
              <a:avLst/>
            </a:prstGeom>
          </p:spPr>
        </p:pic>
      </p:grpSp>
      <p:pic>
        <p:nvPicPr>
          <p:cNvPr id="23" name="Obrázek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057" y="6410501"/>
            <a:ext cx="1797921" cy="254252"/>
          </a:xfrm>
          <a:prstGeom prst="rect">
            <a:avLst/>
          </a:prstGeom>
        </p:spPr>
      </p:pic>
      <p:graphicFrame>
        <p:nvGraphicFramePr>
          <p:cNvPr id="18" name="Group 81"/>
          <p:cNvGraphicFramePr>
            <a:graphicFrameLocks/>
          </p:cNvGraphicFramePr>
          <p:nvPr>
            <p:extLst/>
          </p:nvPr>
        </p:nvGraphicFramePr>
        <p:xfrm>
          <a:off x="6810485" y="2709755"/>
          <a:ext cx="4557937" cy="2089931"/>
        </p:xfrm>
        <a:graphic>
          <a:graphicData uri="http://schemas.openxmlformats.org/drawingml/2006/table">
            <a:tbl>
              <a:tblPr/>
              <a:tblGrid>
                <a:gridCol w="1497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842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Výživové údaje na 100 g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9" marR="91429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referenční hodnota příjmu na 100g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energetická hodnota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1937 </a:t>
                      </a:r>
                      <a:r>
                        <a:rPr kumimoji="0" lang="cs-CZ" altLang="cs-CZ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kJ</a:t>
                      </a: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/ 468 </a:t>
                      </a: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kcal</a:t>
                      </a:r>
                      <a:endParaRPr kumimoji="0" lang="cs-CZ" altLang="cs-CZ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860069"/>
                        </a:solidFill>
                        <a:effectLst/>
                        <a:latin typeface="Arial" charset="0"/>
                      </a:endParaRP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23 %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tuky 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40,0g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57,14 %</a:t>
                      </a:r>
                    </a:p>
                  </a:txBody>
                  <a:tcPr marL="91429" marR="91429" marT="45737" marB="45737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   z toho nasycené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   mastné kyseliny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17,0g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85 %</a:t>
                      </a:r>
                    </a:p>
                  </a:txBody>
                  <a:tcPr marL="91429" marR="91429" marT="45737" marB="45737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3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cukry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1,8g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2 %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3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sůl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3,8g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0069"/>
                          </a:solidFill>
                          <a:effectLst/>
                          <a:latin typeface="Arial" charset="0"/>
                        </a:rPr>
                        <a:t>63,33 %</a:t>
                      </a:r>
                    </a:p>
                  </a:txBody>
                  <a:tcPr marL="91429" marR="91429" marT="45733" marB="45733" horzOverflow="overflow">
                    <a:lnL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6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Group 104"/>
          <p:cNvGraphicFramePr>
            <a:graphicFrameLocks noGrp="1"/>
          </p:cNvGraphicFramePr>
          <p:nvPr>
            <p:extLst/>
          </p:nvPr>
        </p:nvGraphicFramePr>
        <p:xfrm>
          <a:off x="1977331" y="2629865"/>
          <a:ext cx="4511355" cy="4023520"/>
        </p:xfrm>
        <a:graphic>
          <a:graphicData uri="http://schemas.openxmlformats.org/drawingml/2006/table">
            <a:tbl>
              <a:tblPr/>
              <a:tblGrid>
                <a:gridCol w="3163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3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Výživové údaje</a:t>
                      </a: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100 g/100 ml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energetická hodnota</a:t>
                      </a: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1937 </a:t>
                      </a:r>
                      <a:r>
                        <a:rPr kumimoji="0" lang="cs-CZ" altLang="cs-CZ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kJ</a:t>
                      </a: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/468 kcal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tuky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40,0 g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z toho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 nasycené mastné kyseliny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17,0 g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  – mononenasycené mastné kyseliny 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   –  polynenasycené mastné kyseliny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sacharidy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 g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z toho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cukry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 g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  –  polyalkoholy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  –  škroby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vláknina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bílkoviny</a:t>
                      </a: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25,0 g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sůl</a:t>
                      </a:r>
                      <a:endParaRPr kumimoji="0" lang="cs-CZ" altLang="cs-CZ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3,80 g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vitaminy a minerály</a:t>
                      </a:r>
                    </a:p>
                  </a:txBody>
                  <a:tcPr marL="91449" marR="9144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000" b="1" dirty="0"/>
                        <a:t>mg, µg</a:t>
                      </a: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24" name="Picture 40" descr="Chlieb ražný celozrnný 250 g | PENAM SLOVAKIA, a.s.,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18" y="5229147"/>
            <a:ext cx="4360672" cy="1037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Ovál 24"/>
          <p:cNvSpPr/>
          <p:nvPr/>
        </p:nvSpPr>
        <p:spPr>
          <a:xfrm>
            <a:off x="5116570" y="2606585"/>
            <a:ext cx="1399032" cy="26517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5107419" y="2874892"/>
            <a:ext cx="1399032" cy="26517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127525" y="5897567"/>
            <a:ext cx="1399032" cy="26517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9437541" y="2648878"/>
            <a:ext cx="2193273" cy="530635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se šipkou 28"/>
          <p:cNvCxnSpPr/>
          <p:nvPr/>
        </p:nvCxnSpPr>
        <p:spPr>
          <a:xfrm flipH="1">
            <a:off x="10534177" y="2961538"/>
            <a:ext cx="1096637" cy="30449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V="1">
            <a:off x="2787125" y="4396368"/>
            <a:ext cx="4023360" cy="15727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6594332" y="4587564"/>
            <a:ext cx="172747" cy="17028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H="1">
            <a:off x="6599275" y="4550745"/>
            <a:ext cx="166388" cy="2071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délník 2"/>
          <p:cNvSpPr/>
          <p:nvPr/>
        </p:nvSpPr>
        <p:spPr>
          <a:xfrm>
            <a:off x="6810485" y="2279546"/>
            <a:ext cx="3080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860069"/>
                </a:solidFill>
                <a:cs typeface="Arial" panose="020B0604020202020204" pitchFamily="34" charset="0"/>
              </a:rPr>
              <a:t>OPAKUJÍCÍ SE – výživové údaje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10381" y="1980403"/>
            <a:ext cx="4219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POVINNÉ ÚDAJE – výživové údaje</a:t>
            </a:r>
          </a:p>
          <a:p>
            <a:r>
              <a:rPr lang="cs-CZ" dirty="0">
                <a:solidFill>
                  <a:srgbClr val="FF0000"/>
                </a:solidFill>
              </a:rPr>
              <a:t>DOBROVOLNÉ ÚDAJE – výživové údaje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965928" y="555644"/>
            <a:ext cx="93038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latin typeface="+mj-lt"/>
              </a:rPr>
              <a:t>Nařízení (EU) č. 1169/2011 o poskytování informací o potravinách spotřebitelům – Výživové údaje</a:t>
            </a:r>
            <a:endParaRPr lang="cs-CZ" sz="32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431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0" y="0"/>
            <a:ext cx="1244113" cy="6858000"/>
          </a:xfrm>
          <a:prstGeom prst="rect">
            <a:avLst/>
          </a:prstGeom>
          <a:solidFill>
            <a:srgbClr val="1E684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85B9-0B82-488A-B2CD-90494C9C521D}" type="slidenum">
              <a:rPr lang="cs-CZ" smtClean="0"/>
              <a:t>6</a:t>
            </a:fld>
            <a:endParaRPr lang="cs-CZ"/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1910381" y="143576"/>
            <a:ext cx="9232352" cy="1909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600" b="1" dirty="0"/>
              <a:t>Významné množství vitaminů a minerálních látek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Přímá spojnice 16"/>
          <p:cNvCxnSpPr/>
          <p:nvPr/>
        </p:nvCxnSpPr>
        <p:spPr>
          <a:xfrm>
            <a:off x="1953453" y="1811943"/>
            <a:ext cx="918928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0" name="Skupina 19"/>
          <p:cNvGrpSpPr/>
          <p:nvPr/>
        </p:nvGrpSpPr>
        <p:grpSpPr>
          <a:xfrm>
            <a:off x="-5018" y="365358"/>
            <a:ext cx="1249130" cy="1249130"/>
            <a:chOff x="-5018" y="365358"/>
            <a:chExt cx="1249130" cy="1249130"/>
          </a:xfrm>
        </p:grpSpPr>
        <p:sp>
          <p:nvSpPr>
            <p:cNvPr id="21" name="Ovál 20"/>
            <p:cNvSpPr/>
            <p:nvPr/>
          </p:nvSpPr>
          <p:spPr>
            <a:xfrm>
              <a:off x="-5018" y="365358"/>
              <a:ext cx="1249130" cy="1249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22" name="Obrázek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489" y="565777"/>
              <a:ext cx="891135" cy="848292"/>
            </a:xfrm>
            <a:prstGeom prst="rect">
              <a:avLst/>
            </a:prstGeom>
          </p:spPr>
        </p:pic>
      </p:grpSp>
      <p:pic>
        <p:nvPicPr>
          <p:cNvPr id="23" name="Obrázek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057" y="6410501"/>
            <a:ext cx="1797921" cy="25425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067624" y="1968131"/>
            <a:ext cx="4929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953454" y="2093120"/>
            <a:ext cx="4809088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15 %</a:t>
            </a:r>
            <a:r>
              <a:rPr lang="cs-CZ" altLang="cs-CZ" dirty="0"/>
              <a:t> referenční výživové hodnoty uvedené na 100 g nebo 100 ml v případě </a:t>
            </a:r>
            <a:r>
              <a:rPr lang="cs-CZ" altLang="cs-CZ" b="1" dirty="0"/>
              <a:t>jiných, než jsou nápoje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7,5 %</a:t>
            </a:r>
            <a:r>
              <a:rPr lang="cs-CZ" altLang="cs-CZ" dirty="0"/>
              <a:t> referenční výživové hodnoty na 100 ml v případě </a:t>
            </a:r>
            <a:r>
              <a:rPr lang="cs-CZ" altLang="cs-CZ" b="1" dirty="0"/>
              <a:t>nápojů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15 % </a:t>
            </a:r>
            <a:r>
              <a:rPr lang="cs-CZ" altLang="cs-CZ" dirty="0"/>
              <a:t>referenční výživové hodnoty v případě, že </a:t>
            </a:r>
            <a:r>
              <a:rPr lang="cs-CZ" altLang="cs-CZ" b="1" dirty="0"/>
              <a:t>balení obsahuje pouze jednu porci</a:t>
            </a:r>
          </a:p>
        </p:txBody>
      </p:sp>
      <p:graphicFrame>
        <p:nvGraphicFramePr>
          <p:cNvPr id="12" name="Group 142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7064579" y="2152797"/>
          <a:ext cx="4441128" cy="3335024"/>
        </p:xfrm>
        <a:graphic>
          <a:graphicData uri="http://schemas.openxmlformats.org/drawingml/2006/table">
            <a:tbl>
              <a:tblPr/>
              <a:tblGrid>
                <a:gridCol w="1708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239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Výživové údaje na 100 g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Referenční hodnota příjmu na 100g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energetická hodnota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1937 </a:t>
                      </a:r>
                      <a:r>
                        <a:rPr kumimoji="0" lang="cs-CZ" altLang="cs-CZ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kJ</a:t>
                      </a: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468 kcal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BF81"/>
                          </a:solidFill>
                          <a:effectLst/>
                          <a:latin typeface="Arial" charset="0"/>
                        </a:rPr>
                        <a:t>23 %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3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tuky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40,0 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BF81"/>
                          </a:solidFill>
                          <a:effectLst/>
                          <a:latin typeface="Arial" charset="0"/>
                        </a:rPr>
                        <a:t>57,14 %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7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z toho nasycené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mastné kyseliny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17,0 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BF81"/>
                          </a:solidFill>
                          <a:effectLst/>
                          <a:latin typeface="Arial" charset="0"/>
                        </a:rPr>
                        <a:t>85 %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sacharidy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 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BF81"/>
                          </a:solidFill>
                          <a:effectLst/>
                          <a:latin typeface="Arial" charset="0"/>
                        </a:rPr>
                        <a:t>0,73 %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3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z toho cukry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 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BF81"/>
                          </a:solidFill>
                          <a:effectLst/>
                          <a:latin typeface="Arial" charset="0"/>
                        </a:rPr>
                        <a:t>2 %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3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bílkoviny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25,0 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BF81"/>
                          </a:solidFill>
                          <a:effectLst/>
                          <a:latin typeface="Arial" charset="0"/>
                        </a:rPr>
                        <a:t>50 %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3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sůl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 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BF81"/>
                          </a:solidFill>
                          <a:effectLst/>
                          <a:latin typeface="Arial" charset="0"/>
                        </a:rPr>
                        <a:t>63,33 %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6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vitamin B6 (mg)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0,25 mg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18 %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3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železo (mg)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2,3 mg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16 %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064579" y="5682981"/>
            <a:ext cx="4603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37BF81"/>
                </a:solidFill>
              </a:rPr>
              <a:t>* dobrovolně</a:t>
            </a:r>
          </a:p>
          <a:p>
            <a:r>
              <a:rPr lang="cs-CZ" dirty="0">
                <a:solidFill>
                  <a:srgbClr val="FF0000"/>
                </a:solidFill>
              </a:rPr>
              <a:t>* povinně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1709213" y="5710680"/>
            <a:ext cx="524271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Referenční hodnota příjmu u průměrné dospělé osoby (8 400 </a:t>
            </a:r>
            <a:r>
              <a:rPr lang="cs-CZ" altLang="cs-CZ" b="1" dirty="0" err="1">
                <a:solidFill>
                  <a:srgbClr val="FF0000"/>
                </a:solidFill>
              </a:rPr>
              <a:t>kJ</a:t>
            </a:r>
            <a:r>
              <a:rPr lang="cs-CZ" altLang="cs-CZ" b="1" dirty="0">
                <a:solidFill>
                  <a:srgbClr val="FF0000"/>
                </a:solidFill>
              </a:rPr>
              <a:t>/2000 kcal)</a:t>
            </a:r>
          </a:p>
        </p:txBody>
      </p:sp>
    </p:spTree>
    <p:extLst>
      <p:ext uri="{BB962C8B-B14F-4D97-AF65-F5344CB8AC3E}">
        <p14:creationId xmlns:p14="http://schemas.microsoft.com/office/powerpoint/2010/main" val="3199472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44113" cy="6858000"/>
          </a:xfrm>
          <a:prstGeom prst="rect">
            <a:avLst/>
          </a:prstGeom>
          <a:solidFill>
            <a:srgbClr val="1E684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836488" y="1949115"/>
            <a:ext cx="8502316" cy="26629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Důležitá citace vztahující se k vašemu tématu.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85B9-0B82-488A-B2CD-90494C9C521D}" type="slidenum">
              <a:rPr lang="cs-CZ" smtClean="0"/>
              <a:t>7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120" y="89012"/>
            <a:ext cx="2161629" cy="305685"/>
          </a:xfrm>
          <a:prstGeom prst="rect">
            <a:avLst/>
          </a:prstGeom>
        </p:spPr>
      </p:pic>
      <p:pic>
        <p:nvPicPr>
          <p:cNvPr id="12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936" y="1048067"/>
            <a:ext cx="9774691" cy="5572219"/>
          </a:xfrm>
        </p:spPr>
      </p:pic>
      <p:sp>
        <p:nvSpPr>
          <p:cNvPr id="2" name="Obdélník 1"/>
          <p:cNvSpPr/>
          <p:nvPr/>
        </p:nvSpPr>
        <p:spPr>
          <a:xfrm>
            <a:off x="2714112" y="303776"/>
            <a:ext cx="4284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www.bezpecnostpotravin.cz</a:t>
            </a:r>
          </a:p>
        </p:txBody>
      </p:sp>
      <p:sp>
        <p:nvSpPr>
          <p:cNvPr id="13" name="Ovál 12"/>
          <p:cNvSpPr/>
          <p:nvPr/>
        </p:nvSpPr>
        <p:spPr>
          <a:xfrm>
            <a:off x="1922024" y="4428340"/>
            <a:ext cx="1584176" cy="504056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1629920" y="3778085"/>
            <a:ext cx="288032" cy="864096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Skupina 15"/>
          <p:cNvGrpSpPr/>
          <p:nvPr/>
        </p:nvGrpSpPr>
        <p:grpSpPr>
          <a:xfrm>
            <a:off x="-5018" y="365358"/>
            <a:ext cx="1249130" cy="1249130"/>
            <a:chOff x="-5018" y="365358"/>
            <a:chExt cx="1249130" cy="1249130"/>
          </a:xfrm>
        </p:grpSpPr>
        <p:sp>
          <p:nvSpPr>
            <p:cNvPr id="18" name="Ovál 17"/>
            <p:cNvSpPr/>
            <p:nvPr/>
          </p:nvSpPr>
          <p:spPr>
            <a:xfrm>
              <a:off x="-5018" y="365358"/>
              <a:ext cx="1249130" cy="1249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9" name="Obrázek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489" y="565777"/>
              <a:ext cx="891135" cy="8482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8606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0D1F1D7741104FB0CEE139304576BC" ma:contentTypeVersion="13" ma:contentTypeDescription="Vytvoří nový dokument" ma:contentTypeScope="" ma:versionID="4630be5e22c57579131d02f542a7a004">
  <xsd:schema xmlns:xsd="http://www.w3.org/2001/XMLSchema" xmlns:xs="http://www.w3.org/2001/XMLSchema" xmlns:p="http://schemas.microsoft.com/office/2006/metadata/properties" xmlns:ns3="594b78a4-2bf0-4df0-b93f-64576109aa61" xmlns:ns4="b0b8ffb6-9dd1-4a5a-865d-25610c021c60" targetNamespace="http://schemas.microsoft.com/office/2006/metadata/properties" ma:root="true" ma:fieldsID="bb82c46157e6e03898d1baefe26a436e" ns3:_="" ns4:_="">
    <xsd:import namespace="594b78a4-2bf0-4df0-b93f-64576109aa61"/>
    <xsd:import namespace="b0b8ffb6-9dd1-4a5a-865d-25610c021c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b78a4-2bf0-4df0-b93f-64576109a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8ffb6-9dd1-4a5a-865d-25610c02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8B8D7B-5745-4AE1-ACA5-59B7766BB4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b78a4-2bf0-4df0-b93f-64576109aa61"/>
    <ds:schemaRef ds:uri="b0b8ffb6-9dd1-4a5a-865d-25610c021c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AC5914-48B4-4F3D-B15D-487E82FE36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E4353-297D-4474-ADD2-FCD7CB02DD54}">
  <ds:schemaRefs>
    <ds:schemaRef ds:uri="http://purl.org/dc/elements/1.1/"/>
    <ds:schemaRef ds:uri="http://schemas.microsoft.com/office/2006/documentManagement/types"/>
    <ds:schemaRef ds:uri="594b78a4-2bf0-4df0-b93f-64576109aa61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b0b8ffb6-9dd1-4a5a-865d-25610c021c6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846</Words>
  <Application>Microsoft Office PowerPoint</Application>
  <PresentationFormat>Širokoúhlá obrazovka</PresentationFormat>
  <Paragraphs>146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Označování potravin, výběr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Označování potravin, výběr</dc:title>
  <dc:creator>Kamila Jančeková</dc:creator>
  <cp:lastModifiedBy>Kamila Jančeková</cp:lastModifiedBy>
  <cp:revision>3</cp:revision>
  <dcterms:created xsi:type="dcterms:W3CDTF">2020-11-25T11:53:14Z</dcterms:created>
  <dcterms:modified xsi:type="dcterms:W3CDTF">2020-11-25T13:40:39Z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0x0101002D0D1F1D7741104FB0CEE139304576BC</vt:lpwstr>
  </property>
</Properties>
</file>