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83" r:id="rId3"/>
    <p:sldId id="265" r:id="rId4"/>
    <p:sldId id="257" r:id="rId5"/>
    <p:sldId id="284" r:id="rId6"/>
    <p:sldId id="285" r:id="rId7"/>
    <p:sldId id="287" r:id="rId8"/>
    <p:sldId id="289" r:id="rId9"/>
    <p:sldId id="258" r:id="rId10"/>
    <p:sldId id="290" r:id="rId11"/>
    <p:sldId id="305" r:id="rId12"/>
    <p:sldId id="315" r:id="rId13"/>
    <p:sldId id="330" r:id="rId14"/>
    <p:sldId id="314" r:id="rId15"/>
    <p:sldId id="329" r:id="rId16"/>
    <p:sldId id="296" r:id="rId17"/>
    <p:sldId id="312" r:id="rId18"/>
    <p:sldId id="306" r:id="rId19"/>
    <p:sldId id="307" r:id="rId20"/>
    <p:sldId id="308" r:id="rId21"/>
    <p:sldId id="309" r:id="rId22"/>
    <p:sldId id="310" r:id="rId23"/>
    <p:sldId id="311" r:id="rId24"/>
    <p:sldId id="316" r:id="rId25"/>
    <p:sldId id="276" r:id="rId26"/>
    <p:sldId id="318" r:id="rId27"/>
    <p:sldId id="319" r:id="rId28"/>
    <p:sldId id="320" r:id="rId29"/>
    <p:sldId id="332" r:id="rId30"/>
    <p:sldId id="331" r:id="rId31"/>
    <p:sldId id="322" r:id="rId32"/>
    <p:sldId id="323" r:id="rId33"/>
    <p:sldId id="325" r:id="rId34"/>
    <p:sldId id="326" r:id="rId35"/>
    <p:sldId id="327" r:id="rId36"/>
    <p:sldId id="328" r:id="rId37"/>
    <p:sldId id="324" r:id="rId3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79681" autoAdjust="0"/>
  </p:normalViewPr>
  <p:slideViewPr>
    <p:cSldViewPr snapToGrid="0">
      <p:cViewPr varScale="1">
        <p:scale>
          <a:sx n="53" d="100"/>
          <a:sy n="53" d="100"/>
        </p:scale>
        <p:origin x="12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E7C75-C5A9-4D3B-81F5-A3A70B4612BF}" type="doc">
      <dgm:prSet loTypeId="urn:microsoft.com/office/officeart/2005/8/layout/list1" loCatId="list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2DDF5AE-3098-475D-BACE-F9DD9860F9A7}">
      <dgm:prSet/>
      <dgm:spPr/>
      <dgm:t>
        <a:bodyPr/>
        <a:lstStyle/>
        <a:p>
          <a:r>
            <a:rPr lang="cs-CZ"/>
            <a:t>Nepřímé metody</a:t>
          </a:r>
          <a:endParaRPr lang="en-US"/>
        </a:p>
      </dgm:t>
    </dgm:pt>
    <dgm:pt modelId="{2511BB87-BBED-4DEC-A3FE-7F1250469219}" type="parTrans" cxnId="{66B473DA-B6AB-4419-8781-75ED2AA272C2}">
      <dgm:prSet/>
      <dgm:spPr/>
      <dgm:t>
        <a:bodyPr/>
        <a:lstStyle/>
        <a:p>
          <a:endParaRPr lang="en-US"/>
        </a:p>
      </dgm:t>
    </dgm:pt>
    <dgm:pt modelId="{A5D49BC4-BF14-4B22-956C-FADF55CA3354}" type="sibTrans" cxnId="{66B473DA-B6AB-4419-8781-75ED2AA272C2}">
      <dgm:prSet/>
      <dgm:spPr/>
      <dgm:t>
        <a:bodyPr/>
        <a:lstStyle/>
        <a:p>
          <a:endParaRPr lang="en-US"/>
        </a:p>
      </dgm:t>
    </dgm:pt>
    <dgm:pt modelId="{90291C2F-93FC-444C-8C1F-2AD6BDAC4687}">
      <dgm:prSet/>
      <dgm:spPr/>
      <dgm:t>
        <a:bodyPr/>
        <a:lstStyle/>
        <a:p>
          <a:r>
            <a:rPr lang="cs-CZ"/>
            <a:t>Globální spotřeba</a:t>
          </a:r>
          <a:endParaRPr lang="en-US"/>
        </a:p>
      </dgm:t>
    </dgm:pt>
    <dgm:pt modelId="{D5429545-B76E-4A20-9F22-446CBCD002C3}" type="parTrans" cxnId="{241FDC34-42BA-484D-BFEE-2A14AF67CC77}">
      <dgm:prSet/>
      <dgm:spPr/>
      <dgm:t>
        <a:bodyPr/>
        <a:lstStyle/>
        <a:p>
          <a:endParaRPr lang="en-US"/>
        </a:p>
      </dgm:t>
    </dgm:pt>
    <dgm:pt modelId="{B1EB2101-7607-4F2B-AC1C-20379808102C}" type="sibTrans" cxnId="{241FDC34-42BA-484D-BFEE-2A14AF67CC77}">
      <dgm:prSet/>
      <dgm:spPr/>
      <dgm:t>
        <a:bodyPr/>
        <a:lstStyle/>
        <a:p>
          <a:endParaRPr lang="en-US"/>
        </a:p>
      </dgm:t>
    </dgm:pt>
    <dgm:pt modelId="{FE263802-D07F-4FF2-AE8A-0E5C790FF5DF}">
      <dgm:prSet/>
      <dgm:spPr/>
      <dgm:t>
        <a:bodyPr/>
        <a:lstStyle/>
        <a:p>
          <a:r>
            <a:rPr lang="cs-CZ"/>
            <a:t>Analýza rodinných účtů</a:t>
          </a:r>
          <a:endParaRPr lang="en-US"/>
        </a:p>
      </dgm:t>
    </dgm:pt>
    <dgm:pt modelId="{01E2BBF4-4D43-4672-8569-9FB7D8E7909C}" type="parTrans" cxnId="{109558F2-FE7D-497C-8933-B9A755FFB8F4}">
      <dgm:prSet/>
      <dgm:spPr/>
      <dgm:t>
        <a:bodyPr/>
        <a:lstStyle/>
        <a:p>
          <a:endParaRPr lang="en-US"/>
        </a:p>
      </dgm:t>
    </dgm:pt>
    <dgm:pt modelId="{F847EAB5-6BE9-42CA-B805-E1FC98F30100}" type="sibTrans" cxnId="{109558F2-FE7D-497C-8933-B9A755FFB8F4}">
      <dgm:prSet/>
      <dgm:spPr/>
      <dgm:t>
        <a:bodyPr/>
        <a:lstStyle/>
        <a:p>
          <a:endParaRPr lang="en-US"/>
        </a:p>
      </dgm:t>
    </dgm:pt>
    <dgm:pt modelId="{F06201FA-B388-49C9-8B22-ABC263FDE695}">
      <dgm:prSet/>
      <dgm:spPr/>
      <dgm:t>
        <a:bodyPr/>
        <a:lstStyle/>
        <a:p>
          <a:r>
            <a:rPr lang="cs-CZ"/>
            <a:t>Přímé metody </a:t>
          </a:r>
          <a:endParaRPr lang="en-US"/>
        </a:p>
      </dgm:t>
    </dgm:pt>
    <dgm:pt modelId="{746AA70D-F12A-43B0-99C7-86277BC879C7}" type="parTrans" cxnId="{F654ECA6-9FB9-4987-83B0-9A3AFD96228E}">
      <dgm:prSet/>
      <dgm:spPr/>
      <dgm:t>
        <a:bodyPr/>
        <a:lstStyle/>
        <a:p>
          <a:endParaRPr lang="en-US"/>
        </a:p>
      </dgm:t>
    </dgm:pt>
    <dgm:pt modelId="{2DF7C6EC-985F-480D-9451-CB46FA63BE35}" type="sibTrans" cxnId="{F654ECA6-9FB9-4987-83B0-9A3AFD96228E}">
      <dgm:prSet/>
      <dgm:spPr/>
      <dgm:t>
        <a:bodyPr/>
        <a:lstStyle/>
        <a:p>
          <a:endParaRPr lang="en-US"/>
        </a:p>
      </dgm:t>
    </dgm:pt>
    <dgm:pt modelId="{5C1E8873-A1CD-491B-8B41-1C907EBFCB97}">
      <dgm:prSet/>
      <dgm:spPr/>
      <dgm:t>
        <a:bodyPr/>
        <a:lstStyle/>
        <a:p>
          <a:r>
            <a:rPr lang="cs-CZ"/>
            <a:t>Individuální spotřeba </a:t>
          </a:r>
          <a:endParaRPr lang="en-US"/>
        </a:p>
      </dgm:t>
    </dgm:pt>
    <dgm:pt modelId="{1822DB66-2D5E-4899-9337-F5EDFEE5B9E4}" type="parTrans" cxnId="{A388C8F8-CCC1-4484-A4BD-DB538469142F}">
      <dgm:prSet/>
      <dgm:spPr/>
      <dgm:t>
        <a:bodyPr/>
        <a:lstStyle/>
        <a:p>
          <a:endParaRPr lang="en-US"/>
        </a:p>
      </dgm:t>
    </dgm:pt>
    <dgm:pt modelId="{B7ED7B27-90BA-49FC-AEC8-7E08EF8D1B55}" type="sibTrans" cxnId="{A388C8F8-CCC1-4484-A4BD-DB538469142F}">
      <dgm:prSet/>
      <dgm:spPr/>
      <dgm:t>
        <a:bodyPr/>
        <a:lstStyle/>
        <a:p>
          <a:endParaRPr lang="en-US"/>
        </a:p>
      </dgm:t>
    </dgm:pt>
    <dgm:pt modelId="{C858140A-BF74-42A7-8C9D-D5820EB52435}" type="pres">
      <dgm:prSet presAssocID="{7C8E7C75-C5A9-4D3B-81F5-A3A70B4612BF}" presName="linear" presStyleCnt="0">
        <dgm:presLayoutVars>
          <dgm:dir/>
          <dgm:animLvl val="lvl"/>
          <dgm:resizeHandles val="exact"/>
        </dgm:presLayoutVars>
      </dgm:prSet>
      <dgm:spPr/>
    </dgm:pt>
    <dgm:pt modelId="{5FBD43EA-9CD7-417E-914B-06C81172E3ED}" type="pres">
      <dgm:prSet presAssocID="{A2DDF5AE-3098-475D-BACE-F9DD9860F9A7}" presName="parentLin" presStyleCnt="0"/>
      <dgm:spPr/>
    </dgm:pt>
    <dgm:pt modelId="{5E784CEB-9793-46FA-9393-A43783677CFC}" type="pres">
      <dgm:prSet presAssocID="{A2DDF5AE-3098-475D-BACE-F9DD9860F9A7}" presName="parentLeftMargin" presStyleLbl="node1" presStyleIdx="0" presStyleCnt="2"/>
      <dgm:spPr/>
    </dgm:pt>
    <dgm:pt modelId="{43927180-F363-4BDB-A13D-29ED3859888D}" type="pres">
      <dgm:prSet presAssocID="{A2DDF5AE-3098-475D-BACE-F9DD9860F9A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8F66AE9-99CA-4DF2-B335-A4E8F7C8473E}" type="pres">
      <dgm:prSet presAssocID="{A2DDF5AE-3098-475D-BACE-F9DD9860F9A7}" presName="negativeSpace" presStyleCnt="0"/>
      <dgm:spPr/>
    </dgm:pt>
    <dgm:pt modelId="{C6A94FDA-7C28-425E-BFDB-1C537129544F}" type="pres">
      <dgm:prSet presAssocID="{A2DDF5AE-3098-475D-BACE-F9DD9860F9A7}" presName="childText" presStyleLbl="conFgAcc1" presStyleIdx="0" presStyleCnt="2">
        <dgm:presLayoutVars>
          <dgm:bulletEnabled val="1"/>
        </dgm:presLayoutVars>
      </dgm:prSet>
      <dgm:spPr/>
    </dgm:pt>
    <dgm:pt modelId="{19D28483-7155-43D6-8AB9-D7863CE9A9A7}" type="pres">
      <dgm:prSet presAssocID="{A5D49BC4-BF14-4B22-956C-FADF55CA3354}" presName="spaceBetweenRectangles" presStyleCnt="0"/>
      <dgm:spPr/>
    </dgm:pt>
    <dgm:pt modelId="{E9880828-D118-4D1A-B88D-18A9BD45994F}" type="pres">
      <dgm:prSet presAssocID="{F06201FA-B388-49C9-8B22-ABC263FDE695}" presName="parentLin" presStyleCnt="0"/>
      <dgm:spPr/>
    </dgm:pt>
    <dgm:pt modelId="{208BF39E-BBA9-4946-9C6C-E224D5C09838}" type="pres">
      <dgm:prSet presAssocID="{F06201FA-B388-49C9-8B22-ABC263FDE695}" presName="parentLeftMargin" presStyleLbl="node1" presStyleIdx="0" presStyleCnt="2"/>
      <dgm:spPr/>
    </dgm:pt>
    <dgm:pt modelId="{943AB84C-DC81-4847-BAB3-DE44209E9E5F}" type="pres">
      <dgm:prSet presAssocID="{F06201FA-B388-49C9-8B22-ABC263FDE69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4806ECF-FA40-4A97-87F3-9757A86FCE79}" type="pres">
      <dgm:prSet presAssocID="{F06201FA-B388-49C9-8B22-ABC263FDE695}" presName="negativeSpace" presStyleCnt="0"/>
      <dgm:spPr/>
    </dgm:pt>
    <dgm:pt modelId="{8FE16864-7D17-4BEB-A323-56769D2006B4}" type="pres">
      <dgm:prSet presAssocID="{F06201FA-B388-49C9-8B22-ABC263FDE69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C323F07-4DFD-457D-BB98-DFAB79FEA808}" type="presOf" srcId="{7C8E7C75-C5A9-4D3B-81F5-A3A70B4612BF}" destId="{C858140A-BF74-42A7-8C9D-D5820EB52435}" srcOrd="0" destOrd="0" presId="urn:microsoft.com/office/officeart/2005/8/layout/list1"/>
    <dgm:cxn modelId="{DD9E6907-17A0-45D8-A0CC-6991A3683503}" type="presOf" srcId="{FE263802-D07F-4FF2-AE8A-0E5C790FF5DF}" destId="{C6A94FDA-7C28-425E-BFDB-1C537129544F}" srcOrd="0" destOrd="1" presId="urn:microsoft.com/office/officeart/2005/8/layout/list1"/>
    <dgm:cxn modelId="{554B4512-5CDA-436A-94B9-D05B5EDC9C49}" type="presOf" srcId="{F06201FA-B388-49C9-8B22-ABC263FDE695}" destId="{208BF39E-BBA9-4946-9C6C-E224D5C09838}" srcOrd="0" destOrd="0" presId="urn:microsoft.com/office/officeart/2005/8/layout/list1"/>
    <dgm:cxn modelId="{241FDC34-42BA-484D-BFEE-2A14AF67CC77}" srcId="{A2DDF5AE-3098-475D-BACE-F9DD9860F9A7}" destId="{90291C2F-93FC-444C-8C1F-2AD6BDAC4687}" srcOrd="0" destOrd="0" parTransId="{D5429545-B76E-4A20-9F22-446CBCD002C3}" sibTransId="{B1EB2101-7607-4F2B-AC1C-20379808102C}"/>
    <dgm:cxn modelId="{9FE4518E-016B-4EDC-9A23-033158A476F6}" type="presOf" srcId="{F06201FA-B388-49C9-8B22-ABC263FDE695}" destId="{943AB84C-DC81-4847-BAB3-DE44209E9E5F}" srcOrd="1" destOrd="0" presId="urn:microsoft.com/office/officeart/2005/8/layout/list1"/>
    <dgm:cxn modelId="{C3174AA2-6286-4593-89EC-55F819896D1B}" type="presOf" srcId="{A2DDF5AE-3098-475D-BACE-F9DD9860F9A7}" destId="{5E784CEB-9793-46FA-9393-A43783677CFC}" srcOrd="0" destOrd="0" presId="urn:microsoft.com/office/officeart/2005/8/layout/list1"/>
    <dgm:cxn modelId="{F654ECA6-9FB9-4987-83B0-9A3AFD96228E}" srcId="{7C8E7C75-C5A9-4D3B-81F5-A3A70B4612BF}" destId="{F06201FA-B388-49C9-8B22-ABC263FDE695}" srcOrd="1" destOrd="0" parTransId="{746AA70D-F12A-43B0-99C7-86277BC879C7}" sibTransId="{2DF7C6EC-985F-480D-9451-CB46FA63BE35}"/>
    <dgm:cxn modelId="{8F74C5C5-48A5-41F2-BF37-FD0DB57C7686}" type="presOf" srcId="{5C1E8873-A1CD-491B-8B41-1C907EBFCB97}" destId="{8FE16864-7D17-4BEB-A323-56769D2006B4}" srcOrd="0" destOrd="0" presId="urn:microsoft.com/office/officeart/2005/8/layout/list1"/>
    <dgm:cxn modelId="{B81AEED1-72B5-42D6-B469-680F9C553371}" type="presOf" srcId="{90291C2F-93FC-444C-8C1F-2AD6BDAC4687}" destId="{C6A94FDA-7C28-425E-BFDB-1C537129544F}" srcOrd="0" destOrd="0" presId="urn:microsoft.com/office/officeart/2005/8/layout/list1"/>
    <dgm:cxn modelId="{05DAA3D3-24B1-477D-B2A5-2CF2BB315CB1}" type="presOf" srcId="{A2DDF5AE-3098-475D-BACE-F9DD9860F9A7}" destId="{43927180-F363-4BDB-A13D-29ED3859888D}" srcOrd="1" destOrd="0" presId="urn:microsoft.com/office/officeart/2005/8/layout/list1"/>
    <dgm:cxn modelId="{66B473DA-B6AB-4419-8781-75ED2AA272C2}" srcId="{7C8E7C75-C5A9-4D3B-81F5-A3A70B4612BF}" destId="{A2DDF5AE-3098-475D-BACE-F9DD9860F9A7}" srcOrd="0" destOrd="0" parTransId="{2511BB87-BBED-4DEC-A3FE-7F1250469219}" sibTransId="{A5D49BC4-BF14-4B22-956C-FADF55CA3354}"/>
    <dgm:cxn modelId="{109558F2-FE7D-497C-8933-B9A755FFB8F4}" srcId="{A2DDF5AE-3098-475D-BACE-F9DD9860F9A7}" destId="{FE263802-D07F-4FF2-AE8A-0E5C790FF5DF}" srcOrd="1" destOrd="0" parTransId="{01E2BBF4-4D43-4672-8569-9FB7D8E7909C}" sibTransId="{F847EAB5-6BE9-42CA-B805-E1FC98F30100}"/>
    <dgm:cxn modelId="{A388C8F8-CCC1-4484-A4BD-DB538469142F}" srcId="{F06201FA-B388-49C9-8B22-ABC263FDE695}" destId="{5C1E8873-A1CD-491B-8B41-1C907EBFCB97}" srcOrd="0" destOrd="0" parTransId="{1822DB66-2D5E-4899-9337-F5EDFEE5B9E4}" sibTransId="{B7ED7B27-90BA-49FC-AEC8-7E08EF8D1B55}"/>
    <dgm:cxn modelId="{398FC550-95E7-4B08-AE05-9CB74964EC10}" type="presParOf" srcId="{C858140A-BF74-42A7-8C9D-D5820EB52435}" destId="{5FBD43EA-9CD7-417E-914B-06C81172E3ED}" srcOrd="0" destOrd="0" presId="urn:microsoft.com/office/officeart/2005/8/layout/list1"/>
    <dgm:cxn modelId="{241103C1-E992-4E76-A088-216789034042}" type="presParOf" srcId="{5FBD43EA-9CD7-417E-914B-06C81172E3ED}" destId="{5E784CEB-9793-46FA-9393-A43783677CFC}" srcOrd="0" destOrd="0" presId="urn:microsoft.com/office/officeart/2005/8/layout/list1"/>
    <dgm:cxn modelId="{D33FF3AF-3F61-46A9-8C1E-A89300C949FE}" type="presParOf" srcId="{5FBD43EA-9CD7-417E-914B-06C81172E3ED}" destId="{43927180-F363-4BDB-A13D-29ED3859888D}" srcOrd="1" destOrd="0" presId="urn:microsoft.com/office/officeart/2005/8/layout/list1"/>
    <dgm:cxn modelId="{5477D3B6-282B-4A8F-984C-A8127FBADD11}" type="presParOf" srcId="{C858140A-BF74-42A7-8C9D-D5820EB52435}" destId="{18F66AE9-99CA-4DF2-B335-A4E8F7C8473E}" srcOrd="1" destOrd="0" presId="urn:microsoft.com/office/officeart/2005/8/layout/list1"/>
    <dgm:cxn modelId="{5543324D-198E-46A8-B052-2A211AE5D2CF}" type="presParOf" srcId="{C858140A-BF74-42A7-8C9D-D5820EB52435}" destId="{C6A94FDA-7C28-425E-BFDB-1C537129544F}" srcOrd="2" destOrd="0" presId="urn:microsoft.com/office/officeart/2005/8/layout/list1"/>
    <dgm:cxn modelId="{5FC4432E-86F1-4081-BBB4-E83C53CF8C35}" type="presParOf" srcId="{C858140A-BF74-42A7-8C9D-D5820EB52435}" destId="{19D28483-7155-43D6-8AB9-D7863CE9A9A7}" srcOrd="3" destOrd="0" presId="urn:microsoft.com/office/officeart/2005/8/layout/list1"/>
    <dgm:cxn modelId="{D56AFBF4-3666-4B3F-A27B-3201C50C347F}" type="presParOf" srcId="{C858140A-BF74-42A7-8C9D-D5820EB52435}" destId="{E9880828-D118-4D1A-B88D-18A9BD45994F}" srcOrd="4" destOrd="0" presId="urn:microsoft.com/office/officeart/2005/8/layout/list1"/>
    <dgm:cxn modelId="{75F89301-3F1D-44FC-BCAB-604DEE012B18}" type="presParOf" srcId="{E9880828-D118-4D1A-B88D-18A9BD45994F}" destId="{208BF39E-BBA9-4946-9C6C-E224D5C09838}" srcOrd="0" destOrd="0" presId="urn:microsoft.com/office/officeart/2005/8/layout/list1"/>
    <dgm:cxn modelId="{11561E83-4314-4262-AD03-EA1C52D769E2}" type="presParOf" srcId="{E9880828-D118-4D1A-B88D-18A9BD45994F}" destId="{943AB84C-DC81-4847-BAB3-DE44209E9E5F}" srcOrd="1" destOrd="0" presId="urn:microsoft.com/office/officeart/2005/8/layout/list1"/>
    <dgm:cxn modelId="{6D37336A-4CDF-4E37-91B9-DC0EC8EB30AF}" type="presParOf" srcId="{C858140A-BF74-42A7-8C9D-D5820EB52435}" destId="{44806ECF-FA40-4A97-87F3-9757A86FCE79}" srcOrd="5" destOrd="0" presId="urn:microsoft.com/office/officeart/2005/8/layout/list1"/>
    <dgm:cxn modelId="{1EF92A5D-5475-40C4-B8D6-CACC404099C4}" type="presParOf" srcId="{C858140A-BF74-42A7-8C9D-D5820EB52435}" destId="{8FE16864-7D17-4BEB-A323-56769D2006B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8E7C75-C5A9-4D3B-81F5-A3A70B4612BF}" type="doc">
      <dgm:prSet loTypeId="urn:microsoft.com/office/officeart/2005/8/layout/list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2DDF5AE-3098-475D-BACE-F9DD9860F9A7}">
      <dgm:prSet/>
      <dgm:spPr/>
      <dgm:t>
        <a:bodyPr/>
        <a:lstStyle/>
        <a:p>
          <a:r>
            <a:rPr lang="cs-CZ" dirty="0"/>
            <a:t>Retrospektivní </a:t>
          </a:r>
          <a:endParaRPr lang="en-US" dirty="0"/>
        </a:p>
      </dgm:t>
    </dgm:pt>
    <dgm:pt modelId="{2511BB87-BBED-4DEC-A3FE-7F1250469219}" type="parTrans" cxnId="{66B473DA-B6AB-4419-8781-75ED2AA272C2}">
      <dgm:prSet/>
      <dgm:spPr/>
      <dgm:t>
        <a:bodyPr/>
        <a:lstStyle/>
        <a:p>
          <a:endParaRPr lang="en-US"/>
        </a:p>
      </dgm:t>
    </dgm:pt>
    <dgm:pt modelId="{A5D49BC4-BF14-4B22-956C-FADF55CA3354}" type="sibTrans" cxnId="{66B473DA-B6AB-4419-8781-75ED2AA272C2}">
      <dgm:prSet/>
      <dgm:spPr/>
      <dgm:t>
        <a:bodyPr/>
        <a:lstStyle/>
        <a:p>
          <a:endParaRPr lang="en-US"/>
        </a:p>
      </dgm:t>
    </dgm:pt>
    <dgm:pt modelId="{90291C2F-93FC-444C-8C1F-2AD6BDAC4687}">
      <dgm:prSet/>
      <dgm:spPr/>
      <dgm:t>
        <a:bodyPr/>
        <a:lstStyle/>
        <a:p>
          <a:r>
            <a:rPr lang="sk-SK" dirty="0"/>
            <a:t>24hod. </a:t>
          </a:r>
          <a:r>
            <a:rPr lang="sk-SK" dirty="0" err="1"/>
            <a:t>recall</a:t>
          </a:r>
          <a:endParaRPr lang="en-US" dirty="0"/>
        </a:p>
      </dgm:t>
    </dgm:pt>
    <dgm:pt modelId="{D5429545-B76E-4A20-9F22-446CBCD002C3}" type="parTrans" cxnId="{241FDC34-42BA-484D-BFEE-2A14AF67CC77}">
      <dgm:prSet/>
      <dgm:spPr/>
      <dgm:t>
        <a:bodyPr/>
        <a:lstStyle/>
        <a:p>
          <a:endParaRPr lang="en-US"/>
        </a:p>
      </dgm:t>
    </dgm:pt>
    <dgm:pt modelId="{B1EB2101-7607-4F2B-AC1C-20379808102C}" type="sibTrans" cxnId="{241FDC34-42BA-484D-BFEE-2A14AF67CC77}">
      <dgm:prSet/>
      <dgm:spPr/>
      <dgm:t>
        <a:bodyPr/>
        <a:lstStyle/>
        <a:p>
          <a:endParaRPr lang="en-US"/>
        </a:p>
      </dgm:t>
    </dgm:pt>
    <dgm:pt modelId="{F06201FA-B388-49C9-8B22-ABC263FDE695}">
      <dgm:prSet/>
      <dgm:spPr/>
      <dgm:t>
        <a:bodyPr/>
        <a:lstStyle/>
        <a:p>
          <a:r>
            <a:rPr lang="cs-CZ" dirty="0"/>
            <a:t>Prospektivní </a:t>
          </a:r>
          <a:endParaRPr lang="en-US" dirty="0"/>
        </a:p>
      </dgm:t>
    </dgm:pt>
    <dgm:pt modelId="{746AA70D-F12A-43B0-99C7-86277BC879C7}" type="parTrans" cxnId="{F654ECA6-9FB9-4987-83B0-9A3AFD96228E}">
      <dgm:prSet/>
      <dgm:spPr/>
      <dgm:t>
        <a:bodyPr/>
        <a:lstStyle/>
        <a:p>
          <a:endParaRPr lang="en-US"/>
        </a:p>
      </dgm:t>
    </dgm:pt>
    <dgm:pt modelId="{2DF7C6EC-985F-480D-9451-CB46FA63BE35}" type="sibTrans" cxnId="{F654ECA6-9FB9-4987-83B0-9A3AFD96228E}">
      <dgm:prSet/>
      <dgm:spPr/>
      <dgm:t>
        <a:bodyPr/>
        <a:lstStyle/>
        <a:p>
          <a:endParaRPr lang="en-US"/>
        </a:p>
      </dgm:t>
    </dgm:pt>
    <dgm:pt modelId="{5C1E8873-A1CD-491B-8B41-1C907EBFCB97}">
      <dgm:prSet/>
      <dgm:spPr/>
      <dgm:t>
        <a:bodyPr/>
        <a:lstStyle/>
        <a:p>
          <a:r>
            <a:rPr lang="sk-SK" dirty="0" err="1"/>
            <a:t>Metody</a:t>
          </a:r>
          <a:r>
            <a:rPr lang="sk-SK" dirty="0"/>
            <a:t> záznamové</a:t>
          </a:r>
          <a:endParaRPr lang="en-US" dirty="0"/>
        </a:p>
      </dgm:t>
    </dgm:pt>
    <dgm:pt modelId="{1822DB66-2D5E-4899-9337-F5EDFEE5B9E4}" type="parTrans" cxnId="{A388C8F8-CCC1-4484-A4BD-DB538469142F}">
      <dgm:prSet/>
      <dgm:spPr/>
      <dgm:t>
        <a:bodyPr/>
        <a:lstStyle/>
        <a:p>
          <a:endParaRPr lang="en-US"/>
        </a:p>
      </dgm:t>
    </dgm:pt>
    <dgm:pt modelId="{B7ED7B27-90BA-49FC-AEC8-7E08EF8D1B55}" type="sibTrans" cxnId="{A388C8F8-CCC1-4484-A4BD-DB538469142F}">
      <dgm:prSet/>
      <dgm:spPr/>
      <dgm:t>
        <a:bodyPr/>
        <a:lstStyle/>
        <a:p>
          <a:endParaRPr lang="en-US"/>
        </a:p>
      </dgm:t>
    </dgm:pt>
    <dgm:pt modelId="{AE3A2983-7731-4F14-A78E-3E2EDE7C9B3D}">
      <dgm:prSet/>
      <dgm:spPr/>
      <dgm:t>
        <a:bodyPr/>
        <a:lstStyle/>
        <a:p>
          <a:r>
            <a:rPr lang="sk-SK" dirty="0"/>
            <a:t>Výživová anamnéza</a:t>
          </a:r>
          <a:endParaRPr lang="en-US" dirty="0"/>
        </a:p>
      </dgm:t>
    </dgm:pt>
    <dgm:pt modelId="{6E6BFC11-C886-4DAC-A1C2-67D20D3A99BE}" type="parTrans" cxnId="{58878D6D-FE2E-4225-B9C7-32032D6BE47E}">
      <dgm:prSet/>
      <dgm:spPr/>
      <dgm:t>
        <a:bodyPr/>
        <a:lstStyle/>
        <a:p>
          <a:endParaRPr lang="sk-SK"/>
        </a:p>
      </dgm:t>
    </dgm:pt>
    <dgm:pt modelId="{F294DB95-88B3-4AA7-A7CE-D233C380E9D3}" type="sibTrans" cxnId="{58878D6D-FE2E-4225-B9C7-32032D6BE47E}">
      <dgm:prSet/>
      <dgm:spPr/>
      <dgm:t>
        <a:bodyPr/>
        <a:lstStyle/>
        <a:p>
          <a:endParaRPr lang="sk-SK"/>
        </a:p>
      </dgm:t>
    </dgm:pt>
    <dgm:pt modelId="{B4440D13-7E29-4138-A1E1-CD70BC44C16A}">
      <dgm:prSet/>
      <dgm:spPr/>
      <dgm:t>
        <a:bodyPr/>
        <a:lstStyle/>
        <a:p>
          <a:r>
            <a:rPr lang="sk-SK" dirty="0"/>
            <a:t>Výživová </a:t>
          </a:r>
          <a:r>
            <a:rPr lang="sk-SK" dirty="0" err="1"/>
            <a:t>frekvence</a:t>
          </a:r>
          <a:r>
            <a:rPr lang="sk-SK" dirty="0"/>
            <a:t> </a:t>
          </a:r>
          <a:endParaRPr lang="en-US" dirty="0"/>
        </a:p>
      </dgm:t>
    </dgm:pt>
    <dgm:pt modelId="{F64F664A-731A-4DD5-98C6-E334977CCF48}" type="parTrans" cxnId="{0B586823-986D-46F7-8404-746472A26D47}">
      <dgm:prSet/>
      <dgm:spPr/>
      <dgm:t>
        <a:bodyPr/>
        <a:lstStyle/>
        <a:p>
          <a:endParaRPr lang="sk-SK"/>
        </a:p>
      </dgm:t>
    </dgm:pt>
    <dgm:pt modelId="{F37E0E57-586D-4F02-8426-2C4197868759}" type="sibTrans" cxnId="{0B586823-986D-46F7-8404-746472A26D47}">
      <dgm:prSet/>
      <dgm:spPr/>
      <dgm:t>
        <a:bodyPr/>
        <a:lstStyle/>
        <a:p>
          <a:endParaRPr lang="sk-SK"/>
        </a:p>
      </dgm:t>
    </dgm:pt>
    <dgm:pt modelId="{7A9941A9-9E5E-42F8-A06A-39E00E046BC0}">
      <dgm:prSet/>
      <dgm:spPr/>
      <dgm:t>
        <a:bodyPr/>
        <a:lstStyle/>
        <a:p>
          <a:r>
            <a:rPr lang="sk-SK" dirty="0"/>
            <a:t>Metoda dvojitých </a:t>
          </a:r>
          <a:r>
            <a:rPr lang="sk-SK" dirty="0" err="1"/>
            <a:t>porcí</a:t>
          </a:r>
          <a:endParaRPr lang="en-US" dirty="0"/>
        </a:p>
      </dgm:t>
    </dgm:pt>
    <dgm:pt modelId="{4923C623-E3E1-494C-825A-F4CC5F6EBAE5}" type="parTrans" cxnId="{8A6CFEEE-1D94-47D6-8821-91CC0D97FBD7}">
      <dgm:prSet/>
      <dgm:spPr/>
      <dgm:t>
        <a:bodyPr/>
        <a:lstStyle/>
        <a:p>
          <a:endParaRPr lang="sk-SK"/>
        </a:p>
      </dgm:t>
    </dgm:pt>
    <dgm:pt modelId="{347AF084-AAAA-436C-8D9E-7EF0FB378D8E}" type="sibTrans" cxnId="{8A6CFEEE-1D94-47D6-8821-91CC0D97FBD7}">
      <dgm:prSet/>
      <dgm:spPr/>
      <dgm:t>
        <a:bodyPr/>
        <a:lstStyle/>
        <a:p>
          <a:endParaRPr lang="sk-SK"/>
        </a:p>
      </dgm:t>
    </dgm:pt>
    <dgm:pt modelId="{C858140A-BF74-42A7-8C9D-D5820EB52435}" type="pres">
      <dgm:prSet presAssocID="{7C8E7C75-C5A9-4D3B-81F5-A3A70B4612BF}" presName="linear" presStyleCnt="0">
        <dgm:presLayoutVars>
          <dgm:dir/>
          <dgm:animLvl val="lvl"/>
          <dgm:resizeHandles val="exact"/>
        </dgm:presLayoutVars>
      </dgm:prSet>
      <dgm:spPr/>
    </dgm:pt>
    <dgm:pt modelId="{5FBD43EA-9CD7-417E-914B-06C81172E3ED}" type="pres">
      <dgm:prSet presAssocID="{A2DDF5AE-3098-475D-BACE-F9DD9860F9A7}" presName="parentLin" presStyleCnt="0"/>
      <dgm:spPr/>
    </dgm:pt>
    <dgm:pt modelId="{5E784CEB-9793-46FA-9393-A43783677CFC}" type="pres">
      <dgm:prSet presAssocID="{A2DDF5AE-3098-475D-BACE-F9DD9860F9A7}" presName="parentLeftMargin" presStyleLbl="node1" presStyleIdx="0" presStyleCnt="2"/>
      <dgm:spPr/>
    </dgm:pt>
    <dgm:pt modelId="{43927180-F363-4BDB-A13D-29ED3859888D}" type="pres">
      <dgm:prSet presAssocID="{A2DDF5AE-3098-475D-BACE-F9DD9860F9A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8F66AE9-99CA-4DF2-B335-A4E8F7C8473E}" type="pres">
      <dgm:prSet presAssocID="{A2DDF5AE-3098-475D-BACE-F9DD9860F9A7}" presName="negativeSpace" presStyleCnt="0"/>
      <dgm:spPr/>
    </dgm:pt>
    <dgm:pt modelId="{C6A94FDA-7C28-425E-BFDB-1C537129544F}" type="pres">
      <dgm:prSet presAssocID="{A2DDF5AE-3098-475D-BACE-F9DD9860F9A7}" presName="childText" presStyleLbl="conFgAcc1" presStyleIdx="0" presStyleCnt="2">
        <dgm:presLayoutVars>
          <dgm:bulletEnabled val="1"/>
        </dgm:presLayoutVars>
      </dgm:prSet>
      <dgm:spPr/>
    </dgm:pt>
    <dgm:pt modelId="{19D28483-7155-43D6-8AB9-D7863CE9A9A7}" type="pres">
      <dgm:prSet presAssocID="{A5D49BC4-BF14-4B22-956C-FADF55CA3354}" presName="spaceBetweenRectangles" presStyleCnt="0"/>
      <dgm:spPr/>
    </dgm:pt>
    <dgm:pt modelId="{E9880828-D118-4D1A-B88D-18A9BD45994F}" type="pres">
      <dgm:prSet presAssocID="{F06201FA-B388-49C9-8B22-ABC263FDE695}" presName="parentLin" presStyleCnt="0"/>
      <dgm:spPr/>
    </dgm:pt>
    <dgm:pt modelId="{208BF39E-BBA9-4946-9C6C-E224D5C09838}" type="pres">
      <dgm:prSet presAssocID="{F06201FA-B388-49C9-8B22-ABC263FDE695}" presName="parentLeftMargin" presStyleLbl="node1" presStyleIdx="0" presStyleCnt="2"/>
      <dgm:spPr/>
    </dgm:pt>
    <dgm:pt modelId="{943AB84C-DC81-4847-BAB3-DE44209E9E5F}" type="pres">
      <dgm:prSet presAssocID="{F06201FA-B388-49C9-8B22-ABC263FDE69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4806ECF-FA40-4A97-87F3-9757A86FCE79}" type="pres">
      <dgm:prSet presAssocID="{F06201FA-B388-49C9-8B22-ABC263FDE695}" presName="negativeSpace" presStyleCnt="0"/>
      <dgm:spPr/>
    </dgm:pt>
    <dgm:pt modelId="{8FE16864-7D17-4BEB-A323-56769D2006B4}" type="pres">
      <dgm:prSet presAssocID="{F06201FA-B388-49C9-8B22-ABC263FDE69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C323F07-4DFD-457D-BB98-DFAB79FEA808}" type="presOf" srcId="{7C8E7C75-C5A9-4D3B-81F5-A3A70B4612BF}" destId="{C858140A-BF74-42A7-8C9D-D5820EB52435}" srcOrd="0" destOrd="0" presId="urn:microsoft.com/office/officeart/2005/8/layout/list1"/>
    <dgm:cxn modelId="{554B4512-5CDA-436A-94B9-D05B5EDC9C49}" type="presOf" srcId="{F06201FA-B388-49C9-8B22-ABC263FDE695}" destId="{208BF39E-BBA9-4946-9C6C-E224D5C09838}" srcOrd="0" destOrd="0" presId="urn:microsoft.com/office/officeart/2005/8/layout/list1"/>
    <dgm:cxn modelId="{0B586823-986D-46F7-8404-746472A26D47}" srcId="{A2DDF5AE-3098-475D-BACE-F9DD9860F9A7}" destId="{B4440D13-7E29-4138-A1E1-CD70BC44C16A}" srcOrd="2" destOrd="0" parTransId="{F64F664A-731A-4DD5-98C6-E334977CCF48}" sibTransId="{F37E0E57-586D-4F02-8426-2C4197868759}"/>
    <dgm:cxn modelId="{241FDC34-42BA-484D-BFEE-2A14AF67CC77}" srcId="{A2DDF5AE-3098-475D-BACE-F9DD9860F9A7}" destId="{90291C2F-93FC-444C-8C1F-2AD6BDAC4687}" srcOrd="0" destOrd="0" parTransId="{D5429545-B76E-4A20-9F22-446CBCD002C3}" sibTransId="{B1EB2101-7607-4F2B-AC1C-20379808102C}"/>
    <dgm:cxn modelId="{767B7B39-8B3B-4D08-8033-DCE7FDDDD795}" type="presOf" srcId="{7A9941A9-9E5E-42F8-A06A-39E00E046BC0}" destId="{8FE16864-7D17-4BEB-A323-56769D2006B4}" srcOrd="0" destOrd="1" presId="urn:microsoft.com/office/officeart/2005/8/layout/list1"/>
    <dgm:cxn modelId="{41EB0544-3367-4DE6-995D-7DB82E3D3720}" type="presOf" srcId="{AE3A2983-7731-4F14-A78E-3E2EDE7C9B3D}" destId="{C6A94FDA-7C28-425E-BFDB-1C537129544F}" srcOrd="0" destOrd="1" presId="urn:microsoft.com/office/officeart/2005/8/layout/list1"/>
    <dgm:cxn modelId="{58878D6D-FE2E-4225-B9C7-32032D6BE47E}" srcId="{A2DDF5AE-3098-475D-BACE-F9DD9860F9A7}" destId="{AE3A2983-7731-4F14-A78E-3E2EDE7C9B3D}" srcOrd="1" destOrd="0" parTransId="{6E6BFC11-C886-4DAC-A1C2-67D20D3A99BE}" sibTransId="{F294DB95-88B3-4AA7-A7CE-D233C380E9D3}"/>
    <dgm:cxn modelId="{D4E97E7A-F5CB-4476-B9F4-D2BEAD9ED3BB}" type="presOf" srcId="{B4440D13-7E29-4138-A1E1-CD70BC44C16A}" destId="{C6A94FDA-7C28-425E-BFDB-1C537129544F}" srcOrd="0" destOrd="2" presId="urn:microsoft.com/office/officeart/2005/8/layout/list1"/>
    <dgm:cxn modelId="{9FE4518E-016B-4EDC-9A23-033158A476F6}" type="presOf" srcId="{F06201FA-B388-49C9-8B22-ABC263FDE695}" destId="{943AB84C-DC81-4847-BAB3-DE44209E9E5F}" srcOrd="1" destOrd="0" presId="urn:microsoft.com/office/officeart/2005/8/layout/list1"/>
    <dgm:cxn modelId="{C3174AA2-6286-4593-89EC-55F819896D1B}" type="presOf" srcId="{A2DDF5AE-3098-475D-BACE-F9DD9860F9A7}" destId="{5E784CEB-9793-46FA-9393-A43783677CFC}" srcOrd="0" destOrd="0" presId="urn:microsoft.com/office/officeart/2005/8/layout/list1"/>
    <dgm:cxn modelId="{F654ECA6-9FB9-4987-83B0-9A3AFD96228E}" srcId="{7C8E7C75-C5A9-4D3B-81F5-A3A70B4612BF}" destId="{F06201FA-B388-49C9-8B22-ABC263FDE695}" srcOrd="1" destOrd="0" parTransId="{746AA70D-F12A-43B0-99C7-86277BC879C7}" sibTransId="{2DF7C6EC-985F-480D-9451-CB46FA63BE35}"/>
    <dgm:cxn modelId="{8F74C5C5-48A5-41F2-BF37-FD0DB57C7686}" type="presOf" srcId="{5C1E8873-A1CD-491B-8B41-1C907EBFCB97}" destId="{8FE16864-7D17-4BEB-A323-56769D2006B4}" srcOrd="0" destOrd="0" presId="urn:microsoft.com/office/officeart/2005/8/layout/list1"/>
    <dgm:cxn modelId="{B81AEED1-72B5-42D6-B469-680F9C553371}" type="presOf" srcId="{90291C2F-93FC-444C-8C1F-2AD6BDAC4687}" destId="{C6A94FDA-7C28-425E-BFDB-1C537129544F}" srcOrd="0" destOrd="0" presId="urn:microsoft.com/office/officeart/2005/8/layout/list1"/>
    <dgm:cxn modelId="{05DAA3D3-24B1-477D-B2A5-2CF2BB315CB1}" type="presOf" srcId="{A2DDF5AE-3098-475D-BACE-F9DD9860F9A7}" destId="{43927180-F363-4BDB-A13D-29ED3859888D}" srcOrd="1" destOrd="0" presId="urn:microsoft.com/office/officeart/2005/8/layout/list1"/>
    <dgm:cxn modelId="{66B473DA-B6AB-4419-8781-75ED2AA272C2}" srcId="{7C8E7C75-C5A9-4D3B-81F5-A3A70B4612BF}" destId="{A2DDF5AE-3098-475D-BACE-F9DD9860F9A7}" srcOrd="0" destOrd="0" parTransId="{2511BB87-BBED-4DEC-A3FE-7F1250469219}" sibTransId="{A5D49BC4-BF14-4B22-956C-FADF55CA3354}"/>
    <dgm:cxn modelId="{8A6CFEEE-1D94-47D6-8821-91CC0D97FBD7}" srcId="{F06201FA-B388-49C9-8B22-ABC263FDE695}" destId="{7A9941A9-9E5E-42F8-A06A-39E00E046BC0}" srcOrd="1" destOrd="0" parTransId="{4923C623-E3E1-494C-825A-F4CC5F6EBAE5}" sibTransId="{347AF084-AAAA-436C-8D9E-7EF0FB378D8E}"/>
    <dgm:cxn modelId="{A388C8F8-CCC1-4484-A4BD-DB538469142F}" srcId="{F06201FA-B388-49C9-8B22-ABC263FDE695}" destId="{5C1E8873-A1CD-491B-8B41-1C907EBFCB97}" srcOrd="0" destOrd="0" parTransId="{1822DB66-2D5E-4899-9337-F5EDFEE5B9E4}" sibTransId="{B7ED7B27-90BA-49FC-AEC8-7E08EF8D1B55}"/>
    <dgm:cxn modelId="{398FC550-95E7-4B08-AE05-9CB74964EC10}" type="presParOf" srcId="{C858140A-BF74-42A7-8C9D-D5820EB52435}" destId="{5FBD43EA-9CD7-417E-914B-06C81172E3ED}" srcOrd="0" destOrd="0" presId="urn:microsoft.com/office/officeart/2005/8/layout/list1"/>
    <dgm:cxn modelId="{241103C1-E992-4E76-A088-216789034042}" type="presParOf" srcId="{5FBD43EA-9CD7-417E-914B-06C81172E3ED}" destId="{5E784CEB-9793-46FA-9393-A43783677CFC}" srcOrd="0" destOrd="0" presId="urn:microsoft.com/office/officeart/2005/8/layout/list1"/>
    <dgm:cxn modelId="{D33FF3AF-3F61-46A9-8C1E-A89300C949FE}" type="presParOf" srcId="{5FBD43EA-9CD7-417E-914B-06C81172E3ED}" destId="{43927180-F363-4BDB-A13D-29ED3859888D}" srcOrd="1" destOrd="0" presId="urn:microsoft.com/office/officeart/2005/8/layout/list1"/>
    <dgm:cxn modelId="{5477D3B6-282B-4A8F-984C-A8127FBADD11}" type="presParOf" srcId="{C858140A-BF74-42A7-8C9D-D5820EB52435}" destId="{18F66AE9-99CA-4DF2-B335-A4E8F7C8473E}" srcOrd="1" destOrd="0" presId="urn:microsoft.com/office/officeart/2005/8/layout/list1"/>
    <dgm:cxn modelId="{5543324D-198E-46A8-B052-2A211AE5D2CF}" type="presParOf" srcId="{C858140A-BF74-42A7-8C9D-D5820EB52435}" destId="{C6A94FDA-7C28-425E-BFDB-1C537129544F}" srcOrd="2" destOrd="0" presId="urn:microsoft.com/office/officeart/2005/8/layout/list1"/>
    <dgm:cxn modelId="{5FC4432E-86F1-4081-BBB4-E83C53CF8C35}" type="presParOf" srcId="{C858140A-BF74-42A7-8C9D-D5820EB52435}" destId="{19D28483-7155-43D6-8AB9-D7863CE9A9A7}" srcOrd="3" destOrd="0" presId="urn:microsoft.com/office/officeart/2005/8/layout/list1"/>
    <dgm:cxn modelId="{D56AFBF4-3666-4B3F-A27B-3201C50C347F}" type="presParOf" srcId="{C858140A-BF74-42A7-8C9D-D5820EB52435}" destId="{E9880828-D118-4D1A-B88D-18A9BD45994F}" srcOrd="4" destOrd="0" presId="urn:microsoft.com/office/officeart/2005/8/layout/list1"/>
    <dgm:cxn modelId="{75F89301-3F1D-44FC-BCAB-604DEE012B18}" type="presParOf" srcId="{E9880828-D118-4D1A-B88D-18A9BD45994F}" destId="{208BF39E-BBA9-4946-9C6C-E224D5C09838}" srcOrd="0" destOrd="0" presId="urn:microsoft.com/office/officeart/2005/8/layout/list1"/>
    <dgm:cxn modelId="{11561E83-4314-4262-AD03-EA1C52D769E2}" type="presParOf" srcId="{E9880828-D118-4D1A-B88D-18A9BD45994F}" destId="{943AB84C-DC81-4847-BAB3-DE44209E9E5F}" srcOrd="1" destOrd="0" presId="urn:microsoft.com/office/officeart/2005/8/layout/list1"/>
    <dgm:cxn modelId="{6D37336A-4CDF-4E37-91B9-DC0EC8EB30AF}" type="presParOf" srcId="{C858140A-BF74-42A7-8C9D-D5820EB52435}" destId="{44806ECF-FA40-4A97-87F3-9757A86FCE79}" srcOrd="5" destOrd="0" presId="urn:microsoft.com/office/officeart/2005/8/layout/list1"/>
    <dgm:cxn modelId="{1EF92A5D-5475-40C4-B8D6-CACC404099C4}" type="presParOf" srcId="{C858140A-BF74-42A7-8C9D-D5820EB52435}" destId="{8FE16864-7D17-4BEB-A323-56769D2006B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9D898F-AA61-4F07-A332-B6C7988D4EFE}" type="doc">
      <dgm:prSet loTypeId="urn:microsoft.com/office/officeart/2005/8/layout/vProcess5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0FE8CFE-8D05-420A-A333-30D07DE82863}">
      <dgm:prSet custT="1"/>
      <dgm:spPr/>
      <dgm:t>
        <a:bodyPr/>
        <a:lstStyle/>
        <a:p>
          <a:r>
            <a:rPr lang="sk-SK" sz="2400" b="1" dirty="0" err="1"/>
            <a:t>Data</a:t>
          </a:r>
          <a:r>
            <a:rPr lang="sk-SK" sz="2400" b="1" dirty="0"/>
            <a:t> o </a:t>
          </a:r>
          <a:r>
            <a:rPr lang="sk-SK" sz="2400" b="1" dirty="0" err="1"/>
            <a:t>spotřebě</a:t>
          </a:r>
          <a:r>
            <a:rPr lang="sk-SK" sz="2400" b="1" dirty="0"/>
            <a:t> </a:t>
          </a:r>
          <a:r>
            <a:rPr lang="sk-SK" sz="2400" b="1" dirty="0" err="1"/>
            <a:t>potravin</a:t>
          </a:r>
          <a:r>
            <a:rPr lang="sk-SK" sz="2400" b="1" dirty="0"/>
            <a:t>         </a:t>
          </a:r>
          <a:r>
            <a:rPr lang="sk-SK" sz="2100" dirty="0"/>
            <a:t>(</a:t>
          </a:r>
          <a:r>
            <a:rPr lang="sk-SK" sz="2100" dirty="0" err="1"/>
            <a:t>např</a:t>
          </a:r>
          <a:r>
            <a:rPr lang="sk-SK" sz="2100" dirty="0"/>
            <a:t>. národní </a:t>
          </a:r>
          <a:r>
            <a:rPr lang="sk-SK" sz="2100" dirty="0" err="1"/>
            <a:t>data</a:t>
          </a:r>
          <a:r>
            <a:rPr lang="sk-SK" sz="2100" dirty="0"/>
            <a:t> </a:t>
          </a:r>
          <a:r>
            <a:rPr lang="sk-SK" sz="2100" dirty="0" err="1"/>
            <a:t>zjištěná</a:t>
          </a:r>
          <a:r>
            <a:rPr lang="sk-SK" sz="2100" dirty="0"/>
            <a:t> na </a:t>
          </a:r>
          <a:r>
            <a:rPr lang="sk-SK" sz="2100" dirty="0" err="1"/>
            <a:t>individuální</a:t>
          </a:r>
          <a:r>
            <a:rPr lang="sk-SK" sz="2100" dirty="0"/>
            <a:t> úrovni)</a:t>
          </a:r>
          <a:endParaRPr lang="en-US" sz="2100" dirty="0"/>
        </a:p>
      </dgm:t>
    </dgm:pt>
    <dgm:pt modelId="{BFDF9E0E-D7A2-49ED-9F89-15247725540D}" type="parTrans" cxnId="{CD241940-E9EA-43CE-9724-DC64525D2967}">
      <dgm:prSet/>
      <dgm:spPr/>
      <dgm:t>
        <a:bodyPr/>
        <a:lstStyle/>
        <a:p>
          <a:endParaRPr lang="en-US"/>
        </a:p>
      </dgm:t>
    </dgm:pt>
    <dgm:pt modelId="{BCE9897E-DDAA-48C5-B0D8-E11BCC2EB3F3}" type="sibTrans" cxnId="{CD241940-E9EA-43CE-9724-DC64525D2967}">
      <dgm:prSet/>
      <dgm:spPr>
        <a:solidFill>
          <a:srgbClr val="FF0000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74A932AC-27AA-4E00-BEEC-30B4B67C24C1}">
      <dgm:prSet custT="1"/>
      <dgm:spPr/>
      <dgm:t>
        <a:bodyPr/>
        <a:lstStyle/>
        <a:p>
          <a:r>
            <a:rPr lang="sk-SK" sz="2400" b="1" dirty="0"/>
            <a:t>Nutriční </a:t>
          </a:r>
          <a:r>
            <a:rPr lang="sk-SK" sz="2400" b="1" dirty="0" err="1"/>
            <a:t>složení</a:t>
          </a:r>
          <a:r>
            <a:rPr lang="sk-SK" sz="2400" b="1" dirty="0"/>
            <a:t> </a:t>
          </a:r>
          <a:r>
            <a:rPr lang="sk-SK" sz="2400" b="1" dirty="0" err="1"/>
            <a:t>potravin</a:t>
          </a:r>
          <a:r>
            <a:rPr lang="sk-SK" sz="2400" b="1" dirty="0"/>
            <a:t> </a:t>
          </a:r>
          <a:r>
            <a:rPr lang="sk-SK" sz="2100" dirty="0"/>
            <a:t>(databáze </a:t>
          </a:r>
          <a:r>
            <a:rPr lang="sk-SK" sz="2100" dirty="0" err="1"/>
            <a:t>nutričního</a:t>
          </a:r>
          <a:r>
            <a:rPr lang="sk-SK" sz="2100" dirty="0"/>
            <a:t> </a:t>
          </a:r>
          <a:r>
            <a:rPr lang="sk-SK" sz="2100" dirty="0" err="1"/>
            <a:t>složení</a:t>
          </a:r>
          <a:r>
            <a:rPr lang="sk-SK" sz="2100" dirty="0"/>
            <a:t> </a:t>
          </a:r>
          <a:r>
            <a:rPr lang="sk-SK" sz="2100" dirty="0" err="1"/>
            <a:t>potravin</a:t>
          </a:r>
          <a:r>
            <a:rPr lang="sk-SK" sz="2100" dirty="0"/>
            <a:t>)</a:t>
          </a:r>
          <a:endParaRPr lang="en-US" sz="2100" dirty="0"/>
        </a:p>
      </dgm:t>
    </dgm:pt>
    <dgm:pt modelId="{8721BB97-73F9-44FC-BE2A-61B4D7E52F86}" type="parTrans" cxnId="{7E03A7F5-E205-4016-B2DB-91B57F9B5B30}">
      <dgm:prSet/>
      <dgm:spPr/>
      <dgm:t>
        <a:bodyPr/>
        <a:lstStyle/>
        <a:p>
          <a:endParaRPr lang="en-US"/>
        </a:p>
      </dgm:t>
    </dgm:pt>
    <dgm:pt modelId="{4D0108D0-3819-45B8-A4A1-5BE6A54F9716}" type="sibTrans" cxnId="{7E03A7F5-E205-4016-B2DB-91B57F9B5B30}">
      <dgm:prSet/>
      <dgm:spPr>
        <a:solidFill>
          <a:srgbClr val="FF0000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0C178166-10D2-4F5F-9B03-BD31F0750B88}">
      <dgm:prSet custT="1"/>
      <dgm:spPr/>
      <dgm:t>
        <a:bodyPr/>
        <a:lstStyle/>
        <a:p>
          <a:r>
            <a:rPr lang="sk-SK" sz="2400" b="1" dirty="0"/>
            <a:t>Stanovení </a:t>
          </a:r>
          <a:r>
            <a:rPr lang="sk-SK" sz="2400" b="1" dirty="0" err="1"/>
            <a:t>přívodu</a:t>
          </a:r>
          <a:r>
            <a:rPr lang="sk-SK" sz="2400" b="1" dirty="0"/>
            <a:t> </a:t>
          </a:r>
          <a:r>
            <a:rPr lang="sk-SK" sz="2400" b="1" dirty="0" err="1"/>
            <a:t>nutrientů</a:t>
          </a:r>
          <a:r>
            <a:rPr lang="sk-SK" sz="2400" dirty="0"/>
            <a:t> </a:t>
          </a:r>
          <a:r>
            <a:rPr lang="sk-SK" sz="2100" dirty="0"/>
            <a:t>(</a:t>
          </a:r>
          <a:r>
            <a:rPr lang="sk-SK" sz="2100" dirty="0" err="1"/>
            <a:t>střední</a:t>
          </a:r>
          <a:r>
            <a:rPr lang="sk-SK" sz="2100" dirty="0"/>
            <a:t> hodnota, variabilita, </a:t>
          </a:r>
          <a:r>
            <a:rPr lang="sk-SK" sz="2100" dirty="0" err="1"/>
            <a:t>distribuce</a:t>
          </a:r>
          <a:r>
            <a:rPr lang="sk-SK" sz="2100" dirty="0"/>
            <a:t> </a:t>
          </a:r>
          <a:r>
            <a:rPr lang="sk-SK" sz="2100" dirty="0" err="1"/>
            <a:t>přívodu</a:t>
          </a:r>
          <a:r>
            <a:rPr lang="sk-SK" sz="2100" dirty="0"/>
            <a:t>)</a:t>
          </a:r>
          <a:endParaRPr lang="en-US" sz="2100" dirty="0"/>
        </a:p>
      </dgm:t>
    </dgm:pt>
    <dgm:pt modelId="{2DBF6DCD-2574-46E9-ACCA-61835F8F7CA7}" type="parTrans" cxnId="{527B84FE-AA37-4DCE-A912-B7278B27E278}">
      <dgm:prSet/>
      <dgm:spPr/>
      <dgm:t>
        <a:bodyPr/>
        <a:lstStyle/>
        <a:p>
          <a:endParaRPr lang="en-US"/>
        </a:p>
      </dgm:t>
    </dgm:pt>
    <dgm:pt modelId="{254E5A82-623A-4BFC-8225-E7E9EEE12292}" type="sibTrans" cxnId="{527B84FE-AA37-4DCE-A912-B7278B27E278}">
      <dgm:prSet/>
      <dgm:spPr>
        <a:solidFill>
          <a:srgbClr val="FF0000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593AF721-862F-43A0-B2E2-C29A71855904}">
      <dgm:prSet custT="1"/>
      <dgm:spPr/>
      <dgm:t>
        <a:bodyPr/>
        <a:lstStyle/>
        <a:p>
          <a:r>
            <a:rPr lang="sk-SK" sz="2400" b="1" dirty="0" err="1"/>
            <a:t>Srovnání</a:t>
          </a:r>
          <a:r>
            <a:rPr lang="sk-SK" sz="2400" b="1" dirty="0"/>
            <a:t> s </a:t>
          </a:r>
          <a:r>
            <a:rPr lang="sk-SK" sz="2400" b="1" dirty="0" err="1"/>
            <a:t>doporučením</a:t>
          </a:r>
          <a:r>
            <a:rPr lang="sk-SK" sz="2400" b="1" dirty="0"/>
            <a:t> </a:t>
          </a:r>
          <a:r>
            <a:rPr lang="sk-SK" sz="2100" dirty="0"/>
            <a:t>(FBDG, referenční hodnoty </a:t>
          </a:r>
          <a:r>
            <a:rPr lang="sk-SK" sz="2100" dirty="0" err="1"/>
            <a:t>přívodu</a:t>
          </a:r>
          <a:r>
            <a:rPr lang="sk-SK" sz="2100" dirty="0"/>
            <a:t> </a:t>
          </a:r>
          <a:r>
            <a:rPr lang="sk-SK" sz="2100" dirty="0" err="1"/>
            <a:t>nutrientů</a:t>
          </a:r>
          <a:r>
            <a:rPr lang="sk-SK" sz="2100" dirty="0"/>
            <a:t>)</a:t>
          </a:r>
          <a:endParaRPr lang="en-US" sz="2100" dirty="0"/>
        </a:p>
      </dgm:t>
    </dgm:pt>
    <dgm:pt modelId="{8833A0B8-9F32-411F-8D7C-8615C73DD785}" type="parTrans" cxnId="{56381822-D51F-40C4-8936-365A0B422163}">
      <dgm:prSet/>
      <dgm:spPr/>
      <dgm:t>
        <a:bodyPr/>
        <a:lstStyle/>
        <a:p>
          <a:endParaRPr lang="en-US"/>
        </a:p>
      </dgm:t>
    </dgm:pt>
    <dgm:pt modelId="{04AF2040-87DA-45D7-80C1-55C9A4D22F38}" type="sibTrans" cxnId="{56381822-D51F-40C4-8936-365A0B422163}">
      <dgm:prSet/>
      <dgm:spPr/>
      <dgm:t>
        <a:bodyPr/>
        <a:lstStyle/>
        <a:p>
          <a:endParaRPr lang="en-US"/>
        </a:p>
      </dgm:t>
    </dgm:pt>
    <dgm:pt modelId="{E113ADFA-2AA1-46AD-9401-4BD322C3E7A6}" type="pres">
      <dgm:prSet presAssocID="{AE9D898F-AA61-4F07-A332-B6C7988D4EFE}" presName="outerComposite" presStyleCnt="0">
        <dgm:presLayoutVars>
          <dgm:chMax val="5"/>
          <dgm:dir/>
          <dgm:resizeHandles val="exact"/>
        </dgm:presLayoutVars>
      </dgm:prSet>
      <dgm:spPr/>
    </dgm:pt>
    <dgm:pt modelId="{EFB05D89-280E-4ADC-ADB5-8EDBB4ECA4A4}" type="pres">
      <dgm:prSet presAssocID="{AE9D898F-AA61-4F07-A332-B6C7988D4EFE}" presName="dummyMaxCanvas" presStyleCnt="0">
        <dgm:presLayoutVars/>
      </dgm:prSet>
      <dgm:spPr/>
    </dgm:pt>
    <dgm:pt modelId="{59E4DDE7-B5EE-4E8C-9307-E989B37611FB}" type="pres">
      <dgm:prSet presAssocID="{AE9D898F-AA61-4F07-A332-B6C7988D4EFE}" presName="FourNodes_1" presStyleLbl="node1" presStyleIdx="0" presStyleCnt="4">
        <dgm:presLayoutVars>
          <dgm:bulletEnabled val="1"/>
        </dgm:presLayoutVars>
      </dgm:prSet>
      <dgm:spPr/>
    </dgm:pt>
    <dgm:pt modelId="{60F18158-57FD-41CD-B235-17BD10ADBF75}" type="pres">
      <dgm:prSet presAssocID="{AE9D898F-AA61-4F07-A332-B6C7988D4EFE}" presName="FourNodes_2" presStyleLbl="node1" presStyleIdx="1" presStyleCnt="4">
        <dgm:presLayoutVars>
          <dgm:bulletEnabled val="1"/>
        </dgm:presLayoutVars>
      </dgm:prSet>
      <dgm:spPr/>
    </dgm:pt>
    <dgm:pt modelId="{DC7387FE-5568-40DA-8DC6-5BCB69553ED2}" type="pres">
      <dgm:prSet presAssocID="{AE9D898F-AA61-4F07-A332-B6C7988D4EFE}" presName="FourNodes_3" presStyleLbl="node1" presStyleIdx="2" presStyleCnt="4">
        <dgm:presLayoutVars>
          <dgm:bulletEnabled val="1"/>
        </dgm:presLayoutVars>
      </dgm:prSet>
      <dgm:spPr/>
    </dgm:pt>
    <dgm:pt modelId="{4A9D982F-AB2F-4307-A366-040613B80263}" type="pres">
      <dgm:prSet presAssocID="{AE9D898F-AA61-4F07-A332-B6C7988D4EFE}" presName="FourNodes_4" presStyleLbl="node1" presStyleIdx="3" presStyleCnt="4">
        <dgm:presLayoutVars>
          <dgm:bulletEnabled val="1"/>
        </dgm:presLayoutVars>
      </dgm:prSet>
      <dgm:spPr/>
    </dgm:pt>
    <dgm:pt modelId="{9E35B6C6-C75C-4720-A801-4A577F47EA8F}" type="pres">
      <dgm:prSet presAssocID="{AE9D898F-AA61-4F07-A332-B6C7988D4EFE}" presName="FourConn_1-2" presStyleLbl="fgAccFollowNode1" presStyleIdx="0" presStyleCnt="3">
        <dgm:presLayoutVars>
          <dgm:bulletEnabled val="1"/>
        </dgm:presLayoutVars>
      </dgm:prSet>
      <dgm:spPr/>
    </dgm:pt>
    <dgm:pt modelId="{840F5748-358D-4D23-81F5-E1189B4EF2BE}" type="pres">
      <dgm:prSet presAssocID="{AE9D898F-AA61-4F07-A332-B6C7988D4EFE}" presName="FourConn_2-3" presStyleLbl="fgAccFollowNode1" presStyleIdx="1" presStyleCnt="3">
        <dgm:presLayoutVars>
          <dgm:bulletEnabled val="1"/>
        </dgm:presLayoutVars>
      </dgm:prSet>
      <dgm:spPr/>
    </dgm:pt>
    <dgm:pt modelId="{6777A8C3-B327-44A6-A16F-2E5EBCBBC3D5}" type="pres">
      <dgm:prSet presAssocID="{AE9D898F-AA61-4F07-A332-B6C7988D4EFE}" presName="FourConn_3-4" presStyleLbl="fgAccFollowNode1" presStyleIdx="2" presStyleCnt="3">
        <dgm:presLayoutVars>
          <dgm:bulletEnabled val="1"/>
        </dgm:presLayoutVars>
      </dgm:prSet>
      <dgm:spPr/>
    </dgm:pt>
    <dgm:pt modelId="{BFEF635A-896B-4B7E-B7B3-DD1199B65381}" type="pres">
      <dgm:prSet presAssocID="{AE9D898F-AA61-4F07-A332-B6C7988D4EFE}" presName="FourNodes_1_text" presStyleLbl="node1" presStyleIdx="3" presStyleCnt="4">
        <dgm:presLayoutVars>
          <dgm:bulletEnabled val="1"/>
        </dgm:presLayoutVars>
      </dgm:prSet>
      <dgm:spPr/>
    </dgm:pt>
    <dgm:pt modelId="{29FDD688-5E3F-491A-9EC4-5D245ACC0129}" type="pres">
      <dgm:prSet presAssocID="{AE9D898F-AA61-4F07-A332-B6C7988D4EFE}" presName="FourNodes_2_text" presStyleLbl="node1" presStyleIdx="3" presStyleCnt="4">
        <dgm:presLayoutVars>
          <dgm:bulletEnabled val="1"/>
        </dgm:presLayoutVars>
      </dgm:prSet>
      <dgm:spPr/>
    </dgm:pt>
    <dgm:pt modelId="{A0C00826-77FD-41DF-9345-19943056B48F}" type="pres">
      <dgm:prSet presAssocID="{AE9D898F-AA61-4F07-A332-B6C7988D4EFE}" presName="FourNodes_3_text" presStyleLbl="node1" presStyleIdx="3" presStyleCnt="4">
        <dgm:presLayoutVars>
          <dgm:bulletEnabled val="1"/>
        </dgm:presLayoutVars>
      </dgm:prSet>
      <dgm:spPr/>
    </dgm:pt>
    <dgm:pt modelId="{BAC0F403-3921-4B29-8AA2-B83C706EE6AA}" type="pres">
      <dgm:prSet presAssocID="{AE9D898F-AA61-4F07-A332-B6C7988D4EFE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6381822-D51F-40C4-8936-365A0B422163}" srcId="{AE9D898F-AA61-4F07-A332-B6C7988D4EFE}" destId="{593AF721-862F-43A0-B2E2-C29A71855904}" srcOrd="3" destOrd="0" parTransId="{8833A0B8-9F32-411F-8D7C-8615C73DD785}" sibTransId="{04AF2040-87DA-45D7-80C1-55C9A4D22F38}"/>
    <dgm:cxn modelId="{F4508D2D-A785-4D20-8174-8D973ED40DFD}" type="presOf" srcId="{70FE8CFE-8D05-420A-A333-30D07DE82863}" destId="{59E4DDE7-B5EE-4E8C-9307-E989B37611FB}" srcOrd="0" destOrd="0" presId="urn:microsoft.com/office/officeart/2005/8/layout/vProcess5"/>
    <dgm:cxn modelId="{B9101535-1D0A-43CA-930A-58D522F6FAC3}" type="presOf" srcId="{70FE8CFE-8D05-420A-A333-30D07DE82863}" destId="{BFEF635A-896B-4B7E-B7B3-DD1199B65381}" srcOrd="1" destOrd="0" presId="urn:microsoft.com/office/officeart/2005/8/layout/vProcess5"/>
    <dgm:cxn modelId="{CD241940-E9EA-43CE-9724-DC64525D2967}" srcId="{AE9D898F-AA61-4F07-A332-B6C7988D4EFE}" destId="{70FE8CFE-8D05-420A-A333-30D07DE82863}" srcOrd="0" destOrd="0" parTransId="{BFDF9E0E-D7A2-49ED-9F89-15247725540D}" sibTransId="{BCE9897E-DDAA-48C5-B0D8-E11BCC2EB3F3}"/>
    <dgm:cxn modelId="{AA3C8D8A-4912-4607-96C2-5979AF510136}" type="presOf" srcId="{BCE9897E-DDAA-48C5-B0D8-E11BCC2EB3F3}" destId="{9E35B6C6-C75C-4720-A801-4A577F47EA8F}" srcOrd="0" destOrd="0" presId="urn:microsoft.com/office/officeart/2005/8/layout/vProcess5"/>
    <dgm:cxn modelId="{336328AA-0B55-4C6E-B960-DB9D5D22A0F8}" type="presOf" srcId="{593AF721-862F-43A0-B2E2-C29A71855904}" destId="{BAC0F403-3921-4B29-8AA2-B83C706EE6AA}" srcOrd="1" destOrd="0" presId="urn:microsoft.com/office/officeart/2005/8/layout/vProcess5"/>
    <dgm:cxn modelId="{68A44FAF-5283-4518-87B4-19B79BEC4552}" type="presOf" srcId="{0C178166-10D2-4F5F-9B03-BD31F0750B88}" destId="{A0C00826-77FD-41DF-9345-19943056B48F}" srcOrd="1" destOrd="0" presId="urn:microsoft.com/office/officeart/2005/8/layout/vProcess5"/>
    <dgm:cxn modelId="{2C64A9C1-C057-4A2A-8FE8-8B7E5B8D3244}" type="presOf" srcId="{593AF721-862F-43A0-B2E2-C29A71855904}" destId="{4A9D982F-AB2F-4307-A366-040613B80263}" srcOrd="0" destOrd="0" presId="urn:microsoft.com/office/officeart/2005/8/layout/vProcess5"/>
    <dgm:cxn modelId="{BE1FD3CB-C206-4358-A249-7D6987BF0F30}" type="presOf" srcId="{74A932AC-27AA-4E00-BEEC-30B4B67C24C1}" destId="{29FDD688-5E3F-491A-9EC4-5D245ACC0129}" srcOrd="1" destOrd="0" presId="urn:microsoft.com/office/officeart/2005/8/layout/vProcess5"/>
    <dgm:cxn modelId="{F8BC71D8-8D35-4F73-A120-4FE8A49E8630}" type="presOf" srcId="{0C178166-10D2-4F5F-9B03-BD31F0750B88}" destId="{DC7387FE-5568-40DA-8DC6-5BCB69553ED2}" srcOrd="0" destOrd="0" presId="urn:microsoft.com/office/officeart/2005/8/layout/vProcess5"/>
    <dgm:cxn modelId="{77C44ADC-101B-4E6A-8F9E-5160294FB674}" type="presOf" srcId="{AE9D898F-AA61-4F07-A332-B6C7988D4EFE}" destId="{E113ADFA-2AA1-46AD-9401-4BD322C3E7A6}" srcOrd="0" destOrd="0" presId="urn:microsoft.com/office/officeart/2005/8/layout/vProcess5"/>
    <dgm:cxn modelId="{A7A6ABE2-4A26-4783-B6D4-8AA5F9AF9119}" type="presOf" srcId="{74A932AC-27AA-4E00-BEEC-30B4B67C24C1}" destId="{60F18158-57FD-41CD-B235-17BD10ADBF75}" srcOrd="0" destOrd="0" presId="urn:microsoft.com/office/officeart/2005/8/layout/vProcess5"/>
    <dgm:cxn modelId="{98DC08EC-5E2D-4E9C-B70C-44641FE1F54E}" type="presOf" srcId="{254E5A82-623A-4BFC-8225-E7E9EEE12292}" destId="{6777A8C3-B327-44A6-A16F-2E5EBCBBC3D5}" srcOrd="0" destOrd="0" presId="urn:microsoft.com/office/officeart/2005/8/layout/vProcess5"/>
    <dgm:cxn modelId="{F0F873F2-095C-4438-BF4D-273C4D3B4A57}" type="presOf" srcId="{4D0108D0-3819-45B8-A4A1-5BE6A54F9716}" destId="{840F5748-358D-4D23-81F5-E1189B4EF2BE}" srcOrd="0" destOrd="0" presId="urn:microsoft.com/office/officeart/2005/8/layout/vProcess5"/>
    <dgm:cxn modelId="{7E03A7F5-E205-4016-B2DB-91B57F9B5B30}" srcId="{AE9D898F-AA61-4F07-A332-B6C7988D4EFE}" destId="{74A932AC-27AA-4E00-BEEC-30B4B67C24C1}" srcOrd="1" destOrd="0" parTransId="{8721BB97-73F9-44FC-BE2A-61B4D7E52F86}" sibTransId="{4D0108D0-3819-45B8-A4A1-5BE6A54F9716}"/>
    <dgm:cxn modelId="{527B84FE-AA37-4DCE-A912-B7278B27E278}" srcId="{AE9D898F-AA61-4F07-A332-B6C7988D4EFE}" destId="{0C178166-10D2-4F5F-9B03-BD31F0750B88}" srcOrd="2" destOrd="0" parTransId="{2DBF6DCD-2574-46E9-ACCA-61835F8F7CA7}" sibTransId="{254E5A82-623A-4BFC-8225-E7E9EEE12292}"/>
    <dgm:cxn modelId="{D56B9AF1-6F62-4030-982E-259295779436}" type="presParOf" srcId="{E113ADFA-2AA1-46AD-9401-4BD322C3E7A6}" destId="{EFB05D89-280E-4ADC-ADB5-8EDBB4ECA4A4}" srcOrd="0" destOrd="0" presId="urn:microsoft.com/office/officeart/2005/8/layout/vProcess5"/>
    <dgm:cxn modelId="{2EFF9499-CA81-48AB-9118-5267E47F39BF}" type="presParOf" srcId="{E113ADFA-2AA1-46AD-9401-4BD322C3E7A6}" destId="{59E4DDE7-B5EE-4E8C-9307-E989B37611FB}" srcOrd="1" destOrd="0" presId="urn:microsoft.com/office/officeart/2005/8/layout/vProcess5"/>
    <dgm:cxn modelId="{07A814DE-95E6-4FEB-BAE1-28534C9644CC}" type="presParOf" srcId="{E113ADFA-2AA1-46AD-9401-4BD322C3E7A6}" destId="{60F18158-57FD-41CD-B235-17BD10ADBF75}" srcOrd="2" destOrd="0" presId="urn:microsoft.com/office/officeart/2005/8/layout/vProcess5"/>
    <dgm:cxn modelId="{8D0D0E9B-9587-4439-98C5-70FDD8AB426A}" type="presParOf" srcId="{E113ADFA-2AA1-46AD-9401-4BD322C3E7A6}" destId="{DC7387FE-5568-40DA-8DC6-5BCB69553ED2}" srcOrd="3" destOrd="0" presId="urn:microsoft.com/office/officeart/2005/8/layout/vProcess5"/>
    <dgm:cxn modelId="{811C95B8-7C46-42C4-8915-F871FED85CF9}" type="presParOf" srcId="{E113ADFA-2AA1-46AD-9401-4BD322C3E7A6}" destId="{4A9D982F-AB2F-4307-A366-040613B80263}" srcOrd="4" destOrd="0" presId="urn:microsoft.com/office/officeart/2005/8/layout/vProcess5"/>
    <dgm:cxn modelId="{7C3852E3-234E-45E9-BFE8-A87F85B58FA0}" type="presParOf" srcId="{E113ADFA-2AA1-46AD-9401-4BD322C3E7A6}" destId="{9E35B6C6-C75C-4720-A801-4A577F47EA8F}" srcOrd="5" destOrd="0" presId="urn:microsoft.com/office/officeart/2005/8/layout/vProcess5"/>
    <dgm:cxn modelId="{0700B511-E802-4C9C-9605-DB47AF6AA98C}" type="presParOf" srcId="{E113ADFA-2AA1-46AD-9401-4BD322C3E7A6}" destId="{840F5748-358D-4D23-81F5-E1189B4EF2BE}" srcOrd="6" destOrd="0" presId="urn:microsoft.com/office/officeart/2005/8/layout/vProcess5"/>
    <dgm:cxn modelId="{67184AEF-E71B-42E0-87CC-48AFADB62182}" type="presParOf" srcId="{E113ADFA-2AA1-46AD-9401-4BD322C3E7A6}" destId="{6777A8C3-B327-44A6-A16F-2E5EBCBBC3D5}" srcOrd="7" destOrd="0" presId="urn:microsoft.com/office/officeart/2005/8/layout/vProcess5"/>
    <dgm:cxn modelId="{D34503DE-7A9C-4C24-B5C5-5753A0AC90B3}" type="presParOf" srcId="{E113ADFA-2AA1-46AD-9401-4BD322C3E7A6}" destId="{BFEF635A-896B-4B7E-B7B3-DD1199B65381}" srcOrd="8" destOrd="0" presId="urn:microsoft.com/office/officeart/2005/8/layout/vProcess5"/>
    <dgm:cxn modelId="{FF9E2434-01AF-4DEA-90E0-A2AE8589210D}" type="presParOf" srcId="{E113ADFA-2AA1-46AD-9401-4BD322C3E7A6}" destId="{29FDD688-5E3F-491A-9EC4-5D245ACC0129}" srcOrd="9" destOrd="0" presId="urn:microsoft.com/office/officeart/2005/8/layout/vProcess5"/>
    <dgm:cxn modelId="{5FC68937-490D-42A0-A094-69A02EDDEE37}" type="presParOf" srcId="{E113ADFA-2AA1-46AD-9401-4BD322C3E7A6}" destId="{A0C00826-77FD-41DF-9345-19943056B48F}" srcOrd="10" destOrd="0" presId="urn:microsoft.com/office/officeart/2005/8/layout/vProcess5"/>
    <dgm:cxn modelId="{9585AD1A-D507-4CD9-8EE1-DCF9C9B4DD52}" type="presParOf" srcId="{E113ADFA-2AA1-46AD-9401-4BD322C3E7A6}" destId="{BAC0F403-3921-4B29-8AA2-B83C706EE6A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A94FDA-7C28-425E-BFDB-1C537129544F}">
      <dsp:nvSpPr>
        <dsp:cNvPr id="0" name=""/>
        <dsp:cNvSpPr/>
      </dsp:nvSpPr>
      <dsp:spPr>
        <a:xfrm>
          <a:off x="0" y="587999"/>
          <a:ext cx="6492875" cy="21561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3919" tIns="770636" rIns="503919" bIns="263144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700" kern="1200"/>
            <a:t>Globální spotřeba</a:t>
          </a:r>
          <a:endParaRPr lang="en-US" sz="3700" kern="120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700" kern="1200"/>
            <a:t>Analýza rodinných účtů</a:t>
          </a:r>
          <a:endParaRPr lang="en-US" sz="3700" kern="1200"/>
        </a:p>
      </dsp:txBody>
      <dsp:txXfrm>
        <a:off x="0" y="587999"/>
        <a:ext cx="6492875" cy="2156175"/>
      </dsp:txXfrm>
    </dsp:sp>
    <dsp:sp modelId="{43927180-F363-4BDB-A13D-29ED3859888D}">
      <dsp:nvSpPr>
        <dsp:cNvPr id="0" name=""/>
        <dsp:cNvSpPr/>
      </dsp:nvSpPr>
      <dsp:spPr>
        <a:xfrm>
          <a:off x="324643" y="41879"/>
          <a:ext cx="4545012" cy="10922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791" tIns="0" rIns="171791" bIns="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/>
            <a:t>Nepřímé metody</a:t>
          </a:r>
          <a:endParaRPr lang="en-US" sz="3700" kern="1200"/>
        </a:p>
      </dsp:txBody>
      <dsp:txXfrm>
        <a:off x="377962" y="95198"/>
        <a:ext cx="4438374" cy="985602"/>
      </dsp:txXfrm>
    </dsp:sp>
    <dsp:sp modelId="{8FE16864-7D17-4BEB-A323-56769D2006B4}">
      <dsp:nvSpPr>
        <dsp:cNvPr id="0" name=""/>
        <dsp:cNvSpPr/>
      </dsp:nvSpPr>
      <dsp:spPr>
        <a:xfrm>
          <a:off x="0" y="3490095"/>
          <a:ext cx="6492875" cy="15734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3919" tIns="770636" rIns="503919" bIns="263144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700" kern="1200"/>
            <a:t>Individuální spotřeba </a:t>
          </a:r>
          <a:endParaRPr lang="en-US" sz="3700" kern="1200"/>
        </a:p>
      </dsp:txBody>
      <dsp:txXfrm>
        <a:off x="0" y="3490095"/>
        <a:ext cx="6492875" cy="1573425"/>
      </dsp:txXfrm>
    </dsp:sp>
    <dsp:sp modelId="{943AB84C-DC81-4847-BAB3-DE44209E9E5F}">
      <dsp:nvSpPr>
        <dsp:cNvPr id="0" name=""/>
        <dsp:cNvSpPr/>
      </dsp:nvSpPr>
      <dsp:spPr>
        <a:xfrm>
          <a:off x="324643" y="2943974"/>
          <a:ext cx="4545012" cy="109224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791" tIns="0" rIns="171791" bIns="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/>
            <a:t>Přímé metody </a:t>
          </a:r>
          <a:endParaRPr lang="en-US" sz="3700" kern="1200"/>
        </a:p>
      </dsp:txBody>
      <dsp:txXfrm>
        <a:off x="377962" y="2997293"/>
        <a:ext cx="4438374" cy="985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A94FDA-7C28-425E-BFDB-1C537129544F}">
      <dsp:nvSpPr>
        <dsp:cNvPr id="0" name=""/>
        <dsp:cNvSpPr/>
      </dsp:nvSpPr>
      <dsp:spPr>
        <a:xfrm>
          <a:off x="0" y="540868"/>
          <a:ext cx="6492875" cy="24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3919" tIns="666496" rIns="503919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3200" kern="1200" dirty="0"/>
            <a:t>24hod. </a:t>
          </a:r>
          <a:r>
            <a:rPr lang="sk-SK" sz="3200" kern="1200" dirty="0" err="1"/>
            <a:t>recall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3200" kern="1200" dirty="0"/>
            <a:t>Výživová anamnéza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3200" kern="1200" dirty="0"/>
            <a:t>Výživová </a:t>
          </a:r>
          <a:r>
            <a:rPr lang="sk-SK" sz="3200" kern="1200" dirty="0" err="1"/>
            <a:t>frekvence</a:t>
          </a:r>
          <a:r>
            <a:rPr lang="sk-SK" sz="3200" kern="1200" dirty="0"/>
            <a:t> </a:t>
          </a:r>
          <a:endParaRPr lang="en-US" sz="3200" kern="1200" dirty="0"/>
        </a:p>
      </dsp:txBody>
      <dsp:txXfrm>
        <a:off x="0" y="540868"/>
        <a:ext cx="6492875" cy="2419200"/>
      </dsp:txXfrm>
    </dsp:sp>
    <dsp:sp modelId="{43927180-F363-4BDB-A13D-29ED3859888D}">
      <dsp:nvSpPr>
        <dsp:cNvPr id="0" name=""/>
        <dsp:cNvSpPr/>
      </dsp:nvSpPr>
      <dsp:spPr>
        <a:xfrm>
          <a:off x="324643" y="68548"/>
          <a:ext cx="4545012" cy="9446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791" tIns="0" rIns="171791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Retrospektivní </a:t>
          </a:r>
          <a:endParaRPr lang="en-US" sz="3200" kern="1200" dirty="0"/>
        </a:p>
      </dsp:txBody>
      <dsp:txXfrm>
        <a:off x="370757" y="114662"/>
        <a:ext cx="4452784" cy="852412"/>
      </dsp:txXfrm>
    </dsp:sp>
    <dsp:sp modelId="{8FE16864-7D17-4BEB-A323-56769D2006B4}">
      <dsp:nvSpPr>
        <dsp:cNvPr id="0" name=""/>
        <dsp:cNvSpPr/>
      </dsp:nvSpPr>
      <dsp:spPr>
        <a:xfrm>
          <a:off x="0" y="3605188"/>
          <a:ext cx="6492875" cy="186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3919" tIns="666496" rIns="503919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3200" kern="1200" dirty="0" err="1"/>
            <a:t>Metody</a:t>
          </a:r>
          <a:r>
            <a:rPr lang="sk-SK" sz="3200" kern="1200" dirty="0"/>
            <a:t> záznamové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3200" kern="1200" dirty="0"/>
            <a:t>Metoda dvojitých </a:t>
          </a:r>
          <a:r>
            <a:rPr lang="sk-SK" sz="3200" kern="1200" dirty="0" err="1"/>
            <a:t>porcí</a:t>
          </a:r>
          <a:endParaRPr lang="en-US" sz="3200" kern="1200" dirty="0"/>
        </a:p>
      </dsp:txBody>
      <dsp:txXfrm>
        <a:off x="0" y="3605188"/>
        <a:ext cx="6492875" cy="1864800"/>
      </dsp:txXfrm>
    </dsp:sp>
    <dsp:sp modelId="{943AB84C-DC81-4847-BAB3-DE44209E9E5F}">
      <dsp:nvSpPr>
        <dsp:cNvPr id="0" name=""/>
        <dsp:cNvSpPr/>
      </dsp:nvSpPr>
      <dsp:spPr>
        <a:xfrm>
          <a:off x="324643" y="3132868"/>
          <a:ext cx="4545012" cy="94464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791" tIns="0" rIns="171791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Prospektivní </a:t>
          </a:r>
          <a:endParaRPr lang="en-US" sz="3200" kern="1200" dirty="0"/>
        </a:p>
      </dsp:txBody>
      <dsp:txXfrm>
        <a:off x="370757" y="3178982"/>
        <a:ext cx="4452784" cy="852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E4DDE7-B5EE-4E8C-9307-E989B37611FB}">
      <dsp:nvSpPr>
        <dsp:cNvPr id="0" name=""/>
        <dsp:cNvSpPr/>
      </dsp:nvSpPr>
      <dsp:spPr>
        <a:xfrm>
          <a:off x="0" y="0"/>
          <a:ext cx="5194300" cy="1123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b="1" kern="1200" dirty="0" err="1"/>
            <a:t>Data</a:t>
          </a:r>
          <a:r>
            <a:rPr lang="sk-SK" sz="2400" b="1" kern="1200" dirty="0"/>
            <a:t> o </a:t>
          </a:r>
          <a:r>
            <a:rPr lang="sk-SK" sz="2400" b="1" kern="1200" dirty="0" err="1"/>
            <a:t>spotřebě</a:t>
          </a:r>
          <a:r>
            <a:rPr lang="sk-SK" sz="2400" b="1" kern="1200" dirty="0"/>
            <a:t> </a:t>
          </a:r>
          <a:r>
            <a:rPr lang="sk-SK" sz="2400" b="1" kern="1200" dirty="0" err="1"/>
            <a:t>potravin</a:t>
          </a:r>
          <a:r>
            <a:rPr lang="sk-SK" sz="2400" b="1" kern="1200" dirty="0"/>
            <a:t>         </a:t>
          </a:r>
          <a:r>
            <a:rPr lang="sk-SK" sz="2100" kern="1200" dirty="0"/>
            <a:t>(</a:t>
          </a:r>
          <a:r>
            <a:rPr lang="sk-SK" sz="2100" kern="1200" dirty="0" err="1"/>
            <a:t>např</a:t>
          </a:r>
          <a:r>
            <a:rPr lang="sk-SK" sz="2100" kern="1200" dirty="0"/>
            <a:t>. národní </a:t>
          </a:r>
          <a:r>
            <a:rPr lang="sk-SK" sz="2100" kern="1200" dirty="0" err="1"/>
            <a:t>data</a:t>
          </a:r>
          <a:r>
            <a:rPr lang="sk-SK" sz="2100" kern="1200" dirty="0"/>
            <a:t> </a:t>
          </a:r>
          <a:r>
            <a:rPr lang="sk-SK" sz="2100" kern="1200" dirty="0" err="1"/>
            <a:t>zjištěná</a:t>
          </a:r>
          <a:r>
            <a:rPr lang="sk-SK" sz="2100" kern="1200" dirty="0"/>
            <a:t> na </a:t>
          </a:r>
          <a:r>
            <a:rPr lang="sk-SK" sz="2100" kern="1200" dirty="0" err="1"/>
            <a:t>individuální</a:t>
          </a:r>
          <a:r>
            <a:rPr lang="sk-SK" sz="2100" kern="1200" dirty="0"/>
            <a:t> úrovni)</a:t>
          </a:r>
          <a:endParaRPr lang="en-US" sz="2100" kern="1200" dirty="0"/>
        </a:p>
      </dsp:txBody>
      <dsp:txXfrm>
        <a:off x="32897" y="32897"/>
        <a:ext cx="3887383" cy="1057394"/>
      </dsp:txXfrm>
    </dsp:sp>
    <dsp:sp modelId="{60F18158-57FD-41CD-B235-17BD10ADBF75}">
      <dsp:nvSpPr>
        <dsp:cNvPr id="0" name=""/>
        <dsp:cNvSpPr/>
      </dsp:nvSpPr>
      <dsp:spPr>
        <a:xfrm>
          <a:off x="435022" y="1327404"/>
          <a:ext cx="5194300" cy="1123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b="1" kern="1200" dirty="0"/>
            <a:t>Nutriční </a:t>
          </a:r>
          <a:r>
            <a:rPr lang="sk-SK" sz="2400" b="1" kern="1200" dirty="0" err="1"/>
            <a:t>složení</a:t>
          </a:r>
          <a:r>
            <a:rPr lang="sk-SK" sz="2400" b="1" kern="1200" dirty="0"/>
            <a:t> </a:t>
          </a:r>
          <a:r>
            <a:rPr lang="sk-SK" sz="2400" b="1" kern="1200" dirty="0" err="1"/>
            <a:t>potravin</a:t>
          </a:r>
          <a:r>
            <a:rPr lang="sk-SK" sz="2400" b="1" kern="1200" dirty="0"/>
            <a:t> </a:t>
          </a:r>
          <a:r>
            <a:rPr lang="sk-SK" sz="2100" kern="1200" dirty="0"/>
            <a:t>(databáze </a:t>
          </a:r>
          <a:r>
            <a:rPr lang="sk-SK" sz="2100" kern="1200" dirty="0" err="1"/>
            <a:t>nutričního</a:t>
          </a:r>
          <a:r>
            <a:rPr lang="sk-SK" sz="2100" kern="1200" dirty="0"/>
            <a:t> </a:t>
          </a:r>
          <a:r>
            <a:rPr lang="sk-SK" sz="2100" kern="1200" dirty="0" err="1"/>
            <a:t>složení</a:t>
          </a:r>
          <a:r>
            <a:rPr lang="sk-SK" sz="2100" kern="1200" dirty="0"/>
            <a:t> </a:t>
          </a:r>
          <a:r>
            <a:rPr lang="sk-SK" sz="2100" kern="1200" dirty="0" err="1"/>
            <a:t>potravin</a:t>
          </a:r>
          <a:r>
            <a:rPr lang="sk-SK" sz="2100" kern="1200" dirty="0"/>
            <a:t>)</a:t>
          </a:r>
          <a:endParaRPr lang="en-US" sz="2100" kern="1200" dirty="0"/>
        </a:p>
      </dsp:txBody>
      <dsp:txXfrm>
        <a:off x="467919" y="1360301"/>
        <a:ext cx="3963411" cy="1057394"/>
      </dsp:txXfrm>
    </dsp:sp>
    <dsp:sp modelId="{DC7387FE-5568-40DA-8DC6-5BCB69553ED2}">
      <dsp:nvSpPr>
        <dsp:cNvPr id="0" name=""/>
        <dsp:cNvSpPr/>
      </dsp:nvSpPr>
      <dsp:spPr>
        <a:xfrm>
          <a:off x="863552" y="2654808"/>
          <a:ext cx="5194300" cy="1123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b="1" kern="1200" dirty="0"/>
            <a:t>Stanovení </a:t>
          </a:r>
          <a:r>
            <a:rPr lang="sk-SK" sz="2400" b="1" kern="1200" dirty="0" err="1"/>
            <a:t>přívodu</a:t>
          </a:r>
          <a:r>
            <a:rPr lang="sk-SK" sz="2400" b="1" kern="1200" dirty="0"/>
            <a:t> </a:t>
          </a:r>
          <a:r>
            <a:rPr lang="sk-SK" sz="2400" b="1" kern="1200" dirty="0" err="1"/>
            <a:t>nutrientů</a:t>
          </a:r>
          <a:r>
            <a:rPr lang="sk-SK" sz="2400" kern="1200" dirty="0"/>
            <a:t> </a:t>
          </a:r>
          <a:r>
            <a:rPr lang="sk-SK" sz="2100" kern="1200" dirty="0"/>
            <a:t>(</a:t>
          </a:r>
          <a:r>
            <a:rPr lang="sk-SK" sz="2100" kern="1200" dirty="0" err="1"/>
            <a:t>střední</a:t>
          </a:r>
          <a:r>
            <a:rPr lang="sk-SK" sz="2100" kern="1200" dirty="0"/>
            <a:t> hodnota, variabilita, </a:t>
          </a:r>
          <a:r>
            <a:rPr lang="sk-SK" sz="2100" kern="1200" dirty="0" err="1"/>
            <a:t>distribuce</a:t>
          </a:r>
          <a:r>
            <a:rPr lang="sk-SK" sz="2100" kern="1200" dirty="0"/>
            <a:t> </a:t>
          </a:r>
          <a:r>
            <a:rPr lang="sk-SK" sz="2100" kern="1200" dirty="0" err="1"/>
            <a:t>přívodu</a:t>
          </a:r>
          <a:r>
            <a:rPr lang="sk-SK" sz="2100" kern="1200" dirty="0"/>
            <a:t>)</a:t>
          </a:r>
          <a:endParaRPr lang="en-US" sz="2100" kern="1200" dirty="0"/>
        </a:p>
      </dsp:txBody>
      <dsp:txXfrm>
        <a:off x="896449" y="2687705"/>
        <a:ext cx="3969904" cy="1057394"/>
      </dsp:txXfrm>
    </dsp:sp>
    <dsp:sp modelId="{4A9D982F-AB2F-4307-A366-040613B80263}">
      <dsp:nvSpPr>
        <dsp:cNvPr id="0" name=""/>
        <dsp:cNvSpPr/>
      </dsp:nvSpPr>
      <dsp:spPr>
        <a:xfrm>
          <a:off x="1298574" y="3982212"/>
          <a:ext cx="5194300" cy="1123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b="1" kern="1200" dirty="0" err="1"/>
            <a:t>Srovnání</a:t>
          </a:r>
          <a:r>
            <a:rPr lang="sk-SK" sz="2400" b="1" kern="1200" dirty="0"/>
            <a:t> s </a:t>
          </a:r>
          <a:r>
            <a:rPr lang="sk-SK" sz="2400" b="1" kern="1200" dirty="0" err="1"/>
            <a:t>doporučením</a:t>
          </a:r>
          <a:r>
            <a:rPr lang="sk-SK" sz="2400" b="1" kern="1200" dirty="0"/>
            <a:t> </a:t>
          </a:r>
          <a:r>
            <a:rPr lang="sk-SK" sz="2100" kern="1200" dirty="0"/>
            <a:t>(FBDG, referenční hodnoty </a:t>
          </a:r>
          <a:r>
            <a:rPr lang="sk-SK" sz="2100" kern="1200" dirty="0" err="1"/>
            <a:t>přívodu</a:t>
          </a:r>
          <a:r>
            <a:rPr lang="sk-SK" sz="2100" kern="1200" dirty="0"/>
            <a:t> </a:t>
          </a:r>
          <a:r>
            <a:rPr lang="sk-SK" sz="2100" kern="1200" dirty="0" err="1"/>
            <a:t>nutrientů</a:t>
          </a:r>
          <a:r>
            <a:rPr lang="sk-SK" sz="2100" kern="1200" dirty="0"/>
            <a:t>)</a:t>
          </a:r>
          <a:endParaRPr lang="en-US" sz="2100" kern="1200" dirty="0"/>
        </a:p>
      </dsp:txBody>
      <dsp:txXfrm>
        <a:off x="1331471" y="4015109"/>
        <a:ext cx="3963411" cy="1057394"/>
      </dsp:txXfrm>
    </dsp:sp>
    <dsp:sp modelId="{9E35B6C6-C75C-4720-A801-4A577F47EA8F}">
      <dsp:nvSpPr>
        <dsp:cNvPr id="0" name=""/>
        <dsp:cNvSpPr/>
      </dsp:nvSpPr>
      <dsp:spPr>
        <a:xfrm>
          <a:off x="4464227" y="860259"/>
          <a:ext cx="730072" cy="730072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635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4628493" y="860259"/>
        <a:ext cx="401540" cy="549379"/>
      </dsp:txXfrm>
    </dsp:sp>
    <dsp:sp modelId="{840F5748-358D-4D23-81F5-E1189B4EF2BE}">
      <dsp:nvSpPr>
        <dsp:cNvPr id="0" name=""/>
        <dsp:cNvSpPr/>
      </dsp:nvSpPr>
      <dsp:spPr>
        <a:xfrm>
          <a:off x="4899250" y="2187663"/>
          <a:ext cx="730072" cy="730072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635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5063516" y="2187663"/>
        <a:ext cx="401540" cy="549379"/>
      </dsp:txXfrm>
    </dsp:sp>
    <dsp:sp modelId="{6777A8C3-B327-44A6-A16F-2E5EBCBBC3D5}">
      <dsp:nvSpPr>
        <dsp:cNvPr id="0" name=""/>
        <dsp:cNvSpPr/>
      </dsp:nvSpPr>
      <dsp:spPr>
        <a:xfrm>
          <a:off x="5327780" y="3515067"/>
          <a:ext cx="730072" cy="730072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635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5492046" y="3515067"/>
        <a:ext cx="401540" cy="549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E3DDD-3CE2-4780-A144-ADB4CE867D2D}" type="datetimeFigureOut">
              <a:rPr lang="sk-SK" smtClean="0"/>
              <a:t>07.11.2020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B6A0E-6B4D-49BF-86F0-38FA739F0B2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983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6911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907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2170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4180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9528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7444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334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3060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7772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7873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sk-SK" dirty="0">
                <a:latin typeface="Arial" panose="020B0604020202020204" pitchFamily="34" charset="0"/>
              </a:rPr>
              <a:t>Jelikož často je spotřeba měřena pouze krátkou dobu, výsledné hodnoty jsou zatíženy velkou chybou – to je způsobené variabilitou v jednotlivých dnech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8252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05206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sk-SK" dirty="0">
                <a:latin typeface="Arial" panose="020B0604020202020204" pitchFamily="34" charset="0"/>
              </a:rPr>
              <a:t>Jelikož často je spotřeba měřena pouze krátkou dobu, výsledné hodnoty jsou zatíženy velkou chybou – to je způsobené variabilitou v jednotlivých dnech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3961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sk-SK" dirty="0">
                <a:latin typeface="Arial" panose="020B0604020202020204" pitchFamily="34" charset="0"/>
              </a:rPr>
              <a:t>Při zjišťování spotřeby potravin dochází prakticky vždy k chybám, jejichž charakter a velikost souvisí s použitou metodou. Chyby vznikají už během rozhovoru. Dále při kódování, přepočtu na nutrienty a při interpretaci.  Jednou z chyb vznikajících během rozhovoru, která je spojována s metodou 24HR (ale nejen s ní) je </a:t>
            </a:r>
            <a:r>
              <a:rPr lang="cs-CZ" altLang="sk-SK" dirty="0" err="1">
                <a:latin typeface="Arial" panose="020B0604020202020204" pitchFamily="34" charset="0"/>
              </a:rPr>
              <a:t>misreporting</a:t>
            </a:r>
            <a:r>
              <a:rPr lang="cs-CZ" altLang="sk-SK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38509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sk-SK" dirty="0">
                <a:latin typeface="Arial" panose="020B0604020202020204" pitchFamily="34" charset="0"/>
              </a:rPr>
              <a:t>Jelikož často je spotřeba měřena pouze krátkou dobu, výsledné hodnoty jsou zatíženy velkou chybou – to je způsobené variabilitou v jednotlivých dnech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97471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sk-SK" dirty="0">
              <a:latin typeface="Arial" panose="020B0604020202020204" pitchFamily="34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88121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sk-SK" dirty="0">
                <a:latin typeface="Arial" panose="020B0604020202020204" pitchFamily="34" charset="0"/>
              </a:rPr>
              <a:t>Jelikož často je spotřeba měřena pouze krátkou dobu, výsledné hodnoty jsou zatíženy velkou chybou – to je způsobené variabilitou v jednotlivých dnech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63476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sk-SK" dirty="0">
              <a:latin typeface="Arial" panose="020B0604020202020204" pitchFamily="34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645077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sk-SK" dirty="0">
              <a:latin typeface="Arial" panose="020B0604020202020204" pitchFamily="34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3929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672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3373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4788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8401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sk-SK" dirty="0"/>
              <a:t>Globální metody zjišťuji spotřebu na úrovni států nebo regiónů, individuální metody zjišťují údaje přímo u jednotlivých osob. Globální metody často slouží k prognózám v oblasti výroby a prodeje potravin. Food </a:t>
            </a:r>
            <a:r>
              <a:rPr lang="cs-CZ" altLang="sk-SK" dirty="0" err="1"/>
              <a:t>ballance</a:t>
            </a:r>
            <a:r>
              <a:rPr lang="cs-CZ" altLang="sk-SK" dirty="0"/>
              <a:t> </a:t>
            </a:r>
            <a:r>
              <a:rPr lang="cs-CZ" altLang="sk-SK" dirty="0" err="1"/>
              <a:t>shesheets</a:t>
            </a:r>
            <a:r>
              <a:rPr lang="cs-CZ" altLang="sk-SK" dirty="0"/>
              <a:t> jsou vhodné pro odhad výživy na úrovni státu, pro srovnání mezi jednotlivými státy a také slouží k mapování trendů ve spotřebě potravin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1469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5979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6A0E-6B4D-49BF-86F0-38FA739F0B26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4922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DE085C-016D-4B48-A595-2B6E6288C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FFFC383-0824-481C-8B9A-983FF4B38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967C5B9-91A5-4194-975F-660B1A65A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46C57-C5F0-49B5-A6CB-780033C28E55}" type="datetimeFigureOut">
              <a:rPr lang="sk-SK" smtClean="0"/>
              <a:t>07.11.2020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48FA642-DDE8-422D-8E3F-95FF814DB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F72CEA5-2679-4442-B8A4-08795B91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9BE5-EFD0-4D80-9E33-6C2C071A731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6271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0B1664-E35B-4ACE-8A69-80C4B1E41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728C0E73-BB6A-48B0-992D-A526AE9C1A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2030D08-6CD0-40C9-9415-B261CBDAD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46C57-C5F0-49B5-A6CB-780033C28E55}" type="datetimeFigureOut">
              <a:rPr lang="sk-SK" smtClean="0"/>
              <a:t>07.11.2020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1325F75-0C14-4E20-9CB1-AD8E77FD1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7542099-05B4-44A1-B46F-1CE1EA20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9BE5-EFD0-4D80-9E33-6C2C071A731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4592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52E15797-8F7E-4F24-A2FF-6F4F38FEAC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6F7879E6-E062-4872-A8DA-51B5F2536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AA1CD65-12CA-450E-B238-54B131BFF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46C57-C5F0-49B5-A6CB-780033C28E55}" type="datetimeFigureOut">
              <a:rPr lang="sk-SK" smtClean="0"/>
              <a:t>07.11.2020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F6DB289-3FED-4DF0-AA77-20ABD06AA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A450F8B-0151-4AD8-8356-A9D720640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9BE5-EFD0-4D80-9E33-6C2C071A731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3681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0AFEEC-8016-4C34-BB3E-EB1FCE425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489BD0C-EABB-4E2E-81D2-55196870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3681B87-D6FC-4759-B9A0-32E472E11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46C57-C5F0-49B5-A6CB-780033C28E55}" type="datetimeFigureOut">
              <a:rPr lang="sk-SK" smtClean="0"/>
              <a:t>07.11.2020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90054AF-3DEF-4BEB-882A-486241FC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15FAA73-323F-4CEE-B27B-72147680D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9BE5-EFD0-4D80-9E33-6C2C071A731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9014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34BFF2-BDCB-44AF-B6A2-6BADB95CF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E72D5864-568E-4CBD-BA2D-DECDE8EAE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BCB2C00-A32F-41C1-B965-F7970D8E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46C57-C5F0-49B5-A6CB-780033C28E55}" type="datetimeFigureOut">
              <a:rPr lang="sk-SK" smtClean="0"/>
              <a:t>07.11.2020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C59C2A8-9D69-4DEC-8E65-CB3E39FD8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2AFC92E-6FE9-47C5-A2CF-6673EAD90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9BE5-EFD0-4D80-9E33-6C2C071A731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9368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2AE1C4-6650-4C1F-947C-6DB43E311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B199C42-8924-4B0D-BD38-4E4B544A1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429F286-B7C5-47AF-9D29-7C2B23D1D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8300306-E26A-4D6C-B286-FF9BB47A9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46C57-C5F0-49B5-A6CB-780033C28E55}" type="datetimeFigureOut">
              <a:rPr lang="sk-SK" smtClean="0"/>
              <a:t>07.11.2020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9FA5BA5-0634-4CD1-9F0F-6C9649323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DDFC71F-E27B-4615-ADA3-DEC1B81C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9BE5-EFD0-4D80-9E33-6C2C071A731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6381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A69667-4687-410F-A8D5-1964CADA8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61AD4F3B-443C-4D33-9E0C-FD8EDC8A0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FDA73E5-DC15-49B1-9B56-58B724DEB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8A739B2A-78BE-430B-88DF-F1EA18A812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08C95DDD-1BFB-46FA-BC1B-9A1B69837D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E4445822-48E8-468F-AEF0-43A81EEDF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46C57-C5F0-49B5-A6CB-780033C28E55}" type="datetimeFigureOut">
              <a:rPr lang="sk-SK" smtClean="0"/>
              <a:t>07.11.2020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81C42B85-CB6E-44B2-A2E9-ED6D9CB51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8C5D3587-3553-4D68-BAD2-A70570B6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9BE5-EFD0-4D80-9E33-6C2C071A731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8228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E0529-186E-4824-8CE4-9E68C20A6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1FB6752-78D5-4CBA-B0F1-D1598F9A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46C57-C5F0-49B5-A6CB-780033C28E55}" type="datetimeFigureOut">
              <a:rPr lang="sk-SK" smtClean="0"/>
              <a:t>07.11.2020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A7C33F1-C3CE-446D-B1B2-E28B18D2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98825E8-4C00-4CF7-A63C-83DE4C316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9BE5-EFD0-4D80-9E33-6C2C071A731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044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12BE0C9-01E9-414E-9EA0-3A012DFB5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46C57-C5F0-49B5-A6CB-780033C28E55}" type="datetimeFigureOut">
              <a:rPr lang="sk-SK" smtClean="0"/>
              <a:t>07.11.2020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380EDA6-AABA-40A3-98B8-8B0DDE055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F112EBE-360F-4064-AE18-5F31D78CB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9BE5-EFD0-4D80-9E33-6C2C071A731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989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ED3799-34FE-4F26-83AB-37A36FDE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3BFBB79-25E8-45C4-999D-EB3084C66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C0075AAA-5CE7-4FB6-8EF1-FDE0D12CE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2706A1D-4D68-4014-B323-56B134DAB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46C57-C5F0-49B5-A6CB-780033C28E55}" type="datetimeFigureOut">
              <a:rPr lang="sk-SK" smtClean="0"/>
              <a:t>07.11.2020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C11F704-A89A-4ECB-836A-07F63CBC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7C3A66F-E983-4490-8152-78C20EE59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9BE5-EFD0-4D80-9E33-6C2C071A731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7890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01AA10-3A2A-41B4-94C1-062855BB6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85B5B038-5F6D-48B7-8457-9D64CAEED1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43278984-B066-46E4-9681-75E6FC617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60CA9E9-DD3D-4F6B-9CF3-9F9DA5B7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46C57-C5F0-49B5-A6CB-780033C28E55}" type="datetimeFigureOut">
              <a:rPr lang="sk-SK" smtClean="0"/>
              <a:t>07.11.2020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C4F57DC-4EBC-4013-A1F8-55A9CDFCB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9A1E663-6EC9-4B7A-85CA-C75728C8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9BE5-EFD0-4D80-9E33-6C2C071A731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177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2ABCDF42-7837-491C-A18B-7364A5FA1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A8ADA923-E287-4DDD-BEA2-1D9C7D8A0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76F5912-2B8B-4C1F-8134-2ED2001C4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46C57-C5F0-49B5-A6CB-780033C28E55}" type="datetimeFigureOut">
              <a:rPr lang="sk-SK" smtClean="0"/>
              <a:t>07.11.2020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0934611-C0E1-4BBA-BDC9-E76E6F9F72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315558E-8EC7-4B4C-87D2-90291D49A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39BE5-EFD0-4D80-9E33-6C2C071A731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903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aostat.fao.org/site/368/DesktopDefault.aspx?PageID=368" TargetMode="Externa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microsoft.com/office/2007/relationships/media" Target="../media/media12.m4a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4.m4a"/><Relationship Id="rId7" Type="http://schemas.openxmlformats.org/officeDocument/2006/relationships/notesSlide" Target="../notesSlides/notesSlide23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15.m4a"/><Relationship Id="rId4" Type="http://schemas.openxmlformats.org/officeDocument/2006/relationships/audio" Target="../media/media14.m4a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l.usda.gov/fnic/foodcomp/search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://www.czfcdb.cz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aostat.fao.org/site/368/DesktopDefault.aspx?PageID=368" TargetMode="External"/><Relationship Id="rId5" Type="http://schemas.openxmlformats.org/officeDocument/2006/relationships/hyperlink" Target="http://www.czso.cz/csu/2009edicniplan.nsf/p/3001-09" TargetMode="External"/><Relationship Id="rId4" Type="http://schemas.openxmlformats.org/officeDocument/2006/relationships/hyperlink" Target="http://www.czso.cz/csu/2009edicniplan.nsf/p/3004-09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sa.europa.eu/en/datex/datexeumenu.htm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A5D2A09D-CE1D-4D33-8383-FC5F5FB92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70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4251489"/>
            <a:ext cx="12188824" cy="2077327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0E76A9-690E-46CC-A1FC-DF8D53A02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688" y="4337523"/>
            <a:ext cx="10918056" cy="1111170"/>
          </a:xfrm>
        </p:spPr>
        <p:txBody>
          <a:bodyPr>
            <a:normAutofit/>
          </a:bodyPr>
          <a:lstStyle/>
          <a:p>
            <a:r>
              <a:rPr lang="cs-CZ" dirty="0">
                <a:latin typeface="Bahnschrift Condensed" panose="020B0502040204020203" pitchFamily="34" charset="0"/>
              </a:rPr>
              <a:t>Hodnocení výživové spotřeby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50BD95E-FD3C-473E-B7BC-25C0C7D02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688" y="5448693"/>
            <a:ext cx="10918056" cy="771132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Mgr. Lenka Slobodníková</a:t>
            </a:r>
          </a:p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Podklady k prezentaci od Mgr. Marie Šubrtové</a:t>
            </a:r>
          </a:p>
          <a:p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2053" name="Straight Connector 72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26832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48927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119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0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91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93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94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975535" cy="5105400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Spotřeba potravin</a:t>
            </a:r>
            <a:br>
              <a:rPr lang="cs-CZ" sz="1800" dirty="0">
                <a:solidFill>
                  <a:srgbClr val="FFFFFF"/>
                </a:solidFill>
                <a:latin typeface="Bahnschrift Condensed" panose="020B0502040204020203" pitchFamily="34" charset="0"/>
              </a:rPr>
            </a:br>
            <a:endParaRPr lang="cs-CZ" sz="1300" dirty="0">
              <a:solidFill>
                <a:srgbClr val="FFFFFF"/>
              </a:solidFill>
              <a:latin typeface="Bahnschrift Condensed" panose="020B0502040204020203" pitchFamily="34" charset="0"/>
            </a:endParaRPr>
          </a:p>
        </p:txBody>
      </p:sp>
      <p:graphicFrame>
        <p:nvGraphicFramePr>
          <p:cNvPr id="145" name="Zástupný objekt pre obsah 2">
            <a:extLst>
              <a:ext uri="{FF2B5EF4-FFF2-40B4-BE49-F238E27FC236}">
                <a16:creationId xmlns:a16="http://schemas.microsoft.com/office/drawing/2014/main" id="{1ED7C2AC-1486-492E-B11A-A15B93C30E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5386855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2299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463485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Globální spotřeba – Celostátní bilance potravin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1923068"/>
            <a:ext cx="10284114" cy="46586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dirty="0" err="1"/>
              <a:t>Vychází</a:t>
            </a:r>
            <a:r>
              <a:rPr lang="sk-SK" dirty="0"/>
              <a:t> z </a:t>
            </a:r>
            <a:r>
              <a:rPr lang="sk-SK" dirty="0" err="1"/>
              <a:t>dat</a:t>
            </a:r>
            <a:r>
              <a:rPr lang="sk-SK" dirty="0"/>
              <a:t> </a:t>
            </a:r>
            <a:r>
              <a:rPr lang="sk-SK" dirty="0" err="1"/>
              <a:t>popisujících</a:t>
            </a:r>
            <a:r>
              <a:rPr lang="sk-SK" dirty="0"/>
              <a:t> </a:t>
            </a:r>
            <a:r>
              <a:rPr lang="sk-SK" b="1" dirty="0"/>
              <a:t>zdroje</a:t>
            </a:r>
            <a:r>
              <a:rPr lang="sk-SK" dirty="0"/>
              <a:t>: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sk-SK" dirty="0" err="1"/>
              <a:t>zemědělská</a:t>
            </a:r>
            <a:r>
              <a:rPr lang="sk-SK" dirty="0"/>
              <a:t> a </a:t>
            </a:r>
            <a:r>
              <a:rPr lang="sk-SK" dirty="0" err="1"/>
              <a:t>průmyslová</a:t>
            </a:r>
            <a:r>
              <a:rPr lang="sk-SK" dirty="0"/>
              <a:t> výroba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sk-SK" dirty="0"/>
              <a:t>dovoz </a:t>
            </a:r>
            <a:r>
              <a:rPr lang="sk-SK" dirty="0" err="1"/>
              <a:t>potravin</a:t>
            </a:r>
            <a:endParaRPr lang="sk-SK" dirty="0"/>
          </a:p>
          <a:p>
            <a:pPr lvl="1">
              <a:buFont typeface="Calibri" panose="020F0502020204030204" pitchFamily="34" charset="0"/>
              <a:buChar char="-"/>
            </a:pPr>
            <a:r>
              <a:rPr lang="sk-SK" dirty="0"/>
              <a:t>obchodní zásoby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sk-SK" dirty="0" err="1"/>
              <a:t>mezinárodní</a:t>
            </a:r>
            <a:r>
              <a:rPr lang="sk-SK" dirty="0"/>
              <a:t> potravinová pomoc</a:t>
            </a:r>
          </a:p>
          <a:p>
            <a:pPr lvl="1">
              <a:buFont typeface="Calibri" panose="020F0502020204030204" pitchFamily="34" charset="0"/>
              <a:buChar char="-"/>
            </a:pPr>
            <a:endParaRPr lang="sk-SK" sz="300" dirty="0"/>
          </a:p>
          <a:p>
            <a:pPr marL="0" indent="0">
              <a:buNone/>
            </a:pPr>
            <a:r>
              <a:rPr lang="sk-SK" dirty="0" err="1"/>
              <a:t>Dále</a:t>
            </a:r>
            <a:r>
              <a:rPr lang="sk-SK" dirty="0"/>
              <a:t> </a:t>
            </a:r>
            <a:r>
              <a:rPr lang="sk-SK" dirty="0" err="1"/>
              <a:t>se</a:t>
            </a:r>
            <a:r>
              <a:rPr lang="sk-SK" dirty="0"/>
              <a:t> vyhotoví </a:t>
            </a:r>
            <a:r>
              <a:rPr lang="sk-SK" b="1" dirty="0"/>
              <a:t>údaje o </a:t>
            </a:r>
            <a:r>
              <a:rPr lang="sk-SK" b="1" dirty="0" err="1"/>
              <a:t>spotřebě</a:t>
            </a:r>
            <a:r>
              <a:rPr lang="sk-SK" b="1" dirty="0"/>
              <a:t> </a:t>
            </a:r>
            <a:r>
              <a:rPr lang="sk-SK" b="1" dirty="0" err="1"/>
              <a:t>těchto</a:t>
            </a:r>
            <a:r>
              <a:rPr lang="sk-SK" b="1" dirty="0"/>
              <a:t> </a:t>
            </a:r>
            <a:r>
              <a:rPr lang="sk-SK" b="1" dirty="0" err="1"/>
              <a:t>zdrojů</a:t>
            </a:r>
            <a:r>
              <a:rPr lang="sk-SK" b="1" dirty="0"/>
              <a:t>: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sk-SK" dirty="0" err="1"/>
              <a:t>prodej</a:t>
            </a:r>
            <a:r>
              <a:rPr lang="sk-SK" dirty="0"/>
              <a:t>, </a:t>
            </a:r>
            <a:r>
              <a:rPr lang="sk-SK" dirty="0" err="1"/>
              <a:t>ztráty</a:t>
            </a:r>
            <a:r>
              <a:rPr lang="sk-SK" dirty="0"/>
              <a:t>, vývoz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sk-SK" dirty="0"/>
              <a:t>výrobní </a:t>
            </a:r>
            <a:r>
              <a:rPr lang="sk-SK" dirty="0" err="1"/>
              <a:t>spotřeba</a:t>
            </a:r>
            <a:endParaRPr lang="sk-SK" dirty="0"/>
          </a:p>
          <a:p>
            <a:pPr lvl="1">
              <a:buFont typeface="Calibri" panose="020F0502020204030204" pitchFamily="34" charset="0"/>
              <a:buChar char="-"/>
            </a:pPr>
            <a:r>
              <a:rPr lang="sk-SK" dirty="0"/>
              <a:t>samozásobení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sk-SK" dirty="0"/>
              <a:t>konečné zásoby v </a:t>
            </a:r>
            <a:r>
              <a:rPr lang="sk-SK" dirty="0" err="1"/>
              <a:t>obchodech</a:t>
            </a:r>
            <a:r>
              <a:rPr lang="sk-SK" dirty="0"/>
              <a:t> a formách </a:t>
            </a:r>
            <a:r>
              <a:rPr lang="sk-SK" dirty="0" err="1"/>
              <a:t>veřejného</a:t>
            </a:r>
            <a:r>
              <a:rPr lang="sk-SK" dirty="0"/>
              <a:t> </a:t>
            </a:r>
            <a:r>
              <a:rPr lang="sk-SK" dirty="0" err="1"/>
              <a:t>stravování</a:t>
            </a:r>
            <a:endParaRPr lang="sk-SK" dirty="0"/>
          </a:p>
          <a:p>
            <a:pPr lvl="1">
              <a:buFont typeface="Calibri" panose="020F0502020204030204" pitchFamily="34" charset="0"/>
              <a:buChar char="-"/>
            </a:pPr>
            <a:endParaRPr lang="sk-SK" sz="300" dirty="0"/>
          </a:p>
          <a:p>
            <a:pPr marL="0" indent="0">
              <a:buNone/>
            </a:pPr>
            <a:r>
              <a:rPr lang="sk-SK" dirty="0" err="1"/>
              <a:t>Data</a:t>
            </a:r>
            <a:r>
              <a:rPr lang="sk-SK" dirty="0"/>
              <a:t> dostupná na </a:t>
            </a:r>
            <a:r>
              <a:rPr lang="sk-SK" dirty="0" err="1"/>
              <a:t>stránkách</a:t>
            </a:r>
            <a:r>
              <a:rPr lang="sk-SK" dirty="0"/>
              <a:t> ČSÚ</a:t>
            </a:r>
          </a:p>
          <a:p>
            <a:pPr>
              <a:buFont typeface="Calibri" panose="020F0502020204030204" pitchFamily="34" charset="0"/>
              <a:buChar char="-"/>
            </a:pPr>
            <a:endParaRPr lang="sk-SK" b="1" dirty="0"/>
          </a:p>
          <a:p>
            <a:pPr>
              <a:buFont typeface="Calibri" panose="020F0502020204030204" pitchFamily="34" charset="0"/>
              <a:buChar char="-"/>
            </a:pPr>
            <a:endParaRPr lang="sk-SK" dirty="0"/>
          </a:p>
          <a:p>
            <a:pPr>
              <a:buFont typeface="Calibri" panose="020F0502020204030204" pitchFamily="34" charset="0"/>
              <a:buChar char="-"/>
            </a:pPr>
            <a:endParaRPr lang="cs-CZ" sz="2200" dirty="0"/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3B9AB66F-6884-403A-851E-738D86FAA2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8" end="2627.86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8406" y="3604111"/>
            <a:ext cx="823396" cy="82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6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463485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Globální spotřeba – Food balance </a:t>
            </a:r>
            <a:r>
              <a:rPr lang="cs-CZ" u="sng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sheets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1970202"/>
            <a:ext cx="10284114" cy="465865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700" b="1" dirty="0"/>
          </a:p>
          <a:p>
            <a:pPr>
              <a:buFont typeface="Calibri" panose="020F0502020204030204" pitchFamily="34" charset="0"/>
              <a:buChar char="-"/>
            </a:pPr>
            <a:r>
              <a:rPr lang="sk-SK" sz="2400" dirty="0"/>
              <a:t>Metoda FAO</a:t>
            </a:r>
          </a:p>
          <a:p>
            <a:pPr>
              <a:buFont typeface="Calibri" panose="020F0502020204030204" pitchFamily="34" charset="0"/>
              <a:buChar char="-"/>
            </a:pPr>
            <a:endParaRPr lang="sk-SK" sz="700" dirty="0"/>
          </a:p>
          <a:p>
            <a:pPr>
              <a:buFont typeface="Calibri" panose="020F0502020204030204" pitchFamily="34" charset="0"/>
              <a:buChar char="-"/>
            </a:pPr>
            <a:r>
              <a:rPr lang="sk-SK" sz="2400" dirty="0"/>
              <a:t>= (výroba + dovoz (</a:t>
            </a:r>
            <a:r>
              <a:rPr lang="sk-SK" sz="2400" dirty="0" err="1"/>
              <a:t>včetně</a:t>
            </a:r>
            <a:r>
              <a:rPr lang="sk-SK" sz="2400" dirty="0"/>
              <a:t> potravinové pomoci) + zásoby) - (export + </a:t>
            </a:r>
            <a:r>
              <a:rPr lang="sk-SK" sz="2400" dirty="0" err="1"/>
              <a:t>zpracování</a:t>
            </a:r>
            <a:r>
              <a:rPr lang="sk-SK" sz="2400" dirty="0"/>
              <a:t> pro </a:t>
            </a:r>
            <a:r>
              <a:rPr lang="sk-SK" sz="2400" dirty="0" err="1"/>
              <a:t>jiný</a:t>
            </a:r>
            <a:r>
              <a:rPr lang="sk-SK" sz="2400" dirty="0"/>
              <a:t> než </a:t>
            </a:r>
            <a:r>
              <a:rPr lang="sk-SK" sz="2400" dirty="0" err="1"/>
              <a:t>potravinářský</a:t>
            </a:r>
            <a:r>
              <a:rPr lang="sk-SK" sz="2400" dirty="0"/>
              <a:t> účel, </a:t>
            </a:r>
            <a:r>
              <a:rPr lang="sk-SK" sz="2400" dirty="0" err="1"/>
              <a:t>setba</a:t>
            </a:r>
            <a:r>
              <a:rPr lang="sk-SK" sz="2400" dirty="0"/>
              <a:t> + </a:t>
            </a:r>
            <a:r>
              <a:rPr lang="sk-SK" sz="2400" dirty="0" err="1"/>
              <a:t>ztráty</a:t>
            </a:r>
            <a:r>
              <a:rPr lang="sk-SK" sz="2400" dirty="0"/>
              <a:t>)</a:t>
            </a:r>
          </a:p>
          <a:p>
            <a:pPr>
              <a:buFont typeface="Calibri" panose="020F0502020204030204" pitchFamily="34" charset="0"/>
              <a:buChar char="-"/>
            </a:pPr>
            <a:endParaRPr lang="sk-SK" sz="700" dirty="0"/>
          </a:p>
          <a:p>
            <a:pPr>
              <a:buFont typeface="Calibri" panose="020F0502020204030204" pitchFamily="34" charset="0"/>
              <a:buChar char="-"/>
            </a:pPr>
            <a:r>
              <a:rPr lang="sk-SK" sz="2400" dirty="0" err="1"/>
              <a:t>Vyjadřuje</a:t>
            </a:r>
            <a:r>
              <a:rPr lang="sk-SK" sz="2400" dirty="0"/>
              <a:t> </a:t>
            </a:r>
            <a:r>
              <a:rPr lang="sk-SK" sz="2400" dirty="0" err="1"/>
              <a:t>spotřebu</a:t>
            </a:r>
            <a:r>
              <a:rPr lang="sk-SK" sz="2400" dirty="0"/>
              <a:t> v jednotkách </a:t>
            </a:r>
            <a:r>
              <a:rPr lang="sk-SK" sz="2400" dirty="0" err="1"/>
              <a:t>množství</a:t>
            </a:r>
            <a:r>
              <a:rPr lang="sk-SK" sz="2400" dirty="0"/>
              <a:t> na hlavu a rok, v odhadu </a:t>
            </a:r>
            <a:r>
              <a:rPr lang="sk-SK" sz="2400" dirty="0" err="1"/>
              <a:t>příjmu</a:t>
            </a:r>
            <a:r>
              <a:rPr lang="sk-SK" sz="2400" dirty="0"/>
              <a:t> </a:t>
            </a:r>
            <a:r>
              <a:rPr lang="sk-SK" sz="2400" dirty="0" err="1"/>
              <a:t>základních</a:t>
            </a:r>
            <a:r>
              <a:rPr lang="sk-SK" sz="2400" dirty="0"/>
              <a:t> </a:t>
            </a:r>
            <a:r>
              <a:rPr lang="sk-SK" sz="2400" dirty="0" err="1"/>
              <a:t>nutrientů</a:t>
            </a:r>
            <a:r>
              <a:rPr lang="sk-SK" sz="2400" dirty="0"/>
              <a:t> na hlavu a </a:t>
            </a:r>
            <a:r>
              <a:rPr lang="sk-SK" sz="2400" dirty="0" err="1"/>
              <a:t>den</a:t>
            </a:r>
            <a:endParaRPr lang="sk-SK" sz="2400" dirty="0"/>
          </a:p>
          <a:p>
            <a:pPr>
              <a:buFont typeface="Calibri" panose="020F0502020204030204" pitchFamily="34" charset="0"/>
              <a:buChar char="-"/>
            </a:pPr>
            <a:endParaRPr lang="sk-SK" sz="700" dirty="0"/>
          </a:p>
          <a:p>
            <a:pPr>
              <a:buFont typeface="Calibri" panose="020F0502020204030204" pitchFamily="34" charset="0"/>
              <a:buChar char="-"/>
            </a:pPr>
            <a:r>
              <a:rPr lang="sk-SK" sz="2400" dirty="0"/>
              <a:t>Metoda </a:t>
            </a:r>
            <a:r>
              <a:rPr lang="sk-SK" sz="2400" dirty="0" err="1"/>
              <a:t>dobře</a:t>
            </a:r>
            <a:r>
              <a:rPr lang="sk-SK" sz="2400" dirty="0"/>
              <a:t> </a:t>
            </a:r>
            <a:r>
              <a:rPr lang="sk-SK" sz="2400" dirty="0" err="1"/>
              <a:t>mezinárodně</a:t>
            </a:r>
            <a:r>
              <a:rPr lang="sk-SK" sz="2400" dirty="0"/>
              <a:t> </a:t>
            </a:r>
            <a:r>
              <a:rPr lang="sk-SK" sz="2400" dirty="0" err="1"/>
              <a:t>srovnatelná</a:t>
            </a:r>
            <a:r>
              <a:rPr lang="sk-SK" sz="2400" dirty="0"/>
              <a:t>.</a:t>
            </a:r>
            <a:endParaRPr lang="cs-CZ" sz="2400" b="1" dirty="0"/>
          </a:p>
          <a:p>
            <a:endParaRPr lang="sk-SK" sz="2400" dirty="0"/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794929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-204517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420605-6DAF-4B5E-8546-ABA432733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31" y="1333208"/>
            <a:ext cx="8444903" cy="515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Nadpis 8">
            <a:extLst>
              <a:ext uri="{FF2B5EF4-FFF2-40B4-BE49-F238E27FC236}">
                <a16:creationId xmlns:a16="http://schemas.microsoft.com/office/drawing/2014/main" id="{400EBCE1-8706-4371-8E76-8C42BE6B5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8083"/>
          </a:xfrm>
        </p:spPr>
        <p:txBody>
          <a:bodyPr/>
          <a:lstStyle/>
          <a:p>
            <a:r>
              <a:rPr lang="cs-CZ" altLang="sk-SK" dirty="0"/>
              <a:t>Globální spotřeba – data FAO</a:t>
            </a:r>
            <a:endParaRPr lang="sk-SK" dirty="0"/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9DBCEDFC-338B-49B5-B6E1-FB83C4202758}"/>
              </a:ext>
            </a:extLst>
          </p:cNvPr>
          <p:cNvSpPr/>
          <p:nvPr/>
        </p:nvSpPr>
        <p:spPr>
          <a:xfrm>
            <a:off x="1323217" y="6448122"/>
            <a:ext cx="7459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CN" dirty="0">
                <a:solidFill>
                  <a:srgbClr val="9900CC"/>
                </a:solidFill>
                <a:ea typeface="宋体" panose="02010600030101010101" pitchFamily="2" charset="-122"/>
                <a:hlinkClick r:id="rId5"/>
              </a:rPr>
              <a:t>http://faostat.fao.org/site/368/DesktopDefault.aspx?PageID=368</a:t>
            </a:r>
            <a:endParaRPr lang="en-US" altLang="sk-SK" dirty="0">
              <a:solidFill>
                <a:srgbClr val="9900CC"/>
              </a:solidFill>
            </a:endParaRPr>
          </a:p>
          <a:p>
            <a:endParaRPr lang="cs-CZ" altLang="sk-SK" dirty="0"/>
          </a:p>
        </p:txBody>
      </p:sp>
    </p:spTree>
    <p:extLst>
      <p:ext uri="{BB962C8B-B14F-4D97-AF65-F5344CB8AC3E}">
        <p14:creationId xmlns:p14="http://schemas.microsoft.com/office/powerpoint/2010/main" val="105519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67660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Analýza rodinných účtů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092751"/>
            <a:ext cx="10284114" cy="4536107"/>
          </a:xfrm>
        </p:spPr>
        <p:txBody>
          <a:bodyPr>
            <a:noAutofit/>
          </a:bodyPr>
          <a:lstStyle/>
          <a:p>
            <a:pPr>
              <a:buFont typeface="Calibri" panose="020F0502020204030204" pitchFamily="34" charset="0"/>
              <a:buChar char="-"/>
            </a:pPr>
            <a:r>
              <a:rPr lang="sk-SK" sz="2200" i="1" dirty="0" err="1"/>
              <a:t>Household</a:t>
            </a:r>
            <a:r>
              <a:rPr lang="sk-SK" sz="2200" i="1" dirty="0"/>
              <a:t> </a:t>
            </a:r>
            <a:r>
              <a:rPr lang="sk-SK" sz="2200" i="1" dirty="0" err="1"/>
              <a:t>budget</a:t>
            </a:r>
            <a:r>
              <a:rPr lang="sk-SK" sz="2200" i="1" dirty="0"/>
              <a:t> </a:t>
            </a:r>
            <a:r>
              <a:rPr lang="sk-SK" sz="2200" i="1" dirty="0" err="1"/>
              <a:t>survey</a:t>
            </a:r>
            <a:endParaRPr lang="sk-SK" sz="2200" i="1" dirty="0"/>
          </a:p>
          <a:p>
            <a:pPr>
              <a:buFont typeface="Calibri" panose="020F0502020204030204" pitchFamily="34" charset="0"/>
              <a:buChar char="-"/>
            </a:pPr>
            <a:r>
              <a:rPr lang="sk-SK" sz="2200" dirty="0" err="1"/>
              <a:t>Vychází</a:t>
            </a:r>
            <a:r>
              <a:rPr lang="sk-SK" sz="2200" dirty="0"/>
              <a:t> </a:t>
            </a:r>
            <a:r>
              <a:rPr lang="sk-SK" sz="2200" dirty="0" err="1"/>
              <a:t>ze</a:t>
            </a:r>
            <a:r>
              <a:rPr lang="sk-SK" sz="2200" dirty="0"/>
              <a:t> </a:t>
            </a:r>
            <a:r>
              <a:rPr lang="sk-SK" sz="2200" dirty="0" err="1"/>
              <a:t>sledování</a:t>
            </a:r>
            <a:r>
              <a:rPr lang="sk-SK" sz="2200" dirty="0"/>
              <a:t> </a:t>
            </a:r>
            <a:r>
              <a:rPr lang="sk-SK" sz="2200" dirty="0" err="1"/>
              <a:t>spotřeby</a:t>
            </a:r>
            <a:r>
              <a:rPr lang="sk-SK" sz="2200" dirty="0"/>
              <a:t> na úrovni domácností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sk-SK" sz="2200" dirty="0"/>
              <a:t>Panel </a:t>
            </a:r>
            <a:r>
              <a:rPr lang="sk-SK" sz="2200" dirty="0" err="1"/>
              <a:t>zpravodajských</a:t>
            </a:r>
            <a:r>
              <a:rPr lang="sk-SK" sz="2200" dirty="0"/>
              <a:t> domácností vede záznam </a:t>
            </a:r>
            <a:r>
              <a:rPr lang="sk-SK" sz="2200" dirty="0" err="1"/>
              <a:t>všech</a:t>
            </a:r>
            <a:r>
              <a:rPr lang="sk-SK" sz="2200" dirty="0"/>
              <a:t> </a:t>
            </a:r>
            <a:r>
              <a:rPr lang="sk-SK" sz="2200" dirty="0" err="1"/>
              <a:t>příjmů</a:t>
            </a:r>
            <a:r>
              <a:rPr lang="sk-SK" sz="2200" dirty="0"/>
              <a:t> a </a:t>
            </a:r>
            <a:r>
              <a:rPr lang="sk-SK" sz="2200" dirty="0" err="1"/>
              <a:t>vydání</a:t>
            </a:r>
            <a:r>
              <a:rPr lang="sk-SK" sz="2200" dirty="0"/>
              <a:t> (v </a:t>
            </a:r>
            <a:r>
              <a:rPr lang="pl-PL" sz="2200" dirty="0"/>
              <a:t>ČR po dobu jednoho měsíce)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sk-SK" sz="2200" dirty="0"/>
              <a:t>Zapisuje </a:t>
            </a:r>
            <a:r>
              <a:rPr lang="sk-SK" sz="2200" dirty="0" err="1"/>
              <a:t>se</a:t>
            </a:r>
            <a:r>
              <a:rPr lang="sk-SK" sz="2200" dirty="0"/>
              <a:t> </a:t>
            </a:r>
            <a:r>
              <a:rPr lang="sk-SK" sz="2200" dirty="0" err="1"/>
              <a:t>množství</a:t>
            </a:r>
            <a:r>
              <a:rPr lang="sk-SK" sz="2200" dirty="0"/>
              <a:t> a cena </a:t>
            </a:r>
            <a:r>
              <a:rPr lang="sk-SK" sz="2200" dirty="0" err="1"/>
              <a:t>pořízených</a:t>
            </a:r>
            <a:r>
              <a:rPr lang="sk-SK" sz="2200" dirty="0"/>
              <a:t> </a:t>
            </a:r>
            <a:r>
              <a:rPr lang="sk-SK" sz="2200" dirty="0" err="1"/>
              <a:t>potravin</a:t>
            </a:r>
            <a:r>
              <a:rPr lang="sk-SK" sz="2200" dirty="0"/>
              <a:t>. V úvahu </a:t>
            </a:r>
            <a:r>
              <a:rPr lang="sk-SK" sz="2200" dirty="0" err="1"/>
              <a:t>se</a:t>
            </a:r>
            <a:r>
              <a:rPr lang="sk-SK" sz="2200" dirty="0"/>
              <a:t> </a:t>
            </a:r>
            <a:r>
              <a:rPr lang="sk-SK" sz="2200" dirty="0" err="1"/>
              <a:t>berou</a:t>
            </a:r>
            <a:r>
              <a:rPr lang="sk-SK" sz="2200" dirty="0"/>
              <a:t> </a:t>
            </a:r>
            <a:r>
              <a:rPr lang="sk-SK" sz="2200" dirty="0" err="1"/>
              <a:t>nejen</a:t>
            </a:r>
            <a:r>
              <a:rPr lang="sk-SK" sz="2200" dirty="0"/>
              <a:t> </a:t>
            </a:r>
            <a:r>
              <a:rPr lang="pl-PL" sz="2200" dirty="0"/>
              <a:t>nakoupené potraviny, ale i dary, naturální spotřeba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sk-SK" sz="2200" dirty="0" err="1"/>
              <a:t>Data</a:t>
            </a:r>
            <a:r>
              <a:rPr lang="sk-SK" sz="2200" dirty="0"/>
              <a:t> </a:t>
            </a:r>
            <a:r>
              <a:rPr lang="sk-SK" sz="2200" dirty="0" err="1"/>
              <a:t>se</a:t>
            </a:r>
            <a:r>
              <a:rPr lang="sk-SK" sz="2200" dirty="0"/>
              <a:t> </a:t>
            </a:r>
            <a:r>
              <a:rPr lang="sk-SK" sz="2200" dirty="0" err="1"/>
              <a:t>uvádějí</a:t>
            </a:r>
            <a:r>
              <a:rPr lang="sk-SK" sz="2200" dirty="0"/>
              <a:t> na „</a:t>
            </a:r>
            <a:r>
              <a:rPr lang="sk-SK" sz="2200" dirty="0" err="1"/>
              <a:t>průměrnou</a:t>
            </a:r>
            <a:r>
              <a:rPr lang="sk-SK" sz="2200" dirty="0"/>
              <a:t> osobu“. </a:t>
            </a:r>
            <a:r>
              <a:rPr lang="sk-SK" sz="2200" dirty="0" err="1"/>
              <a:t>Nelze</a:t>
            </a:r>
            <a:r>
              <a:rPr lang="sk-SK" sz="2200" dirty="0"/>
              <a:t> </a:t>
            </a:r>
            <a:r>
              <a:rPr lang="sk-SK" sz="2200" dirty="0" err="1"/>
              <a:t>zjistit</a:t>
            </a:r>
            <a:r>
              <a:rPr lang="sk-SK" sz="2200" dirty="0"/>
              <a:t> </a:t>
            </a:r>
            <a:r>
              <a:rPr lang="sk-SK" sz="2200" dirty="0" err="1"/>
              <a:t>distribuci</a:t>
            </a:r>
            <a:r>
              <a:rPr lang="sk-SK" sz="2200" dirty="0"/>
              <a:t> </a:t>
            </a:r>
            <a:r>
              <a:rPr lang="sk-SK" sz="2200" dirty="0" err="1"/>
              <a:t>potravin</a:t>
            </a:r>
            <a:r>
              <a:rPr lang="sk-SK" sz="2200" dirty="0"/>
              <a:t> </a:t>
            </a:r>
            <a:r>
              <a:rPr lang="sk-SK" sz="2200" dirty="0" err="1"/>
              <a:t>mezi</a:t>
            </a:r>
            <a:r>
              <a:rPr lang="sk-SK" sz="2200" dirty="0"/>
              <a:t> členy domácnosti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sk-SK" sz="2200" dirty="0" err="1"/>
              <a:t>Problémem</a:t>
            </a:r>
            <a:r>
              <a:rPr lang="sk-SK" sz="2200" dirty="0"/>
              <a:t> </a:t>
            </a:r>
            <a:r>
              <a:rPr lang="sk-SK" sz="2200" dirty="0" err="1"/>
              <a:t>jsou</a:t>
            </a:r>
            <a:r>
              <a:rPr lang="sk-SK" sz="2200" dirty="0"/>
              <a:t> obvykle pokrmy konzumované mimo </a:t>
            </a:r>
            <a:r>
              <a:rPr lang="sk-SK" sz="2200" dirty="0" err="1"/>
              <a:t>domácnost</a:t>
            </a:r>
            <a:r>
              <a:rPr lang="sk-SK" sz="2200" dirty="0"/>
              <a:t>, nákupy do zásoby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sk-SK" sz="2200" dirty="0" err="1"/>
              <a:t>Zjišťují</a:t>
            </a:r>
            <a:r>
              <a:rPr lang="sk-SK" sz="2200" dirty="0"/>
              <a:t> </a:t>
            </a:r>
            <a:r>
              <a:rPr lang="sk-SK" sz="2200" dirty="0" err="1"/>
              <a:t>se</a:t>
            </a:r>
            <a:r>
              <a:rPr lang="sk-SK" sz="2200" dirty="0"/>
              <a:t> </a:t>
            </a:r>
            <a:r>
              <a:rPr lang="sk-SK" sz="2200" dirty="0" err="1"/>
              <a:t>socio</a:t>
            </a:r>
            <a:r>
              <a:rPr lang="sk-SK" sz="2200" dirty="0"/>
              <a:t>-ekonomické údaje o domácnosti – </a:t>
            </a:r>
            <a:r>
              <a:rPr lang="sk-SK" sz="2200" dirty="0" err="1"/>
              <a:t>sociální</a:t>
            </a:r>
            <a:r>
              <a:rPr lang="sk-SK" sz="2200" dirty="0"/>
              <a:t> skupina, počet </a:t>
            </a:r>
            <a:r>
              <a:rPr lang="sk-SK" sz="2200" dirty="0" err="1"/>
              <a:t>členů</a:t>
            </a:r>
            <a:r>
              <a:rPr lang="sk-SK" sz="2200" dirty="0"/>
              <a:t>, </a:t>
            </a:r>
            <a:r>
              <a:rPr lang="sk-SK" sz="2200" dirty="0" err="1"/>
              <a:t>vzdělání</a:t>
            </a:r>
            <a:r>
              <a:rPr lang="sk-SK" sz="2200" dirty="0"/>
              <a:t>, </a:t>
            </a:r>
            <a:r>
              <a:rPr lang="sk-SK" sz="2200" dirty="0" err="1"/>
              <a:t>zaměstnání</a:t>
            </a:r>
            <a:endParaRPr lang="sk-SK" sz="2200" dirty="0"/>
          </a:p>
          <a:p>
            <a:pPr>
              <a:buFont typeface="Calibri" panose="020F0502020204030204" pitchFamily="34" charset="0"/>
              <a:buChar char="-"/>
            </a:pPr>
            <a:r>
              <a:rPr lang="sk-SK" sz="2200" dirty="0" err="1"/>
              <a:t>Aktuální</a:t>
            </a:r>
            <a:r>
              <a:rPr lang="sk-SK" sz="2200" dirty="0"/>
              <a:t> </a:t>
            </a:r>
            <a:r>
              <a:rPr lang="sk-SK" sz="2200" dirty="0" err="1"/>
              <a:t>data</a:t>
            </a:r>
            <a:r>
              <a:rPr lang="sk-SK" sz="2200" dirty="0"/>
              <a:t> z analýzy rodinných </a:t>
            </a:r>
            <a:r>
              <a:rPr lang="sk-SK" sz="2200" dirty="0" err="1"/>
              <a:t>účtů</a:t>
            </a:r>
            <a:r>
              <a:rPr lang="sk-SK" sz="2200" dirty="0"/>
              <a:t> </a:t>
            </a:r>
            <a:r>
              <a:rPr lang="sk-SK" sz="2200" dirty="0" err="1"/>
              <a:t>lze</a:t>
            </a:r>
            <a:r>
              <a:rPr lang="sk-SK" sz="2200" dirty="0"/>
              <a:t> </a:t>
            </a:r>
            <a:r>
              <a:rPr lang="sk-SK" sz="2200" dirty="0" err="1"/>
              <a:t>nalézt</a:t>
            </a:r>
            <a:r>
              <a:rPr lang="sk-SK" sz="2200" dirty="0"/>
              <a:t> na internetových </a:t>
            </a:r>
            <a:r>
              <a:rPr lang="sk-SK" sz="2200" dirty="0" err="1"/>
              <a:t>stránkách</a:t>
            </a:r>
            <a:r>
              <a:rPr lang="sk-SK" sz="2200" dirty="0"/>
              <a:t> ČSÚ</a:t>
            </a:r>
            <a:endParaRPr lang="cs-CZ" sz="2200" dirty="0"/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08830796-3BDA-4D22-811B-776A4305B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30287" y="1177472"/>
            <a:ext cx="580189" cy="58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7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0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91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93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94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Přímé metody</a:t>
            </a:r>
            <a:br>
              <a:rPr lang="cs-CZ" sz="1800" dirty="0">
                <a:solidFill>
                  <a:srgbClr val="FFFFFF"/>
                </a:solidFill>
                <a:latin typeface="Bahnschrift Condensed" panose="020B0502040204020203" pitchFamily="34" charset="0"/>
              </a:rPr>
            </a:br>
            <a:endParaRPr lang="cs-CZ" sz="1300" dirty="0">
              <a:solidFill>
                <a:srgbClr val="FFFFFF"/>
              </a:solidFill>
              <a:latin typeface="Bahnschrift Condensed" panose="020B0502040204020203" pitchFamily="34" charset="0"/>
            </a:endParaRPr>
          </a:p>
        </p:txBody>
      </p:sp>
      <p:graphicFrame>
        <p:nvGraphicFramePr>
          <p:cNvPr id="145" name="Zástupný objekt pre obsah 2">
            <a:extLst>
              <a:ext uri="{FF2B5EF4-FFF2-40B4-BE49-F238E27FC236}">
                <a16:creationId xmlns:a16="http://schemas.microsoft.com/office/drawing/2014/main" id="{1ED7C2AC-1486-492E-B11A-A15B93C30E9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10150" y="685799"/>
          <a:ext cx="6492875" cy="5538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4762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03A77B-91FF-4056-A1A7-64D066BB6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37B18FF-79F3-4025-9A56-7529C6968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1EF044E-01F7-41DA-8689-5BA6FE30C1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85" r="12583"/>
          <a:stretch/>
        </p:blipFill>
        <p:spPr>
          <a:xfrm>
            <a:off x="1668544" y="0"/>
            <a:ext cx="8989295" cy="6858000"/>
          </a:xfrm>
          <a:prstGeom prst="rect">
            <a:avLst/>
          </a:prstGeom>
        </p:spPr>
      </p:pic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F71359EC-151F-4A1B-91DE-CA25E1591C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6" end="2355.8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8526" y="4680449"/>
            <a:ext cx="924930" cy="92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0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67660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Retrospektivní metody – 24hodinový </a:t>
            </a:r>
            <a:r>
              <a:rPr lang="cs-CZ" u="sng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recall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94560"/>
            <a:ext cx="10284114" cy="4547419"/>
          </a:xfrm>
        </p:spPr>
        <p:txBody>
          <a:bodyPr>
            <a:normAutofit fontScale="92500"/>
          </a:bodyPr>
          <a:lstStyle/>
          <a:p>
            <a:pPr>
              <a:buFont typeface="Calibri" panose="020F0502020204030204" pitchFamily="34" charset="0"/>
              <a:buChar char="-"/>
            </a:pPr>
            <a:r>
              <a:rPr lang="sk-SK" dirty="0" err="1"/>
              <a:t>Nejčastěji</a:t>
            </a:r>
            <a:r>
              <a:rPr lang="sk-SK" dirty="0"/>
              <a:t> používaná </a:t>
            </a:r>
            <a:r>
              <a:rPr lang="sk-SK" dirty="0" err="1"/>
              <a:t>metoda</a:t>
            </a:r>
            <a:r>
              <a:rPr lang="sk-SK" dirty="0"/>
              <a:t>, </a:t>
            </a:r>
            <a:r>
              <a:rPr lang="sk-SK" dirty="0" err="1"/>
              <a:t>standard</a:t>
            </a:r>
            <a:r>
              <a:rPr lang="sk-SK" dirty="0"/>
              <a:t> EU</a:t>
            </a:r>
          </a:p>
          <a:p>
            <a:pPr>
              <a:buFont typeface="Calibri" panose="020F0502020204030204" pitchFamily="34" charset="0"/>
              <a:buChar char="-"/>
            </a:pPr>
            <a:endParaRPr lang="sk-SK" sz="900" dirty="0"/>
          </a:p>
          <a:p>
            <a:pPr>
              <a:buFont typeface="Calibri" panose="020F0502020204030204" pitchFamily="34" charset="0"/>
              <a:buChar char="-"/>
            </a:pPr>
            <a:r>
              <a:rPr lang="pl-PL" dirty="0"/>
              <a:t>Respondent je dotazován na všechny potraviny a nápoje, </a:t>
            </a:r>
            <a:r>
              <a:rPr lang="sk-SK" dirty="0" err="1"/>
              <a:t>které</a:t>
            </a:r>
            <a:r>
              <a:rPr lang="sk-SK" dirty="0"/>
              <a:t> </a:t>
            </a:r>
            <a:r>
              <a:rPr lang="sk-SK" dirty="0" err="1"/>
              <a:t>zkonzumoval</a:t>
            </a:r>
            <a:r>
              <a:rPr lang="sk-SK" dirty="0"/>
              <a:t> v </a:t>
            </a:r>
            <a:r>
              <a:rPr lang="sk-SK" dirty="0" err="1"/>
              <a:t>předešlém</a:t>
            </a:r>
            <a:r>
              <a:rPr lang="sk-SK" dirty="0"/>
              <a:t> dni </a:t>
            </a:r>
            <a:r>
              <a:rPr lang="sk-SK" dirty="0" err="1"/>
              <a:t>včetně</a:t>
            </a:r>
            <a:r>
              <a:rPr lang="sk-SK" dirty="0"/>
              <a:t> </a:t>
            </a:r>
            <a:r>
              <a:rPr lang="sk-SK" dirty="0" err="1"/>
              <a:t>jejich</a:t>
            </a:r>
            <a:r>
              <a:rPr lang="sk-SK" dirty="0"/>
              <a:t> </a:t>
            </a:r>
            <a:r>
              <a:rPr lang="sk-SK" dirty="0" err="1"/>
              <a:t>množství</a:t>
            </a:r>
            <a:endParaRPr lang="sk-SK" dirty="0"/>
          </a:p>
          <a:p>
            <a:pPr>
              <a:buFont typeface="Calibri" panose="020F0502020204030204" pitchFamily="34" charset="0"/>
              <a:buChar char="-"/>
            </a:pPr>
            <a:endParaRPr lang="sk-SK" sz="900" dirty="0"/>
          </a:p>
          <a:p>
            <a:pPr>
              <a:buFont typeface="Calibri" panose="020F0502020204030204" pitchFamily="34" charset="0"/>
              <a:buChar char="-"/>
            </a:pPr>
            <a:r>
              <a:rPr lang="sk-SK" dirty="0" err="1"/>
              <a:t>Provádí</a:t>
            </a:r>
            <a:r>
              <a:rPr lang="sk-SK" dirty="0"/>
              <a:t> </a:t>
            </a:r>
            <a:r>
              <a:rPr lang="sk-SK" dirty="0" err="1"/>
              <a:t>se</a:t>
            </a:r>
            <a:r>
              <a:rPr lang="sk-SK" dirty="0"/>
              <a:t> formou interview – </a:t>
            </a:r>
            <a:r>
              <a:rPr lang="sk-SK" dirty="0" err="1"/>
              <a:t>řízený</a:t>
            </a:r>
            <a:r>
              <a:rPr lang="sk-SK" dirty="0"/>
              <a:t> rozhovor (</a:t>
            </a:r>
            <a:r>
              <a:rPr lang="sk-SK" dirty="0" err="1"/>
              <a:t>osobně</a:t>
            </a:r>
            <a:r>
              <a:rPr lang="sk-SK" dirty="0"/>
              <a:t> nebo telefonicky)</a:t>
            </a:r>
          </a:p>
          <a:p>
            <a:pPr>
              <a:buFont typeface="Calibri" panose="020F0502020204030204" pitchFamily="34" charset="0"/>
              <a:buChar char="-"/>
            </a:pPr>
            <a:endParaRPr lang="sk-SK" sz="1000" dirty="0"/>
          </a:p>
          <a:p>
            <a:pPr>
              <a:buFont typeface="Calibri" panose="020F0502020204030204" pitchFamily="34" charset="0"/>
              <a:buChar char="-"/>
            </a:pPr>
            <a:r>
              <a:rPr lang="sk-SK" dirty="0"/>
              <a:t> Respondent by </a:t>
            </a:r>
            <a:r>
              <a:rPr lang="sk-SK" dirty="0" err="1"/>
              <a:t>neměl</a:t>
            </a:r>
            <a:r>
              <a:rPr lang="sk-SK" dirty="0"/>
              <a:t> </a:t>
            </a:r>
            <a:r>
              <a:rPr lang="sk-SK" dirty="0" err="1"/>
              <a:t>předem</a:t>
            </a:r>
            <a:r>
              <a:rPr lang="sk-SK" dirty="0"/>
              <a:t> </a:t>
            </a:r>
            <a:r>
              <a:rPr lang="sk-SK" dirty="0" err="1"/>
              <a:t>vědět</a:t>
            </a:r>
            <a:r>
              <a:rPr lang="sk-SK" dirty="0"/>
              <a:t>, </a:t>
            </a:r>
            <a:r>
              <a:rPr lang="sk-SK" dirty="0" err="1"/>
              <a:t>který</a:t>
            </a:r>
            <a:r>
              <a:rPr lang="sk-SK" dirty="0"/>
              <a:t> </a:t>
            </a:r>
            <a:r>
              <a:rPr lang="sk-SK" dirty="0" err="1"/>
              <a:t>den</a:t>
            </a:r>
            <a:r>
              <a:rPr lang="sk-SK" dirty="0"/>
              <a:t> bude </a:t>
            </a:r>
            <a:r>
              <a:rPr lang="sk-SK" dirty="0" err="1"/>
              <a:t>dotazován</a:t>
            </a:r>
            <a:r>
              <a:rPr lang="sk-SK" dirty="0"/>
              <a:t> (</a:t>
            </a:r>
            <a:r>
              <a:rPr lang="sk-SK" dirty="0" err="1"/>
              <a:t>tendence</a:t>
            </a:r>
            <a:r>
              <a:rPr lang="sk-SK" dirty="0"/>
              <a:t> </a:t>
            </a:r>
            <a:r>
              <a:rPr lang="sk-SK" dirty="0" err="1"/>
              <a:t>měnit</a:t>
            </a:r>
            <a:r>
              <a:rPr lang="sk-SK" dirty="0"/>
              <a:t> </a:t>
            </a:r>
            <a:r>
              <a:rPr lang="sk-SK" dirty="0" err="1"/>
              <a:t>své</a:t>
            </a:r>
            <a:r>
              <a:rPr lang="sk-SK" dirty="0"/>
              <a:t> stravovací návyky)</a:t>
            </a:r>
          </a:p>
          <a:p>
            <a:pPr>
              <a:buFont typeface="Calibri" panose="020F0502020204030204" pitchFamily="34" charset="0"/>
              <a:buChar char="-"/>
            </a:pPr>
            <a:endParaRPr lang="sk-SK" sz="1000" dirty="0"/>
          </a:p>
          <a:p>
            <a:pPr>
              <a:buFont typeface="Calibri" panose="020F0502020204030204" pitchFamily="34" charset="0"/>
              <a:buChar char="-"/>
            </a:pPr>
            <a:r>
              <a:rPr lang="sk-SK" dirty="0" err="1"/>
              <a:t>Není</a:t>
            </a:r>
            <a:r>
              <a:rPr lang="sk-SK" dirty="0"/>
              <a:t> vhodný pro menší </a:t>
            </a:r>
            <a:r>
              <a:rPr lang="sk-SK" dirty="0" err="1"/>
              <a:t>děti</a:t>
            </a:r>
            <a:r>
              <a:rPr lang="sk-SK" dirty="0"/>
              <a:t> a osoby v </a:t>
            </a:r>
            <a:r>
              <a:rPr lang="sk-SK" dirty="0" err="1"/>
              <a:t>pokročilém</a:t>
            </a:r>
            <a:r>
              <a:rPr lang="sk-SK" dirty="0"/>
              <a:t> </a:t>
            </a:r>
            <a:r>
              <a:rPr lang="sk-SK" dirty="0" err="1"/>
              <a:t>věku</a:t>
            </a:r>
            <a:r>
              <a:rPr lang="sk-SK" dirty="0"/>
              <a:t> (nutná spolupráce subjektu)</a:t>
            </a:r>
            <a:endParaRPr lang="cs-CZ" dirty="0"/>
          </a:p>
          <a:p>
            <a:endParaRPr lang="cs-CZ" dirty="0"/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23669CD3-A0EB-43AD-89E4-D98ABC0F40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9" end="3591.607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7184" y="894085"/>
            <a:ext cx="970810" cy="97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5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67660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Retrospektivní metody – 24hodinový </a:t>
            </a:r>
            <a:r>
              <a:rPr lang="cs-CZ" u="sng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recall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94560"/>
            <a:ext cx="10284114" cy="454741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sk-SK" sz="100" b="1" dirty="0"/>
          </a:p>
          <a:p>
            <a:pPr marL="0" indent="0">
              <a:buNone/>
            </a:pPr>
            <a:r>
              <a:rPr lang="sk-SK" sz="4000" dirty="0" err="1"/>
              <a:t>Dotazování</a:t>
            </a:r>
            <a:r>
              <a:rPr lang="sk-SK" sz="4000" dirty="0"/>
              <a:t> je </a:t>
            </a:r>
            <a:r>
              <a:rPr lang="sk-SK" sz="4000" dirty="0" err="1"/>
              <a:t>několikaetapové</a:t>
            </a:r>
            <a:r>
              <a:rPr lang="sk-SK" sz="4000" dirty="0"/>
              <a:t>:</a:t>
            </a:r>
          </a:p>
          <a:p>
            <a:endParaRPr lang="sk-SK" sz="1100" dirty="0"/>
          </a:p>
          <a:p>
            <a:pPr lvl="1">
              <a:buFont typeface="Calibri" panose="020F0502020204030204" pitchFamily="34" charset="0"/>
              <a:buChar char="-"/>
            </a:pPr>
            <a:r>
              <a:rPr lang="sk-SK" sz="3600" dirty="0"/>
              <a:t>základní </a:t>
            </a:r>
            <a:r>
              <a:rPr lang="sk-SK" sz="3600" dirty="0" err="1"/>
              <a:t>informace</a:t>
            </a:r>
            <a:r>
              <a:rPr lang="sk-SK" sz="3600" dirty="0"/>
              <a:t> o </a:t>
            </a:r>
            <a:r>
              <a:rPr lang="sk-SK" sz="3600" dirty="0" err="1"/>
              <a:t>zkonzumovaném</a:t>
            </a:r>
            <a:r>
              <a:rPr lang="sk-SK" sz="3600" dirty="0"/>
              <a:t> </a:t>
            </a:r>
            <a:r>
              <a:rPr lang="sk-SK" sz="3600" dirty="0" err="1"/>
              <a:t>jídle</a:t>
            </a:r>
            <a:endParaRPr lang="sk-SK" sz="3600" dirty="0"/>
          </a:p>
          <a:p>
            <a:pPr lvl="1">
              <a:buFont typeface="Calibri" panose="020F0502020204030204" pitchFamily="34" charset="0"/>
              <a:buChar char="-"/>
            </a:pPr>
            <a:r>
              <a:rPr lang="sk-SK" sz="3600" dirty="0" err="1"/>
              <a:t>upřesnění</a:t>
            </a:r>
            <a:r>
              <a:rPr lang="sk-SK" sz="3600" dirty="0"/>
              <a:t> získaných </a:t>
            </a:r>
            <a:r>
              <a:rPr lang="sk-SK" sz="3600" dirty="0" err="1"/>
              <a:t>informací</a:t>
            </a:r>
            <a:endParaRPr lang="sk-SK" sz="3600" dirty="0"/>
          </a:p>
          <a:p>
            <a:pPr lvl="1">
              <a:buFont typeface="Calibri" panose="020F0502020204030204" pitchFamily="34" charset="0"/>
              <a:buChar char="-"/>
            </a:pPr>
            <a:r>
              <a:rPr lang="sk-SK" sz="3600" dirty="0" err="1"/>
              <a:t>zjišťování</a:t>
            </a:r>
            <a:r>
              <a:rPr lang="sk-SK" sz="3600" dirty="0"/>
              <a:t> </a:t>
            </a:r>
            <a:r>
              <a:rPr lang="sk-SK" sz="3600" dirty="0" err="1"/>
              <a:t>zkonzumovaného</a:t>
            </a:r>
            <a:r>
              <a:rPr lang="sk-SK" sz="3600" dirty="0"/>
              <a:t> </a:t>
            </a:r>
            <a:r>
              <a:rPr lang="sk-SK" sz="3600" dirty="0" err="1"/>
              <a:t>množství</a:t>
            </a:r>
            <a:endParaRPr lang="sk-SK" sz="3600" dirty="0"/>
          </a:p>
          <a:p>
            <a:pPr lvl="1">
              <a:buFont typeface="Calibri" panose="020F0502020204030204" pitchFamily="34" charset="0"/>
              <a:buChar char="-"/>
            </a:pPr>
            <a:r>
              <a:rPr lang="sk-SK" sz="3600" dirty="0" err="1"/>
              <a:t>připomenutí</a:t>
            </a:r>
            <a:r>
              <a:rPr lang="sk-SK" sz="3600" dirty="0"/>
              <a:t> </a:t>
            </a:r>
            <a:r>
              <a:rPr lang="sk-SK" sz="3600" dirty="0" err="1"/>
              <a:t>běžně</a:t>
            </a:r>
            <a:r>
              <a:rPr lang="sk-SK" sz="3600" dirty="0"/>
              <a:t> konzumovaných </a:t>
            </a:r>
            <a:r>
              <a:rPr lang="sk-SK" sz="3600" dirty="0" err="1"/>
              <a:t>potravin</a:t>
            </a:r>
            <a:r>
              <a:rPr lang="sk-SK" sz="3600" dirty="0"/>
              <a:t>, typických pro určitou </a:t>
            </a:r>
            <a:r>
              <a:rPr lang="sk-SK" sz="3600" dirty="0" err="1"/>
              <a:t>věkovou</a:t>
            </a:r>
            <a:r>
              <a:rPr lang="sk-SK" sz="3600" dirty="0"/>
              <a:t> skupinu (fáze oživení </a:t>
            </a:r>
            <a:r>
              <a:rPr lang="sk-SK" sz="3600" dirty="0" err="1"/>
              <a:t>paměti</a:t>
            </a:r>
            <a:r>
              <a:rPr lang="sk-SK" sz="3600" dirty="0"/>
              <a:t>)</a:t>
            </a:r>
          </a:p>
          <a:p>
            <a:pPr lvl="1"/>
            <a:endParaRPr lang="sk-SK" sz="1100" dirty="0"/>
          </a:p>
          <a:p>
            <a:pPr marL="0" indent="0">
              <a:buNone/>
            </a:pPr>
            <a:r>
              <a:rPr lang="sk-SK" sz="4000" b="1" dirty="0"/>
              <a:t>Výhody</a:t>
            </a:r>
            <a:r>
              <a:rPr lang="sk-SK" sz="4000" dirty="0"/>
              <a:t>: </a:t>
            </a:r>
            <a:r>
              <a:rPr lang="sk-SK" sz="4000" dirty="0" err="1"/>
              <a:t>minimální</a:t>
            </a:r>
            <a:r>
              <a:rPr lang="sk-SK" sz="4000" dirty="0"/>
              <a:t> </a:t>
            </a:r>
            <a:r>
              <a:rPr lang="sk-SK" sz="4000" dirty="0" err="1"/>
              <a:t>ovlivňování</a:t>
            </a:r>
            <a:r>
              <a:rPr lang="sk-SK" sz="4000" dirty="0"/>
              <a:t> stravovacích zvyklostí </a:t>
            </a:r>
            <a:r>
              <a:rPr lang="sk-SK" sz="4000" dirty="0" err="1"/>
              <a:t>dotazovaných</a:t>
            </a:r>
            <a:endParaRPr lang="sk-SK" sz="4000" dirty="0"/>
          </a:p>
          <a:p>
            <a:endParaRPr lang="sk-SK" sz="1100" dirty="0"/>
          </a:p>
          <a:p>
            <a:pPr marL="0" indent="0">
              <a:buNone/>
            </a:pPr>
            <a:r>
              <a:rPr lang="sk-SK" sz="4000" b="1" dirty="0"/>
              <a:t>Nevýhody</a:t>
            </a:r>
            <a:r>
              <a:rPr lang="sk-SK" sz="4000" dirty="0"/>
              <a:t>: vysoké nároky kladené na </a:t>
            </a:r>
            <a:r>
              <a:rPr lang="sk-SK" sz="4000" dirty="0" err="1"/>
              <a:t>tazatele</a:t>
            </a:r>
            <a:r>
              <a:rPr lang="sk-SK" sz="4000" dirty="0"/>
              <a:t>, obvyklou </a:t>
            </a:r>
            <a:r>
              <a:rPr lang="sk-SK" sz="4000" dirty="0" err="1"/>
              <a:t>spotřebu</a:t>
            </a:r>
            <a:r>
              <a:rPr lang="sk-SK" sz="4000" dirty="0"/>
              <a:t> (</a:t>
            </a:r>
            <a:r>
              <a:rPr lang="sk-SK" sz="4000" dirty="0" err="1"/>
              <a:t>usual</a:t>
            </a:r>
            <a:r>
              <a:rPr lang="sk-SK" sz="4000" dirty="0"/>
              <a:t> </a:t>
            </a:r>
            <a:r>
              <a:rPr lang="sk-SK" sz="4000" dirty="0" err="1"/>
              <a:t>intake</a:t>
            </a:r>
            <a:r>
              <a:rPr lang="sk-SK" sz="4000" dirty="0"/>
              <a:t>) </a:t>
            </a:r>
            <a:r>
              <a:rPr lang="sk-SK" sz="4000" dirty="0" err="1"/>
              <a:t>nelze</a:t>
            </a:r>
            <a:r>
              <a:rPr lang="sk-SK" sz="4000" dirty="0"/>
              <a:t> </a:t>
            </a:r>
            <a:r>
              <a:rPr lang="sk-SK" sz="4000" dirty="0" err="1"/>
              <a:t>postihnout</a:t>
            </a:r>
            <a:r>
              <a:rPr lang="sk-SK" sz="4000" dirty="0"/>
              <a:t> </a:t>
            </a:r>
            <a:r>
              <a:rPr lang="sk-SK" sz="4000" dirty="0" err="1"/>
              <a:t>pouze</a:t>
            </a:r>
            <a:r>
              <a:rPr lang="sk-SK" sz="4000" dirty="0"/>
              <a:t> </a:t>
            </a:r>
            <a:r>
              <a:rPr lang="sk-SK" sz="4000" dirty="0" err="1"/>
              <a:t>jednodenním</a:t>
            </a:r>
            <a:r>
              <a:rPr lang="sk-SK" sz="4000" dirty="0"/>
              <a:t> </a:t>
            </a:r>
            <a:r>
              <a:rPr lang="sk-SK" sz="4000" dirty="0" err="1"/>
              <a:t>recallem</a:t>
            </a:r>
            <a:endParaRPr lang="cs-CZ" sz="4000" dirty="0"/>
          </a:p>
          <a:p>
            <a:pPr marL="0" indent="0">
              <a:buNone/>
            </a:pPr>
            <a:endParaRPr lang="sk-SK" sz="3800" b="1" dirty="0"/>
          </a:p>
          <a:p>
            <a:pPr marL="0" indent="0">
              <a:buNone/>
            </a:pPr>
            <a:endParaRPr lang="sk-SK" sz="300" b="1" dirty="0"/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78F8C752-3B25-490D-AE33-E10C34C559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9000" y="1010810"/>
            <a:ext cx="802207" cy="80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67660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Retrospektivní metody – Výživová anamnéza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94560"/>
            <a:ext cx="10284114" cy="4547419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-"/>
            </a:pPr>
            <a:r>
              <a:rPr lang="sk-SK" dirty="0"/>
              <a:t>Výživové zvyklosti (</a:t>
            </a:r>
            <a:r>
              <a:rPr lang="sk-SK" i="1" dirty="0" err="1"/>
              <a:t>diet</a:t>
            </a:r>
            <a:r>
              <a:rPr lang="sk-SK" i="1" dirty="0"/>
              <a:t> </a:t>
            </a:r>
            <a:r>
              <a:rPr lang="sk-SK" i="1" dirty="0" err="1"/>
              <a:t>history</a:t>
            </a:r>
            <a:r>
              <a:rPr lang="sk-SK" dirty="0"/>
              <a:t>)</a:t>
            </a:r>
          </a:p>
          <a:p>
            <a:pPr>
              <a:buFont typeface="Calibri" panose="020F0502020204030204" pitchFamily="34" charset="0"/>
              <a:buChar char="-"/>
            </a:pPr>
            <a:endParaRPr lang="sk-SK" sz="1050" dirty="0"/>
          </a:p>
          <a:p>
            <a:pPr>
              <a:buFont typeface="Calibri" panose="020F0502020204030204" pitchFamily="34" charset="0"/>
              <a:buChar char="-"/>
            </a:pPr>
            <a:r>
              <a:rPr lang="sk-SK" dirty="0" err="1"/>
              <a:t>Slouží</a:t>
            </a:r>
            <a:r>
              <a:rPr lang="sk-SK" dirty="0"/>
              <a:t> k </a:t>
            </a:r>
            <a:r>
              <a:rPr lang="sk-SK" dirty="0" err="1"/>
              <a:t>zhodnocení</a:t>
            </a:r>
            <a:r>
              <a:rPr lang="sk-SK" dirty="0"/>
              <a:t> obvyklých výživových zvyklostí, </a:t>
            </a:r>
            <a:r>
              <a:rPr lang="sk-SK" dirty="0" err="1"/>
              <a:t>týká</a:t>
            </a:r>
            <a:r>
              <a:rPr lang="sk-SK" dirty="0"/>
              <a:t> </a:t>
            </a:r>
            <a:r>
              <a:rPr lang="sk-SK" dirty="0" err="1"/>
              <a:t>se</a:t>
            </a:r>
            <a:r>
              <a:rPr lang="sk-SK" dirty="0"/>
              <a:t> </a:t>
            </a:r>
            <a:r>
              <a:rPr lang="sk-SK" dirty="0" err="1"/>
              <a:t>delšího</a:t>
            </a:r>
            <a:r>
              <a:rPr lang="sk-SK" dirty="0"/>
              <a:t> období v minulosti</a:t>
            </a:r>
          </a:p>
          <a:p>
            <a:endParaRPr lang="sk-SK" sz="1050" dirty="0"/>
          </a:p>
          <a:p>
            <a:pPr marL="0" indent="0">
              <a:buNone/>
            </a:pPr>
            <a:r>
              <a:rPr lang="pl-PL" b="1" dirty="0"/>
              <a:t>Výhody</a:t>
            </a:r>
            <a:r>
              <a:rPr lang="pl-PL" dirty="0"/>
              <a:t>: popis dlouhodobého a pro danou osobu </a:t>
            </a:r>
            <a:r>
              <a:rPr lang="sk-SK" dirty="0"/>
              <a:t>charakteristického typu výživy</a:t>
            </a:r>
          </a:p>
          <a:p>
            <a:endParaRPr lang="sk-SK" sz="1050" dirty="0"/>
          </a:p>
          <a:p>
            <a:pPr marL="0" indent="0">
              <a:buNone/>
            </a:pPr>
            <a:r>
              <a:rPr lang="sk-SK" b="1" dirty="0"/>
              <a:t>Nevýhody</a:t>
            </a:r>
            <a:r>
              <a:rPr lang="sk-SK" dirty="0"/>
              <a:t>: </a:t>
            </a:r>
            <a:r>
              <a:rPr lang="sk-SK" dirty="0" err="1"/>
              <a:t>méně</a:t>
            </a:r>
            <a:r>
              <a:rPr lang="sk-SK" dirty="0"/>
              <a:t> podrobné </a:t>
            </a:r>
            <a:r>
              <a:rPr lang="sk-SK" dirty="0" err="1"/>
              <a:t>informace</a:t>
            </a:r>
            <a:r>
              <a:rPr lang="sk-SK" dirty="0"/>
              <a:t>, </a:t>
            </a:r>
            <a:r>
              <a:rPr lang="sk-SK" dirty="0" err="1"/>
              <a:t>data</a:t>
            </a:r>
            <a:r>
              <a:rPr lang="sk-SK" dirty="0"/>
              <a:t> </a:t>
            </a:r>
            <a:r>
              <a:rPr lang="sk-SK" dirty="0" err="1"/>
              <a:t>nemohou</a:t>
            </a:r>
            <a:r>
              <a:rPr lang="sk-SK" dirty="0"/>
              <a:t> </a:t>
            </a:r>
            <a:r>
              <a:rPr lang="sk-SK" dirty="0" err="1"/>
              <a:t>být</a:t>
            </a:r>
            <a:r>
              <a:rPr lang="sk-SK" dirty="0"/>
              <a:t> </a:t>
            </a:r>
            <a:r>
              <a:rPr lang="sk-SK" dirty="0" err="1"/>
              <a:t>použita</a:t>
            </a:r>
            <a:r>
              <a:rPr lang="sk-SK" dirty="0"/>
              <a:t> pro odhad </a:t>
            </a:r>
            <a:r>
              <a:rPr lang="sk-SK" dirty="0" err="1"/>
              <a:t>akutního</a:t>
            </a:r>
            <a:r>
              <a:rPr lang="sk-SK" dirty="0"/>
              <a:t> rizika</a:t>
            </a:r>
            <a:endParaRPr lang="cs-CZ" dirty="0"/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892534A3-C571-4064-BBB6-2E696E9BE5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8" end="3898.59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34954" y="1327441"/>
            <a:ext cx="751098" cy="75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1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A4F447D2-2B30-430E-B156-E9CD4166F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7" r="17514" b="-1"/>
          <a:stretch/>
        </p:blipFill>
        <p:spPr bwMode="auto">
          <a:xfrm>
            <a:off x="5797848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Výživová spotřeba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5426838" cy="4069022"/>
          </a:xfrm>
        </p:spPr>
        <p:txBody>
          <a:bodyPr anchor="ctr">
            <a:normAutofit/>
          </a:bodyPr>
          <a:lstStyle/>
          <a:p>
            <a:pPr>
              <a:buFont typeface="Calibri" panose="020F0502020204030204" pitchFamily="34" charset="0"/>
              <a:buChar char="-"/>
            </a:pPr>
            <a:r>
              <a:rPr lang="cs-CZ" dirty="0">
                <a:solidFill>
                  <a:srgbClr val="000000"/>
                </a:solidFill>
              </a:rPr>
              <a:t>Nutriční potřeba, příjem potravin 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dirty="0">
                <a:solidFill>
                  <a:srgbClr val="000000"/>
                </a:solidFill>
              </a:rPr>
              <a:t>Food </a:t>
            </a:r>
            <a:r>
              <a:rPr lang="cs-CZ" dirty="0" err="1">
                <a:solidFill>
                  <a:srgbClr val="000000"/>
                </a:solidFill>
              </a:rPr>
              <a:t>consumption</a:t>
            </a:r>
            <a:r>
              <a:rPr lang="cs-CZ" dirty="0">
                <a:solidFill>
                  <a:srgbClr val="000000"/>
                </a:solidFill>
              </a:rPr>
              <a:t>, food </a:t>
            </a:r>
            <a:r>
              <a:rPr lang="cs-CZ" dirty="0" err="1">
                <a:solidFill>
                  <a:srgbClr val="000000"/>
                </a:solidFill>
              </a:rPr>
              <a:t>intake</a:t>
            </a:r>
            <a:r>
              <a:rPr lang="cs-CZ" dirty="0">
                <a:solidFill>
                  <a:srgbClr val="000000"/>
                </a:solidFill>
              </a:rPr>
              <a:t>, </a:t>
            </a:r>
            <a:r>
              <a:rPr lang="cs-CZ" dirty="0" err="1">
                <a:solidFill>
                  <a:srgbClr val="000000"/>
                </a:solidFill>
              </a:rPr>
              <a:t>dietary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intake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dirty="0">
                <a:solidFill>
                  <a:srgbClr val="000000"/>
                </a:solidFill>
              </a:rPr>
              <a:t>Vyjadřuje množství zkonzumovaných potravin a nápojů 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cs-CZ" altLang="sk-SK" dirty="0">
                <a:solidFill>
                  <a:srgbClr val="000000"/>
                </a:solidFill>
              </a:rPr>
              <a:t>Měřena kvantitativně, </a:t>
            </a:r>
            <a:r>
              <a:rPr lang="cs-CZ" dirty="0">
                <a:solidFill>
                  <a:srgbClr val="000000"/>
                </a:solidFill>
              </a:rPr>
              <a:t>kvalitativně</a:t>
            </a:r>
            <a:r>
              <a:rPr lang="sk-SK" dirty="0">
                <a:solidFill>
                  <a:srgbClr val="000000"/>
                </a:solidFill>
              </a:rPr>
              <a:t> nebo </a:t>
            </a:r>
            <a:r>
              <a:rPr lang="cs-CZ" altLang="sk-SK" dirty="0">
                <a:solidFill>
                  <a:srgbClr val="000000"/>
                </a:solidFill>
              </a:rPr>
              <a:t>frekvenčně, individuálně nebo za menší skupiny 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endParaRPr lang="cs-CZ" sz="1400" dirty="0">
              <a:solidFill>
                <a:srgbClr val="000000"/>
              </a:solidFill>
            </a:endParaRPr>
          </a:p>
        </p:txBody>
      </p:sp>
      <p:pic>
        <p:nvPicPr>
          <p:cNvPr id="6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B2E70DEF-99F0-4D82-AE5F-5DD2D279AE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" end="4515.952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5282" y="1046745"/>
            <a:ext cx="708563" cy="7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4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67660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Retrospektivní metody – Výživová frekvence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94560"/>
            <a:ext cx="10284114" cy="4547419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-"/>
            </a:pPr>
            <a:r>
              <a:rPr lang="sk-SK" dirty="0"/>
              <a:t>(</a:t>
            </a:r>
            <a:r>
              <a:rPr lang="sk-SK" i="1" dirty="0" err="1"/>
              <a:t>Food</a:t>
            </a:r>
            <a:r>
              <a:rPr lang="sk-SK" i="1" dirty="0"/>
              <a:t> </a:t>
            </a:r>
            <a:r>
              <a:rPr lang="sk-SK" i="1" dirty="0" err="1"/>
              <a:t>Frequency</a:t>
            </a:r>
            <a:r>
              <a:rPr lang="sk-SK" i="1" dirty="0"/>
              <a:t> </a:t>
            </a:r>
            <a:r>
              <a:rPr lang="sk-SK" i="1" dirty="0" err="1"/>
              <a:t>Questionnaire</a:t>
            </a:r>
            <a:r>
              <a:rPr lang="sk-SK" i="1" dirty="0"/>
              <a:t> - FFQ</a:t>
            </a:r>
            <a:r>
              <a:rPr lang="sk-SK" dirty="0"/>
              <a:t>)</a:t>
            </a:r>
          </a:p>
          <a:p>
            <a:pPr>
              <a:buFont typeface="Calibri" panose="020F0502020204030204" pitchFamily="34" charset="0"/>
              <a:buChar char="-"/>
            </a:pPr>
            <a:endParaRPr lang="sk-SK" sz="900" dirty="0"/>
          </a:p>
          <a:p>
            <a:pPr>
              <a:buFont typeface="Calibri" panose="020F0502020204030204" pitchFamily="34" charset="0"/>
              <a:buChar char="-"/>
            </a:pPr>
            <a:r>
              <a:rPr lang="sk-SK" dirty="0" err="1"/>
              <a:t>Zahrnují</a:t>
            </a:r>
            <a:r>
              <a:rPr lang="sk-SK" dirty="0"/>
              <a:t> </a:t>
            </a:r>
            <a:r>
              <a:rPr lang="sk-SK" dirty="0" err="1"/>
              <a:t>všechny</a:t>
            </a:r>
            <a:r>
              <a:rPr lang="sk-SK" dirty="0"/>
              <a:t> potraviny nebo </a:t>
            </a:r>
            <a:r>
              <a:rPr lang="sk-SK" dirty="0" err="1"/>
              <a:t>pouze</a:t>
            </a:r>
            <a:r>
              <a:rPr lang="sk-SK" dirty="0"/>
              <a:t> určité skupiny, potraviny konzumované v </a:t>
            </a:r>
            <a:r>
              <a:rPr lang="sk-SK" dirty="0" err="1"/>
              <a:t>průběhu</a:t>
            </a:r>
            <a:r>
              <a:rPr lang="sk-SK" dirty="0"/>
              <a:t> </a:t>
            </a:r>
            <a:r>
              <a:rPr lang="sk-SK" dirty="0" err="1"/>
              <a:t>měsíce</a:t>
            </a:r>
            <a:r>
              <a:rPr lang="sk-SK" dirty="0"/>
              <a:t> nebo roku</a:t>
            </a:r>
          </a:p>
          <a:p>
            <a:endParaRPr lang="sk-SK" sz="800" dirty="0"/>
          </a:p>
          <a:p>
            <a:pPr marL="0" indent="0">
              <a:buNone/>
            </a:pPr>
            <a:r>
              <a:rPr lang="sk-SK" b="1" dirty="0"/>
              <a:t>Výhody</a:t>
            </a:r>
            <a:r>
              <a:rPr lang="sk-SK" dirty="0"/>
              <a:t>: </a:t>
            </a:r>
            <a:r>
              <a:rPr lang="sk-SK" dirty="0" err="1"/>
              <a:t>standardizovaný</a:t>
            </a:r>
            <a:r>
              <a:rPr lang="sk-SK" dirty="0"/>
              <a:t> dotazník, </a:t>
            </a:r>
            <a:r>
              <a:rPr lang="sk-SK" dirty="0" err="1"/>
              <a:t>nízké</a:t>
            </a:r>
            <a:r>
              <a:rPr lang="sk-SK" dirty="0"/>
              <a:t> náklady, </a:t>
            </a:r>
            <a:r>
              <a:rPr lang="sk-SK" dirty="0" err="1"/>
              <a:t>neovlivní</a:t>
            </a:r>
            <a:r>
              <a:rPr lang="sk-SK" dirty="0"/>
              <a:t> </a:t>
            </a:r>
            <a:r>
              <a:rPr lang="sk-SK" dirty="0" err="1"/>
              <a:t>se</a:t>
            </a:r>
            <a:r>
              <a:rPr lang="sk-SK" dirty="0"/>
              <a:t> výživové zvyklosti respondenta</a:t>
            </a:r>
          </a:p>
          <a:p>
            <a:endParaRPr lang="sk-SK" sz="900" dirty="0"/>
          </a:p>
          <a:p>
            <a:pPr marL="0" indent="0">
              <a:buNone/>
            </a:pPr>
            <a:r>
              <a:rPr lang="sk-SK" b="1" dirty="0"/>
              <a:t>Nevýhody</a:t>
            </a:r>
            <a:r>
              <a:rPr lang="sk-SK" dirty="0"/>
              <a:t>: </a:t>
            </a:r>
            <a:r>
              <a:rPr lang="sk-SK" dirty="0" err="1"/>
              <a:t>rozpomínání</a:t>
            </a:r>
            <a:r>
              <a:rPr lang="sk-SK" dirty="0"/>
              <a:t> respondenta, </a:t>
            </a:r>
            <a:r>
              <a:rPr lang="sk-SK" dirty="0" err="1"/>
              <a:t>data</a:t>
            </a:r>
            <a:r>
              <a:rPr lang="sk-SK" dirty="0"/>
              <a:t> </a:t>
            </a:r>
            <a:r>
              <a:rPr lang="sk-SK" dirty="0" err="1"/>
              <a:t>nemohou</a:t>
            </a:r>
            <a:r>
              <a:rPr lang="sk-SK" dirty="0"/>
              <a:t> </a:t>
            </a:r>
            <a:r>
              <a:rPr lang="sk-SK" dirty="0" err="1"/>
              <a:t>být</a:t>
            </a:r>
            <a:r>
              <a:rPr lang="sk-SK" dirty="0"/>
              <a:t> </a:t>
            </a:r>
            <a:r>
              <a:rPr lang="sk-SK" dirty="0" err="1"/>
              <a:t>použita</a:t>
            </a:r>
            <a:r>
              <a:rPr lang="sk-SK" dirty="0"/>
              <a:t> pro odhad </a:t>
            </a:r>
            <a:r>
              <a:rPr lang="sk-SK" dirty="0" err="1"/>
              <a:t>akutního</a:t>
            </a:r>
            <a:r>
              <a:rPr lang="sk-SK" dirty="0"/>
              <a:t> rizika</a:t>
            </a:r>
            <a:endParaRPr lang="cs-CZ" dirty="0"/>
          </a:p>
        </p:txBody>
      </p:sp>
      <p:pic>
        <p:nvPicPr>
          <p:cNvPr id="6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CC6B222A-D590-4750-857E-683975EEF9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0" end="2578.88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8036" y="1063376"/>
            <a:ext cx="697075" cy="69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0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67660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Prospektivní metody – Metoda dvojitých porcí</a:t>
            </a:r>
            <a:endParaRPr lang="sk-SK" sz="3100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94560"/>
            <a:ext cx="10284114" cy="454741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cs-CZ" altLang="sk-SK" sz="2600" dirty="0"/>
              <a:t>(</a:t>
            </a:r>
            <a:r>
              <a:rPr lang="cs-CZ" altLang="sk-SK" sz="2600" dirty="0" err="1"/>
              <a:t>D</a:t>
            </a:r>
            <a:r>
              <a:rPr lang="cs-CZ" altLang="sk-SK" sz="2600" i="1" dirty="0" err="1"/>
              <a:t>uplicate</a:t>
            </a:r>
            <a:r>
              <a:rPr lang="cs-CZ" altLang="sk-SK" sz="2600" i="1" dirty="0"/>
              <a:t> </a:t>
            </a:r>
            <a:r>
              <a:rPr lang="cs-CZ" altLang="sk-SK" sz="2600" i="1" dirty="0" err="1"/>
              <a:t>portion</a:t>
            </a:r>
            <a:r>
              <a:rPr lang="cs-CZ" altLang="sk-SK" sz="2600" i="1" dirty="0"/>
              <a:t> </a:t>
            </a:r>
            <a:r>
              <a:rPr lang="cs-CZ" altLang="sk-SK" sz="2600" i="1" dirty="0" err="1"/>
              <a:t>analysis</a:t>
            </a:r>
            <a:r>
              <a:rPr lang="cs-CZ" altLang="sk-SK" sz="2600" dirty="0"/>
              <a:t>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altLang="sk-SK" sz="2600" dirty="0"/>
              <a:t> respondent váží a zaznamenává vše, co v daný den zkonzumoval. Porce odpovídající snězenému množství jsou uchovány a použity k analýze.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cs-CZ" altLang="sk-SK" sz="1200" dirty="0"/>
          </a:p>
          <a:p>
            <a:pPr marL="457200" lvl="1" indent="0">
              <a:lnSpc>
                <a:spcPct val="120000"/>
              </a:lnSpc>
              <a:buNone/>
            </a:pPr>
            <a:r>
              <a:rPr lang="cs-CZ" altLang="sk-SK" sz="2600" b="1" dirty="0"/>
              <a:t>Výhoda:</a:t>
            </a:r>
            <a:r>
              <a:rPr lang="cs-CZ" altLang="sk-SK" sz="2600" dirty="0"/>
              <a:t> nezávislost na tabulkách nutričního složení, přesné informace o nutričním složení potravy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cs-CZ" altLang="sk-SK" sz="2600" b="1" dirty="0"/>
              <a:t>Nevýhody:</a:t>
            </a:r>
            <a:r>
              <a:rPr lang="cs-CZ" altLang="sk-SK" sz="2600" dirty="0"/>
              <a:t> finanční i pracovní náročnost</a:t>
            </a:r>
          </a:p>
          <a:p>
            <a:pPr lvl="1">
              <a:lnSpc>
                <a:spcPct val="120000"/>
              </a:lnSpc>
            </a:pPr>
            <a:endParaRPr lang="cs-CZ" altLang="sk-SK" sz="1200" dirty="0"/>
          </a:p>
          <a:p>
            <a:pPr marL="457200" lvl="1" indent="0">
              <a:lnSpc>
                <a:spcPct val="120000"/>
              </a:lnSpc>
              <a:buNone/>
            </a:pPr>
            <a:r>
              <a:rPr lang="cs-CZ" altLang="sk-SK" sz="2600" dirty="0"/>
              <a:t>- použití u krátkodobých klinických studií s malým počtem osob</a:t>
            </a:r>
          </a:p>
        </p:txBody>
      </p:sp>
    </p:spTree>
    <p:extLst>
      <p:ext uri="{BB962C8B-B14F-4D97-AF65-F5344CB8AC3E}">
        <p14:creationId xmlns:p14="http://schemas.microsoft.com/office/powerpoint/2010/main" val="1840365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676603"/>
          </a:xfrm>
        </p:spPr>
        <p:txBody>
          <a:bodyPr>
            <a:normAutofit fontScale="90000"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Prospektivní metody – </a:t>
            </a:r>
            <a:b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</a:br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Záznam s pomocí vážení/metoda záznamu odhadem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94560"/>
            <a:ext cx="10284114" cy="4547419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-"/>
            </a:pPr>
            <a:endParaRPr lang="sk-SK" sz="800" dirty="0"/>
          </a:p>
          <a:p>
            <a:pPr>
              <a:buFont typeface="Calibri" panose="020F0502020204030204" pitchFamily="34" charset="0"/>
              <a:buChar char="-"/>
            </a:pPr>
            <a:r>
              <a:rPr lang="sk-SK" dirty="0"/>
              <a:t>(</a:t>
            </a:r>
            <a:r>
              <a:rPr lang="sk-SK" i="1" dirty="0"/>
              <a:t>W</a:t>
            </a:r>
            <a:r>
              <a:rPr lang="en-US" i="1" dirty="0" err="1"/>
              <a:t>eighed</a:t>
            </a:r>
            <a:r>
              <a:rPr lang="en-US" i="1" dirty="0"/>
              <a:t> food record/estimated food record</a:t>
            </a:r>
            <a:r>
              <a:rPr lang="en-US" dirty="0"/>
              <a:t>)</a:t>
            </a:r>
            <a:endParaRPr lang="sk-SK" dirty="0"/>
          </a:p>
          <a:p>
            <a:pPr>
              <a:buFont typeface="Calibri" panose="020F0502020204030204" pitchFamily="34" charset="0"/>
              <a:buChar char="-"/>
            </a:pPr>
            <a:endParaRPr lang="en-US" sz="700" dirty="0"/>
          </a:p>
          <a:p>
            <a:pPr>
              <a:buFont typeface="Calibri" panose="020F0502020204030204" pitchFamily="34" charset="0"/>
              <a:buChar char="-"/>
            </a:pPr>
            <a:r>
              <a:rPr lang="sk-SK" dirty="0"/>
              <a:t>Respondent zaznamená vše, </a:t>
            </a:r>
            <a:r>
              <a:rPr lang="sk-SK" dirty="0" err="1"/>
              <a:t>co</a:t>
            </a:r>
            <a:r>
              <a:rPr lang="sk-SK" dirty="0"/>
              <a:t> v daný </a:t>
            </a:r>
            <a:r>
              <a:rPr lang="sk-SK" dirty="0" err="1"/>
              <a:t>den</a:t>
            </a:r>
            <a:r>
              <a:rPr lang="sk-SK" dirty="0"/>
              <a:t> konzumoval</a:t>
            </a:r>
          </a:p>
          <a:p>
            <a:pPr>
              <a:buFont typeface="Calibri" panose="020F0502020204030204" pitchFamily="34" charset="0"/>
              <a:buChar char="-"/>
            </a:pPr>
            <a:endParaRPr lang="sk-SK" sz="700" dirty="0"/>
          </a:p>
          <a:p>
            <a:pPr>
              <a:buFont typeface="Calibri" panose="020F0502020204030204" pitchFamily="34" charset="0"/>
              <a:buChar char="-"/>
            </a:pPr>
            <a:r>
              <a:rPr lang="sk-SK" dirty="0" err="1"/>
              <a:t>Velikost</a:t>
            </a:r>
            <a:r>
              <a:rPr lang="sk-SK" dirty="0"/>
              <a:t> </a:t>
            </a:r>
            <a:r>
              <a:rPr lang="sk-SK" dirty="0" err="1"/>
              <a:t>porce</a:t>
            </a:r>
            <a:r>
              <a:rPr lang="sk-SK" dirty="0"/>
              <a:t> </a:t>
            </a:r>
            <a:r>
              <a:rPr lang="sk-SK" dirty="0" err="1"/>
              <a:t>váží</a:t>
            </a:r>
            <a:r>
              <a:rPr lang="sk-SK" dirty="0"/>
              <a:t>/odhaduje za použití </a:t>
            </a:r>
            <a:r>
              <a:rPr lang="sk-SK" dirty="0" err="1"/>
              <a:t>různých</a:t>
            </a:r>
            <a:r>
              <a:rPr lang="sk-SK" dirty="0"/>
              <a:t> </a:t>
            </a:r>
            <a:r>
              <a:rPr lang="sk-SK" dirty="0" err="1"/>
              <a:t>pomůcek</a:t>
            </a:r>
            <a:r>
              <a:rPr lang="sk-SK" dirty="0"/>
              <a:t> a </a:t>
            </a:r>
            <a:r>
              <a:rPr lang="sk-SK" dirty="0" err="1"/>
              <a:t>vzorů</a:t>
            </a:r>
            <a:r>
              <a:rPr lang="sk-SK" dirty="0"/>
              <a:t> (atlas </a:t>
            </a:r>
            <a:r>
              <a:rPr lang="sk-SK" dirty="0" err="1"/>
              <a:t>porcí</a:t>
            </a:r>
            <a:r>
              <a:rPr lang="sk-SK" dirty="0"/>
              <a:t>, </a:t>
            </a:r>
            <a:r>
              <a:rPr lang="sk-SK" dirty="0" err="1"/>
              <a:t>běžné</a:t>
            </a:r>
            <a:r>
              <a:rPr lang="sk-SK" dirty="0"/>
              <a:t> </a:t>
            </a:r>
            <a:r>
              <a:rPr lang="sk-SK" dirty="0" err="1"/>
              <a:t>kuchyňské</a:t>
            </a:r>
            <a:r>
              <a:rPr lang="sk-SK" dirty="0"/>
              <a:t> </a:t>
            </a:r>
            <a:r>
              <a:rPr lang="sk-SK" dirty="0" err="1"/>
              <a:t>nádobí</a:t>
            </a:r>
            <a:r>
              <a:rPr lang="sk-SK" dirty="0"/>
              <a:t>)</a:t>
            </a:r>
          </a:p>
          <a:p>
            <a:pPr>
              <a:buFont typeface="Calibri" panose="020F0502020204030204" pitchFamily="34" charset="0"/>
              <a:buChar char="-"/>
            </a:pPr>
            <a:endParaRPr lang="sk-SK" sz="800" dirty="0"/>
          </a:p>
          <a:p>
            <a:pPr>
              <a:buFont typeface="Calibri" panose="020F0502020204030204" pitchFamily="34" charset="0"/>
              <a:buChar char="-"/>
            </a:pPr>
            <a:r>
              <a:rPr lang="sk-SK" dirty="0"/>
              <a:t>V </a:t>
            </a:r>
            <a:r>
              <a:rPr lang="sk-SK" dirty="0" err="1"/>
              <a:t>případě</a:t>
            </a:r>
            <a:r>
              <a:rPr lang="sk-SK" dirty="0"/>
              <a:t> záznamu s pomocí vážení </a:t>
            </a:r>
            <a:r>
              <a:rPr lang="sk-SK" dirty="0" err="1"/>
              <a:t>může</a:t>
            </a:r>
            <a:r>
              <a:rPr lang="sk-SK" dirty="0"/>
              <a:t> </a:t>
            </a:r>
            <a:r>
              <a:rPr lang="sk-SK" dirty="0" err="1"/>
              <a:t>být</a:t>
            </a:r>
            <a:r>
              <a:rPr lang="sk-SK" dirty="0"/>
              <a:t> v </a:t>
            </a:r>
            <a:r>
              <a:rPr lang="sk-SK" dirty="0" err="1"/>
              <a:t>některých</a:t>
            </a:r>
            <a:r>
              <a:rPr lang="sk-SK" dirty="0"/>
              <a:t> </a:t>
            </a:r>
            <a:r>
              <a:rPr lang="sk-SK" dirty="0" err="1"/>
              <a:t>případech</a:t>
            </a:r>
            <a:r>
              <a:rPr lang="sk-SK" dirty="0"/>
              <a:t> vážení </a:t>
            </a:r>
            <a:r>
              <a:rPr lang="sk-SK" dirty="0" err="1"/>
              <a:t>provedeno</a:t>
            </a:r>
            <a:r>
              <a:rPr lang="sk-SK" dirty="0"/>
              <a:t> druhou osobou</a:t>
            </a:r>
          </a:p>
          <a:p>
            <a:pPr>
              <a:buFont typeface="Calibri" panose="020F0502020204030204" pitchFamily="34" charset="0"/>
              <a:buChar char="-"/>
            </a:pPr>
            <a:endParaRPr lang="sk-SK" sz="700" dirty="0"/>
          </a:p>
          <a:p>
            <a:pPr>
              <a:buFont typeface="Calibri" panose="020F0502020204030204" pitchFamily="34" charset="0"/>
              <a:buChar char="-"/>
            </a:pPr>
            <a:r>
              <a:rPr lang="pl-PL" dirty="0"/>
              <a:t>Délka záznamu 1 - 7 dní</a:t>
            </a:r>
            <a:endParaRPr lang="cs-CZ" dirty="0"/>
          </a:p>
          <a:p>
            <a:pPr>
              <a:lnSpc>
                <a:spcPct val="120000"/>
              </a:lnSpc>
              <a:buFont typeface="Calibri" panose="020F0502020204030204" pitchFamily="34" charset="0"/>
              <a:buChar char="-"/>
            </a:pPr>
            <a:endParaRPr lang="cs-CZ" altLang="sk-SK" sz="2600" dirty="0"/>
          </a:p>
        </p:txBody>
      </p:sp>
      <p:pic>
        <p:nvPicPr>
          <p:cNvPr id="7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87305046-87FA-4175-B6B9-F2E10578F3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3120" y="818147"/>
            <a:ext cx="649420" cy="6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676603"/>
          </a:xfrm>
        </p:spPr>
        <p:txBody>
          <a:bodyPr>
            <a:normAutofit fontScale="90000"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Prospektivní metody – </a:t>
            </a:r>
            <a:b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</a:br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Záznam s pomocí vážení/metoda záznamu odhadem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94560"/>
            <a:ext cx="10284114" cy="454741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sk-SK" sz="2800" b="1" dirty="0"/>
          </a:p>
          <a:p>
            <a:pPr marL="457200" lvl="1" indent="0">
              <a:buNone/>
            </a:pPr>
            <a:r>
              <a:rPr lang="sk-SK" sz="2800" b="1" dirty="0"/>
              <a:t>Výhody</a:t>
            </a:r>
            <a:r>
              <a:rPr lang="sk-SK" sz="2800" dirty="0"/>
              <a:t>: </a:t>
            </a:r>
            <a:r>
              <a:rPr lang="sk-SK" sz="2800" dirty="0" err="1"/>
              <a:t>přesnost</a:t>
            </a:r>
            <a:r>
              <a:rPr lang="sk-SK" sz="2800" dirty="0"/>
              <a:t>, </a:t>
            </a:r>
            <a:r>
              <a:rPr lang="sk-SK" sz="2800" dirty="0" err="1"/>
              <a:t>minimalizace</a:t>
            </a:r>
            <a:r>
              <a:rPr lang="sk-SK" sz="2800" dirty="0"/>
              <a:t> chyb </a:t>
            </a:r>
            <a:r>
              <a:rPr lang="sk-SK" sz="2800" dirty="0" err="1"/>
              <a:t>způsobených</a:t>
            </a:r>
            <a:r>
              <a:rPr lang="sk-SK" sz="2800" dirty="0"/>
              <a:t> </a:t>
            </a:r>
            <a:r>
              <a:rPr lang="sk-SK" sz="2800" dirty="0" err="1"/>
              <a:t>zapomínáním</a:t>
            </a:r>
            <a:r>
              <a:rPr lang="sk-SK" sz="2800" dirty="0"/>
              <a:t>/</a:t>
            </a:r>
            <a:r>
              <a:rPr lang="sk-SK" sz="2800" dirty="0" err="1"/>
              <a:t>možnost</a:t>
            </a:r>
            <a:r>
              <a:rPr lang="sk-SK" sz="2800" dirty="0"/>
              <a:t> použití u </a:t>
            </a:r>
            <a:r>
              <a:rPr lang="sk-SK" sz="2800" dirty="0" err="1"/>
              <a:t>velkého</a:t>
            </a:r>
            <a:r>
              <a:rPr lang="sk-SK" sz="2800" dirty="0"/>
              <a:t> počtu </a:t>
            </a:r>
            <a:r>
              <a:rPr lang="sk-SK" sz="2800" dirty="0" err="1"/>
              <a:t>osob</a:t>
            </a:r>
            <a:endParaRPr lang="sk-SK" sz="2800" dirty="0"/>
          </a:p>
          <a:p>
            <a:pPr marL="457200" lvl="1" indent="0">
              <a:buNone/>
            </a:pPr>
            <a:endParaRPr lang="sk-SK" sz="2800" dirty="0"/>
          </a:p>
          <a:p>
            <a:pPr lvl="1"/>
            <a:endParaRPr lang="sk-SK" sz="900" dirty="0"/>
          </a:p>
          <a:p>
            <a:pPr marL="457200" lvl="1" indent="0">
              <a:buNone/>
            </a:pPr>
            <a:r>
              <a:rPr lang="sk-SK" sz="2800" b="1" dirty="0"/>
              <a:t>Nevýhody</a:t>
            </a:r>
            <a:r>
              <a:rPr lang="sk-SK" sz="2800" dirty="0"/>
              <a:t>: </a:t>
            </a:r>
            <a:r>
              <a:rPr lang="sk-SK" sz="2800" dirty="0" err="1"/>
              <a:t>metoda</a:t>
            </a:r>
            <a:r>
              <a:rPr lang="sk-SK" sz="2800" dirty="0"/>
              <a:t> </a:t>
            </a:r>
            <a:r>
              <a:rPr lang="sk-SK" sz="2800" dirty="0" err="1"/>
              <a:t>zatěžující</a:t>
            </a:r>
            <a:r>
              <a:rPr lang="sk-SK" sz="2800" dirty="0"/>
              <a:t> respondenta, riziko </a:t>
            </a:r>
            <a:r>
              <a:rPr lang="sk-SK" sz="2800" dirty="0" err="1"/>
              <a:t>změny</a:t>
            </a:r>
            <a:r>
              <a:rPr lang="sk-SK" sz="2800" dirty="0"/>
              <a:t> výživových zvyklostí (balené potraviny), účastní </a:t>
            </a:r>
            <a:r>
              <a:rPr lang="sk-SK" sz="2800" dirty="0" err="1"/>
              <a:t>se</a:t>
            </a:r>
            <a:r>
              <a:rPr lang="sk-SK" sz="2800" dirty="0"/>
              <a:t> respondenti </a:t>
            </a:r>
            <a:r>
              <a:rPr lang="sk-SK" sz="2800" dirty="0" err="1"/>
              <a:t>vysoce</a:t>
            </a:r>
            <a:r>
              <a:rPr lang="sk-SK" sz="2800" dirty="0"/>
              <a:t> motivovaní/chyby </a:t>
            </a:r>
            <a:r>
              <a:rPr lang="sk-SK" sz="2800" dirty="0" err="1"/>
              <a:t>související</a:t>
            </a:r>
            <a:r>
              <a:rPr lang="sk-SK" sz="2800" dirty="0"/>
              <a:t> s </a:t>
            </a:r>
            <a:r>
              <a:rPr lang="sk-SK" sz="2800" dirty="0" err="1"/>
              <a:t>odhadem</a:t>
            </a:r>
            <a:r>
              <a:rPr lang="sk-SK" sz="2800" dirty="0"/>
              <a:t> </a:t>
            </a:r>
            <a:r>
              <a:rPr lang="sk-SK" sz="2800" dirty="0" err="1"/>
              <a:t>velikosti</a:t>
            </a:r>
            <a:r>
              <a:rPr lang="sk-SK" sz="2800" dirty="0"/>
              <a:t> </a:t>
            </a:r>
            <a:r>
              <a:rPr lang="sk-SK" sz="2800" dirty="0" err="1"/>
              <a:t>porcí</a:t>
            </a:r>
            <a:endParaRPr lang="cs-CZ" sz="2800" dirty="0"/>
          </a:p>
          <a:p>
            <a:pPr>
              <a:lnSpc>
                <a:spcPct val="120000"/>
              </a:lnSpc>
              <a:buFont typeface="Calibri" panose="020F0502020204030204" pitchFamily="34" charset="0"/>
              <a:buChar char="-"/>
            </a:pPr>
            <a:endParaRPr lang="cs-CZ" altLang="sk-SK" sz="2600" dirty="0"/>
          </a:p>
        </p:txBody>
      </p:sp>
    </p:spTree>
    <p:extLst>
      <p:ext uri="{BB962C8B-B14F-4D97-AF65-F5344CB8AC3E}">
        <p14:creationId xmlns:p14="http://schemas.microsoft.com/office/powerpoint/2010/main" val="306570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676603"/>
          </a:xfrm>
        </p:spPr>
        <p:txBody>
          <a:bodyPr>
            <a:normAutofit/>
          </a:bodyPr>
          <a:lstStyle/>
          <a:p>
            <a:r>
              <a:rPr lang="cs-CZ" u="sng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Usual</a:t>
            </a:r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</a:t>
            </a:r>
            <a:r>
              <a:rPr lang="cs-CZ" u="sng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intake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94560"/>
            <a:ext cx="10284114" cy="4547419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-"/>
            </a:pPr>
            <a:r>
              <a:rPr lang="sk-SK" dirty="0"/>
              <a:t>≠ </a:t>
            </a:r>
            <a:r>
              <a:rPr lang="sk-SK" dirty="0" err="1"/>
              <a:t>aktuální</a:t>
            </a:r>
            <a:r>
              <a:rPr lang="sk-SK" dirty="0"/>
              <a:t> </a:t>
            </a:r>
            <a:r>
              <a:rPr lang="sk-SK" dirty="0" err="1"/>
              <a:t>spotřeba</a:t>
            </a:r>
            <a:endParaRPr lang="sk-SK" dirty="0"/>
          </a:p>
          <a:p>
            <a:pPr>
              <a:buFont typeface="Calibri" panose="020F0502020204030204" pitchFamily="34" charset="0"/>
              <a:buChar char="-"/>
            </a:pPr>
            <a:r>
              <a:rPr lang="sk-SK" dirty="0" err="1"/>
              <a:t>Dlouhodobý</a:t>
            </a:r>
            <a:r>
              <a:rPr lang="sk-SK" dirty="0"/>
              <a:t> </a:t>
            </a:r>
            <a:r>
              <a:rPr lang="sk-SK" dirty="0" err="1"/>
              <a:t>průměrný</a:t>
            </a:r>
            <a:r>
              <a:rPr lang="sk-SK" dirty="0"/>
              <a:t> </a:t>
            </a:r>
            <a:r>
              <a:rPr lang="sk-SK" dirty="0" err="1"/>
              <a:t>přívod</a:t>
            </a:r>
            <a:r>
              <a:rPr lang="sk-SK" dirty="0"/>
              <a:t> </a:t>
            </a:r>
            <a:r>
              <a:rPr lang="sk-SK" dirty="0" err="1"/>
              <a:t>nutrientů</a:t>
            </a:r>
            <a:r>
              <a:rPr lang="sk-SK" dirty="0"/>
              <a:t> nebo </a:t>
            </a:r>
            <a:r>
              <a:rPr lang="sk-SK" dirty="0" err="1"/>
              <a:t>potravin</a:t>
            </a:r>
            <a:endParaRPr lang="sk-SK" dirty="0"/>
          </a:p>
          <a:p>
            <a:pPr>
              <a:buFont typeface="Calibri" panose="020F0502020204030204" pitchFamily="34" charset="0"/>
              <a:buChar char="-"/>
            </a:pPr>
            <a:r>
              <a:rPr lang="pl-PL" dirty="0"/>
              <a:t>Výpočet je založený na odhadu pravděpodobnosti </a:t>
            </a:r>
            <a:r>
              <a:rPr lang="sk-SK" dirty="0" err="1"/>
              <a:t>konzumace</a:t>
            </a:r>
            <a:r>
              <a:rPr lang="sk-SK" dirty="0"/>
              <a:t> určitých </a:t>
            </a:r>
            <a:r>
              <a:rPr lang="sk-SK" dirty="0" err="1"/>
              <a:t>potravin</a:t>
            </a:r>
            <a:r>
              <a:rPr lang="sk-SK" dirty="0"/>
              <a:t> a obvyklého </a:t>
            </a:r>
            <a:r>
              <a:rPr lang="sk-SK" dirty="0" err="1"/>
              <a:t>zkonzumovaného</a:t>
            </a:r>
            <a:r>
              <a:rPr lang="sk-SK" dirty="0"/>
              <a:t> </a:t>
            </a:r>
            <a:r>
              <a:rPr lang="pt-BR" dirty="0"/>
              <a:t>množství, je zohledňována i interindividuální a</a:t>
            </a:r>
            <a:r>
              <a:rPr lang="sk-SK" dirty="0"/>
              <a:t> </a:t>
            </a:r>
            <a:r>
              <a:rPr lang="sk-SK" dirty="0" err="1"/>
              <a:t>intraindividuální</a:t>
            </a:r>
            <a:r>
              <a:rPr lang="sk-SK" dirty="0"/>
              <a:t> variabilita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sk-SK" dirty="0"/>
              <a:t>Význam má </a:t>
            </a:r>
            <a:r>
              <a:rPr lang="sk-SK" dirty="0" err="1"/>
              <a:t>hlavně</a:t>
            </a:r>
            <a:r>
              <a:rPr lang="sk-SK" dirty="0"/>
              <a:t> v </a:t>
            </a:r>
            <a:r>
              <a:rPr lang="sk-SK" dirty="0" err="1"/>
              <a:t>případech</a:t>
            </a:r>
            <a:r>
              <a:rPr lang="sk-SK" dirty="0"/>
              <a:t>, kde je </a:t>
            </a:r>
            <a:r>
              <a:rPr lang="sk-SK" dirty="0" err="1"/>
              <a:t>velká</a:t>
            </a:r>
            <a:r>
              <a:rPr lang="sk-SK" dirty="0"/>
              <a:t> variabilita v </a:t>
            </a:r>
            <a:r>
              <a:rPr lang="sk-SK" dirty="0" err="1"/>
              <a:t>přívodu</a:t>
            </a:r>
            <a:r>
              <a:rPr lang="sk-SK" dirty="0"/>
              <a:t> (</a:t>
            </a:r>
            <a:r>
              <a:rPr lang="sk-SK" dirty="0" err="1"/>
              <a:t>ovoce</a:t>
            </a:r>
            <a:r>
              <a:rPr lang="sk-SK" dirty="0"/>
              <a:t> a zelenina, </a:t>
            </a:r>
            <a:r>
              <a:rPr lang="sk-SK" dirty="0" err="1"/>
              <a:t>vit</a:t>
            </a:r>
            <a:r>
              <a:rPr lang="sk-SK" dirty="0"/>
              <a:t>. C)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sk-SK" dirty="0"/>
              <a:t>UI </a:t>
            </a:r>
            <a:r>
              <a:rPr lang="sk-SK" dirty="0" err="1"/>
              <a:t>lze</a:t>
            </a:r>
            <a:r>
              <a:rPr lang="sk-SK" dirty="0"/>
              <a:t> </a:t>
            </a:r>
            <a:r>
              <a:rPr lang="sk-SK" dirty="0" err="1"/>
              <a:t>vypočítat</a:t>
            </a:r>
            <a:r>
              <a:rPr lang="sk-SK" dirty="0"/>
              <a:t> z </a:t>
            </a:r>
            <a:r>
              <a:rPr lang="sk-SK" dirty="0" err="1"/>
              <a:t>dvoudenního</a:t>
            </a:r>
            <a:r>
              <a:rPr lang="sk-SK" dirty="0"/>
              <a:t> 24HR …. </a:t>
            </a:r>
            <a:r>
              <a:rPr lang="sk-SK" dirty="0" err="1"/>
              <a:t>Interpretace</a:t>
            </a:r>
            <a:r>
              <a:rPr lang="sk-SK" dirty="0"/>
              <a:t> </a:t>
            </a:r>
            <a:r>
              <a:rPr lang="sk-SK" dirty="0" err="1"/>
              <a:t>výsledků</a:t>
            </a:r>
            <a:r>
              <a:rPr lang="sk-SK" dirty="0"/>
              <a:t> z </a:t>
            </a:r>
            <a:r>
              <a:rPr lang="sk-SK" dirty="0" err="1"/>
              <a:t>krátkých</a:t>
            </a:r>
            <a:r>
              <a:rPr lang="sk-SK" dirty="0"/>
              <a:t> </a:t>
            </a:r>
            <a:r>
              <a:rPr lang="sk-SK" dirty="0" err="1"/>
              <a:t>studii</a:t>
            </a:r>
            <a:r>
              <a:rPr lang="sk-SK" dirty="0"/>
              <a:t> bez určité </a:t>
            </a:r>
            <a:r>
              <a:rPr lang="sk-SK" dirty="0" err="1"/>
              <a:t>korekce</a:t>
            </a:r>
            <a:r>
              <a:rPr lang="sk-SK" dirty="0"/>
              <a:t> </a:t>
            </a:r>
            <a:r>
              <a:rPr lang="sk-SK" dirty="0" err="1"/>
              <a:t>může</a:t>
            </a:r>
            <a:r>
              <a:rPr lang="sk-SK" dirty="0"/>
              <a:t> </a:t>
            </a:r>
            <a:r>
              <a:rPr lang="sk-SK" dirty="0" err="1"/>
              <a:t>být</a:t>
            </a:r>
            <a:r>
              <a:rPr lang="sk-SK" dirty="0"/>
              <a:t> </a:t>
            </a:r>
            <a:r>
              <a:rPr lang="sk-SK" dirty="0" err="1"/>
              <a:t>zavádějící</a:t>
            </a:r>
            <a:r>
              <a:rPr lang="sk-SK" dirty="0"/>
              <a:t> a </a:t>
            </a:r>
            <a:r>
              <a:rPr lang="sk-SK" dirty="0" err="1"/>
              <a:t>matoucí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4218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70" y="695739"/>
            <a:ext cx="3202441" cy="5105400"/>
          </a:xfrm>
        </p:spPr>
        <p:txBody>
          <a:bodyPr>
            <a:normAutofit/>
          </a:bodyPr>
          <a:lstStyle/>
          <a:p>
            <a:r>
              <a:rPr lang="sk-SK" sz="5400" b="1" dirty="0" err="1">
                <a:solidFill>
                  <a:srgbClr val="FFFFFF"/>
                </a:solidFill>
              </a:rPr>
              <a:t>Hodnocení</a:t>
            </a:r>
            <a:r>
              <a:rPr lang="sk-SK" sz="5400" b="1" dirty="0">
                <a:solidFill>
                  <a:srgbClr val="FFFFFF"/>
                </a:solidFill>
              </a:rPr>
              <a:t> výživy           v </a:t>
            </a:r>
            <a:r>
              <a:rPr lang="sk-SK" sz="5400" b="1" dirty="0" err="1">
                <a:solidFill>
                  <a:srgbClr val="FFFFFF"/>
                </a:solidFill>
              </a:rPr>
              <a:t>populaci</a:t>
            </a:r>
            <a:endParaRPr lang="sk-SK" sz="5400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AEBC7A7D-AC6D-4496-B183-C39A8B7C1B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3562213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2087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67660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Tabulky výživových hodnot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94560"/>
            <a:ext cx="10284114" cy="4547419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-"/>
            </a:pPr>
            <a:r>
              <a:rPr lang="sk-SK" dirty="0" err="1"/>
              <a:t>Slouží</a:t>
            </a:r>
            <a:r>
              <a:rPr lang="sk-SK" dirty="0"/>
              <a:t> k </a:t>
            </a:r>
            <a:r>
              <a:rPr lang="sk-SK" dirty="0" err="1"/>
              <a:t>převedení</a:t>
            </a:r>
            <a:r>
              <a:rPr lang="sk-SK" dirty="0"/>
              <a:t> získaných </a:t>
            </a:r>
            <a:r>
              <a:rPr lang="sk-SK" dirty="0" err="1"/>
              <a:t>dat</a:t>
            </a:r>
            <a:r>
              <a:rPr lang="sk-SK" dirty="0"/>
              <a:t> o potravinách na hodnoty </a:t>
            </a:r>
            <a:r>
              <a:rPr lang="sk-SK" dirty="0" err="1"/>
              <a:t>přijatých</a:t>
            </a:r>
            <a:r>
              <a:rPr lang="sk-SK" dirty="0"/>
              <a:t> </a:t>
            </a:r>
            <a:r>
              <a:rPr lang="sk-SK" dirty="0" err="1"/>
              <a:t>živin</a:t>
            </a:r>
            <a:endParaRPr lang="sk-SK" dirty="0"/>
          </a:p>
          <a:p>
            <a:pPr>
              <a:buFont typeface="Calibri" panose="020F0502020204030204" pitchFamily="34" charset="0"/>
              <a:buChar char="-"/>
            </a:pPr>
            <a:r>
              <a:rPr lang="sk-SK" dirty="0" err="1"/>
              <a:t>Nezbytná</a:t>
            </a:r>
            <a:r>
              <a:rPr lang="sk-SK" dirty="0"/>
              <a:t> je </a:t>
            </a:r>
            <a:r>
              <a:rPr lang="sk-SK" dirty="0" err="1"/>
              <a:t>aktualizace</a:t>
            </a:r>
            <a:r>
              <a:rPr lang="sk-SK" dirty="0"/>
              <a:t> </a:t>
            </a:r>
            <a:r>
              <a:rPr lang="sk-SK" dirty="0" err="1"/>
              <a:t>dat</a:t>
            </a:r>
            <a:r>
              <a:rPr lang="sk-SK" dirty="0"/>
              <a:t>, úprava </a:t>
            </a:r>
            <a:r>
              <a:rPr lang="sk-SK" dirty="0" err="1"/>
              <a:t>cizích</a:t>
            </a:r>
            <a:r>
              <a:rPr lang="sk-SK" dirty="0"/>
              <a:t> </a:t>
            </a:r>
            <a:r>
              <a:rPr lang="sk-SK" dirty="0" err="1"/>
              <a:t>tabulek</a:t>
            </a:r>
            <a:r>
              <a:rPr lang="sk-SK" dirty="0"/>
              <a:t> a </a:t>
            </a:r>
            <a:r>
              <a:rPr lang="sk-SK" dirty="0" err="1"/>
              <a:t>ne</a:t>
            </a:r>
            <a:r>
              <a:rPr lang="sk-SK" dirty="0"/>
              <a:t> </a:t>
            </a:r>
            <a:r>
              <a:rPr lang="sk-SK" dirty="0" err="1"/>
              <a:t>pouze</a:t>
            </a:r>
            <a:r>
              <a:rPr lang="sk-SK" dirty="0"/>
              <a:t> </a:t>
            </a:r>
            <a:r>
              <a:rPr lang="sk-SK" dirty="0" err="1"/>
              <a:t>přejímání</a:t>
            </a:r>
            <a:r>
              <a:rPr lang="sk-SK" dirty="0"/>
              <a:t> </a:t>
            </a:r>
            <a:r>
              <a:rPr lang="sk-SK" dirty="0" err="1"/>
              <a:t>beze</a:t>
            </a:r>
            <a:r>
              <a:rPr lang="sk-SK" dirty="0"/>
              <a:t> zbytku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sk-SK" dirty="0"/>
              <a:t>Je </a:t>
            </a:r>
            <a:r>
              <a:rPr lang="sk-SK" dirty="0" err="1"/>
              <a:t>potřeba</a:t>
            </a:r>
            <a:r>
              <a:rPr lang="sk-SK" dirty="0"/>
              <a:t> </a:t>
            </a:r>
            <a:r>
              <a:rPr lang="sk-SK" dirty="0" err="1"/>
              <a:t>zjistit</a:t>
            </a:r>
            <a:r>
              <a:rPr lang="sk-SK" dirty="0"/>
              <a:t>, v </a:t>
            </a:r>
            <a:r>
              <a:rPr lang="sk-SK" dirty="0" err="1"/>
              <a:t>jakém</a:t>
            </a:r>
            <a:r>
              <a:rPr lang="sk-SK" dirty="0"/>
              <a:t> formátu </a:t>
            </a:r>
            <a:r>
              <a:rPr lang="sk-SK" dirty="0" err="1"/>
              <a:t>jsou</a:t>
            </a:r>
            <a:r>
              <a:rPr lang="sk-SK" dirty="0"/>
              <a:t> uvedené hodnoty </a:t>
            </a:r>
            <a:r>
              <a:rPr lang="pl-PL" dirty="0"/>
              <a:t>(„jak nakoupeno“ nebo „jak snědeno“)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sk-SK" dirty="0"/>
              <a:t>V ČR </a:t>
            </a:r>
            <a:r>
              <a:rPr lang="sk-SK" dirty="0" err="1"/>
              <a:t>jsou</a:t>
            </a:r>
            <a:r>
              <a:rPr lang="sk-SK" dirty="0"/>
              <a:t> k </a:t>
            </a:r>
            <a:r>
              <a:rPr lang="sk-SK" dirty="0" err="1"/>
              <a:t>dispozici</a:t>
            </a:r>
            <a:r>
              <a:rPr lang="sk-SK" dirty="0"/>
              <a:t> Potravinové </a:t>
            </a:r>
            <a:r>
              <a:rPr lang="sk-SK" dirty="0" err="1"/>
              <a:t>tabulky</a:t>
            </a:r>
            <a:r>
              <a:rPr lang="sk-SK" dirty="0"/>
              <a:t> </a:t>
            </a:r>
            <a:r>
              <a:rPr lang="sk-SK" dirty="0" err="1"/>
              <a:t>vydány</a:t>
            </a:r>
            <a:r>
              <a:rPr lang="sk-SK" dirty="0"/>
              <a:t> v </a:t>
            </a:r>
            <a:r>
              <a:rPr lang="sk-SK" dirty="0" err="1"/>
              <a:t>roce</a:t>
            </a:r>
            <a:r>
              <a:rPr lang="sk-SK" dirty="0"/>
              <a:t> 1993 </a:t>
            </a:r>
            <a:r>
              <a:rPr lang="sk-SK" dirty="0" err="1"/>
              <a:t>Společností</a:t>
            </a:r>
            <a:r>
              <a:rPr lang="sk-SK" dirty="0"/>
              <a:t> pro výživu </a:t>
            </a:r>
          </a:p>
          <a:p>
            <a:pPr>
              <a:buFont typeface="Calibri" panose="020F0502020204030204" pitchFamily="34" charset="0"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2270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8645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67660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Chyby při stanovení spotřeby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09EA9D92-7C66-4D2E-AFE7-9F27D321A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5622" t="22130" r="16031" b="8160"/>
          <a:stretch/>
        </p:blipFill>
        <p:spPr>
          <a:xfrm>
            <a:off x="2317239" y="2219014"/>
            <a:ext cx="7557522" cy="4336062"/>
          </a:xfrm>
          <a:prstGeom prst="rect">
            <a:avLst/>
          </a:prstGeom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id="{E87DD364-98E5-4E80-BEAA-80976E2F141A}"/>
              </a:ext>
            </a:extLst>
          </p:cNvPr>
          <p:cNvSpPr/>
          <p:nvPr/>
        </p:nvSpPr>
        <p:spPr>
          <a:xfrm>
            <a:off x="7636534" y="6572356"/>
            <a:ext cx="20858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sk-SK" sz="1200" dirty="0">
                <a:latin typeface="Arial Unicode MS" pitchFamily="34" charset="-128"/>
              </a:rPr>
              <a:t>Zdroj: </a:t>
            </a:r>
            <a:r>
              <a:rPr lang="cs-CZ" altLang="sk-SK" sz="1200" dirty="0" err="1">
                <a:latin typeface="Arial Unicode MS" pitchFamily="34" charset="-128"/>
              </a:rPr>
              <a:t>Kleiw</a:t>
            </a:r>
            <a:r>
              <a:rPr lang="en-US" altLang="sk-SK" sz="1200" dirty="0">
                <a:latin typeface="Arial Unicode MS" pitchFamily="34" charset="-128"/>
              </a:rPr>
              <a:t>ä</a:t>
            </a:r>
            <a:r>
              <a:rPr lang="cs-CZ" altLang="sk-SK" sz="1200" dirty="0" err="1">
                <a:latin typeface="Arial Unicode MS" pitchFamily="34" charset="-128"/>
              </a:rPr>
              <a:t>chterová</a:t>
            </a:r>
            <a:r>
              <a:rPr lang="cs-CZ" altLang="sk-SK" sz="1200" dirty="0">
                <a:latin typeface="Arial Unicode MS" pitchFamily="34" charset="-128"/>
              </a:rPr>
              <a:t>, 1992</a:t>
            </a:r>
            <a:endParaRPr lang="sk-SK" sz="1200" dirty="0"/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0A9B73B2-59B9-41BC-8275-D10879A747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5" end="56706.08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6140" y="843568"/>
            <a:ext cx="792441" cy="79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2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67660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Chyby při stanovení individuální spotřeby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94560"/>
            <a:ext cx="10284114" cy="4547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i="1" dirty="0" err="1"/>
              <a:t>Misreporting</a:t>
            </a:r>
            <a:r>
              <a:rPr lang="sk-SK" dirty="0"/>
              <a:t> – </a:t>
            </a:r>
            <a:r>
              <a:rPr lang="sk-SK" dirty="0" err="1"/>
              <a:t>úmyslné</a:t>
            </a:r>
            <a:r>
              <a:rPr lang="sk-SK" dirty="0"/>
              <a:t> či </a:t>
            </a:r>
            <a:r>
              <a:rPr lang="sk-SK" dirty="0" err="1"/>
              <a:t>neúmyslné</a:t>
            </a:r>
            <a:r>
              <a:rPr lang="sk-SK" dirty="0"/>
              <a:t> </a:t>
            </a:r>
            <a:r>
              <a:rPr lang="sk-SK" dirty="0" err="1"/>
              <a:t>snižování</a:t>
            </a:r>
            <a:r>
              <a:rPr lang="sk-SK" dirty="0"/>
              <a:t> (</a:t>
            </a:r>
            <a:r>
              <a:rPr lang="sk-SK" dirty="0" err="1"/>
              <a:t>underreporting</a:t>
            </a:r>
            <a:r>
              <a:rPr lang="sk-SK" dirty="0"/>
              <a:t>) nebo </a:t>
            </a:r>
            <a:r>
              <a:rPr lang="sk-SK" dirty="0" err="1"/>
              <a:t>zvyšování</a:t>
            </a:r>
            <a:r>
              <a:rPr lang="sk-SK" dirty="0"/>
              <a:t> (over-</a:t>
            </a:r>
            <a:r>
              <a:rPr lang="sk-SK" dirty="0" err="1"/>
              <a:t>reporting</a:t>
            </a:r>
            <a:r>
              <a:rPr lang="sk-SK" dirty="0"/>
              <a:t>) </a:t>
            </a:r>
            <a:r>
              <a:rPr lang="sk-SK" dirty="0" err="1"/>
              <a:t>hodnot</a:t>
            </a:r>
            <a:r>
              <a:rPr lang="sk-SK" dirty="0"/>
              <a:t> </a:t>
            </a:r>
            <a:r>
              <a:rPr lang="sk-SK" dirty="0" err="1"/>
              <a:t>spotřeby</a:t>
            </a:r>
            <a:r>
              <a:rPr lang="sk-SK" dirty="0"/>
              <a:t> </a:t>
            </a:r>
            <a:r>
              <a:rPr lang="sk-SK" dirty="0" err="1"/>
              <a:t>potravin</a:t>
            </a:r>
            <a:endParaRPr lang="sk-SK" dirty="0"/>
          </a:p>
          <a:p>
            <a:pPr marL="0" indent="0">
              <a:buNone/>
            </a:pPr>
            <a:endParaRPr lang="sk-SK" sz="600" dirty="0"/>
          </a:p>
          <a:p>
            <a:pPr marL="0" indent="0">
              <a:buNone/>
            </a:pPr>
            <a:r>
              <a:rPr lang="sk-SK" dirty="0"/>
              <a:t>Determinanty </a:t>
            </a:r>
            <a:r>
              <a:rPr lang="sk-SK" dirty="0" err="1"/>
              <a:t>ovlivňující</a:t>
            </a:r>
            <a:r>
              <a:rPr lang="sk-SK" dirty="0"/>
              <a:t> výskyt </a:t>
            </a:r>
            <a:r>
              <a:rPr lang="sk-SK" dirty="0" err="1"/>
              <a:t>misreportingu</a:t>
            </a:r>
            <a:r>
              <a:rPr lang="sk-SK" dirty="0"/>
              <a:t>:</a:t>
            </a:r>
          </a:p>
          <a:p>
            <a:pPr marL="914400" lvl="2" indent="0">
              <a:buNone/>
            </a:pPr>
            <a:r>
              <a:rPr lang="sk-SK" sz="2400" dirty="0"/>
              <a:t>– BMI</a:t>
            </a:r>
          </a:p>
          <a:p>
            <a:pPr marL="914400" lvl="2" indent="0">
              <a:buNone/>
            </a:pPr>
            <a:r>
              <a:rPr lang="sk-SK" sz="2400" dirty="0"/>
              <a:t>– </a:t>
            </a:r>
            <a:r>
              <a:rPr lang="sk-SK" sz="2400" dirty="0" err="1"/>
              <a:t>Věk</a:t>
            </a:r>
            <a:r>
              <a:rPr lang="sk-SK" sz="2400" dirty="0"/>
              <a:t>, pohlaví</a:t>
            </a:r>
          </a:p>
          <a:p>
            <a:pPr marL="914400" lvl="2" indent="0">
              <a:buNone/>
            </a:pPr>
            <a:r>
              <a:rPr lang="sk-SK" sz="2400" dirty="0"/>
              <a:t>– Socioekonomický status a </a:t>
            </a:r>
            <a:r>
              <a:rPr lang="sk-SK" sz="2400" dirty="0" err="1"/>
              <a:t>vzdělání</a:t>
            </a:r>
            <a:endParaRPr lang="sk-SK" sz="2400" dirty="0"/>
          </a:p>
          <a:p>
            <a:pPr marL="914400" lvl="2" indent="0">
              <a:buNone/>
            </a:pPr>
            <a:r>
              <a:rPr lang="sk-SK" sz="2400" dirty="0"/>
              <a:t>– Výživové zvyklosti</a:t>
            </a:r>
          </a:p>
          <a:p>
            <a:pPr marL="914400" lvl="2" indent="0">
              <a:buNone/>
            </a:pPr>
            <a:r>
              <a:rPr lang="sk-SK" sz="2400" dirty="0"/>
              <a:t>– Psychologické faktory</a:t>
            </a:r>
          </a:p>
          <a:p>
            <a:pPr marL="914400" lvl="2" indent="0">
              <a:buNone/>
            </a:pPr>
            <a:r>
              <a:rPr lang="sk-SK" sz="2400" dirty="0"/>
              <a:t>– Životní </a:t>
            </a:r>
            <a:r>
              <a:rPr lang="sk-SK" sz="2400" dirty="0" err="1"/>
              <a:t>styl</a:t>
            </a:r>
            <a:endParaRPr lang="sk-SK" sz="2400" dirty="0"/>
          </a:p>
          <a:p>
            <a:pPr marL="914400" lvl="2" indent="0">
              <a:buNone/>
            </a:pPr>
            <a:r>
              <a:rPr lang="sk-SK" sz="2400" dirty="0"/>
              <a:t>– Odhad </a:t>
            </a:r>
            <a:r>
              <a:rPr lang="sk-SK" sz="2400" dirty="0" err="1"/>
              <a:t>velikosti</a:t>
            </a:r>
            <a:r>
              <a:rPr lang="sk-SK" sz="2400" dirty="0"/>
              <a:t> </a:t>
            </a:r>
            <a:r>
              <a:rPr lang="sk-SK" sz="2400" dirty="0" err="1"/>
              <a:t>porce</a:t>
            </a:r>
            <a:endParaRPr lang="sk-SK" sz="2400" dirty="0"/>
          </a:p>
          <a:p>
            <a:pPr>
              <a:buFont typeface="Calibri" panose="020F0502020204030204" pitchFamily="34" charset="0"/>
              <a:buChar char="-"/>
            </a:pPr>
            <a:endParaRPr lang="cs-CZ" dirty="0"/>
          </a:p>
        </p:txBody>
      </p:sp>
      <p:pic>
        <p:nvPicPr>
          <p:cNvPr id="6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1B4EF56E-4BD7-458F-A7C7-60E21C25D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0871" y="792228"/>
            <a:ext cx="675339" cy="675339"/>
          </a:xfrm>
          <a:prstGeom prst="rect">
            <a:avLst/>
          </a:prstGeom>
        </p:spPr>
      </p:pic>
      <p:pic>
        <p:nvPicPr>
          <p:cNvPr id="8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B412937C-ED25-4C0E-B540-E58987F271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15.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7892" y="2575966"/>
            <a:ext cx="718318" cy="71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3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67660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Metody zjišťování </a:t>
            </a:r>
            <a:r>
              <a:rPr lang="cs-CZ" u="sng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misreportingu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74488"/>
            <a:ext cx="10284114" cy="456749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altLang="sk-SK" b="1" i="1" dirty="0">
                <a:latin typeface="Arial Unicode MS" pitchFamily="34" charset="-128"/>
              </a:rPr>
              <a:t>DLW</a:t>
            </a:r>
            <a:r>
              <a:rPr lang="cs-CZ" altLang="sk-SK" b="1" dirty="0">
                <a:latin typeface="Arial Unicode MS" pitchFamily="34" charset="-128"/>
              </a:rPr>
              <a:t> </a:t>
            </a:r>
            <a:r>
              <a:rPr lang="cs-CZ" altLang="sk-SK" dirty="0">
                <a:latin typeface="Arial Unicode MS" pitchFamily="34" charset="-128"/>
              </a:rPr>
              <a:t>(double </a:t>
            </a:r>
            <a:r>
              <a:rPr lang="cs-CZ" altLang="sk-SK" dirty="0" err="1">
                <a:latin typeface="Arial Unicode MS" pitchFamily="34" charset="-128"/>
              </a:rPr>
              <a:t>labeled</a:t>
            </a:r>
            <a:r>
              <a:rPr lang="cs-CZ" altLang="sk-SK" dirty="0">
                <a:latin typeface="Arial Unicode MS" pitchFamily="34" charset="-128"/>
              </a:rPr>
              <a:t> </a:t>
            </a:r>
            <a:r>
              <a:rPr lang="cs-CZ" altLang="sk-SK" dirty="0" err="1">
                <a:latin typeface="Arial Unicode MS" pitchFamily="34" charset="-128"/>
              </a:rPr>
              <a:t>water</a:t>
            </a:r>
            <a:r>
              <a:rPr lang="cs-CZ" altLang="sk-SK" dirty="0">
                <a:latin typeface="Arial Unicode MS" pitchFamily="34" charset="-128"/>
              </a:rPr>
              <a:t>)</a:t>
            </a:r>
          </a:p>
          <a:p>
            <a:pPr lvl="1">
              <a:lnSpc>
                <a:spcPct val="110000"/>
              </a:lnSpc>
            </a:pPr>
            <a:r>
              <a:rPr lang="cs-CZ" altLang="sk-SK" dirty="0">
                <a:latin typeface="Arial Unicode MS" pitchFamily="34" charset="-128"/>
              </a:rPr>
              <a:t>nejpřesnější metoda, ekonomicky velmi náročná</a:t>
            </a:r>
          </a:p>
          <a:p>
            <a:pPr>
              <a:lnSpc>
                <a:spcPct val="110000"/>
              </a:lnSpc>
            </a:pPr>
            <a:r>
              <a:rPr lang="cs-CZ" altLang="sk-SK" b="1" i="1" dirty="0">
                <a:latin typeface="Arial Unicode MS" pitchFamily="34" charset="-128"/>
              </a:rPr>
              <a:t>Sledování biomarkerů</a:t>
            </a:r>
          </a:p>
          <a:p>
            <a:pPr lvl="1">
              <a:lnSpc>
                <a:spcPct val="110000"/>
              </a:lnSpc>
            </a:pPr>
            <a:r>
              <a:rPr lang="cs-CZ" altLang="sk-SK" dirty="0">
                <a:latin typeface="Arial Unicode MS" pitchFamily="34" charset="-128"/>
              </a:rPr>
              <a:t>dusík v moči jako míra přívodu bílkovin</a:t>
            </a:r>
          </a:p>
          <a:p>
            <a:pPr lvl="1">
              <a:lnSpc>
                <a:spcPct val="110000"/>
              </a:lnSpc>
            </a:pPr>
            <a:r>
              <a:rPr lang="cs-CZ" altLang="sk-SK" dirty="0">
                <a:latin typeface="Arial Unicode MS" pitchFamily="34" charset="-128"/>
              </a:rPr>
              <a:t>draslík, sodík v moči</a:t>
            </a:r>
          </a:p>
          <a:p>
            <a:pPr lvl="1">
              <a:lnSpc>
                <a:spcPct val="110000"/>
              </a:lnSpc>
            </a:pPr>
            <a:r>
              <a:rPr lang="cs-CZ" altLang="sk-SK" dirty="0">
                <a:latin typeface="Arial Unicode MS" pitchFamily="34" charset="-128"/>
              </a:rPr>
              <a:t>karotenoidy v krevním séru</a:t>
            </a:r>
          </a:p>
          <a:p>
            <a:pPr>
              <a:lnSpc>
                <a:spcPct val="110000"/>
              </a:lnSpc>
            </a:pPr>
            <a:r>
              <a:rPr lang="cs-CZ" altLang="sk-SK" b="1" i="1" dirty="0">
                <a:latin typeface="Arial Unicode MS" pitchFamily="34" charset="-128"/>
              </a:rPr>
              <a:t>Srovnání přívodu energie (EI) s výdejem energie (EE)</a:t>
            </a:r>
          </a:p>
          <a:p>
            <a:pPr lvl="1">
              <a:lnSpc>
                <a:spcPct val="110000"/>
              </a:lnSpc>
            </a:pPr>
            <a:r>
              <a:rPr lang="cs-CZ" altLang="sk-SK" dirty="0">
                <a:latin typeface="Arial Unicode MS" pitchFamily="34" charset="-128"/>
              </a:rPr>
              <a:t>EI/EE</a:t>
            </a:r>
          </a:p>
          <a:p>
            <a:pPr marL="0" indent="0">
              <a:lnSpc>
                <a:spcPct val="110000"/>
              </a:lnSpc>
              <a:buNone/>
            </a:pPr>
            <a:endParaRPr lang="cs-CZ" altLang="sk-SK" sz="2600" dirty="0"/>
          </a:p>
        </p:txBody>
      </p:sp>
      <p:pic>
        <p:nvPicPr>
          <p:cNvPr id="6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3F4F593E-AF67-4C07-A313-D0FBEEF4B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99" end="1352.315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73296" y="2174489"/>
            <a:ext cx="406400" cy="406400"/>
          </a:xfrm>
          <a:prstGeom prst="rect">
            <a:avLst/>
          </a:prstGeom>
        </p:spPr>
      </p:pic>
      <p:pic>
        <p:nvPicPr>
          <p:cNvPr id="9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E8AEE032-7A6F-4ABE-B3D1-4685D904D5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7200" y="3839059"/>
            <a:ext cx="406400" cy="406400"/>
          </a:xfrm>
          <a:prstGeom prst="rect">
            <a:avLst/>
          </a:prstGeom>
        </p:spPr>
      </p:pic>
      <p:pic>
        <p:nvPicPr>
          <p:cNvPr id="11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9587B6D2-B1CD-4E7D-8241-D92C5D03BF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426" end="2718.09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65415" y="47538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6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7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A4F447D2-2B30-430E-B156-E9CD4166F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7" r="17514" b="-1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Nabídka potravin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992241" cy="3788830"/>
          </a:xfrm>
        </p:spPr>
        <p:txBody>
          <a:bodyPr anchor="ctr">
            <a:normAutofit/>
          </a:bodyPr>
          <a:lstStyle/>
          <a:p>
            <a:r>
              <a:rPr lang="cs-CZ" altLang="sk-SK" b="1" dirty="0">
                <a:solidFill>
                  <a:srgbClr val="000000"/>
                </a:solidFill>
              </a:rPr>
              <a:t>Hrubá - </a:t>
            </a:r>
            <a:r>
              <a:rPr lang="cs-CZ" altLang="sk-SK" dirty="0">
                <a:solidFill>
                  <a:srgbClr val="000000"/>
                </a:solidFill>
              </a:rPr>
              <a:t>souhrn produkce a nákupu potravin, od kterých je odečten export</a:t>
            </a:r>
            <a:endParaRPr lang="cs-CZ" altLang="sk-SK" b="1" dirty="0">
              <a:solidFill>
                <a:srgbClr val="000000"/>
              </a:solidFill>
            </a:endParaRPr>
          </a:p>
          <a:p>
            <a:endParaRPr lang="cs-CZ" altLang="sk-SK" b="1" dirty="0">
              <a:solidFill>
                <a:srgbClr val="000000"/>
              </a:solidFill>
            </a:endParaRPr>
          </a:p>
          <a:p>
            <a:r>
              <a:rPr lang="cs-CZ" altLang="sk-SK" b="1" dirty="0">
                <a:solidFill>
                  <a:srgbClr val="000000"/>
                </a:solidFill>
              </a:rPr>
              <a:t>Čistá (dostupnost potravin) - </a:t>
            </a:r>
            <a:r>
              <a:rPr lang="cs-CZ" altLang="sk-SK" dirty="0">
                <a:solidFill>
                  <a:srgbClr val="000000"/>
                </a:solidFill>
              </a:rPr>
              <a:t>vypočtena z hrubé nabídky odečtením ztrát vzniklých                                            transportem, skladováním, atd</a:t>
            </a:r>
            <a:r>
              <a:rPr lang="cs-CZ" altLang="sk-SK" sz="1400" dirty="0">
                <a:solidFill>
                  <a:srgbClr val="000000"/>
                </a:solidFill>
              </a:rPr>
              <a:t>.</a:t>
            </a:r>
          </a:p>
          <a:p>
            <a:endParaRPr lang="cs-CZ" sz="1400" dirty="0">
              <a:solidFill>
                <a:srgbClr val="000000"/>
              </a:solidFill>
            </a:endParaRPr>
          </a:p>
          <a:p>
            <a:endParaRPr lang="cs-CZ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03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67660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Metody zjišťování </a:t>
            </a:r>
            <a:r>
              <a:rPr lang="cs-CZ" u="sng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misreportingu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74488"/>
            <a:ext cx="10284114" cy="4567491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altLang="sk-SK" b="1" i="1" dirty="0" err="1"/>
              <a:t>Goldberg</a:t>
            </a:r>
            <a:r>
              <a:rPr lang="cs-CZ" altLang="sk-SK" b="1" i="1" dirty="0"/>
              <a:t> </a:t>
            </a:r>
            <a:r>
              <a:rPr lang="cs-CZ" altLang="sk-SK" b="1" i="1" dirty="0" err="1"/>
              <a:t>cutoff</a:t>
            </a:r>
            <a:endParaRPr lang="cs-CZ" altLang="sk-SK" b="1" i="1" dirty="0"/>
          </a:p>
          <a:p>
            <a:pPr marL="0" indent="0">
              <a:lnSpc>
                <a:spcPct val="110000"/>
              </a:lnSpc>
              <a:buNone/>
            </a:pPr>
            <a:endParaRPr lang="cs-CZ" altLang="sk-SK" sz="800" b="1" i="1" dirty="0"/>
          </a:p>
          <a:p>
            <a:pPr lvl="1">
              <a:lnSpc>
                <a:spcPct val="110000"/>
              </a:lnSpc>
            </a:pPr>
            <a:r>
              <a:rPr lang="cs-CZ" altLang="sk-SK" sz="2600" dirty="0"/>
              <a:t>nejčastěji používaná metoda k identifikaci </a:t>
            </a:r>
            <a:r>
              <a:rPr lang="cs-CZ" altLang="sk-SK" sz="2600" dirty="0" err="1"/>
              <a:t>misreporterů</a:t>
            </a:r>
            <a:endParaRPr lang="cs-CZ" altLang="sk-SK" sz="2600" dirty="0"/>
          </a:p>
          <a:p>
            <a:pPr lvl="1">
              <a:lnSpc>
                <a:spcPct val="110000"/>
              </a:lnSpc>
            </a:pPr>
            <a:r>
              <a:rPr lang="cs-CZ" altLang="sk-SK" sz="2600" dirty="0"/>
              <a:t>rovnice, pomocí níž lze vypočítat hraniční hodnoty (</a:t>
            </a:r>
            <a:r>
              <a:rPr lang="cs-CZ" altLang="sk-SK" sz="2600" dirty="0" err="1"/>
              <a:t>cutoff</a:t>
            </a:r>
            <a:r>
              <a:rPr lang="cs-CZ" altLang="sk-SK" sz="2600" dirty="0"/>
              <a:t> </a:t>
            </a:r>
            <a:r>
              <a:rPr lang="cs-CZ" altLang="sk-SK" sz="2600" dirty="0" err="1"/>
              <a:t>values</a:t>
            </a:r>
            <a:r>
              <a:rPr lang="cs-CZ" altLang="sk-SK" sz="2600" dirty="0"/>
              <a:t>), </a:t>
            </a:r>
          </a:p>
          <a:p>
            <a:pPr lvl="1">
              <a:lnSpc>
                <a:spcPct val="110000"/>
              </a:lnSpc>
            </a:pPr>
            <a:r>
              <a:rPr lang="cs-CZ" altLang="sk-SK" sz="2600" dirty="0"/>
              <a:t>srovnání EI/BMR,</a:t>
            </a:r>
          </a:p>
          <a:p>
            <a:pPr lvl="1">
              <a:lnSpc>
                <a:spcPct val="110000"/>
              </a:lnSpc>
            </a:pPr>
            <a:r>
              <a:rPr lang="cs-CZ" altLang="sk-SK" sz="2600" dirty="0"/>
              <a:t>velikost </a:t>
            </a:r>
            <a:r>
              <a:rPr lang="cs-CZ" altLang="sk-SK" sz="2600" dirty="0" err="1"/>
              <a:t>cutoff</a:t>
            </a:r>
            <a:r>
              <a:rPr lang="cs-CZ" altLang="sk-SK" sz="2600" dirty="0"/>
              <a:t> limitu závisí na velikosti souboru, délce trvání šetření, fyzické aktivitě respondentů (míra tělesné aktivity je nejčastěji uvažována jako „sedavý způsob života“) a BMR (bazální metabolický výdej).</a:t>
            </a:r>
          </a:p>
        </p:txBody>
      </p:sp>
      <p:pic>
        <p:nvPicPr>
          <p:cNvPr id="6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D7ACE9E1-76DC-4D95-A2D5-BF6E00E9DA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4586" y="23058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7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67660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Kritická míst, problémy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74488"/>
            <a:ext cx="10284114" cy="4567491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-"/>
            </a:pPr>
            <a:r>
              <a:rPr lang="sk-SK" dirty="0" err="1"/>
              <a:t>Výběr</a:t>
            </a:r>
            <a:r>
              <a:rPr lang="sk-SK" dirty="0"/>
              <a:t> </a:t>
            </a:r>
            <a:r>
              <a:rPr lang="sk-SK" dirty="0" err="1"/>
              <a:t>reprezentativního</a:t>
            </a:r>
            <a:r>
              <a:rPr lang="sk-SK" dirty="0"/>
              <a:t> vzorku </a:t>
            </a:r>
            <a:r>
              <a:rPr lang="sk-SK" dirty="0" err="1"/>
              <a:t>populace</a:t>
            </a:r>
            <a:endParaRPr lang="sk-SK" dirty="0"/>
          </a:p>
          <a:p>
            <a:pPr>
              <a:buFont typeface="Calibri" panose="020F0502020204030204" pitchFamily="34" charset="0"/>
              <a:buChar char="-"/>
            </a:pPr>
            <a:r>
              <a:rPr lang="sk-SK" dirty="0" err="1"/>
              <a:t>Výběr</a:t>
            </a:r>
            <a:r>
              <a:rPr lang="sk-SK" dirty="0"/>
              <a:t> </a:t>
            </a:r>
            <a:r>
              <a:rPr lang="sk-SK" dirty="0" err="1"/>
              <a:t>odpovídající</a:t>
            </a:r>
            <a:r>
              <a:rPr lang="sk-SK" dirty="0"/>
              <a:t> </a:t>
            </a:r>
            <a:r>
              <a:rPr lang="sk-SK" dirty="0" err="1"/>
              <a:t>metody</a:t>
            </a:r>
            <a:r>
              <a:rPr lang="sk-SK" dirty="0"/>
              <a:t> </a:t>
            </a:r>
            <a:r>
              <a:rPr lang="sk-SK" dirty="0" err="1"/>
              <a:t>zjišťování</a:t>
            </a:r>
            <a:r>
              <a:rPr lang="sk-SK" dirty="0"/>
              <a:t> </a:t>
            </a:r>
            <a:r>
              <a:rPr lang="sk-SK" dirty="0" err="1"/>
              <a:t>spotřeby</a:t>
            </a:r>
            <a:r>
              <a:rPr lang="sk-SK" dirty="0"/>
              <a:t> </a:t>
            </a:r>
            <a:r>
              <a:rPr lang="pl-PL" dirty="0"/>
              <a:t>potravin s ohledem na cíle studie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sk-SK" dirty="0" err="1"/>
              <a:t>Tabulky</a:t>
            </a:r>
            <a:r>
              <a:rPr lang="sk-SK" dirty="0"/>
              <a:t> </a:t>
            </a:r>
            <a:r>
              <a:rPr lang="sk-SK" dirty="0" err="1"/>
              <a:t>nutričního</a:t>
            </a:r>
            <a:r>
              <a:rPr lang="sk-SK" dirty="0"/>
              <a:t> </a:t>
            </a:r>
            <a:r>
              <a:rPr lang="sk-SK" dirty="0" err="1"/>
              <a:t>složení</a:t>
            </a:r>
            <a:r>
              <a:rPr lang="sk-SK" dirty="0"/>
              <a:t> </a:t>
            </a:r>
            <a:r>
              <a:rPr lang="sk-SK" dirty="0" err="1"/>
              <a:t>potravin</a:t>
            </a:r>
            <a:endParaRPr lang="sk-SK" dirty="0"/>
          </a:p>
          <a:p>
            <a:pPr>
              <a:buFont typeface="Calibri" panose="020F0502020204030204" pitchFamily="34" charset="0"/>
              <a:buChar char="-"/>
            </a:pPr>
            <a:r>
              <a:rPr lang="sk-SK" dirty="0"/>
              <a:t>Software pro záznam a </a:t>
            </a:r>
            <a:r>
              <a:rPr lang="sk-SK" dirty="0" err="1"/>
              <a:t>kódování</a:t>
            </a:r>
            <a:r>
              <a:rPr lang="sk-SK" dirty="0"/>
              <a:t> </a:t>
            </a:r>
            <a:r>
              <a:rPr lang="sk-SK" dirty="0" err="1"/>
              <a:t>spotřeby</a:t>
            </a:r>
            <a:r>
              <a:rPr lang="sk-SK" dirty="0"/>
              <a:t> </a:t>
            </a:r>
            <a:r>
              <a:rPr lang="sk-SK" dirty="0" err="1"/>
              <a:t>potravin</a:t>
            </a:r>
            <a:r>
              <a:rPr lang="sk-SK" dirty="0"/>
              <a:t> </a:t>
            </a:r>
            <a:r>
              <a:rPr lang="it-IT" dirty="0"/>
              <a:t>a pro statistickou analýzu dat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sv-SE" dirty="0"/>
              <a:t>Kontrola kvality ve všech fázích průzkumu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sk-SK" dirty="0"/>
              <a:t>Finanční náklady a nároky na </a:t>
            </a:r>
            <a:r>
              <a:rPr lang="sk-SK" dirty="0" err="1"/>
              <a:t>personální</a:t>
            </a:r>
            <a:r>
              <a:rPr lang="sk-SK" dirty="0"/>
              <a:t> </a:t>
            </a:r>
            <a:r>
              <a:rPr lang="sk-SK" dirty="0" err="1"/>
              <a:t>zajištění</a:t>
            </a:r>
            <a:r>
              <a:rPr lang="sk-SK" dirty="0"/>
              <a:t> a </a:t>
            </a:r>
            <a:r>
              <a:rPr lang="sk-SK" dirty="0" err="1"/>
              <a:t>organizaci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94184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67660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Použitá literatura, odkazy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74488"/>
            <a:ext cx="10284114" cy="4567491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</a:pPr>
            <a:r>
              <a:rPr lang="sk-SK" dirty="0"/>
              <a:t>JANČEKOVÁ, Kamila. </a:t>
            </a:r>
            <a:r>
              <a:rPr lang="sk-SK" dirty="0" err="1"/>
              <a:t>Zkreslující</a:t>
            </a:r>
            <a:r>
              <a:rPr lang="sk-SK" dirty="0"/>
              <a:t> faktory </a:t>
            </a:r>
            <a:r>
              <a:rPr lang="sk-SK" dirty="0" err="1"/>
              <a:t>při</a:t>
            </a:r>
            <a:r>
              <a:rPr lang="sk-SK" dirty="0"/>
              <a:t> </a:t>
            </a:r>
            <a:r>
              <a:rPr lang="sk-SK" dirty="0" err="1"/>
              <a:t>zjišťování</a:t>
            </a:r>
            <a:r>
              <a:rPr lang="sk-SK" dirty="0"/>
              <a:t> </a:t>
            </a:r>
            <a:r>
              <a:rPr lang="sk-SK" dirty="0" err="1"/>
              <a:t>přívodu</a:t>
            </a:r>
            <a:r>
              <a:rPr lang="sk-SK" dirty="0"/>
              <a:t> energie a </a:t>
            </a:r>
            <a:r>
              <a:rPr lang="sk-SK" dirty="0" err="1"/>
              <a:t>mikronutrientů</a:t>
            </a:r>
            <a:r>
              <a:rPr lang="sk-SK" dirty="0"/>
              <a:t> </a:t>
            </a:r>
            <a:r>
              <a:rPr lang="sk-SK" dirty="0" err="1"/>
              <a:t>metodami</a:t>
            </a:r>
            <a:r>
              <a:rPr lang="sk-SK" dirty="0"/>
              <a:t> 24hodinového </a:t>
            </a:r>
            <a:r>
              <a:rPr lang="sk-SK" dirty="0" err="1"/>
              <a:t>recallu</a:t>
            </a:r>
            <a:r>
              <a:rPr lang="sk-SK" dirty="0"/>
              <a:t> a záznamu. Brno, 2019. Dostupné z: &lt;https://is.muni.cz/th/xkb9p/&gt;. Masarykova univerzita, </a:t>
            </a:r>
            <a:r>
              <a:rPr lang="sk-SK" dirty="0" err="1"/>
              <a:t>Lékařská</a:t>
            </a:r>
            <a:r>
              <a:rPr lang="sk-SK" dirty="0"/>
              <a:t> fakulta.</a:t>
            </a:r>
            <a:endParaRPr lang="cs-CZ" altLang="sk-SK" dirty="0">
              <a:latin typeface="Arial Unicode MS" pitchFamily="34" charset="-128"/>
            </a:endParaRPr>
          </a:p>
          <a:p>
            <a:pPr>
              <a:lnSpc>
                <a:spcPct val="150000"/>
              </a:lnSpc>
            </a:pPr>
            <a:r>
              <a:rPr lang="cs-CZ" altLang="sk-SK" dirty="0" err="1">
                <a:latin typeface="Arial Unicode MS" pitchFamily="34" charset="-128"/>
              </a:rPr>
              <a:t>Kleinw</a:t>
            </a:r>
            <a:r>
              <a:rPr lang="en-US" altLang="sk-SK" dirty="0">
                <a:latin typeface="Arial Unicode MS" pitchFamily="34" charset="-128"/>
              </a:rPr>
              <a:t>ä</a:t>
            </a:r>
            <a:r>
              <a:rPr lang="cs-CZ" altLang="sk-SK" dirty="0" err="1">
                <a:latin typeface="Arial Unicode MS" pitchFamily="34" charset="-128"/>
              </a:rPr>
              <a:t>chterová</a:t>
            </a:r>
            <a:r>
              <a:rPr lang="cs-CZ" altLang="sk-SK" dirty="0">
                <a:latin typeface="Arial Unicode MS" pitchFamily="34" charset="-128"/>
              </a:rPr>
              <a:t>, H., Brázdová, Z. </a:t>
            </a:r>
            <a:r>
              <a:rPr lang="cs-CZ" altLang="sk-SK" i="1" dirty="0">
                <a:latin typeface="Arial Unicode MS" pitchFamily="34" charset="-128"/>
              </a:rPr>
              <a:t>Výživový stav člověka a způsoby jeho zjišťování.</a:t>
            </a:r>
            <a:r>
              <a:rPr lang="cs-CZ" altLang="sk-SK" dirty="0">
                <a:latin typeface="Arial Unicode MS" pitchFamily="34" charset="-128"/>
              </a:rPr>
              <a:t> Brno, 1992</a:t>
            </a:r>
          </a:p>
          <a:p>
            <a:pPr>
              <a:lnSpc>
                <a:spcPct val="150000"/>
              </a:lnSpc>
            </a:pPr>
            <a:r>
              <a:rPr lang="cs-CZ" altLang="sk-SK" dirty="0" err="1">
                <a:latin typeface="Arial Unicode MS" pitchFamily="34" charset="-128"/>
              </a:rPr>
              <a:t>Geissler</a:t>
            </a:r>
            <a:r>
              <a:rPr lang="cs-CZ" altLang="sk-SK" dirty="0">
                <a:latin typeface="Arial Unicode MS" pitchFamily="34" charset="-128"/>
              </a:rPr>
              <a:t>, C., </a:t>
            </a:r>
            <a:r>
              <a:rPr lang="cs-CZ" altLang="sk-SK" dirty="0" err="1">
                <a:latin typeface="Arial Unicode MS" pitchFamily="34" charset="-128"/>
              </a:rPr>
              <a:t>Powers</a:t>
            </a:r>
            <a:r>
              <a:rPr lang="cs-CZ" altLang="sk-SK" dirty="0">
                <a:latin typeface="Arial Unicode MS" pitchFamily="34" charset="-128"/>
              </a:rPr>
              <a:t>, H. </a:t>
            </a:r>
            <a:r>
              <a:rPr lang="cs-CZ" altLang="sk-SK" i="1" dirty="0" err="1">
                <a:latin typeface="Arial Unicode MS" pitchFamily="34" charset="-128"/>
              </a:rPr>
              <a:t>Human</a:t>
            </a:r>
            <a:r>
              <a:rPr lang="cs-CZ" altLang="sk-SK" i="1" dirty="0">
                <a:latin typeface="Arial Unicode MS" pitchFamily="34" charset="-128"/>
              </a:rPr>
              <a:t> </a:t>
            </a:r>
            <a:r>
              <a:rPr lang="cs-CZ" altLang="sk-SK" i="1" dirty="0" err="1">
                <a:latin typeface="Arial Unicode MS" pitchFamily="34" charset="-128"/>
              </a:rPr>
              <a:t>nutrition</a:t>
            </a:r>
            <a:r>
              <a:rPr lang="cs-CZ" altLang="sk-SK" i="1" dirty="0">
                <a:latin typeface="Arial Unicode MS" pitchFamily="34" charset="-128"/>
              </a:rPr>
              <a:t>, 11th </a:t>
            </a:r>
            <a:r>
              <a:rPr lang="cs-CZ" altLang="sk-SK" i="1" dirty="0" err="1">
                <a:latin typeface="Arial Unicode MS" pitchFamily="34" charset="-128"/>
              </a:rPr>
              <a:t>edition</a:t>
            </a:r>
            <a:r>
              <a:rPr lang="cs-CZ" altLang="sk-SK" i="1" dirty="0">
                <a:latin typeface="Arial Unicode MS" pitchFamily="34" charset="-128"/>
              </a:rPr>
              <a:t>. </a:t>
            </a:r>
            <a:r>
              <a:rPr lang="cs-CZ" altLang="sk-SK" dirty="0" err="1">
                <a:latin typeface="Arial Unicode MS" pitchFamily="34" charset="-128"/>
              </a:rPr>
              <a:t>Elsevier</a:t>
            </a:r>
            <a:r>
              <a:rPr lang="cs-CZ" altLang="sk-SK" dirty="0">
                <a:latin typeface="Arial Unicode MS" pitchFamily="34" charset="-128"/>
              </a:rPr>
              <a:t>, 2005</a:t>
            </a:r>
          </a:p>
          <a:p>
            <a:pPr>
              <a:lnSpc>
                <a:spcPct val="150000"/>
              </a:lnSpc>
            </a:pPr>
            <a:r>
              <a:rPr lang="cs-CZ" altLang="sk-SK" dirty="0">
                <a:latin typeface="Arial Unicode MS" pitchFamily="34" charset="-128"/>
              </a:rPr>
              <a:t>Provazník, K. a kol. </a:t>
            </a:r>
            <a:r>
              <a:rPr lang="cs-CZ" altLang="sk-SK" i="1" dirty="0">
                <a:latin typeface="Arial Unicode MS" pitchFamily="34" charset="-128"/>
              </a:rPr>
              <a:t>Manuál prevence v lékařské praxi II.</a:t>
            </a:r>
            <a:r>
              <a:rPr lang="cs-CZ" altLang="sk-SK" dirty="0">
                <a:latin typeface="Arial Unicode MS" pitchFamily="34" charset="-128"/>
              </a:rPr>
              <a:t> Praha, 1995</a:t>
            </a:r>
          </a:p>
          <a:p>
            <a:pPr>
              <a:lnSpc>
                <a:spcPct val="150000"/>
              </a:lnSpc>
            </a:pPr>
            <a:r>
              <a:rPr lang="en-GB" altLang="zh-CN" dirty="0">
                <a:latin typeface="Arial Unicode MS" pitchFamily="34" charset="-128"/>
                <a:ea typeface="宋体" panose="02010600030101010101" pitchFamily="2" charset="-122"/>
                <a:hlinkClick r:id="rId4"/>
              </a:rPr>
              <a:t>http://www.czso.cz/csu/2009edicniplan.nsf/p/3004-09</a:t>
            </a:r>
            <a:endParaRPr lang="cs-CZ" altLang="zh-CN" dirty="0">
              <a:latin typeface="Arial Unicode MS" pitchFamily="34" charset="-128"/>
            </a:endParaRPr>
          </a:p>
          <a:p>
            <a:pPr>
              <a:lnSpc>
                <a:spcPct val="150000"/>
              </a:lnSpc>
            </a:pPr>
            <a:r>
              <a:rPr lang="cs-CZ" altLang="zh-CN" dirty="0">
                <a:latin typeface="Arial Unicode MS" pitchFamily="34" charset="-128"/>
                <a:hlinkClick r:id="rId5"/>
              </a:rPr>
              <a:t>http://www.czso.cz/csu/2009edicniplan.nsf/p/3001-09</a:t>
            </a:r>
            <a:endParaRPr lang="cs-CZ" altLang="zh-CN" dirty="0">
              <a:latin typeface="Arial Unicode MS" pitchFamily="34" charset="-128"/>
            </a:endParaRPr>
          </a:p>
          <a:p>
            <a:pPr>
              <a:lnSpc>
                <a:spcPct val="150000"/>
              </a:lnSpc>
            </a:pPr>
            <a:r>
              <a:rPr lang="en-GB" altLang="zh-CN" dirty="0">
                <a:solidFill>
                  <a:srgbClr val="9900CC"/>
                </a:solidFill>
                <a:ea typeface="宋体" panose="02010600030101010101" pitchFamily="2" charset="-122"/>
                <a:hlinkClick r:id="rId6"/>
              </a:rPr>
              <a:t>http://faostat.fao.org/site/368/DesktopDefault.aspx?PageID=368</a:t>
            </a:r>
            <a:endParaRPr lang="cs-CZ" altLang="zh-CN" dirty="0">
              <a:solidFill>
                <a:srgbClr val="9900CC"/>
              </a:solidFill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cs-CZ" altLang="sk-SK" dirty="0">
                <a:ea typeface="宋体" panose="02010600030101010101" pitchFamily="2" charset="-122"/>
              </a:rPr>
              <a:t>Centrum pro databázi složení potravin</a:t>
            </a:r>
          </a:p>
          <a:p>
            <a:pPr>
              <a:lnSpc>
                <a:spcPct val="150000"/>
              </a:lnSpc>
              <a:buNone/>
            </a:pPr>
            <a:r>
              <a:rPr lang="cs-CZ" altLang="sk-SK" dirty="0">
                <a:ea typeface="宋体" panose="02010600030101010101" pitchFamily="2" charset="-122"/>
              </a:rPr>
              <a:t>	</a:t>
            </a:r>
            <a:r>
              <a:rPr lang="cs-CZ" altLang="sk-SK" dirty="0">
                <a:ea typeface="宋体" panose="02010600030101010101" pitchFamily="2" charset="-122"/>
                <a:hlinkClick r:id="rId7"/>
              </a:rPr>
              <a:t>http://www.czfcdb.cz/</a:t>
            </a:r>
            <a:endParaRPr lang="cs-CZ" altLang="sk-SK" dirty="0"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cs-CZ" altLang="sk-SK" dirty="0">
                <a:latin typeface="Arial Unicode MS" pitchFamily="34" charset="-128"/>
              </a:rPr>
              <a:t>USDA </a:t>
            </a:r>
            <a:r>
              <a:rPr lang="cs-CZ" altLang="sk-SK" dirty="0" err="1">
                <a:latin typeface="Arial Unicode MS" pitchFamily="34" charset="-128"/>
              </a:rPr>
              <a:t>National</a:t>
            </a:r>
            <a:r>
              <a:rPr lang="cs-CZ" altLang="sk-SK" dirty="0">
                <a:latin typeface="Arial Unicode MS" pitchFamily="34" charset="-128"/>
              </a:rPr>
              <a:t> </a:t>
            </a:r>
            <a:r>
              <a:rPr lang="cs-CZ" altLang="sk-SK" dirty="0" err="1">
                <a:latin typeface="Arial Unicode MS" pitchFamily="34" charset="-128"/>
              </a:rPr>
              <a:t>Nutrien</a:t>
            </a:r>
            <a:r>
              <a:rPr lang="cs-CZ" altLang="sk-SK" dirty="0">
                <a:latin typeface="Arial Unicode MS" pitchFamily="34" charset="-128"/>
              </a:rPr>
              <a:t> Database: </a:t>
            </a:r>
            <a:r>
              <a:rPr lang="cs-CZ" altLang="sk-SK" dirty="0">
                <a:latin typeface="Arial Unicode MS" pitchFamily="34" charset="-128"/>
                <a:hlinkClick r:id="rId8"/>
              </a:rPr>
              <a:t>http://www.nal.usda.gov/fnic/foodcomp/search/</a:t>
            </a:r>
            <a:endParaRPr lang="cs-CZ" altLang="sk-SK" dirty="0">
              <a:latin typeface="Arial Unicode MS" pitchFamily="34" charset="-128"/>
            </a:endParaRPr>
          </a:p>
          <a:p>
            <a:pPr>
              <a:buNone/>
            </a:pPr>
            <a:endParaRPr lang="cs-CZ" altLang="sk-SK" sz="3200" dirty="0">
              <a:latin typeface="Arial Unicode MS" pitchFamily="34" charset="-128"/>
            </a:endParaRPr>
          </a:p>
          <a:p>
            <a:endParaRPr lang="cs-CZ" altLang="sk-SK" dirty="0"/>
          </a:p>
        </p:txBody>
      </p:sp>
    </p:spTree>
    <p:extLst>
      <p:ext uri="{BB962C8B-B14F-4D97-AF65-F5344CB8AC3E}">
        <p14:creationId xmlns:p14="http://schemas.microsoft.com/office/powerpoint/2010/main" val="566704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 descr="guid">
            <a:extLst>
              <a:ext uri="{FF2B5EF4-FFF2-40B4-BE49-F238E27FC236}">
                <a16:creationId xmlns:a16="http://schemas.microsoft.com/office/drawing/2014/main" id="{D89800AE-EDBF-43B9-83A5-F5801191D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2205038"/>
            <a:ext cx="8424863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>
            <a:extLst>
              <a:ext uri="{FF2B5EF4-FFF2-40B4-BE49-F238E27FC236}">
                <a16:creationId xmlns:a16="http://schemas.microsoft.com/office/drawing/2014/main" id="{AD73C344-0042-4161-B8A2-87A9A9689F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4" y="981075"/>
            <a:ext cx="8004175" cy="4781550"/>
          </a:xfrm>
        </p:spPr>
        <p:txBody>
          <a:bodyPr/>
          <a:lstStyle/>
          <a:p>
            <a:pPr marL="0" indent="0" algn="ctr">
              <a:buNone/>
            </a:pPr>
            <a:r>
              <a:rPr lang="cs-CZ" altLang="sk-SK" sz="2600">
                <a:latin typeface="Times New Roman" panose="02020603050405020304" pitchFamily="18" charset="0"/>
              </a:rPr>
              <a:t>Obecné principy pro sběr národních dat o spotřebě potravin vzhledem k celoevropskému průzkumu výživy</a:t>
            </a:r>
            <a:r>
              <a:rPr lang="cs-CZ" altLang="sk-SK" sz="3500">
                <a:latin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altLang="sk-SK" sz="1400">
              <a:latin typeface="Times New Roman" panose="02020603050405020304" pitchFamily="18" charset="0"/>
            </a:endParaRPr>
          </a:p>
        </p:txBody>
      </p:sp>
      <p:sp>
        <p:nvSpPr>
          <p:cNvPr id="35844" name="Text Box 3">
            <a:extLst>
              <a:ext uri="{FF2B5EF4-FFF2-40B4-BE49-F238E27FC236}">
                <a16:creationId xmlns:a16="http://schemas.microsoft.com/office/drawing/2014/main" id="{78637119-BD3B-4804-AF99-8BC644EA8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53200"/>
            <a:ext cx="9144000" cy="304800"/>
          </a:xfrm>
          <a:prstGeom prst="rect">
            <a:avLst/>
          </a:prstGeom>
          <a:solidFill>
            <a:srgbClr val="32BF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k-SK" altLang="sk-SK" sz="1400">
              <a:latin typeface="Times New Roman" panose="02020603050405020304" pitchFamily="18" charset="0"/>
            </a:endParaRPr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A47624E9-3339-4324-92C1-24E5DDA7F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836613"/>
          </a:xfrm>
          <a:prstGeom prst="rect">
            <a:avLst/>
          </a:prstGeom>
          <a:solidFill>
            <a:srgbClr val="32BF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pl-PL" altLang="sk-SK" sz="3200">
                <a:solidFill>
                  <a:schemeClr val="tx2"/>
                </a:solidFill>
                <a:latin typeface="Times New Roman" panose="02020603050405020304" pitchFamily="18" charset="0"/>
              </a:rPr>
              <a:t>Doporučení EFSA</a:t>
            </a:r>
            <a:endParaRPr lang="cs-CZ" altLang="sk-SK" sz="32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5846" name="Picture 5" descr="Szu-c1">
            <a:extLst>
              <a:ext uri="{FF2B5EF4-FFF2-40B4-BE49-F238E27FC236}">
                <a16:creationId xmlns:a16="http://schemas.microsoft.com/office/drawing/2014/main" id="{E7C96894-A679-4DA7-9798-B4768E138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838" y="1"/>
            <a:ext cx="7921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Rectangle 9">
            <a:extLst>
              <a:ext uri="{FF2B5EF4-FFF2-40B4-BE49-F238E27FC236}">
                <a16:creationId xmlns:a16="http://schemas.microsoft.com/office/drawing/2014/main" id="{760FF6BA-29B1-4AE4-A080-F9EEE2C09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6165851"/>
            <a:ext cx="466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sk-SK" b="1">
                <a:latin typeface="Times New Roman" panose="02020603050405020304" pitchFamily="18" charset="0"/>
              </a:rPr>
              <a:t>http://www.efsa.europa.eu/en/efsajournal.htm</a:t>
            </a:r>
          </a:p>
        </p:txBody>
      </p:sp>
    </p:spTree>
    <p:extLst>
      <p:ext uri="{BB962C8B-B14F-4D97-AF65-F5344CB8AC3E}">
        <p14:creationId xmlns:p14="http://schemas.microsoft.com/office/powerpoint/2010/main" val="2197136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>
            <a:extLst>
              <a:ext uri="{FF2B5EF4-FFF2-40B4-BE49-F238E27FC236}">
                <a16:creationId xmlns:a16="http://schemas.microsoft.com/office/drawing/2014/main" id="{AB5D26A6-C2EC-4466-848B-279B89D4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53200"/>
            <a:ext cx="9144000" cy="304800"/>
          </a:xfrm>
          <a:prstGeom prst="rect">
            <a:avLst/>
          </a:prstGeom>
          <a:solidFill>
            <a:srgbClr val="32BF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k-SK" altLang="sk-SK" sz="1400">
              <a:latin typeface="Times New Roman" panose="02020603050405020304" pitchFamily="18" charset="0"/>
            </a:endParaRPr>
          </a:p>
        </p:txBody>
      </p:sp>
      <p:sp>
        <p:nvSpPr>
          <p:cNvPr id="36867" name="Rectangle 5">
            <a:extLst>
              <a:ext uri="{FF2B5EF4-FFF2-40B4-BE49-F238E27FC236}">
                <a16:creationId xmlns:a16="http://schemas.microsoft.com/office/drawing/2014/main" id="{112F2114-96CE-4832-B2D9-9827853B1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836613"/>
          </a:xfrm>
          <a:prstGeom prst="rect">
            <a:avLst/>
          </a:prstGeom>
          <a:solidFill>
            <a:srgbClr val="32BF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pl-PL" altLang="sk-SK" sz="3200">
                <a:solidFill>
                  <a:schemeClr val="tx2"/>
                </a:solidFill>
                <a:latin typeface="Times New Roman" panose="02020603050405020304" pitchFamily="18" charset="0"/>
              </a:rPr>
              <a:t>Doporučení EFSA</a:t>
            </a:r>
            <a:endParaRPr lang="cs-CZ" altLang="sk-SK" sz="32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6868" name="Picture 6" descr="Szu-c1">
            <a:extLst>
              <a:ext uri="{FF2B5EF4-FFF2-40B4-BE49-F238E27FC236}">
                <a16:creationId xmlns:a16="http://schemas.microsoft.com/office/drawing/2014/main" id="{F1A451B1-2F01-428F-BC02-BA150187D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838" y="1"/>
            <a:ext cx="7921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9">
            <a:extLst>
              <a:ext uri="{FF2B5EF4-FFF2-40B4-BE49-F238E27FC236}">
                <a16:creationId xmlns:a16="http://schemas.microsoft.com/office/drawing/2014/main" id="{9A15B6BE-F2B1-4724-9B17-5155192A1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981076"/>
            <a:ext cx="8856662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cs-CZ" altLang="sk-SK" sz="2400">
                <a:latin typeface="Times New Roman" panose="02020603050405020304" pitchFamily="18" charset="0"/>
              </a:rPr>
              <a:t>  </a:t>
            </a:r>
            <a:r>
              <a:rPr lang="cs-CZ" altLang="sk-SK" sz="2200">
                <a:latin typeface="Times New Roman" panose="02020603050405020304" pitchFamily="18" charset="0"/>
              </a:rPr>
              <a:t>Obsahuje obecné principy pro sběr dat o spotřebě potravin použitelných pro stanovení přívodu nutrientů i hodnocení zdravotního rizika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endParaRPr lang="cs-CZ" altLang="sk-SK" sz="1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cs-CZ" altLang="sk-SK" sz="2400">
                <a:latin typeface="Times New Roman" panose="02020603050405020304" pitchFamily="18" charset="0"/>
              </a:rPr>
              <a:t>  </a:t>
            </a:r>
            <a:r>
              <a:rPr lang="cs-CZ" altLang="sk-SK" sz="2200">
                <a:latin typeface="Times New Roman" panose="02020603050405020304" pitchFamily="18" charset="0"/>
              </a:rPr>
              <a:t>Způsob zajištění výběru reprezentativního vzorku populace na národní úrovni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endParaRPr lang="cs-CZ" altLang="sk-SK" sz="1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cs-CZ" altLang="sk-SK" sz="2400">
                <a:latin typeface="Times New Roman" panose="02020603050405020304" pitchFamily="18" charset="0"/>
              </a:rPr>
              <a:t>  </a:t>
            </a:r>
            <a:r>
              <a:rPr lang="cs-CZ" altLang="sk-SK" sz="2200">
                <a:latin typeface="Times New Roman" panose="02020603050405020304" pitchFamily="18" charset="0"/>
              </a:rPr>
              <a:t>Sběr dat: </a:t>
            </a:r>
            <a:r>
              <a:rPr lang="cs-CZ" altLang="sk-SK" sz="2200" b="1">
                <a:latin typeface="Times New Roman" panose="02020603050405020304" pitchFamily="18" charset="0"/>
              </a:rPr>
              <a:t>2 nezávislé dny</a:t>
            </a:r>
            <a:r>
              <a:rPr lang="cs-CZ" altLang="sk-SK" sz="2200">
                <a:latin typeface="Times New Roman" panose="02020603050405020304" pitchFamily="18" charset="0"/>
              </a:rPr>
              <a:t> (non-consecutive days), 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cs-CZ" altLang="sk-SK" sz="2200">
                <a:latin typeface="Times New Roman" panose="02020603050405020304" pitchFamily="18" charset="0"/>
              </a:rPr>
              <a:t>	metoda: </a:t>
            </a:r>
            <a:r>
              <a:rPr lang="cs-CZ" altLang="sk-SK" sz="2200" b="1" u="sng">
                <a:latin typeface="Times New Roman" panose="02020603050405020304" pitchFamily="18" charset="0"/>
              </a:rPr>
              <a:t>24h recall – dospělí, záznam – děti</a:t>
            </a:r>
            <a:r>
              <a:rPr lang="cs-CZ" altLang="sk-SK" sz="220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endParaRPr lang="cs-CZ" altLang="sk-SK" sz="1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cs-CZ" altLang="sk-SK" sz="2400">
                <a:latin typeface="Times New Roman" panose="02020603050405020304" pitchFamily="18" charset="0"/>
              </a:rPr>
              <a:t>  </a:t>
            </a:r>
            <a:r>
              <a:rPr lang="cs-CZ" altLang="sk-SK" sz="2200">
                <a:latin typeface="Times New Roman" panose="02020603050405020304" pitchFamily="18" charset="0"/>
              </a:rPr>
              <a:t>Pomůcky: použití atlasu porcí potravin a dalších pomůcek pro stanovení množství zkonzumovaných potravin, požadavky na software pro sběr dat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endParaRPr lang="cs-CZ" altLang="sk-SK" sz="1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cs-CZ" altLang="sk-SK" sz="2400">
                <a:latin typeface="Times New Roman" panose="02020603050405020304" pitchFamily="18" charset="0"/>
              </a:rPr>
              <a:t>  </a:t>
            </a:r>
            <a:r>
              <a:rPr lang="cs-CZ" altLang="sk-SK" sz="2200">
                <a:latin typeface="Times New Roman" panose="02020603050405020304" pitchFamily="18" charset="0"/>
              </a:rPr>
              <a:t>Doporučení pro sběr dalších informací: 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sk-SK" sz="2200">
                <a:latin typeface="Times New Roman" panose="02020603050405020304" pitchFamily="18" charset="0"/>
              </a:rPr>
              <a:t>	FFQ, detailní údaje o výrobcích, konzumace doplňků stravy, 	antropometrické údaje (hmotnost, výška), úroveň fyzické aktivity</a:t>
            </a:r>
          </a:p>
        </p:txBody>
      </p:sp>
    </p:spTree>
    <p:extLst>
      <p:ext uri="{BB962C8B-B14F-4D97-AF65-F5344CB8AC3E}">
        <p14:creationId xmlns:p14="http://schemas.microsoft.com/office/powerpoint/2010/main" val="1039388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CAA67EF2-B45B-43DA-9C30-A5579E0E1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53200"/>
            <a:ext cx="9144000" cy="304800"/>
          </a:xfrm>
          <a:prstGeom prst="rect">
            <a:avLst/>
          </a:prstGeom>
          <a:solidFill>
            <a:srgbClr val="32BF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k-SK" altLang="sk-SK" sz="1400">
              <a:latin typeface="Times New Roman" panose="02020603050405020304" pitchFamily="18" charset="0"/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07BC8625-15BD-4591-90FC-B5580B831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1989138"/>
          </a:xfrm>
          <a:prstGeom prst="rect">
            <a:avLst/>
          </a:prstGeom>
          <a:solidFill>
            <a:srgbClr val="32BF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pl-PL" altLang="sk-SK" sz="3200">
                <a:solidFill>
                  <a:schemeClr val="tx2"/>
                </a:solidFill>
                <a:latin typeface="Times New Roman" panose="02020603050405020304" pitchFamily="18" charset="0"/>
              </a:rPr>
              <a:t>Projekt PANCAKE</a:t>
            </a:r>
            <a:br>
              <a:rPr lang="pl-PL" altLang="sk-SK" sz="320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pl-PL" altLang="sk-SK" sz="3200">
                <a:solidFill>
                  <a:schemeClr val="tx2"/>
                </a:solidFill>
                <a:latin typeface="Times New Roman" panose="02020603050405020304" pitchFamily="18" charset="0"/>
              </a:rPr>
              <a:t>- </a:t>
            </a:r>
            <a:r>
              <a:rPr lang="pl-PL" altLang="sk-SK" sz="3000">
                <a:solidFill>
                  <a:schemeClr val="tx2"/>
                </a:solidFill>
                <a:latin typeface="Times New Roman" panose="02020603050405020304" pitchFamily="18" charset="0"/>
              </a:rPr>
              <a:t>Pilot study for the Assessment of Nutrient intake </a:t>
            </a:r>
            <a:br>
              <a:rPr lang="pl-PL" altLang="sk-SK" sz="300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pl-PL" altLang="sk-SK" sz="3000">
                <a:solidFill>
                  <a:schemeClr val="tx2"/>
                </a:solidFill>
                <a:latin typeface="Times New Roman" panose="02020603050405020304" pitchFamily="18" charset="0"/>
              </a:rPr>
              <a:t>and food Consumption Among Kids in Europe</a:t>
            </a:r>
            <a:r>
              <a:rPr lang="pl-PL" altLang="sk-SK" sz="320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  <a:endParaRPr lang="cs-CZ" altLang="sk-SK" sz="32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7892" name="Picture 4" descr="Szu-c1">
            <a:extLst>
              <a:ext uri="{FF2B5EF4-FFF2-40B4-BE49-F238E27FC236}">
                <a16:creationId xmlns:a16="http://schemas.microsoft.com/office/drawing/2014/main" id="{BB33590E-B04A-44C3-ACA3-6C1A204C7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838" y="1"/>
            <a:ext cx="7921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>
            <a:extLst>
              <a:ext uri="{FF2B5EF4-FFF2-40B4-BE49-F238E27FC236}">
                <a16:creationId xmlns:a16="http://schemas.microsoft.com/office/drawing/2014/main" id="{A9B15ECE-15FC-46BC-A674-C754C7DAD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4" y="2420938"/>
            <a:ext cx="7056437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cs-CZ" altLang="sk-SK" sz="2400">
                <a:latin typeface="Times New Roman" panose="02020603050405020304" pitchFamily="18" charset="0"/>
              </a:rPr>
              <a:t>Cíl - vytvořit, otestovat a zhodnotit nástroje a postupy využitelné v budoucí celoevropské studii spotřeby potravin u dětí. 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endParaRPr lang="cs-CZ" altLang="sk-SK" sz="1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cs-CZ" altLang="sk-SK" sz="2400">
                <a:latin typeface="Times New Roman" panose="02020603050405020304" pitchFamily="18" charset="0"/>
              </a:rPr>
              <a:t>Je zaměřen na 3 věkové kategorie dětí: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cs-CZ" altLang="sk-SK" sz="2400">
                <a:latin typeface="Times New Roman" panose="02020603050405020304" pitchFamily="18" charset="0"/>
              </a:rPr>
              <a:t>	   - do 11 měsíců věku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cs-CZ" altLang="sk-SK" sz="2400">
                <a:latin typeface="Times New Roman" panose="02020603050405020304" pitchFamily="18" charset="0"/>
              </a:rPr>
              <a:t>	   - od 12 do 35 měsíců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cs-CZ" altLang="sk-SK" sz="2400">
                <a:latin typeface="Times New Roman" panose="02020603050405020304" pitchFamily="18" charset="0"/>
              </a:rPr>
              <a:t>	   - od 36 měsíců do 10 let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endParaRPr lang="cs-CZ" altLang="sk-SK" sz="1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cs-CZ" altLang="sk-SK" sz="2400">
                <a:latin typeface="Times New Roman" panose="02020603050405020304" pitchFamily="18" charset="0"/>
              </a:rPr>
              <a:t>Použitá metoda sběru dat: záznam 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endParaRPr lang="cs-CZ" altLang="sk-SK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30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6603E4B1-B97C-4BBA-B816-DDE385793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53200"/>
            <a:ext cx="9144000" cy="304800"/>
          </a:xfrm>
          <a:prstGeom prst="rect">
            <a:avLst/>
          </a:prstGeom>
          <a:solidFill>
            <a:srgbClr val="32BF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k-SK" altLang="sk-SK" sz="1400">
              <a:latin typeface="Times New Roman" panose="02020603050405020304" pitchFamily="18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2E1B0DA-E007-47DE-B372-D35F518FA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836613"/>
          </a:xfrm>
          <a:prstGeom prst="rect">
            <a:avLst/>
          </a:prstGeom>
          <a:solidFill>
            <a:srgbClr val="32BF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pl-PL" altLang="sk-SK" sz="3200">
                <a:solidFill>
                  <a:schemeClr val="tx2"/>
                </a:solidFill>
                <a:latin typeface="Times New Roman" panose="02020603050405020304" pitchFamily="18" charset="0"/>
              </a:rPr>
              <a:t>EU MENU</a:t>
            </a:r>
            <a:endParaRPr lang="cs-CZ" altLang="sk-SK" sz="32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8916" name="Picture 4" descr="Szu-c1">
            <a:extLst>
              <a:ext uri="{FF2B5EF4-FFF2-40B4-BE49-F238E27FC236}">
                <a16:creationId xmlns:a16="http://schemas.microsoft.com/office/drawing/2014/main" id="{7781446D-DF1C-40D7-A8F2-200071F6E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838" y="1"/>
            <a:ext cx="7921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5EE4BA68-0C51-49C4-9537-28A8BCCB6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908051"/>
            <a:ext cx="8964612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 typeface="Wingdings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</a:rPr>
              <a:t> První celoevropský průzkum spotřeby potravin, koordinaci plánování provádí EFSA.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  <a:defRPr/>
            </a:pPr>
            <a:endParaRPr lang="cs-CZ" sz="1000" dirty="0">
              <a:latin typeface="Times New Roman" pitchFamily="18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</a:rPr>
              <a:t> Výhoda - použití metodiky, která poskytuje srovnatelné a dostatečně podrobné informace pro účely posuzování rizik, reprezentující všechny země a regiony v EU.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  <a:defRPr/>
            </a:pPr>
            <a:endParaRPr lang="cs-CZ" sz="1000" dirty="0">
              <a:latin typeface="Times New Roman" pitchFamily="18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</a:rPr>
              <a:t> Sevilla, únor 2010 – podepsáno prohlášení poradního sboru (zástupci členských zemí) o celoevropském průzkumu spotřeby potravin – podpora projektu. 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  <a:defRPr/>
            </a:pPr>
            <a:endParaRPr lang="cs-CZ" sz="1000" dirty="0">
              <a:latin typeface="Times New Roman" pitchFamily="18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v"/>
              <a:defRPr/>
            </a:pPr>
            <a:r>
              <a:rPr lang="cs-CZ" sz="2200" dirty="0">
                <a:latin typeface="Times New Roman" pitchFamily="18" charset="0"/>
              </a:rPr>
              <a:t> </a:t>
            </a:r>
            <a:r>
              <a:rPr lang="cs-CZ" sz="2000" dirty="0">
                <a:latin typeface="Times New Roman" pitchFamily="18" charset="0"/>
              </a:rPr>
              <a:t>Plánován jako průběžný program na období 2012 – 2017.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  <a:defRPr/>
            </a:pPr>
            <a:endParaRPr lang="cs-CZ" sz="1000" dirty="0">
              <a:latin typeface="Times New Roman" pitchFamily="18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v"/>
              <a:defRPr/>
            </a:pPr>
            <a:r>
              <a:rPr lang="cs-CZ" sz="2000" dirty="0">
                <a:latin typeface="Times New Roman" pitchFamily="18" charset="0"/>
              </a:rPr>
              <a:t> Sběr dat by měl být realizován ve všech věkových skupinách, důraz je kladen na malé děti (od 3 měsíců věku).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  <a:defRPr/>
            </a:pPr>
            <a:endParaRPr lang="cs-CZ" sz="1000" dirty="0">
              <a:latin typeface="Times New Roman" pitchFamily="18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v"/>
              <a:defRPr/>
            </a:pPr>
            <a:r>
              <a:rPr lang="cs-CZ" sz="2200" dirty="0">
                <a:latin typeface="Times New Roman" pitchFamily="18" charset="0"/>
              </a:rPr>
              <a:t> </a:t>
            </a:r>
            <a:r>
              <a:rPr lang="cs-CZ" sz="2000" dirty="0">
                <a:latin typeface="Times New Roman" pitchFamily="18" charset="0"/>
              </a:rPr>
              <a:t>Fáze přípravy průzkumu (2010 – 2011) je zaměřena na metodiku a proveditelnost v jednotlivých zemích.</a:t>
            </a:r>
          </a:p>
          <a:p>
            <a:pPr algn="ctr">
              <a:lnSpc>
                <a:spcPct val="110000"/>
              </a:lnSpc>
              <a:buFont typeface="Wingdings" pitchFamily="2" charset="2"/>
              <a:buNone/>
              <a:defRPr/>
            </a:pPr>
            <a:endParaRPr lang="cs-CZ" sz="1000" dirty="0">
              <a:latin typeface="Times New Roman" pitchFamily="18" charset="0"/>
            </a:endParaRPr>
          </a:p>
          <a:p>
            <a:pPr algn="ctr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cs-CZ" dirty="0">
                <a:latin typeface="Times New Roman" pitchFamily="18" charset="0"/>
              </a:rPr>
              <a:t>Informace o projektu jsou dostupné na www: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cs-CZ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3"/>
              </a:rPr>
              <a:t>http://www.</a:t>
            </a:r>
            <a:r>
              <a:rPr lang="cs-CZ" altLang="zh-CN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3"/>
              </a:rPr>
              <a:t>efsa.europa.eu</a:t>
            </a:r>
            <a:r>
              <a:rPr lang="cs-CZ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3"/>
              </a:rPr>
              <a:t>/</a:t>
            </a:r>
            <a:r>
              <a:rPr lang="cs-CZ" altLang="zh-CN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3"/>
              </a:rPr>
              <a:t>en</a:t>
            </a:r>
            <a:r>
              <a:rPr lang="cs-CZ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3"/>
              </a:rPr>
              <a:t>/</a:t>
            </a:r>
            <a:r>
              <a:rPr lang="cs-CZ" altLang="zh-CN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3"/>
              </a:rPr>
              <a:t>datex</a:t>
            </a:r>
            <a:r>
              <a:rPr lang="cs-CZ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3"/>
              </a:rPr>
              <a:t>/</a:t>
            </a:r>
            <a:r>
              <a:rPr lang="cs-CZ" altLang="zh-CN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3"/>
              </a:rPr>
              <a:t>datexeumenu.htm</a:t>
            </a:r>
            <a:endParaRPr lang="cs-CZ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None/>
              <a:defRPr/>
            </a:pPr>
            <a:endParaRPr lang="cs-CZ" dirty="0">
              <a:latin typeface="Times New Roman" pitchFamily="18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None/>
              <a:defRPr/>
            </a:pPr>
            <a:endParaRPr lang="cs-CZ" sz="2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078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9FAE5565-B8E8-413E-95F4-A9FD75985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7" r="1" b="15742"/>
          <a:stretch/>
        </p:blipFill>
        <p:spPr bwMode="auto">
          <a:xfrm>
            <a:off x="-1" y="10"/>
            <a:ext cx="12192001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0D893577-3218-4384-96C8-96052D654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4551037"/>
            <a:ext cx="11387002" cy="1509931"/>
          </a:xfrm>
        </p:spPr>
        <p:txBody>
          <a:bodyPr>
            <a:normAutofit/>
          </a:bodyPr>
          <a:lstStyle/>
          <a:p>
            <a:pPr algn="ctr"/>
            <a:r>
              <a:rPr lang="sk-SK" sz="60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Ďakujem za pozornosť </a:t>
            </a:r>
          </a:p>
        </p:txBody>
      </p:sp>
    </p:spTree>
    <p:extLst>
      <p:ext uri="{BB962C8B-B14F-4D97-AF65-F5344CB8AC3E}">
        <p14:creationId xmlns:p14="http://schemas.microsoft.com/office/powerpoint/2010/main" val="2305470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Cíle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pic>
        <p:nvPicPr>
          <p:cNvPr id="3074" name="Picture 2" descr="VÃ½sledok vyhÄ¾adÃ¡vania obrÃ¡zkov pre dopyt cieÄ¾">
            <a:extLst>
              <a:ext uri="{FF2B5EF4-FFF2-40B4-BE49-F238E27FC236}">
                <a16:creationId xmlns:a16="http://schemas.microsoft.com/office/drawing/2014/main" id="{3C93F2D6-B0EA-4A09-93BD-B25F69563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t="-1" r="11640" b="5456"/>
          <a:stretch/>
        </p:blipFill>
        <p:spPr bwMode="auto">
          <a:xfrm>
            <a:off x="7149975" y="361789"/>
            <a:ext cx="4393096" cy="52737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94560"/>
            <a:ext cx="7844830" cy="454741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k-SK" dirty="0" err="1"/>
              <a:t>Plánování</a:t>
            </a:r>
            <a:r>
              <a:rPr lang="sk-SK" dirty="0"/>
              <a:t> výživy a nutriční politika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 err="1"/>
              <a:t>Zjišťování</a:t>
            </a:r>
            <a:r>
              <a:rPr lang="sk-SK" dirty="0"/>
              <a:t> </a:t>
            </a:r>
            <a:r>
              <a:rPr lang="sk-SK" dirty="0" err="1"/>
              <a:t>vztahu</a:t>
            </a:r>
            <a:r>
              <a:rPr lang="sk-SK" dirty="0"/>
              <a:t> výživy a zdraví, </a:t>
            </a:r>
            <a:r>
              <a:rPr lang="sk-SK" dirty="0" err="1"/>
              <a:t>hodnocení</a:t>
            </a:r>
            <a:r>
              <a:rPr lang="sk-SK" dirty="0"/>
              <a:t> výživového stavu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Odhad </a:t>
            </a:r>
            <a:r>
              <a:rPr lang="sk-SK" dirty="0" err="1"/>
              <a:t>expozice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 err="1"/>
              <a:t>Vyšetření</a:t>
            </a:r>
            <a:r>
              <a:rPr lang="sk-SK" dirty="0"/>
              <a:t> adekvátnosti </a:t>
            </a:r>
            <a:r>
              <a:rPr lang="sk-SK" dirty="0" err="1"/>
              <a:t>příjmu</a:t>
            </a:r>
            <a:r>
              <a:rPr lang="sk-SK" dirty="0"/>
              <a:t> u </a:t>
            </a:r>
            <a:r>
              <a:rPr lang="sk-SK" dirty="0" err="1"/>
              <a:t>populačních</a:t>
            </a:r>
            <a:r>
              <a:rPr lang="sk-SK" dirty="0"/>
              <a:t> </a:t>
            </a:r>
            <a:r>
              <a:rPr lang="sk-SK" dirty="0" err="1"/>
              <a:t>skupin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 err="1"/>
              <a:t>Hodnocení</a:t>
            </a:r>
            <a:r>
              <a:rPr lang="sk-SK" dirty="0"/>
              <a:t> výživové výchovy a </a:t>
            </a:r>
            <a:r>
              <a:rPr lang="sk-SK" dirty="0" err="1"/>
              <a:t>vzdělání</a:t>
            </a:r>
            <a:r>
              <a:rPr lang="sk-SK" dirty="0"/>
              <a:t>, </a:t>
            </a:r>
            <a:r>
              <a:rPr lang="sk-SK" dirty="0" err="1"/>
              <a:t>nutričních</a:t>
            </a:r>
            <a:r>
              <a:rPr lang="sk-SK" dirty="0"/>
              <a:t> </a:t>
            </a:r>
            <a:r>
              <a:rPr lang="sk-SK" dirty="0" err="1"/>
              <a:t>intervencí</a:t>
            </a:r>
            <a:r>
              <a:rPr lang="sk-SK" dirty="0"/>
              <a:t> a výživových </a:t>
            </a:r>
            <a:r>
              <a:rPr lang="sk-SK" dirty="0" err="1"/>
              <a:t>programů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142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7C676D17-C6C7-4D80-8D52-9BB4573BD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10472958" cy="167660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1. Plánování výživy a nutriční politika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94560"/>
            <a:ext cx="10294054" cy="4547419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Cílem získat podklady o celostátní, případně regionální nabídce a spotřebě potravin</a:t>
            </a:r>
          </a:p>
          <a:p>
            <a:endParaRPr lang="cs-CZ" dirty="0"/>
          </a:p>
          <a:p>
            <a:r>
              <a:rPr lang="cs-CZ" dirty="0"/>
              <a:t>Slouží k výpočtu spotřeby jednotlivých komodit „per capita“</a:t>
            </a:r>
          </a:p>
          <a:p>
            <a:endParaRPr lang="cs-CZ" dirty="0"/>
          </a:p>
          <a:p>
            <a:r>
              <a:rPr lang="cs-CZ" dirty="0"/>
              <a:t>Získaná data dokladují nabídku, dostupnost, nikoliv skutečný přívod jedince</a:t>
            </a:r>
          </a:p>
        </p:txBody>
      </p:sp>
    </p:spTree>
    <p:extLst>
      <p:ext uri="{BB962C8B-B14F-4D97-AF65-F5344CB8AC3E}">
        <p14:creationId xmlns:p14="http://schemas.microsoft.com/office/powerpoint/2010/main" val="1306505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82E34E2-C6AE-4722-8DA1-2F34C3AFC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9131175" cy="167660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2. Zjiš</a:t>
            </a:r>
            <a:r>
              <a:rPr lang="cs-CZ" u="sng" dirty="0">
                <a:latin typeface="Bahnschrift Condensed" panose="020B0502040204020203" pitchFamily="34" charset="0"/>
              </a:rPr>
              <a:t>ťování</a:t>
            </a:r>
            <a:r>
              <a:rPr lang="sk-SK" u="sng" dirty="0">
                <a:latin typeface="Bahnschrift Condensed" panose="020B0502040204020203" pitchFamily="34" charset="0"/>
              </a:rPr>
              <a:t> </a:t>
            </a:r>
            <a:r>
              <a:rPr lang="cs-CZ" u="sng" dirty="0">
                <a:latin typeface="Bahnschrift Condensed" panose="020B0502040204020203" pitchFamily="34" charset="0"/>
              </a:rPr>
              <a:t>vztahu</a:t>
            </a:r>
            <a:r>
              <a:rPr lang="sk-SK" u="sng" dirty="0">
                <a:latin typeface="Bahnschrift Condensed" panose="020B0502040204020203" pitchFamily="34" charset="0"/>
              </a:rPr>
              <a:t> výživy a zdraví, </a:t>
            </a:r>
            <a:r>
              <a:rPr lang="cs-CZ" u="sng" dirty="0">
                <a:latin typeface="Bahnschrift Condensed" panose="020B0502040204020203" pitchFamily="34" charset="0"/>
              </a:rPr>
              <a:t>hodnocení</a:t>
            </a:r>
            <a:r>
              <a:rPr lang="sk-SK" u="sng" dirty="0">
                <a:latin typeface="Bahnschrift Condensed" panose="020B0502040204020203" pitchFamily="34" charset="0"/>
              </a:rPr>
              <a:t> výživového stavu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94560"/>
            <a:ext cx="10284114" cy="4547419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Sledují určité ukazatele zdravotního stavu, u kterých lze předpokládat, že mají vztah k vybraným složkám výživy a stravování</a:t>
            </a:r>
          </a:p>
          <a:p>
            <a:endParaRPr lang="cs-CZ" dirty="0"/>
          </a:p>
          <a:p>
            <a:r>
              <a:rPr lang="cs-CZ" dirty="0"/>
              <a:t>Metody musí být cíleně zaměřeny, nezbytný je vhodný výběr sledované skupiny</a:t>
            </a:r>
          </a:p>
        </p:txBody>
      </p:sp>
    </p:spTree>
    <p:extLst>
      <p:ext uri="{BB962C8B-B14F-4D97-AF65-F5344CB8AC3E}">
        <p14:creationId xmlns:p14="http://schemas.microsoft.com/office/powerpoint/2010/main" val="1192207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258984"/>
            <a:ext cx="9131175" cy="167660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3. </a:t>
            </a:r>
            <a:r>
              <a:rPr lang="sk-SK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Odhad </a:t>
            </a:r>
            <a:r>
              <a:rPr lang="sk-SK" u="sng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expozice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093496"/>
            <a:ext cx="10284114" cy="4648484"/>
          </a:xfrm>
        </p:spPr>
        <p:txBody>
          <a:bodyPr>
            <a:normAutofit/>
          </a:bodyPr>
          <a:lstStyle/>
          <a:p>
            <a:r>
              <a:rPr lang="sk-SK" dirty="0" err="1"/>
              <a:t>Zjištění</a:t>
            </a:r>
            <a:r>
              <a:rPr lang="sk-SK" dirty="0"/>
              <a:t> dávky </a:t>
            </a:r>
            <a:r>
              <a:rPr lang="sk-SK" dirty="0" err="1"/>
              <a:t>cizorodých</a:t>
            </a:r>
            <a:r>
              <a:rPr lang="sk-SK" dirty="0"/>
              <a:t> </a:t>
            </a:r>
            <a:r>
              <a:rPr lang="sk-SK" dirty="0" err="1"/>
              <a:t>látek</a:t>
            </a:r>
            <a:r>
              <a:rPr lang="sk-SK" dirty="0"/>
              <a:t> a </a:t>
            </a:r>
            <a:r>
              <a:rPr lang="sk-SK" dirty="0" err="1"/>
              <a:t>pravděpodobnostní</a:t>
            </a:r>
            <a:r>
              <a:rPr lang="sk-SK" dirty="0"/>
              <a:t> </a:t>
            </a:r>
            <a:r>
              <a:rPr lang="sk-SK" dirty="0" err="1"/>
              <a:t>hodnocení</a:t>
            </a:r>
            <a:r>
              <a:rPr lang="sk-SK" dirty="0"/>
              <a:t> </a:t>
            </a:r>
            <a:r>
              <a:rPr lang="sk-SK" dirty="0" err="1"/>
              <a:t>expozice</a:t>
            </a:r>
            <a:r>
              <a:rPr lang="sk-SK" dirty="0"/>
              <a:t> </a:t>
            </a:r>
            <a:r>
              <a:rPr lang="sk-SK" dirty="0" err="1"/>
              <a:t>populace</a:t>
            </a: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sk-SK" dirty="0" err="1"/>
              <a:t>Cílem</a:t>
            </a:r>
            <a:r>
              <a:rPr lang="sk-SK" dirty="0"/>
              <a:t> je </a:t>
            </a:r>
            <a:r>
              <a:rPr lang="sk-SK" dirty="0" err="1"/>
              <a:t>získání</a:t>
            </a:r>
            <a:r>
              <a:rPr lang="sk-SK" dirty="0"/>
              <a:t> </a:t>
            </a:r>
            <a:r>
              <a:rPr lang="sk-SK" dirty="0" err="1"/>
              <a:t>dat</a:t>
            </a:r>
            <a:r>
              <a:rPr lang="sk-SK" dirty="0"/>
              <a:t> o výživové </a:t>
            </a:r>
            <a:r>
              <a:rPr lang="sk-SK" dirty="0" err="1"/>
              <a:t>spotřebě</a:t>
            </a:r>
            <a:r>
              <a:rPr lang="sk-SK" dirty="0"/>
              <a:t> </a:t>
            </a:r>
            <a:r>
              <a:rPr lang="sk-SK" dirty="0" err="1"/>
              <a:t>členů</a:t>
            </a:r>
            <a:r>
              <a:rPr lang="sk-SK" dirty="0"/>
              <a:t> určité skupiny</a:t>
            </a:r>
          </a:p>
          <a:p>
            <a:r>
              <a:rPr lang="sk-SK" dirty="0"/>
              <a:t>Údaje </a:t>
            </a:r>
            <a:r>
              <a:rPr lang="sk-SK" dirty="0" err="1"/>
              <a:t>jsou</a:t>
            </a:r>
            <a:r>
              <a:rPr lang="sk-SK" dirty="0"/>
              <a:t> </a:t>
            </a:r>
            <a:r>
              <a:rPr lang="sk-SK" dirty="0" err="1"/>
              <a:t>dále</a:t>
            </a:r>
            <a:r>
              <a:rPr lang="sk-SK" dirty="0"/>
              <a:t> </a:t>
            </a:r>
            <a:r>
              <a:rPr lang="sk-SK" dirty="0" err="1"/>
              <a:t>srovnány</a:t>
            </a:r>
            <a:r>
              <a:rPr lang="sk-SK" dirty="0"/>
              <a:t> s </a:t>
            </a:r>
            <a:r>
              <a:rPr lang="sk-SK" dirty="0" err="1"/>
              <a:t>referenčními</a:t>
            </a:r>
            <a:r>
              <a:rPr lang="sk-SK" dirty="0"/>
              <a:t> hodnotami</a:t>
            </a:r>
            <a:endParaRPr lang="cs-CZ" dirty="0"/>
          </a:p>
          <a:p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0DD8C59C-8B34-44E0-AFEC-40A6AD2D1B1D}"/>
              </a:ext>
            </a:extLst>
          </p:cNvPr>
          <p:cNvSpPr txBox="1">
            <a:spLocks/>
          </p:cNvSpPr>
          <p:nvPr/>
        </p:nvSpPr>
        <p:spPr>
          <a:xfrm>
            <a:off x="648929" y="3190771"/>
            <a:ext cx="1123827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4. Vyšetření adekvátnosti příjmu</a:t>
            </a:r>
            <a:b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</a:br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u populačních supin 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168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ok vyhÄ¾adÃ¡vania obrÃ¡zkov pre dopyt nutrition intake">
            <a:extLst>
              <a:ext uri="{FF2B5EF4-FFF2-40B4-BE49-F238E27FC236}">
                <a16:creationId xmlns:a16="http://schemas.microsoft.com/office/drawing/2014/main" id="{3F9E9F5D-F036-4DB1-AC06-0F3638F3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11238271" cy="167660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5. Hodnocení výživové výchovy a vzdělání, nutričních intervencí a výživových programů</a:t>
            </a:r>
            <a:endParaRPr lang="sk-SK" sz="3100" u="sng" dirty="0"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194560"/>
            <a:ext cx="10284114" cy="4547419"/>
          </a:xfrm>
        </p:spPr>
        <p:txBody>
          <a:bodyPr>
            <a:normAutofit/>
          </a:bodyPr>
          <a:lstStyle/>
          <a:p>
            <a:endParaRPr lang="sk-SK" dirty="0"/>
          </a:p>
          <a:p>
            <a:endParaRPr lang="sk-SK" dirty="0"/>
          </a:p>
          <a:p>
            <a:r>
              <a:rPr lang="sk-SK" dirty="0" err="1"/>
              <a:t>Cílem</a:t>
            </a:r>
            <a:r>
              <a:rPr lang="sk-SK" dirty="0"/>
              <a:t> je </a:t>
            </a:r>
            <a:r>
              <a:rPr lang="sk-SK" dirty="0" err="1"/>
              <a:t>zhodnotit</a:t>
            </a:r>
            <a:r>
              <a:rPr lang="sk-SK" dirty="0"/>
              <a:t> </a:t>
            </a:r>
            <a:r>
              <a:rPr lang="sk-SK" dirty="0" err="1"/>
              <a:t>účinnost</a:t>
            </a:r>
            <a:r>
              <a:rPr lang="sk-SK" dirty="0"/>
              <a:t> výživové výchovy pomocí </a:t>
            </a:r>
            <a:r>
              <a:rPr lang="sk-SK" dirty="0" err="1"/>
              <a:t>zjištění</a:t>
            </a:r>
            <a:r>
              <a:rPr lang="sk-SK" dirty="0"/>
              <a:t> výživové </a:t>
            </a:r>
            <a:r>
              <a:rPr lang="sk-SK" dirty="0" err="1"/>
              <a:t>spotřeby</a:t>
            </a:r>
            <a:r>
              <a:rPr lang="sk-SK" dirty="0"/>
              <a:t> </a:t>
            </a:r>
            <a:r>
              <a:rPr lang="sk-SK" dirty="0" err="1"/>
              <a:t>před</a:t>
            </a:r>
            <a:r>
              <a:rPr lang="sk-SK" dirty="0"/>
              <a:t> </a:t>
            </a:r>
            <a:r>
              <a:rPr lang="sk-SK" dirty="0" err="1"/>
              <a:t>započetím</a:t>
            </a:r>
            <a:r>
              <a:rPr lang="sk-SK" dirty="0"/>
              <a:t> a po ukončení výchovného programu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9963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id="{4841EA57-DEA6-4BE9-B11E-1FBCC76BE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VÃ½sledok vyhÄ¾adÃ¡vania obrÃ¡zkov pre dopyt spotreba potravin">
            <a:extLst>
              <a:ext uri="{FF2B5EF4-FFF2-40B4-BE49-F238E27FC236}">
                <a16:creationId xmlns:a16="http://schemas.microsoft.com/office/drawing/2014/main" id="{79EFACD1-4F7C-4599-AF47-946A09D06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r="-3" b="-3"/>
          <a:stretch/>
        </p:blipFill>
        <p:spPr bwMode="auto">
          <a:xfrm>
            <a:off x="5926240" y="0"/>
            <a:ext cx="626575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Ã½sledok vyhÄ¾adÃ¡vania obrÃ¡zkov pre dopyt Älovek jediaci">
            <a:extLst>
              <a:ext uri="{FF2B5EF4-FFF2-40B4-BE49-F238E27FC236}">
                <a16:creationId xmlns:a16="http://schemas.microsoft.com/office/drawing/2014/main" id="{F40FC993-E473-477C-99C2-6CF312E60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9" t="37465" r="-19318"/>
          <a:stretch/>
        </p:blipFill>
        <p:spPr bwMode="auto">
          <a:xfrm>
            <a:off x="8001000" y="4572001"/>
            <a:ext cx="5196155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ok vyhÄ¾adÃ¡vania obrÃ¡zkov pre dopyt domÃ¡cnost">
            <a:extLst>
              <a:ext uri="{FF2B5EF4-FFF2-40B4-BE49-F238E27FC236}">
                <a16:creationId xmlns:a16="http://schemas.microsoft.com/office/drawing/2014/main" id="{653ACBF0-50EA-4EFC-9ED6-E2359A647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0" b="13211"/>
          <a:stretch/>
        </p:blipFill>
        <p:spPr bwMode="auto">
          <a:xfrm>
            <a:off x="6889978" y="2285999"/>
            <a:ext cx="4314049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Freeform 15">
            <a:extLst>
              <a:ext uri="{FF2B5EF4-FFF2-40B4-BE49-F238E27FC236}">
                <a16:creationId xmlns:a16="http://schemas.microsoft.com/office/drawing/2014/main" id="{A26922E4-CEB0-4BFE-BAD1-403E6A417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5E1A7FE-F63B-4072-9EAF-1F08182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88040" cy="1325563"/>
          </a:xfrm>
        </p:spPr>
        <p:txBody>
          <a:bodyPr>
            <a:normAutofit fontScale="90000"/>
          </a:bodyPr>
          <a:lstStyle/>
          <a:p>
            <a:r>
              <a:rPr lang="sk-SK" sz="4900" u="sng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Spotřeba</a:t>
            </a:r>
            <a:r>
              <a:rPr lang="sk-SK" sz="4900" u="sng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</a:t>
            </a:r>
            <a:r>
              <a:rPr lang="sk-SK" sz="4900" u="sng" dirty="0" err="1">
                <a:solidFill>
                  <a:srgbClr val="000000"/>
                </a:solidFill>
                <a:latin typeface="Bahnschrift Condensed" panose="020B0502040204020203" pitchFamily="34" charset="0"/>
              </a:rPr>
              <a:t>potravin</a:t>
            </a:r>
            <a:endParaRPr lang="sk-SK" sz="4000" u="sng" dirty="0">
              <a:solidFill>
                <a:srgbClr val="0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28FD2-A09C-427B-BC14-EECB352FD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0139"/>
            <a:ext cx="5707565" cy="4566824"/>
          </a:xfrm>
        </p:spPr>
        <p:txBody>
          <a:bodyPr>
            <a:normAutofit/>
          </a:bodyPr>
          <a:lstStyle/>
          <a:p>
            <a:endParaRPr lang="cs-CZ" sz="2400" dirty="0">
              <a:solidFill>
                <a:srgbClr val="000000"/>
              </a:solidFill>
            </a:endParaRPr>
          </a:p>
          <a:p>
            <a:r>
              <a:rPr lang="cs-CZ" sz="4000" dirty="0">
                <a:solidFill>
                  <a:srgbClr val="000000"/>
                </a:solidFill>
              </a:rPr>
              <a:t>Národní úroveň</a:t>
            </a:r>
          </a:p>
          <a:p>
            <a:endParaRPr lang="cs-CZ" sz="4000" dirty="0">
              <a:solidFill>
                <a:srgbClr val="000000"/>
              </a:solidFill>
            </a:endParaRPr>
          </a:p>
          <a:p>
            <a:r>
              <a:rPr lang="cs-CZ" sz="4000" dirty="0">
                <a:solidFill>
                  <a:srgbClr val="000000"/>
                </a:solidFill>
              </a:rPr>
              <a:t>Úroveň domácností</a:t>
            </a:r>
          </a:p>
          <a:p>
            <a:endParaRPr lang="cs-CZ" sz="4000" dirty="0">
              <a:solidFill>
                <a:srgbClr val="000000"/>
              </a:solidFill>
            </a:endParaRPr>
          </a:p>
          <a:p>
            <a:r>
              <a:rPr lang="cs-CZ" sz="4000" dirty="0">
                <a:solidFill>
                  <a:srgbClr val="000000"/>
                </a:solidFill>
              </a:rPr>
              <a:t>Individuální spotřeba</a:t>
            </a:r>
          </a:p>
        </p:txBody>
      </p:sp>
    </p:spTree>
    <p:extLst>
      <p:ext uri="{BB962C8B-B14F-4D97-AF65-F5344CB8AC3E}">
        <p14:creationId xmlns:p14="http://schemas.microsoft.com/office/powerpoint/2010/main" val="247171376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2169</Words>
  <Application>Microsoft Office PowerPoint</Application>
  <PresentationFormat>Širokouhlá</PresentationFormat>
  <Paragraphs>297</Paragraphs>
  <Slides>37</Slides>
  <Notes>26</Notes>
  <HiddenSlides>0</HiddenSlides>
  <MMClips>16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37</vt:i4>
      </vt:variant>
    </vt:vector>
  </HeadingPairs>
  <TitlesOfParts>
    <vt:vector size="45" baseType="lpstr">
      <vt:lpstr>Arial</vt:lpstr>
      <vt:lpstr>Arial Unicode MS</vt:lpstr>
      <vt:lpstr>Bahnschrift Condensed</vt:lpstr>
      <vt:lpstr>Calibri</vt:lpstr>
      <vt:lpstr>Calibri Light</vt:lpstr>
      <vt:lpstr>Times New Roman</vt:lpstr>
      <vt:lpstr>Wingdings</vt:lpstr>
      <vt:lpstr>Motív balíka Office</vt:lpstr>
      <vt:lpstr>Hodnocení výživové spotřeby</vt:lpstr>
      <vt:lpstr>Výživová spotřeba</vt:lpstr>
      <vt:lpstr>Nabídka potravin</vt:lpstr>
      <vt:lpstr>Cíle</vt:lpstr>
      <vt:lpstr>1. Plánování výživy a nutriční politika</vt:lpstr>
      <vt:lpstr>2. Zjišťování vztahu výživy a zdraví, hodnocení výživového stavu</vt:lpstr>
      <vt:lpstr>3. Odhad expozice</vt:lpstr>
      <vt:lpstr>5. Hodnocení výživové výchovy a vzdělání, nutričních intervencí a výživových programů</vt:lpstr>
      <vt:lpstr>Spotřeba potravin</vt:lpstr>
      <vt:lpstr>Spotřeba potravin </vt:lpstr>
      <vt:lpstr>Globální spotřeba – Celostátní bilance potravin</vt:lpstr>
      <vt:lpstr>Globální spotřeba – Food balance sheets</vt:lpstr>
      <vt:lpstr>Globální spotřeba – data FAO</vt:lpstr>
      <vt:lpstr>Analýza rodinných účtů</vt:lpstr>
      <vt:lpstr>Přímé metody </vt:lpstr>
      <vt:lpstr>Prezentácia programu PowerPoint</vt:lpstr>
      <vt:lpstr>Retrospektivní metody – 24hodinový recall</vt:lpstr>
      <vt:lpstr>Retrospektivní metody – 24hodinový recall</vt:lpstr>
      <vt:lpstr>Retrospektivní metody – Výživová anamnéza</vt:lpstr>
      <vt:lpstr>Retrospektivní metody – Výživová frekvence</vt:lpstr>
      <vt:lpstr>Prospektivní metody – Metoda dvojitých porcí</vt:lpstr>
      <vt:lpstr>Prospektivní metody –  Záznam s pomocí vážení/metoda záznamu odhadem</vt:lpstr>
      <vt:lpstr>Prospektivní metody –  Záznam s pomocí vážení/metoda záznamu odhadem</vt:lpstr>
      <vt:lpstr>Usual intake</vt:lpstr>
      <vt:lpstr>Hodnocení výživy           v populaci</vt:lpstr>
      <vt:lpstr>Tabulky výživových hodnot</vt:lpstr>
      <vt:lpstr>Chyby při stanovení spotřeby</vt:lpstr>
      <vt:lpstr>Chyby při stanovení individuální spotřeby</vt:lpstr>
      <vt:lpstr>Metody zjišťování misreportingu</vt:lpstr>
      <vt:lpstr>Metody zjišťování misreportingu</vt:lpstr>
      <vt:lpstr>Kritická míst, problémy</vt:lpstr>
      <vt:lpstr>Použitá literatura, odkazy</vt:lpstr>
      <vt:lpstr>Prezentácia programu PowerPoint</vt:lpstr>
      <vt:lpstr>Prezentácia programu PowerPoint</vt:lpstr>
      <vt:lpstr>Prezentácia programu PowerPoint</vt:lpstr>
      <vt:lpstr>Prezentácia programu PowerPoint</vt:lpstr>
      <vt:lpstr>Ďakujem za pozornosť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Hodnocení výživové spotřeby</dc:title>
  <dc:creator>Lenka Slobodníková</dc:creator>
  <cp:lastModifiedBy>Lenka Slobodníková</cp:lastModifiedBy>
  <cp:revision>84</cp:revision>
  <dcterms:created xsi:type="dcterms:W3CDTF">2018-09-12T16:01:04Z</dcterms:created>
  <dcterms:modified xsi:type="dcterms:W3CDTF">2020-11-07T19:35:22Z</dcterms:modified>
</cp:coreProperties>
</file>