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5" r:id="rId4"/>
    <p:sldId id="258" r:id="rId5"/>
    <p:sldId id="259" r:id="rId6"/>
    <p:sldId id="284" r:id="rId7"/>
    <p:sldId id="329" r:id="rId8"/>
    <p:sldId id="328" r:id="rId9"/>
    <p:sldId id="270" r:id="rId10"/>
    <p:sldId id="260" r:id="rId11"/>
    <p:sldId id="267" r:id="rId12"/>
    <p:sldId id="266" r:id="rId13"/>
    <p:sldId id="268" r:id="rId14"/>
    <p:sldId id="261" r:id="rId15"/>
    <p:sldId id="269" r:id="rId16"/>
    <p:sldId id="263" r:id="rId17"/>
    <p:sldId id="324" r:id="rId18"/>
    <p:sldId id="274" r:id="rId19"/>
    <p:sldId id="285" r:id="rId20"/>
    <p:sldId id="286" r:id="rId21"/>
    <p:sldId id="287" r:id="rId22"/>
    <p:sldId id="305" r:id="rId23"/>
    <p:sldId id="306" r:id="rId24"/>
    <p:sldId id="322" r:id="rId25"/>
    <p:sldId id="321" r:id="rId26"/>
    <p:sldId id="307" r:id="rId27"/>
    <p:sldId id="308" r:id="rId28"/>
    <p:sldId id="310" r:id="rId29"/>
    <p:sldId id="311" r:id="rId30"/>
    <p:sldId id="276" r:id="rId31"/>
    <p:sldId id="279" r:id="rId32"/>
    <p:sldId id="278" r:id="rId33"/>
    <p:sldId id="277" r:id="rId34"/>
    <p:sldId id="272" r:id="rId35"/>
    <p:sldId id="312" r:id="rId36"/>
    <p:sldId id="313" r:id="rId37"/>
    <p:sldId id="314" r:id="rId38"/>
    <p:sldId id="315" r:id="rId39"/>
    <p:sldId id="316" r:id="rId40"/>
    <p:sldId id="331" r:id="rId41"/>
    <p:sldId id="326" r:id="rId42"/>
    <p:sldId id="281" r:id="rId43"/>
    <p:sldId id="282" r:id="rId44"/>
    <p:sldId id="283" r:id="rId45"/>
    <p:sldId id="288" r:id="rId46"/>
    <p:sldId id="289" r:id="rId47"/>
    <p:sldId id="290" r:id="rId48"/>
    <p:sldId id="294" r:id="rId49"/>
    <p:sldId id="291" r:id="rId50"/>
    <p:sldId id="317" r:id="rId51"/>
    <p:sldId id="318" r:id="rId52"/>
    <p:sldId id="292" r:id="rId53"/>
    <p:sldId id="297" r:id="rId54"/>
    <p:sldId id="295" r:id="rId55"/>
    <p:sldId id="296" r:id="rId56"/>
    <p:sldId id="293" r:id="rId57"/>
    <p:sldId id="298" r:id="rId58"/>
    <p:sldId id="299" r:id="rId59"/>
    <p:sldId id="301" r:id="rId60"/>
    <p:sldId id="300" r:id="rId61"/>
    <p:sldId id="304" r:id="rId62"/>
    <p:sldId id="31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4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18E67-6ADA-4EC8-8C65-A6D63BB1B3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A96CC-4BE7-4866-BBF7-FDA044A93FE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dirty="0" err="1">
              <a:solidFill>
                <a:schemeClr val="tx1"/>
              </a:solidFill>
            </a:rPr>
            <a:t>Antropometrické</a:t>
          </a:r>
          <a:r>
            <a:rPr lang="sk-SK" dirty="0">
              <a:solidFill>
                <a:schemeClr val="tx1"/>
              </a:solidFill>
            </a:rPr>
            <a:t> vyšetrenie</a:t>
          </a:r>
          <a:endParaRPr lang="en-US" dirty="0">
            <a:solidFill>
              <a:schemeClr val="tx1"/>
            </a:solidFill>
          </a:endParaRPr>
        </a:p>
      </dgm:t>
    </dgm:pt>
    <dgm:pt modelId="{0EA83DCB-3BD9-4D7F-9505-D41646CB968A}" type="parTrans" cxnId="{10565F14-3D05-4C7E-BAE2-2F31ED760A2F}">
      <dgm:prSet/>
      <dgm:spPr/>
      <dgm:t>
        <a:bodyPr/>
        <a:lstStyle/>
        <a:p>
          <a:endParaRPr lang="en-US"/>
        </a:p>
      </dgm:t>
    </dgm:pt>
    <dgm:pt modelId="{7F179C3A-C954-4614-9793-149CF2327CE8}" type="sibTrans" cxnId="{10565F14-3D05-4C7E-BAE2-2F31ED760A2F}">
      <dgm:prSet/>
      <dgm:spPr/>
      <dgm:t>
        <a:bodyPr/>
        <a:lstStyle/>
        <a:p>
          <a:endParaRPr lang="en-US"/>
        </a:p>
      </dgm:t>
    </dgm:pt>
    <dgm:pt modelId="{9DBEE705-8A42-4E53-9543-10035BD0B8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Klinické vyšetrenie</a:t>
          </a:r>
          <a:endParaRPr lang="en-US" dirty="0">
            <a:solidFill>
              <a:schemeClr val="tx1"/>
            </a:solidFill>
          </a:endParaRPr>
        </a:p>
      </dgm:t>
    </dgm:pt>
    <dgm:pt modelId="{DAEF5F1D-F363-4133-A24A-5E53CA6F7C07}" type="parTrans" cxnId="{1621CD2C-7DD4-4D3D-9D82-348E0662A6FB}">
      <dgm:prSet/>
      <dgm:spPr/>
      <dgm:t>
        <a:bodyPr/>
        <a:lstStyle/>
        <a:p>
          <a:endParaRPr lang="en-US"/>
        </a:p>
      </dgm:t>
    </dgm:pt>
    <dgm:pt modelId="{E64195C0-7F19-4FEE-934A-110316B1A416}" type="sibTrans" cxnId="{1621CD2C-7DD4-4D3D-9D82-348E0662A6FB}">
      <dgm:prSet/>
      <dgm:spPr/>
      <dgm:t>
        <a:bodyPr/>
        <a:lstStyle/>
        <a:p>
          <a:endParaRPr lang="en-US"/>
        </a:p>
      </dgm:t>
    </dgm:pt>
    <dgm:pt modelId="{B8A1FCFC-B343-463B-AB57-84773F1D177C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Imunologické vyšetrenie</a:t>
          </a:r>
          <a:endParaRPr lang="en-US" dirty="0">
            <a:solidFill>
              <a:schemeClr val="tx1"/>
            </a:solidFill>
          </a:endParaRPr>
        </a:p>
      </dgm:t>
    </dgm:pt>
    <dgm:pt modelId="{E7B6DC16-558A-47E7-B250-8C941534EA65}" type="parTrans" cxnId="{29896762-16EE-4C42-89CC-71AB2AB318A8}">
      <dgm:prSet/>
      <dgm:spPr/>
      <dgm:t>
        <a:bodyPr/>
        <a:lstStyle/>
        <a:p>
          <a:endParaRPr lang="en-US"/>
        </a:p>
      </dgm:t>
    </dgm:pt>
    <dgm:pt modelId="{7B98A39D-CC31-4558-B3BF-D31BF2D7DE1A}" type="sibTrans" cxnId="{29896762-16EE-4C42-89CC-71AB2AB318A8}">
      <dgm:prSet/>
      <dgm:spPr/>
      <dgm:t>
        <a:bodyPr/>
        <a:lstStyle/>
        <a:p>
          <a:endParaRPr lang="en-US"/>
        </a:p>
      </dgm:t>
    </dgm:pt>
    <dgm:pt modelId="{531BC5A7-1BED-492A-95D2-CA3CBE757F9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Biochemické vyšetrenie</a:t>
          </a:r>
          <a:endParaRPr lang="en-US" dirty="0">
            <a:solidFill>
              <a:schemeClr val="tx1"/>
            </a:solidFill>
          </a:endParaRPr>
        </a:p>
      </dgm:t>
    </dgm:pt>
    <dgm:pt modelId="{6BEE7227-DB1D-437B-BE39-B5FE828348F3}" type="parTrans" cxnId="{DBA397CF-1560-4292-9169-ACA3A83DF7FE}">
      <dgm:prSet/>
      <dgm:spPr/>
      <dgm:t>
        <a:bodyPr/>
        <a:lstStyle/>
        <a:p>
          <a:endParaRPr lang="en-US"/>
        </a:p>
      </dgm:t>
    </dgm:pt>
    <dgm:pt modelId="{B1B1C925-795A-4F55-A73B-70670B0B9341}" type="sibTrans" cxnId="{DBA397CF-1560-4292-9169-ACA3A83DF7FE}">
      <dgm:prSet/>
      <dgm:spPr/>
      <dgm:t>
        <a:bodyPr/>
        <a:lstStyle/>
        <a:p>
          <a:endParaRPr lang="en-US"/>
        </a:p>
      </dgm:t>
    </dgm:pt>
    <dgm:pt modelId="{6087CC6B-70D0-402E-9EBE-7D5FF67721F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Nutričná spotreba</a:t>
          </a:r>
          <a:endParaRPr lang="en-US" dirty="0">
            <a:solidFill>
              <a:schemeClr val="tx1"/>
            </a:solidFill>
          </a:endParaRPr>
        </a:p>
      </dgm:t>
    </dgm:pt>
    <dgm:pt modelId="{D8F17E39-067C-4DAF-B02C-B0B888C427FE}" type="parTrans" cxnId="{EE9ECB34-9471-4C2F-98DA-BDCFBFA9A5F8}">
      <dgm:prSet/>
      <dgm:spPr/>
      <dgm:t>
        <a:bodyPr/>
        <a:lstStyle/>
        <a:p>
          <a:endParaRPr lang="en-US"/>
        </a:p>
      </dgm:t>
    </dgm:pt>
    <dgm:pt modelId="{0E9C6F37-73B8-4D08-B1DD-3ED8FF04F785}" type="sibTrans" cxnId="{EE9ECB34-9471-4C2F-98DA-BDCFBFA9A5F8}">
      <dgm:prSet/>
      <dgm:spPr/>
      <dgm:t>
        <a:bodyPr/>
        <a:lstStyle/>
        <a:p>
          <a:endParaRPr lang="en-US"/>
        </a:p>
      </dgm:t>
    </dgm:pt>
    <dgm:pt modelId="{46D60D2F-E4B9-4866-8928-6CBBBB59B5F4}" type="pres">
      <dgm:prSet presAssocID="{4BA18E67-6ADA-4EC8-8C65-A6D63BB1B3ED}" presName="diagram" presStyleCnt="0">
        <dgm:presLayoutVars>
          <dgm:dir/>
          <dgm:resizeHandles val="exact"/>
        </dgm:presLayoutVars>
      </dgm:prSet>
      <dgm:spPr/>
    </dgm:pt>
    <dgm:pt modelId="{C888837D-176E-4D42-A6A7-3589ADB9F575}" type="pres">
      <dgm:prSet presAssocID="{47FA96CC-4BE7-4866-BBF7-FDA044A93FE7}" presName="node" presStyleLbl="node1" presStyleIdx="0" presStyleCnt="5">
        <dgm:presLayoutVars>
          <dgm:bulletEnabled val="1"/>
        </dgm:presLayoutVars>
      </dgm:prSet>
      <dgm:spPr/>
    </dgm:pt>
    <dgm:pt modelId="{37D32BE4-2964-4FDD-8226-36ED9BF5303D}" type="pres">
      <dgm:prSet presAssocID="{7F179C3A-C954-4614-9793-149CF2327CE8}" presName="sibTrans" presStyleCnt="0"/>
      <dgm:spPr/>
    </dgm:pt>
    <dgm:pt modelId="{99E7D310-FB40-46DD-93DE-0A3DE5346BBC}" type="pres">
      <dgm:prSet presAssocID="{9DBEE705-8A42-4E53-9543-10035BD0B888}" presName="node" presStyleLbl="node1" presStyleIdx="1" presStyleCnt="5">
        <dgm:presLayoutVars>
          <dgm:bulletEnabled val="1"/>
        </dgm:presLayoutVars>
      </dgm:prSet>
      <dgm:spPr/>
    </dgm:pt>
    <dgm:pt modelId="{FAE1C9AA-FCB6-42EA-8FAD-C11B80A0E66D}" type="pres">
      <dgm:prSet presAssocID="{E64195C0-7F19-4FEE-934A-110316B1A416}" presName="sibTrans" presStyleCnt="0"/>
      <dgm:spPr/>
    </dgm:pt>
    <dgm:pt modelId="{96BA2BE2-BF0F-486F-B310-6052519CCF24}" type="pres">
      <dgm:prSet presAssocID="{B8A1FCFC-B343-463B-AB57-84773F1D177C}" presName="node" presStyleLbl="node1" presStyleIdx="2" presStyleCnt="5">
        <dgm:presLayoutVars>
          <dgm:bulletEnabled val="1"/>
        </dgm:presLayoutVars>
      </dgm:prSet>
      <dgm:spPr/>
    </dgm:pt>
    <dgm:pt modelId="{9A810EDB-6EF4-437C-AD33-588CB77FEFCE}" type="pres">
      <dgm:prSet presAssocID="{7B98A39D-CC31-4558-B3BF-D31BF2D7DE1A}" presName="sibTrans" presStyleCnt="0"/>
      <dgm:spPr/>
    </dgm:pt>
    <dgm:pt modelId="{C74389F7-AC57-46BE-97A8-BCBD2E0E7FC9}" type="pres">
      <dgm:prSet presAssocID="{531BC5A7-1BED-492A-95D2-CA3CBE757F9B}" presName="node" presStyleLbl="node1" presStyleIdx="3" presStyleCnt="5">
        <dgm:presLayoutVars>
          <dgm:bulletEnabled val="1"/>
        </dgm:presLayoutVars>
      </dgm:prSet>
      <dgm:spPr/>
    </dgm:pt>
    <dgm:pt modelId="{87E25E47-E8C7-45D1-9B3E-6B4E4BBF799F}" type="pres">
      <dgm:prSet presAssocID="{B1B1C925-795A-4F55-A73B-70670B0B9341}" presName="sibTrans" presStyleCnt="0"/>
      <dgm:spPr/>
    </dgm:pt>
    <dgm:pt modelId="{28CB88F2-6DC9-4E8D-8C39-8E34FF85A381}" type="pres">
      <dgm:prSet presAssocID="{6087CC6B-70D0-402E-9EBE-7D5FF67721F7}" presName="node" presStyleLbl="node1" presStyleIdx="4" presStyleCnt="5">
        <dgm:presLayoutVars>
          <dgm:bulletEnabled val="1"/>
        </dgm:presLayoutVars>
      </dgm:prSet>
      <dgm:spPr/>
    </dgm:pt>
  </dgm:ptLst>
  <dgm:cxnLst>
    <dgm:cxn modelId="{F58F680F-BF7A-46DF-A055-BED1FD8FE47A}" type="presOf" srcId="{531BC5A7-1BED-492A-95D2-CA3CBE757F9B}" destId="{C74389F7-AC57-46BE-97A8-BCBD2E0E7FC9}" srcOrd="0" destOrd="0" presId="urn:microsoft.com/office/officeart/2005/8/layout/default"/>
    <dgm:cxn modelId="{10565F14-3D05-4C7E-BAE2-2F31ED760A2F}" srcId="{4BA18E67-6ADA-4EC8-8C65-A6D63BB1B3ED}" destId="{47FA96CC-4BE7-4866-BBF7-FDA044A93FE7}" srcOrd="0" destOrd="0" parTransId="{0EA83DCB-3BD9-4D7F-9505-D41646CB968A}" sibTransId="{7F179C3A-C954-4614-9793-149CF2327CE8}"/>
    <dgm:cxn modelId="{1621CD2C-7DD4-4D3D-9D82-348E0662A6FB}" srcId="{4BA18E67-6ADA-4EC8-8C65-A6D63BB1B3ED}" destId="{9DBEE705-8A42-4E53-9543-10035BD0B888}" srcOrd="1" destOrd="0" parTransId="{DAEF5F1D-F363-4133-A24A-5E53CA6F7C07}" sibTransId="{E64195C0-7F19-4FEE-934A-110316B1A416}"/>
    <dgm:cxn modelId="{EE9ECB34-9471-4C2F-98DA-BDCFBFA9A5F8}" srcId="{4BA18E67-6ADA-4EC8-8C65-A6D63BB1B3ED}" destId="{6087CC6B-70D0-402E-9EBE-7D5FF67721F7}" srcOrd="4" destOrd="0" parTransId="{D8F17E39-067C-4DAF-B02C-B0B888C427FE}" sibTransId="{0E9C6F37-73B8-4D08-B1DD-3ED8FF04F785}"/>
    <dgm:cxn modelId="{3CE82D35-D4AB-4F01-9641-A5F3596DBC1B}" type="presOf" srcId="{4BA18E67-6ADA-4EC8-8C65-A6D63BB1B3ED}" destId="{46D60D2F-E4B9-4866-8928-6CBBBB59B5F4}" srcOrd="0" destOrd="0" presId="urn:microsoft.com/office/officeart/2005/8/layout/default"/>
    <dgm:cxn modelId="{56C7F838-7F06-4A9C-B51D-BFBC72BADA1F}" type="presOf" srcId="{B8A1FCFC-B343-463B-AB57-84773F1D177C}" destId="{96BA2BE2-BF0F-486F-B310-6052519CCF24}" srcOrd="0" destOrd="0" presId="urn:microsoft.com/office/officeart/2005/8/layout/default"/>
    <dgm:cxn modelId="{C398353D-AE96-462B-953A-C8C7679D85A1}" type="presOf" srcId="{6087CC6B-70D0-402E-9EBE-7D5FF67721F7}" destId="{28CB88F2-6DC9-4E8D-8C39-8E34FF85A381}" srcOrd="0" destOrd="0" presId="urn:microsoft.com/office/officeart/2005/8/layout/default"/>
    <dgm:cxn modelId="{29896762-16EE-4C42-89CC-71AB2AB318A8}" srcId="{4BA18E67-6ADA-4EC8-8C65-A6D63BB1B3ED}" destId="{B8A1FCFC-B343-463B-AB57-84773F1D177C}" srcOrd="2" destOrd="0" parTransId="{E7B6DC16-558A-47E7-B250-8C941534EA65}" sibTransId="{7B98A39D-CC31-4558-B3BF-D31BF2D7DE1A}"/>
    <dgm:cxn modelId="{BDDFB457-00E5-4133-87BB-4F40FFF2A947}" type="presOf" srcId="{9DBEE705-8A42-4E53-9543-10035BD0B888}" destId="{99E7D310-FB40-46DD-93DE-0A3DE5346BBC}" srcOrd="0" destOrd="0" presId="urn:microsoft.com/office/officeart/2005/8/layout/default"/>
    <dgm:cxn modelId="{DBA397CF-1560-4292-9169-ACA3A83DF7FE}" srcId="{4BA18E67-6ADA-4EC8-8C65-A6D63BB1B3ED}" destId="{531BC5A7-1BED-492A-95D2-CA3CBE757F9B}" srcOrd="3" destOrd="0" parTransId="{6BEE7227-DB1D-437B-BE39-B5FE828348F3}" sibTransId="{B1B1C925-795A-4F55-A73B-70670B0B9341}"/>
    <dgm:cxn modelId="{389960EC-9AA0-404A-AC81-E34DAD07EFAB}" type="presOf" srcId="{47FA96CC-4BE7-4866-BBF7-FDA044A93FE7}" destId="{C888837D-176E-4D42-A6A7-3589ADB9F575}" srcOrd="0" destOrd="0" presId="urn:microsoft.com/office/officeart/2005/8/layout/default"/>
    <dgm:cxn modelId="{29D075DB-96A5-495E-9FE8-C3042FC82688}" type="presParOf" srcId="{46D60D2F-E4B9-4866-8928-6CBBBB59B5F4}" destId="{C888837D-176E-4D42-A6A7-3589ADB9F575}" srcOrd="0" destOrd="0" presId="urn:microsoft.com/office/officeart/2005/8/layout/default"/>
    <dgm:cxn modelId="{920B4C79-FA2C-4C41-98C9-3E10571277A8}" type="presParOf" srcId="{46D60D2F-E4B9-4866-8928-6CBBBB59B5F4}" destId="{37D32BE4-2964-4FDD-8226-36ED9BF5303D}" srcOrd="1" destOrd="0" presId="urn:microsoft.com/office/officeart/2005/8/layout/default"/>
    <dgm:cxn modelId="{DFA151FD-6436-4F67-B6EC-C8521534E5A4}" type="presParOf" srcId="{46D60D2F-E4B9-4866-8928-6CBBBB59B5F4}" destId="{99E7D310-FB40-46DD-93DE-0A3DE5346BBC}" srcOrd="2" destOrd="0" presId="urn:microsoft.com/office/officeart/2005/8/layout/default"/>
    <dgm:cxn modelId="{B51B5BEC-BBC6-4178-BB2F-2AE5A14B773F}" type="presParOf" srcId="{46D60D2F-E4B9-4866-8928-6CBBBB59B5F4}" destId="{FAE1C9AA-FCB6-42EA-8FAD-C11B80A0E66D}" srcOrd="3" destOrd="0" presId="urn:microsoft.com/office/officeart/2005/8/layout/default"/>
    <dgm:cxn modelId="{860C1AFB-C298-4A93-BD0F-617115B0912A}" type="presParOf" srcId="{46D60D2F-E4B9-4866-8928-6CBBBB59B5F4}" destId="{96BA2BE2-BF0F-486F-B310-6052519CCF24}" srcOrd="4" destOrd="0" presId="urn:microsoft.com/office/officeart/2005/8/layout/default"/>
    <dgm:cxn modelId="{A43FE36D-5948-432E-804F-43F5D618375E}" type="presParOf" srcId="{46D60D2F-E4B9-4866-8928-6CBBBB59B5F4}" destId="{9A810EDB-6EF4-437C-AD33-588CB77FEFCE}" srcOrd="5" destOrd="0" presId="urn:microsoft.com/office/officeart/2005/8/layout/default"/>
    <dgm:cxn modelId="{E94DAFE6-B996-44C0-A8A9-96974ED33F9A}" type="presParOf" srcId="{46D60D2F-E4B9-4866-8928-6CBBBB59B5F4}" destId="{C74389F7-AC57-46BE-97A8-BCBD2E0E7FC9}" srcOrd="6" destOrd="0" presId="urn:microsoft.com/office/officeart/2005/8/layout/default"/>
    <dgm:cxn modelId="{CF5BDBAD-A564-433A-93E5-8CEBDA3791B6}" type="presParOf" srcId="{46D60D2F-E4B9-4866-8928-6CBBBB59B5F4}" destId="{87E25E47-E8C7-45D1-9B3E-6B4E4BBF799F}" srcOrd="7" destOrd="0" presId="urn:microsoft.com/office/officeart/2005/8/layout/default"/>
    <dgm:cxn modelId="{A94D096C-667E-4475-82B5-978A4A121510}" type="presParOf" srcId="{46D60D2F-E4B9-4866-8928-6CBBBB59B5F4}" destId="{28CB88F2-6DC9-4E8D-8C39-8E34FF85A3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8837D-176E-4D42-A6A7-3589ADB9F575}">
      <dsp:nvSpPr>
        <dsp:cNvPr id="0" name=""/>
        <dsp:cNvSpPr/>
      </dsp:nvSpPr>
      <dsp:spPr>
        <a:xfrm>
          <a:off x="0" y="418623"/>
          <a:ext cx="2486024" cy="14916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>
              <a:solidFill>
                <a:schemeClr val="tx1"/>
              </a:solidFill>
            </a:rPr>
            <a:t>Antropometrické</a:t>
          </a:r>
          <a:r>
            <a:rPr lang="sk-SK" sz="2200" kern="1200" dirty="0">
              <a:solidFill>
                <a:schemeClr val="tx1"/>
              </a:solidFill>
            </a:rPr>
            <a:t> vyšetrenie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418623"/>
        <a:ext cx="2486024" cy="1491615"/>
      </dsp:txXfrm>
    </dsp:sp>
    <dsp:sp modelId="{99E7D310-FB40-46DD-93DE-0A3DE5346BBC}">
      <dsp:nvSpPr>
        <dsp:cNvPr id="0" name=""/>
        <dsp:cNvSpPr/>
      </dsp:nvSpPr>
      <dsp:spPr>
        <a:xfrm>
          <a:off x="2734627" y="418623"/>
          <a:ext cx="2486024" cy="14916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tx1"/>
              </a:solidFill>
            </a:rPr>
            <a:t>Klinické vyšetrenie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734627" y="418623"/>
        <a:ext cx="2486024" cy="1491615"/>
      </dsp:txXfrm>
    </dsp:sp>
    <dsp:sp modelId="{96BA2BE2-BF0F-486F-B310-6052519CCF24}">
      <dsp:nvSpPr>
        <dsp:cNvPr id="0" name=""/>
        <dsp:cNvSpPr/>
      </dsp:nvSpPr>
      <dsp:spPr>
        <a:xfrm>
          <a:off x="5469254" y="418623"/>
          <a:ext cx="2486024" cy="14916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tx1"/>
              </a:solidFill>
            </a:rPr>
            <a:t>Imunologické vyšetrenie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469254" y="418623"/>
        <a:ext cx="2486024" cy="1491615"/>
      </dsp:txXfrm>
    </dsp:sp>
    <dsp:sp modelId="{C74389F7-AC57-46BE-97A8-BCBD2E0E7FC9}">
      <dsp:nvSpPr>
        <dsp:cNvPr id="0" name=""/>
        <dsp:cNvSpPr/>
      </dsp:nvSpPr>
      <dsp:spPr>
        <a:xfrm>
          <a:off x="1367313" y="2158841"/>
          <a:ext cx="2486024" cy="14916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tx1"/>
              </a:solidFill>
            </a:rPr>
            <a:t>Biochemické vyšetrenie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367313" y="2158841"/>
        <a:ext cx="2486024" cy="1491615"/>
      </dsp:txXfrm>
    </dsp:sp>
    <dsp:sp modelId="{28CB88F2-6DC9-4E8D-8C39-8E34FF85A381}">
      <dsp:nvSpPr>
        <dsp:cNvPr id="0" name=""/>
        <dsp:cNvSpPr/>
      </dsp:nvSpPr>
      <dsp:spPr>
        <a:xfrm>
          <a:off x="4101941" y="2158841"/>
          <a:ext cx="2486024" cy="149161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tx1"/>
              </a:solidFill>
            </a:rPr>
            <a:t>Nutričná spotreba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101941" y="2158841"/>
        <a:ext cx="2486024" cy="149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476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7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61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37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212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50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84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50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96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45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186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26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0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45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6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9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736FA-9B5D-4B8B-9CDC-783B7CFE4B23}" type="datetimeFigureOut">
              <a:rPr lang="sk-SK" smtClean="0"/>
              <a:pPr/>
              <a:t>3. 11. 2020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162C-5408-469B-AA5E-BF7BE52724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03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/>
              <a:t>Hodnotenie výživového stavu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957464"/>
            <a:ext cx="6400800" cy="1464568"/>
          </a:xfrm>
        </p:spPr>
        <p:txBody>
          <a:bodyPr>
            <a:noAutofit/>
          </a:bodyPr>
          <a:lstStyle/>
          <a:p>
            <a:pPr algn="ctr"/>
            <a:endParaRPr lang="sk-SK" sz="2400" b="1" dirty="0">
              <a:solidFill>
                <a:srgbClr val="92D050"/>
              </a:solidFill>
            </a:endParaRPr>
          </a:p>
          <a:p>
            <a:pPr algn="ctr"/>
            <a:r>
              <a:rPr lang="sk-SK" sz="3200" b="1" dirty="0">
                <a:solidFill>
                  <a:schemeClr val="accent5">
                    <a:lumMod val="75000"/>
                  </a:schemeClr>
                </a:solidFill>
              </a:rPr>
              <a:t>Mgr. Jana Kráľová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Telesná dĺžka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Celková dĺžka tela jedinca v polohe </a:t>
            </a:r>
            <a:r>
              <a:rPr lang="sk-SK" b="1" dirty="0" err="1"/>
              <a:t>vleže</a:t>
            </a:r>
            <a:endParaRPr lang="sk-SK" b="1" dirty="0"/>
          </a:p>
          <a:p>
            <a:r>
              <a:rPr lang="sk-SK" dirty="0"/>
              <a:t>Od narodenia </a:t>
            </a:r>
            <a:r>
              <a:rPr lang="sk-SK" b="1" dirty="0"/>
              <a:t>do 2. rokov veku</a:t>
            </a:r>
          </a:p>
          <a:p>
            <a:r>
              <a:rPr lang="sk-SK" dirty="0"/>
              <a:t>Orientačné body: </a:t>
            </a:r>
          </a:p>
          <a:p>
            <a:pPr>
              <a:buNone/>
            </a:pPr>
            <a:r>
              <a:rPr lang="sk-SK" b="1" dirty="0"/>
              <a:t>	</a:t>
            </a:r>
            <a:r>
              <a:rPr lang="sk-SK" b="1" dirty="0" err="1"/>
              <a:t>vertex</a:t>
            </a:r>
            <a:r>
              <a:rPr lang="sk-SK" b="1" dirty="0"/>
              <a:t> </a:t>
            </a:r>
            <a:r>
              <a:rPr lang="sk-SK" dirty="0"/>
              <a:t>(najvyšší bod temena hlavy) </a:t>
            </a:r>
            <a:r>
              <a:rPr lang="sk-SK" b="1" dirty="0"/>
              <a:t>a päty</a:t>
            </a:r>
          </a:p>
          <a:p>
            <a:r>
              <a:rPr lang="sk-SK" dirty="0"/>
              <a:t>Merací prístroj: </a:t>
            </a:r>
            <a:r>
              <a:rPr lang="sk-SK" b="1" dirty="0" err="1"/>
              <a:t>bodymeter</a:t>
            </a:r>
            <a:r>
              <a:rPr lang="sk-SK" b="1" dirty="0"/>
              <a:t> </a:t>
            </a:r>
            <a:r>
              <a:rPr lang="sk-SK" dirty="0"/>
              <a:t>„korýtko“ </a:t>
            </a:r>
            <a:r>
              <a:rPr lang="sk-SK" sz="2400" dirty="0"/>
              <a:t>(do 90 cm)</a:t>
            </a:r>
            <a:endParaRPr lang="sk-SK" dirty="0"/>
          </a:p>
        </p:txBody>
      </p:sp>
      <p:pic>
        <p:nvPicPr>
          <p:cNvPr id="16388" name="Picture 4" descr="http://ciselniky.dasta.mzcr.cz/cd/hypertext/HKAAB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653136"/>
            <a:ext cx="3625762" cy="1869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549640" cy="4069080"/>
          </a:xfrm>
        </p:spPr>
        <p:txBody>
          <a:bodyPr/>
          <a:lstStyle/>
          <a:p>
            <a:r>
              <a:rPr lang="sk-SK" dirty="0"/>
              <a:t>Spolupráca rodičov </a:t>
            </a:r>
            <a:endParaRPr lang="sk-SK" dirty="0">
              <a:sym typeface="Wingdings" pitchFamily="2" charset="2"/>
            </a:endParaRPr>
          </a:p>
          <a:p>
            <a:r>
              <a:rPr lang="sk-SK" b="1" dirty="0">
                <a:sym typeface="Wingdings" pitchFamily="2" charset="2"/>
              </a:rPr>
              <a:t>3x meraj </a:t>
            </a:r>
            <a:r>
              <a:rPr lang="sk-SK" dirty="0">
                <a:cs typeface="Times New Roman"/>
                <a:sym typeface="Wingdings" pitchFamily="2" charset="2"/>
              </a:rPr>
              <a:t>→ priemer</a:t>
            </a:r>
          </a:p>
          <a:p>
            <a:r>
              <a:rPr lang="sk-SK" dirty="0">
                <a:cs typeface="Times New Roman"/>
                <a:sym typeface="Wingdings" pitchFamily="2" charset="2"/>
              </a:rPr>
              <a:t>Maximálny rozdiel medzi meraniami 5 mm</a:t>
            </a:r>
            <a:r>
              <a:rPr lang="sk-SK" dirty="0">
                <a:sym typeface="Wingdings" pitchFamily="2" charset="2"/>
              </a:rPr>
              <a:t> </a:t>
            </a:r>
          </a:p>
          <a:p>
            <a:endParaRPr lang="sk-SK" dirty="0"/>
          </a:p>
          <a:p>
            <a:r>
              <a:rPr lang="sk-SK" b="1" dirty="0"/>
              <a:t>Chyby pri meraní: </a:t>
            </a:r>
          </a:p>
          <a:p>
            <a:pPr lvl="1"/>
            <a:r>
              <a:rPr lang="sk-SK" sz="2200" dirty="0"/>
              <a:t>Kontrahované svalstvo dolných končatín novorodencov</a:t>
            </a:r>
          </a:p>
          <a:p>
            <a:pPr lvl="1"/>
            <a:r>
              <a:rPr lang="sk-SK" sz="2200" dirty="0"/>
              <a:t>Dehydratácia po narodení...</a:t>
            </a:r>
          </a:p>
          <a:p>
            <a:endParaRPr lang="sk-SK" dirty="0"/>
          </a:p>
        </p:txBody>
      </p:sp>
      <p:pic>
        <p:nvPicPr>
          <p:cNvPr id="4" name="Picture 2" descr="VÃ½sledok vyhÄ¾adÃ¡vania obrÃ¡zkov pre dopyt bodym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94360"/>
            <a:ext cx="3106671" cy="1944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Telesná výška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Celková výška tela jedinca v polohe </a:t>
            </a:r>
            <a:r>
              <a:rPr lang="sk-SK" b="1" dirty="0"/>
              <a:t>v stoji</a:t>
            </a:r>
          </a:p>
          <a:p>
            <a:r>
              <a:rPr lang="sk-SK" b="1" dirty="0"/>
              <a:t>Od 2. rokov veku</a:t>
            </a:r>
            <a:endParaRPr lang="sk-SK" dirty="0"/>
          </a:p>
          <a:p>
            <a:r>
              <a:rPr lang="sk-SK" dirty="0"/>
              <a:t>Orientačné body: </a:t>
            </a:r>
            <a:r>
              <a:rPr lang="sk-SK" b="1" dirty="0" err="1"/>
              <a:t>vertex</a:t>
            </a:r>
            <a:r>
              <a:rPr lang="sk-SK" b="1" dirty="0"/>
              <a:t> a chodidlá nôh</a:t>
            </a:r>
          </a:p>
          <a:p>
            <a:r>
              <a:rPr lang="sk-SK" dirty="0"/>
              <a:t>Merací prístroj: </a:t>
            </a:r>
            <a:r>
              <a:rPr lang="sk-SK" dirty="0" err="1"/>
              <a:t>antropometer</a:t>
            </a:r>
            <a:r>
              <a:rPr lang="sk-SK" dirty="0"/>
              <a:t>, </a:t>
            </a:r>
          </a:p>
          <a:p>
            <a:pPr>
              <a:buNone/>
            </a:pPr>
            <a:r>
              <a:rPr lang="sk-SK" dirty="0"/>
              <a:t>	elektronický </a:t>
            </a:r>
            <a:r>
              <a:rPr lang="sk-SK" b="1" dirty="0" err="1"/>
              <a:t>stadiometer</a:t>
            </a:r>
            <a:endParaRPr lang="sk-SK" b="1" dirty="0"/>
          </a:p>
        </p:txBody>
      </p:sp>
      <p:pic>
        <p:nvPicPr>
          <p:cNvPr id="1026" name="Picture 2" descr="http://ciselniky.dasta.mzcr.cz/cd/hypertext/HKAAO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2396525" cy="292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Päty a špičky u seba, hlava rovno, </a:t>
            </a:r>
          </a:p>
          <a:p>
            <a:pPr>
              <a:buNone/>
            </a:pPr>
            <a:r>
              <a:rPr lang="sk-SK" dirty="0"/>
              <a:t>	ramená dozadu, ruky voľne pozdĺž tela</a:t>
            </a:r>
          </a:p>
          <a:p>
            <a:endParaRPr lang="sk-SK" dirty="0"/>
          </a:p>
        </p:txBody>
      </p:sp>
      <p:pic>
        <p:nvPicPr>
          <p:cNvPr id="25602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049" y="3429000"/>
            <a:ext cx="3290951" cy="3290951"/>
          </a:xfrm>
          <a:prstGeom prst="rect">
            <a:avLst/>
          </a:prstGeom>
          <a:noFill/>
        </p:spPr>
      </p:pic>
      <p:pic>
        <p:nvPicPr>
          <p:cNvPr id="25604" name="Picture 4" descr="VÃ½sledok vyhÄ¾adÃ¡vania obrÃ¡zkov pre dopyt stadiome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056" y="3892910"/>
            <a:ext cx="2952328" cy="235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Telesná hmotnosť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Vážením</a:t>
            </a:r>
          </a:p>
          <a:p>
            <a:r>
              <a:rPr lang="sk-SK" dirty="0"/>
              <a:t>S presnosťou 0,1 kg</a:t>
            </a:r>
          </a:p>
          <a:p>
            <a:r>
              <a:rPr lang="sk-SK" dirty="0"/>
              <a:t>Merať ideálne v spodnom </a:t>
            </a:r>
            <a:r>
              <a:rPr lang="sk-SK" dirty="0" err="1"/>
              <a:t>prádle</a:t>
            </a:r>
            <a:r>
              <a:rPr lang="sk-SK" dirty="0"/>
              <a:t> </a:t>
            </a:r>
          </a:p>
          <a:p>
            <a:r>
              <a:rPr lang="sk-SK" dirty="0"/>
              <a:t>V prípade oblečeného pacienta odčítať 1-2 kg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Kojenecká</a:t>
            </a:r>
            <a:r>
              <a:rPr lang="sk-SK" b="1" dirty="0"/>
              <a:t> váha </a:t>
            </a:r>
            <a:r>
              <a:rPr lang="sk-SK" dirty="0"/>
              <a:t>(</a:t>
            </a:r>
            <a:r>
              <a:rPr lang="sk-SK" dirty="0" err="1"/>
              <a:t>kojenec</a:t>
            </a:r>
            <a:r>
              <a:rPr lang="sk-SK" dirty="0"/>
              <a:t> sedí/leží)</a:t>
            </a:r>
          </a:p>
          <a:p>
            <a:r>
              <a:rPr lang="sk-SK" b="1" dirty="0"/>
              <a:t>Váženie v stoji </a:t>
            </a:r>
            <a:r>
              <a:rPr lang="sk-SK" dirty="0"/>
              <a:t>(dieťa musí byť schopné samostatného stoja)</a:t>
            </a:r>
          </a:p>
        </p:txBody>
      </p:sp>
      <p:pic>
        <p:nvPicPr>
          <p:cNvPr id="4" name="Picture 2" descr="http://ciselniky.dasta.mzcr.cz/cd/hypertext/HKAAC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5254676" cy="316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Hmotnosť k výške tela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Číselne alebo graficky vyjadrený vzťah telesnej hmotnosti k telesnej výške</a:t>
            </a:r>
          </a:p>
          <a:p>
            <a:endParaRPr lang="sk-SK" dirty="0"/>
          </a:p>
          <a:p>
            <a:r>
              <a:rPr lang="sk-SK" dirty="0"/>
              <a:t>Preferencia pred hodnotením telesnej hmotnosti vzhľadom k veku</a:t>
            </a:r>
          </a:p>
          <a:p>
            <a:endParaRPr lang="sk-SK" dirty="0"/>
          </a:p>
          <a:p>
            <a:r>
              <a:rPr lang="sk-SK" dirty="0" err="1"/>
              <a:t>Eutrofia</a:t>
            </a:r>
            <a:r>
              <a:rPr lang="sk-SK" dirty="0"/>
              <a:t>: 25.-75. </a:t>
            </a:r>
            <a:r>
              <a:rPr lang="sk-SK" dirty="0" err="1"/>
              <a:t>percentil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764373"/>
            <a:ext cx="6425912" cy="1293028"/>
          </a:xfrm>
        </p:spPr>
        <p:txBody>
          <a:bodyPr>
            <a:normAutofit/>
          </a:bodyPr>
          <a:lstStyle/>
          <a:p>
            <a:r>
              <a:rPr lang="sk-SK" b="1" dirty="0"/>
              <a:t>Grafické hodnotenie stavu rastu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„</a:t>
            </a:r>
            <a:r>
              <a:rPr lang="sk-SK" b="1" dirty="0" err="1"/>
              <a:t>catch-up</a:t>
            </a:r>
            <a:r>
              <a:rPr lang="sk-SK" b="1" dirty="0"/>
              <a:t>“ </a:t>
            </a:r>
          </a:p>
          <a:p>
            <a:pPr lvl="1"/>
            <a:r>
              <a:rPr lang="sk-SK" sz="2200" dirty="0"/>
              <a:t>Nadpriemerné tempo rastu</a:t>
            </a:r>
          </a:p>
          <a:p>
            <a:pPr lvl="1"/>
            <a:r>
              <a:rPr lang="sk-SK" sz="2200" dirty="0"/>
              <a:t>Fyziologický: zdraví nedonosenci</a:t>
            </a:r>
          </a:p>
          <a:p>
            <a:pPr lvl="1"/>
            <a:endParaRPr lang="sk-SK" sz="2200" dirty="0"/>
          </a:p>
          <a:p>
            <a:r>
              <a:rPr lang="sk-SK" b="1" dirty="0"/>
              <a:t>„</a:t>
            </a:r>
            <a:r>
              <a:rPr lang="sk-SK" b="1" dirty="0" err="1"/>
              <a:t>lag-down</a:t>
            </a:r>
            <a:r>
              <a:rPr lang="sk-SK" b="1" dirty="0"/>
              <a:t>“</a:t>
            </a:r>
          </a:p>
          <a:p>
            <a:pPr lvl="1"/>
            <a:r>
              <a:rPr lang="sk-SK" sz="2200" dirty="0"/>
              <a:t>Prepad pri podpriemernom tempe rastu</a:t>
            </a:r>
          </a:p>
          <a:p>
            <a:pPr lvl="1"/>
            <a:r>
              <a:rPr lang="sk-SK" sz="2200" dirty="0"/>
              <a:t>Fyziologický: potomkovia nadpriemerne vysokých matiek a nižších otcov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Frontookcipitálny</a:t>
            </a:r>
            <a:r>
              <a:rPr lang="sk-SK" b="1" dirty="0"/>
              <a:t> obvod hlavy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Horizontálny obvod mozgovej časti hlavy</a:t>
            </a:r>
          </a:p>
          <a:p>
            <a:r>
              <a:rPr lang="sk-SK" dirty="0"/>
              <a:t>Hodnotenie veľkosti mozgu u detí</a:t>
            </a:r>
          </a:p>
        </p:txBody>
      </p:sp>
      <p:pic>
        <p:nvPicPr>
          <p:cNvPr id="30722" name="Picture 2" descr="http://ciselniky.dasta.mzcr.cz/cd/hypertext/HKAAE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946" y="3429000"/>
            <a:ext cx="6292107" cy="2813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Stredný obvod paže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Svalové rezervy organizmu</a:t>
            </a:r>
          </a:p>
          <a:p>
            <a:r>
              <a:rPr lang="sk-SK" dirty="0" err="1"/>
              <a:t>Malnutrícia</a:t>
            </a:r>
            <a:r>
              <a:rPr lang="sk-SK" dirty="0"/>
              <a:t>: k atrofii svalstva na hornej končatine dochádza rýchlejšie v porovnaní s ostatnými svalovými skupinami</a:t>
            </a:r>
          </a:p>
          <a:p>
            <a:endParaRPr lang="sk-SK" dirty="0"/>
          </a:p>
          <a:p>
            <a:r>
              <a:rPr lang="sk-SK" dirty="0"/>
              <a:t>Nedominantná horná končatina </a:t>
            </a:r>
          </a:p>
          <a:p>
            <a:pPr>
              <a:buNone/>
            </a:pPr>
            <a:r>
              <a:rPr lang="sk-SK" dirty="0"/>
              <a:t>	v strede medzi </a:t>
            </a:r>
            <a:r>
              <a:rPr lang="sk-SK" dirty="0" err="1"/>
              <a:t>akromionom</a:t>
            </a:r>
            <a:r>
              <a:rPr lang="sk-SK" dirty="0"/>
              <a:t> </a:t>
            </a:r>
          </a:p>
          <a:p>
            <a:pPr>
              <a:buNone/>
            </a:pPr>
            <a:r>
              <a:rPr lang="sk-SK" dirty="0"/>
              <a:t>	lopatky a </a:t>
            </a:r>
            <a:r>
              <a:rPr lang="sk-SK" dirty="0" err="1"/>
              <a:t>olekranonom</a:t>
            </a:r>
            <a:r>
              <a:rPr lang="sk-SK" dirty="0"/>
              <a:t> kosti </a:t>
            </a:r>
          </a:p>
          <a:p>
            <a:pPr>
              <a:buNone/>
            </a:pPr>
            <a:r>
              <a:rPr lang="sk-SK" dirty="0"/>
              <a:t>	lakťovej</a:t>
            </a:r>
          </a:p>
        </p:txBody>
      </p:sp>
      <p:pic>
        <p:nvPicPr>
          <p:cNvPr id="1026" name="Picture 2" descr="http://ciselniky.dasta.mzcr.cz/cd/hypertext/HKAAL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196215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Metódy hodnotenia výživového stavu</a:t>
            </a:r>
          </a:p>
        </p:txBody>
      </p:sp>
      <p:graphicFrame>
        <p:nvGraphicFramePr>
          <p:cNvPr id="5" name="Zástupný symbol obsahu 2">
            <a:extLst>
              <a:ext uri="{FF2B5EF4-FFF2-40B4-BE49-F238E27FC236}">
                <a16:creationId xmlns:a16="http://schemas.microsoft.com/office/drawing/2014/main" id="{3E53566F-A86A-42C9-98FA-72528D795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755744"/>
              </p:ext>
            </p:extLst>
          </p:nvPr>
        </p:nvGraphicFramePr>
        <p:xfrm>
          <a:off x="594360" y="2168232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Hrúbka kožných rias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Tukové zásoby organizmu</a:t>
            </a:r>
          </a:p>
          <a:p>
            <a:r>
              <a:rPr lang="sk-SK" dirty="0"/>
              <a:t>50 % celkových zásob tuku v </a:t>
            </a:r>
            <a:r>
              <a:rPr lang="sk-SK" dirty="0" err="1"/>
              <a:t>subkutánnom</a:t>
            </a:r>
            <a:r>
              <a:rPr lang="sk-SK" dirty="0"/>
              <a:t> tkanive</a:t>
            </a:r>
          </a:p>
          <a:p>
            <a:r>
              <a:rPr lang="sk-SK" dirty="0"/>
              <a:t>Merací prístroj: </a:t>
            </a:r>
            <a:r>
              <a:rPr lang="sk-SK" dirty="0" err="1"/>
              <a:t>kaliper</a:t>
            </a:r>
            <a:r>
              <a:rPr lang="sk-SK" dirty="0"/>
              <a:t> (stisk 3-5 sek.)</a:t>
            </a:r>
          </a:p>
          <a:p>
            <a:r>
              <a:rPr lang="sk-SK" dirty="0">
                <a:cs typeface="Times New Roman"/>
                <a:sym typeface="Wingdings" pitchFamily="2" charset="2"/>
              </a:rPr>
              <a:t>S presnosťou na 0,1 mm</a:t>
            </a:r>
            <a:endParaRPr lang="sk-SK" dirty="0"/>
          </a:p>
          <a:p>
            <a:r>
              <a:rPr lang="sk-SK" b="1" dirty="0">
                <a:sym typeface="Wingdings" pitchFamily="2" charset="2"/>
              </a:rPr>
              <a:t>3x meraj </a:t>
            </a:r>
            <a:r>
              <a:rPr lang="sk-SK" dirty="0">
                <a:cs typeface="Times New Roman"/>
                <a:sym typeface="Wingdings" pitchFamily="2" charset="2"/>
              </a:rPr>
              <a:t>→ priemer </a:t>
            </a:r>
          </a:p>
          <a:p>
            <a:r>
              <a:rPr lang="sk-SK" dirty="0">
                <a:cs typeface="Times New Roman"/>
                <a:sym typeface="Wingdings" pitchFamily="2" charset="2"/>
              </a:rPr>
              <a:t>Presnosť u podvyživených a obéznych ľudí ?!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Kožná riasa nad </a:t>
            </a:r>
            <a:r>
              <a:rPr lang="sk-SK" dirty="0" err="1"/>
              <a:t>tricepsom</a:t>
            </a:r>
            <a:endParaRPr lang="sk-SK" dirty="0"/>
          </a:p>
          <a:p>
            <a:r>
              <a:rPr lang="sk-SK" dirty="0"/>
              <a:t>Kožná riasa pod dolným uhlom ľavej lopatky</a:t>
            </a:r>
          </a:p>
          <a:p>
            <a:r>
              <a:rPr lang="sk-SK" dirty="0"/>
              <a:t>Kožná riasa nad hrebeňom </a:t>
            </a:r>
            <a:r>
              <a:rPr lang="sk-SK" dirty="0" err="1"/>
              <a:t>bedernej</a:t>
            </a:r>
            <a:r>
              <a:rPr lang="sk-SK" dirty="0"/>
              <a:t> kosti</a:t>
            </a:r>
          </a:p>
        </p:txBody>
      </p:sp>
      <p:pic>
        <p:nvPicPr>
          <p:cNvPr id="4" name="Picture 2" descr="http://ciselniky.dasta.mzcr.cz/cd/hypertext/HKAAK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88" y="3812280"/>
            <a:ext cx="1962817" cy="2588519"/>
          </a:xfrm>
          <a:prstGeom prst="rect">
            <a:avLst/>
          </a:prstGeom>
          <a:noFill/>
        </p:spPr>
      </p:pic>
      <p:pic>
        <p:nvPicPr>
          <p:cNvPr id="44034" name="Picture 2" descr="http://ciselniky.dasta.mzcr.cz/cd/hypertext/HKAAI_soubory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067050" cy="1924051"/>
          </a:xfrm>
          <a:prstGeom prst="rect">
            <a:avLst/>
          </a:prstGeom>
          <a:noFill/>
        </p:spPr>
      </p:pic>
      <p:pic>
        <p:nvPicPr>
          <p:cNvPr id="44036" name="Picture 4" descr="http://ciselniky.dasta.mzcr.cz/cd/hypertext/HKAAJ_soubory/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0" y="4077072"/>
            <a:ext cx="306705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Obvod pásu a brucha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Osoba stojí vzpriamene s nohami u sebe a uvoľnenou brušnou stenou s pažami po stranách tela na konci normálneho výdychu</a:t>
            </a:r>
          </a:p>
          <a:p>
            <a:r>
              <a:rPr lang="sk-SK" dirty="0"/>
              <a:t>Krajčírsky meter prikladáme v horizontálnej rovine</a:t>
            </a:r>
          </a:p>
          <a:p>
            <a:r>
              <a:rPr lang="sk-SK" dirty="0"/>
              <a:t>S presnosťou 0,5 cm</a:t>
            </a:r>
          </a:p>
          <a:p>
            <a:r>
              <a:rPr lang="sk-SK" b="1" dirty="0" err="1"/>
              <a:t>Vnútrobrušný</a:t>
            </a:r>
            <a:r>
              <a:rPr lang="sk-SK" b="1" dirty="0"/>
              <a:t> tuk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Pás </a:t>
            </a:r>
            <a:r>
              <a:rPr lang="sk-SK" b="1" dirty="0" err="1"/>
              <a:t>vs</a:t>
            </a:r>
            <a:r>
              <a:rPr lang="sk-SK" b="1" dirty="0"/>
              <a:t>. brucho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/>
              <a:t>Pás: </a:t>
            </a:r>
          </a:p>
          <a:p>
            <a:pPr lvl="1"/>
            <a:r>
              <a:rPr lang="sk-SK" sz="2200" dirty="0"/>
              <a:t>V polovici medzi posledným rebrom a hranou kosti </a:t>
            </a:r>
            <a:r>
              <a:rPr lang="sk-SK" sz="2200" dirty="0" err="1"/>
              <a:t>kyčelnej</a:t>
            </a:r>
            <a:endParaRPr lang="sk-SK" sz="2200" dirty="0"/>
          </a:p>
          <a:p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/>
              <a:t>Brucho: </a:t>
            </a:r>
          </a:p>
          <a:p>
            <a:pPr lvl="1"/>
            <a:r>
              <a:rPr lang="sk-SK" sz="2200" dirty="0"/>
              <a:t>Vo výške pupku</a:t>
            </a:r>
          </a:p>
          <a:p>
            <a:endParaRPr lang="sk-SK" dirty="0"/>
          </a:p>
        </p:txBody>
      </p:sp>
      <p:pic>
        <p:nvPicPr>
          <p:cNvPr id="5122" name="Picture 2" descr="VÃ½sledok vyhÄ¾adÃ¡vania obrÃ¡zkov pre dopyt belly circum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3066678" cy="2201718"/>
          </a:xfrm>
          <a:prstGeom prst="rect">
            <a:avLst/>
          </a:prstGeom>
          <a:noFill/>
        </p:spPr>
      </p:pic>
      <p:pic>
        <p:nvPicPr>
          <p:cNvPr id="5124" name="Picture 4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2608242" cy="2260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987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87" y="438181"/>
            <a:ext cx="7610226" cy="598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Obvod pásu a riziká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8850" name="Picture 2" descr="VÃ½sledok vyhÄ¾adÃ¡vania obrÃ¡zkov pre dopyt belly circumference obe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86" y="2068663"/>
            <a:ext cx="8451027" cy="4110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Obvod bokov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Vo výške maximálneho vyklenutia </a:t>
            </a:r>
            <a:r>
              <a:rPr lang="sk-SK" dirty="0" err="1"/>
              <a:t>hýždí</a:t>
            </a:r>
            <a:r>
              <a:rPr lang="sk-SK" dirty="0"/>
              <a:t> </a:t>
            </a:r>
          </a:p>
          <a:p>
            <a:pPr>
              <a:buNone/>
            </a:pPr>
            <a:r>
              <a:rPr lang="sk-SK" dirty="0"/>
              <a:t>	v horizontálnej rovine</a:t>
            </a:r>
          </a:p>
        </p:txBody>
      </p:sp>
      <p:pic>
        <p:nvPicPr>
          <p:cNvPr id="4098" name="Picture 2" descr="VÃ½sledok vyhÄ¾adÃ¡vania obrÃ¡zkov pre dopyt waist 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404" y="3212976"/>
            <a:ext cx="5535191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Waist</a:t>
            </a:r>
            <a:r>
              <a:rPr lang="sk-SK" b="1" dirty="0"/>
              <a:t> </a:t>
            </a:r>
            <a:r>
              <a:rPr lang="sk-SK" b="1" dirty="0" err="1"/>
              <a:t>Hip</a:t>
            </a:r>
            <a:r>
              <a:rPr lang="sk-SK" b="1" dirty="0"/>
              <a:t> </a:t>
            </a:r>
            <a:r>
              <a:rPr lang="sk-SK" b="1" dirty="0" err="1"/>
              <a:t>Ratio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Obvod pás/boky</a:t>
            </a:r>
          </a:p>
          <a:p>
            <a:r>
              <a:rPr lang="sk-SK" dirty="0"/>
              <a:t>Index centrálnej obezity</a:t>
            </a:r>
          </a:p>
          <a:p>
            <a:endParaRPr lang="sk-SK" dirty="0"/>
          </a:p>
        </p:txBody>
      </p:sp>
      <p:pic>
        <p:nvPicPr>
          <p:cNvPr id="3891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389" y="3212976"/>
            <a:ext cx="7503221" cy="2746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VÃ½sledok vyhÄ¾adÃ¡vania obrÃ¡zkov pre dopyt waist hip ra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6" y="1268760"/>
            <a:ext cx="8613248" cy="542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Androidný</a:t>
            </a:r>
            <a:r>
              <a:rPr lang="sk-SK" b="1" dirty="0"/>
              <a:t> a </a:t>
            </a:r>
            <a:r>
              <a:rPr lang="sk-SK" b="1" dirty="0" err="1"/>
              <a:t>gynoidný</a:t>
            </a:r>
            <a:r>
              <a:rPr lang="sk-SK" b="1" dirty="0"/>
              <a:t> typ obezity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6562" name="Picture 2" descr="VÃ½sledok vyhÄ¾adÃ¡vania obrÃ¡zkov pre dopyt apple vs pear shaped obesity"/>
          <p:cNvPicPr>
            <a:picLocks noChangeAspect="1" noChangeArrowheads="1"/>
          </p:cNvPicPr>
          <p:nvPr/>
        </p:nvPicPr>
        <p:blipFill rotWithShape="1">
          <a:blip r:embed="rId2" cstate="print"/>
          <a:srcRect b="6237"/>
          <a:stretch/>
        </p:blipFill>
        <p:spPr bwMode="auto">
          <a:xfrm>
            <a:off x="1439652" y="2194560"/>
            <a:ext cx="6264696" cy="4091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76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50187" name="Picture 79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pic>
        <p:nvPicPr>
          <p:cNvPr id="50178" name="Picture 2" descr="SÃºvisiaci obrÃ¡zok"/>
          <p:cNvPicPr>
            <a:picLocks noChangeAspect="1" noChangeArrowheads="1"/>
          </p:cNvPicPr>
          <p:nvPr/>
        </p:nvPicPr>
        <p:blipFill rotWithShape="1">
          <a:blip r:embed="rId4" cstate="print">
            <a:alphaModFix amt="40000"/>
          </a:blip>
          <a:srcRect l="19820" r="13377"/>
          <a:stretch/>
        </p:blipFill>
        <p:spPr bwMode="auto">
          <a:xfrm>
            <a:off x="20" y="14014"/>
            <a:ext cx="4571980" cy="6843986"/>
          </a:xfrm>
          <a:prstGeom prst="rect">
            <a:avLst/>
          </a:prstGeom>
          <a:noFill/>
        </p:spPr>
      </p:pic>
      <p:pic>
        <p:nvPicPr>
          <p:cNvPr id="50182" name="Picture 6" descr="VÃ½sledok vyhÄ¾adÃ¡vania obrÃ¡zkov pre dopyt osobnÃ­ vÃ¡ha"/>
          <p:cNvPicPr>
            <a:picLocks noChangeAspect="1" noChangeArrowheads="1"/>
          </p:cNvPicPr>
          <p:nvPr/>
        </p:nvPicPr>
        <p:blipFill rotWithShape="1">
          <a:blip r:embed="rId5" cstate="print">
            <a:alphaModFix amt="40000"/>
          </a:blip>
          <a:srcRect l="18604" r="14729" b="-1"/>
          <a:stretch/>
        </p:blipFill>
        <p:spPr bwMode="auto">
          <a:xfrm>
            <a:off x="4572000" y="10"/>
            <a:ext cx="4572000" cy="685799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28700" y="1803405"/>
            <a:ext cx="70866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/>
              <a:t>Antropometrické</a:t>
            </a:r>
            <a:r>
              <a:rPr lang="en-US" sz="4800" b="1" dirty="0"/>
              <a:t> </a:t>
            </a:r>
            <a:r>
              <a:rPr lang="en-US" sz="4800" b="1" dirty="0" err="1"/>
              <a:t>vyšetrenie</a:t>
            </a:r>
            <a:endParaRPr lang="en-US" sz="4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BMI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Queletov</a:t>
            </a:r>
            <a:r>
              <a:rPr lang="sk-SK" dirty="0"/>
              <a:t> index telesnej hmotnosti</a:t>
            </a:r>
          </a:p>
          <a:p>
            <a:r>
              <a:rPr lang="sk-SK" dirty="0"/>
              <a:t>Index klasifikujúci  primeranosť telesnej hmotnosti jedinca vo vzťahu k telesnej výške</a:t>
            </a:r>
          </a:p>
          <a:p>
            <a:r>
              <a:rPr lang="sk-SK" dirty="0"/>
              <a:t>Najrozšírenejší ukazovateľ</a:t>
            </a:r>
          </a:p>
        </p:txBody>
      </p:sp>
      <p:pic>
        <p:nvPicPr>
          <p:cNvPr id="28674" name="Picture 2" descr="http://ciselniky.dasta.mzcr.cz/cd/hypertext/HKAAR_soubory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4612328" cy="132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6866" name="Picture 2" descr="VÃ½sledok vyhÄ¾adÃ¡vania obrÃ¡zkov pre dopyt bmi 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13" y="1347463"/>
            <a:ext cx="8836574" cy="4776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9" y="1268760"/>
            <a:ext cx="9129531" cy="513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Deti a dospievajúci: </a:t>
            </a:r>
            <a:r>
              <a:rPr lang="sk-SK" dirty="0" err="1"/>
              <a:t>percentilové</a:t>
            </a:r>
            <a:r>
              <a:rPr lang="sk-SK" dirty="0"/>
              <a:t> grafy BMI vzhľadom k veku</a:t>
            </a:r>
          </a:p>
          <a:p>
            <a:endParaRPr lang="sk-SK" dirty="0"/>
          </a:p>
          <a:p>
            <a:r>
              <a:rPr lang="sk-SK" b="1" dirty="0"/>
              <a:t>Športovci: </a:t>
            </a:r>
            <a:r>
              <a:rPr lang="sk-SK" dirty="0"/>
              <a:t>nadpriemerná hodnota BMI v dôsledku hypertrofie svalovej hmoty</a:t>
            </a:r>
          </a:p>
          <a:p>
            <a:endParaRPr lang="sk-SK" dirty="0"/>
          </a:p>
          <a:p>
            <a:r>
              <a:rPr lang="sk-SK" b="1" dirty="0"/>
              <a:t>Seniori: </a:t>
            </a:r>
            <a:r>
              <a:rPr lang="sk-SK" dirty="0"/>
              <a:t>zvýšenie fyziologického rozmedzia BMI</a:t>
            </a:r>
          </a:p>
          <a:p>
            <a:endParaRPr lang="sk-SK" dirty="0"/>
          </a:p>
          <a:p>
            <a:r>
              <a:rPr lang="sk-SK" dirty="0"/>
              <a:t>(Ne)možno uplatniť celosvetovo ???</a:t>
            </a:r>
          </a:p>
          <a:p>
            <a:pPr lvl="1"/>
            <a:r>
              <a:rPr lang="sk-SK" dirty="0"/>
              <a:t>Ázia má iné hodnoty BMI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82154"/>
              </p:ext>
            </p:extLst>
          </p:nvPr>
        </p:nvGraphicFramePr>
        <p:xfrm>
          <a:off x="1300868" y="1556793"/>
          <a:ext cx="6552728" cy="37444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623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Vek (v rokoch)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BMI (v kg/m2)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19-24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19-24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25-34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35-44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21-26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45-54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22-27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55-64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23-28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6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&gt;65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>
                          <a:solidFill>
                            <a:schemeClr val="tx1"/>
                          </a:solidFill>
                        </a:rPr>
                        <a:t>24-29</a:t>
                      </a:r>
                      <a:endParaRPr lang="sk-SK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51CADEAD-B045-4D1C-B8C6-9CA740F65E8E}"/>
              </a:ext>
            </a:extLst>
          </p:cNvPr>
          <p:cNvSpPr/>
          <p:nvPr/>
        </p:nvSpPr>
        <p:spPr>
          <a:xfrm>
            <a:off x="5580112" y="4581128"/>
            <a:ext cx="1080120" cy="936104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Ãºvisiaci obrÃ¡zok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 r="2666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/>
              <a:t>Klinické </a:t>
            </a:r>
            <a:br>
              <a:rPr lang="sk-SK" sz="4800" b="1" dirty="0"/>
            </a:br>
            <a:r>
              <a:rPr lang="sk-SK" sz="4800" b="1" dirty="0"/>
              <a:t>vyšetrenie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Krvný tlak</a:t>
            </a:r>
          </a:p>
          <a:p>
            <a:r>
              <a:rPr lang="sk-SK" dirty="0" err="1"/>
              <a:t>Fragilita</a:t>
            </a:r>
            <a:r>
              <a:rPr lang="sk-SK" dirty="0"/>
              <a:t> ďasnových kapilár</a:t>
            </a:r>
          </a:p>
          <a:p>
            <a:r>
              <a:rPr lang="sk-SK" dirty="0" err="1"/>
              <a:t>Fragilita</a:t>
            </a:r>
            <a:r>
              <a:rPr lang="sk-SK" dirty="0"/>
              <a:t> kožných kapilár...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233488"/>
            <a:ext cx="87439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524000"/>
            <a:ext cx="8734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33525"/>
            <a:ext cx="8724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764373"/>
            <a:ext cx="7290008" cy="1293028"/>
          </a:xfrm>
        </p:spPr>
        <p:txBody>
          <a:bodyPr/>
          <a:lstStyle/>
          <a:p>
            <a:r>
              <a:rPr lang="sk-SK" b="1" dirty="0"/>
              <a:t>Hodnotenie stavu rastu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(Pediatrická) </a:t>
            </a:r>
            <a:r>
              <a:rPr lang="sk-SK" b="1" dirty="0" err="1"/>
              <a:t>auxológia</a:t>
            </a:r>
            <a:r>
              <a:rPr lang="sk-SK" b="1" dirty="0"/>
              <a:t>: </a:t>
            </a:r>
          </a:p>
          <a:p>
            <a:pPr lvl="1"/>
            <a:r>
              <a:rPr lang="sk-SK" sz="2200" dirty="0" err="1"/>
              <a:t>Auxó</a:t>
            </a:r>
            <a:r>
              <a:rPr lang="sk-SK" sz="2200" dirty="0"/>
              <a:t>: „rastiem“ (z gréčtiny)</a:t>
            </a:r>
          </a:p>
          <a:p>
            <a:pPr lvl="1"/>
            <a:r>
              <a:rPr lang="sk-SK" sz="2200" dirty="0"/>
              <a:t>Náuka zaoberajúca sa všetkými aspektmi rastu</a:t>
            </a:r>
          </a:p>
          <a:p>
            <a:pPr lvl="1">
              <a:buNone/>
            </a:pPr>
            <a:endParaRPr lang="sk-SK" sz="2200" dirty="0"/>
          </a:p>
          <a:p>
            <a:r>
              <a:rPr lang="sk-SK" b="1" dirty="0"/>
              <a:t>Rast:</a:t>
            </a:r>
          </a:p>
          <a:p>
            <a:pPr lvl="1"/>
            <a:r>
              <a:rPr lang="sk-SK" sz="2200" dirty="0"/>
              <a:t>Súbor všetkých zmien doposiaľ nezrelého (rastúceho) organizmu</a:t>
            </a:r>
          </a:p>
          <a:p>
            <a:pPr lvl="1"/>
            <a:r>
              <a:rPr lang="sk-SK" sz="2200" dirty="0"/>
              <a:t>Citlivý indikátor zdravia jedinca </a:t>
            </a:r>
          </a:p>
          <a:p>
            <a:pPr lvl="1"/>
            <a:r>
              <a:rPr lang="sk-SK" sz="2200" dirty="0"/>
              <a:t>Významná súvislosť s biologickými, medicínskymi </a:t>
            </a:r>
          </a:p>
          <a:p>
            <a:pPr lvl="1">
              <a:buNone/>
            </a:pPr>
            <a:r>
              <a:rPr lang="sk-SK" sz="2200" dirty="0"/>
              <a:t>	a socioekonomickými aspektmi</a:t>
            </a:r>
          </a:p>
          <a:p>
            <a:pPr lvl="1"/>
            <a:endParaRPr lang="sk-S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E27A931B-B8F2-4709-B3FB-EC5234274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4EE9276-5EDE-4119-BCB8-B2A1514E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/>
              <a:t>Imunologické vyšetrenie</a:t>
            </a:r>
            <a:endParaRPr lang="sk-SK" sz="4800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3EDC685-AFE6-43A7-B453-0031A3A5E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851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Počet lymfocytov</a:t>
            </a:r>
          </a:p>
          <a:p>
            <a:r>
              <a:rPr lang="sk-SK" dirty="0"/>
              <a:t>Kožné testy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pic>
        <p:nvPicPr>
          <p:cNvPr id="1026" name="Picture 2" descr="The Future of Diagnosis – Are Blood Tests Soon to be a Thing of The Past? -  GHP News">
            <a:extLst>
              <a:ext uri="{FF2B5EF4-FFF2-40B4-BE49-F238E27FC236}">
                <a16:creationId xmlns:a16="http://schemas.microsoft.com/office/drawing/2014/main" id="{3A630BCF-918A-4473-9AB9-BD52CB7A7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1" r="26883" b="1"/>
          <a:stretch/>
        </p:blipFill>
        <p:spPr bwMode="auto">
          <a:xfrm>
            <a:off x="20" y="14014"/>
            <a:ext cx="4571980" cy="68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SÃºvisiaci obrÃ¡zok"/>
          <p:cNvPicPr>
            <a:picLocks noChangeAspect="1" noChangeArrowheads="1"/>
          </p:cNvPicPr>
          <p:nvPr/>
        </p:nvPicPr>
        <p:blipFill rotWithShape="1">
          <a:blip r:embed="rId5" cstate="print">
            <a:alphaModFix amt="40000"/>
          </a:blip>
          <a:srcRect l="30382" r="2951"/>
          <a:stretch/>
        </p:blipFill>
        <p:spPr bwMode="auto">
          <a:xfrm>
            <a:off x="4572000" y="10"/>
            <a:ext cx="4572000" cy="685799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28700" y="1803405"/>
            <a:ext cx="70866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/>
              <a:t>Laboratórne</a:t>
            </a:r>
            <a:r>
              <a:rPr lang="en-US" sz="4800" b="1" dirty="0"/>
              <a:t> </a:t>
            </a:r>
            <a:r>
              <a:rPr lang="en-US" sz="4800" b="1" dirty="0" err="1"/>
              <a:t>vyšetrenie</a:t>
            </a:r>
            <a:endParaRPr lang="en-US" sz="4800" b="1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8DD3020-FC9D-4380-852C-00060B37F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3632201"/>
            <a:ext cx="70866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298120" cy="4069080"/>
          </a:xfrm>
        </p:spPr>
        <p:txBody>
          <a:bodyPr>
            <a:normAutofit/>
          </a:bodyPr>
          <a:lstStyle/>
          <a:p>
            <a:r>
              <a:rPr lang="sk-SK" b="1" dirty="0"/>
              <a:t>Cenné informácie o stave výživy</a:t>
            </a:r>
          </a:p>
          <a:p>
            <a:endParaRPr lang="sk-SK" b="1" dirty="0"/>
          </a:p>
          <a:p>
            <a:r>
              <a:rPr lang="sk-SK" b="1" dirty="0"/>
              <a:t>Výživa má vplyv na </a:t>
            </a:r>
            <a:r>
              <a:rPr lang="sk-SK" b="1" dirty="0" err="1"/>
              <a:t>proteosyntézu</a:t>
            </a:r>
            <a:r>
              <a:rPr lang="sk-SK" b="1" dirty="0"/>
              <a:t> </a:t>
            </a:r>
            <a:r>
              <a:rPr lang="sk-SK" dirty="0">
                <a:cs typeface="Times New Roman"/>
              </a:rPr>
              <a:t>→ </a:t>
            </a:r>
          </a:p>
          <a:p>
            <a:pPr>
              <a:buNone/>
            </a:pPr>
            <a:r>
              <a:rPr lang="sk-SK" dirty="0">
                <a:cs typeface="Times New Roman"/>
              </a:rPr>
              <a:t>	koncentrácia sérových bielkovín vypovedá o </a:t>
            </a:r>
            <a:r>
              <a:rPr lang="sk-SK" dirty="0" err="1">
                <a:cs typeface="Times New Roman"/>
              </a:rPr>
              <a:t>proteinových</a:t>
            </a:r>
            <a:r>
              <a:rPr lang="sk-SK" dirty="0">
                <a:cs typeface="Times New Roman"/>
              </a:rPr>
              <a:t> rezervách organizmu</a:t>
            </a:r>
          </a:p>
          <a:p>
            <a:pPr>
              <a:buNone/>
            </a:pPr>
            <a:endParaRPr lang="sk-SK" dirty="0">
              <a:cs typeface="Times New Roman"/>
            </a:endParaRPr>
          </a:p>
          <a:p>
            <a:r>
              <a:rPr lang="sk-SK" dirty="0"/>
              <a:t>Sérové bielkoviny sa syntetizujú v </a:t>
            </a:r>
            <a:r>
              <a:rPr lang="sk-SK" dirty="0" err="1"/>
              <a:t>játrech</a:t>
            </a:r>
            <a:endParaRPr lang="sk-SK" dirty="0"/>
          </a:p>
          <a:p>
            <a:endParaRPr lang="sk-SK" dirty="0"/>
          </a:p>
          <a:p>
            <a:r>
              <a:rPr lang="sk-SK" dirty="0"/>
              <a:t>Faktory: rýchlosť syntézy, biologický polčas, katabolizmus, únik do </a:t>
            </a:r>
            <a:r>
              <a:rPr lang="sk-SK" dirty="0" err="1"/>
              <a:t>intersticia</a:t>
            </a:r>
            <a:r>
              <a:rPr lang="sk-SK" dirty="0"/>
              <a:t>, zvýšené externé straty...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Albumin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Dlhodobý ukazovateľ stavu výživy</a:t>
            </a:r>
          </a:p>
          <a:p>
            <a:r>
              <a:rPr lang="sk-SK" dirty="0"/>
              <a:t>Biologický polčas: 19 dní</a:t>
            </a:r>
          </a:p>
          <a:p>
            <a:r>
              <a:rPr lang="sk-SK" dirty="0"/>
              <a:t>U akútnych ochoreniach nie je relevantný !!!</a:t>
            </a:r>
          </a:p>
          <a:p>
            <a:endParaRPr lang="sk-SK" dirty="0"/>
          </a:p>
          <a:p>
            <a:r>
              <a:rPr lang="sk-SK" b="1" dirty="0"/>
              <a:t>Nízka hodnota: </a:t>
            </a:r>
            <a:r>
              <a:rPr lang="sk-SK" dirty="0" err="1"/>
              <a:t>malnutrícia</a:t>
            </a:r>
            <a:r>
              <a:rPr lang="sk-SK" dirty="0"/>
              <a:t>, infekcie, stres, popáleniny, traumata, srdečná </a:t>
            </a:r>
            <a:r>
              <a:rPr lang="sk-SK" dirty="0" err="1"/>
              <a:t>insuficiencia</a:t>
            </a:r>
            <a:r>
              <a:rPr lang="sk-SK" dirty="0"/>
              <a:t>, </a:t>
            </a:r>
            <a:r>
              <a:rPr lang="sk-SK" dirty="0" err="1"/>
              <a:t>hyperhydratácia</a:t>
            </a:r>
            <a:r>
              <a:rPr lang="sk-SK" dirty="0"/>
              <a:t>, ťažké ochorenia </a:t>
            </a:r>
            <a:r>
              <a:rPr lang="sk-SK" dirty="0" err="1"/>
              <a:t>jater</a:t>
            </a:r>
            <a:r>
              <a:rPr lang="sk-SK" dirty="0"/>
              <a:t>, </a:t>
            </a:r>
            <a:r>
              <a:rPr lang="sk-SK" dirty="0" err="1"/>
              <a:t>nefrotický</a:t>
            </a:r>
            <a:r>
              <a:rPr lang="sk-SK" dirty="0"/>
              <a:t> </a:t>
            </a:r>
            <a:r>
              <a:rPr lang="sk-SK" dirty="0" err="1"/>
              <a:t>syndrom</a:t>
            </a:r>
            <a:r>
              <a:rPr lang="sk-SK" dirty="0"/>
              <a:t>...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Prealbumin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Citlivý ukazovateľ stavu výživy</a:t>
            </a:r>
          </a:p>
          <a:p>
            <a:r>
              <a:rPr lang="sk-SK" dirty="0"/>
              <a:t>Biologický polčas: 2 dni</a:t>
            </a:r>
          </a:p>
          <a:p>
            <a:r>
              <a:rPr lang="sk-SK" dirty="0"/>
              <a:t>Klesá už po 4-dňovom </a:t>
            </a:r>
            <a:r>
              <a:rPr lang="sk-SK" dirty="0" err="1"/>
              <a:t>hladovení</a:t>
            </a:r>
            <a:endParaRPr lang="sk-SK" dirty="0"/>
          </a:p>
          <a:p>
            <a:r>
              <a:rPr lang="sk-SK" dirty="0"/>
              <a:t>Transportér </a:t>
            </a:r>
            <a:r>
              <a:rPr lang="sk-SK" dirty="0" err="1"/>
              <a:t>trijódtyroninu</a:t>
            </a:r>
            <a:r>
              <a:rPr lang="sk-SK" dirty="0"/>
              <a:t>, </a:t>
            </a:r>
            <a:r>
              <a:rPr lang="sk-SK" dirty="0" err="1"/>
              <a:t>tyroxinu</a:t>
            </a:r>
            <a:r>
              <a:rPr lang="sk-SK" dirty="0"/>
              <a:t>,  </a:t>
            </a:r>
          </a:p>
          <a:p>
            <a:pPr>
              <a:buNone/>
            </a:pPr>
            <a:r>
              <a:rPr lang="sk-SK" dirty="0"/>
              <a:t>	nosič </a:t>
            </a:r>
            <a:r>
              <a:rPr lang="sk-SK" dirty="0" err="1"/>
              <a:t>retinol</a:t>
            </a:r>
            <a:r>
              <a:rPr lang="sk-SK" dirty="0"/>
              <a:t>-väzbového </a:t>
            </a:r>
            <a:r>
              <a:rPr lang="sk-SK" dirty="0" err="1"/>
              <a:t>proteinu</a:t>
            </a:r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sk-SK" b="1" dirty="0"/>
              <a:t>Zvýšená hladina:</a:t>
            </a:r>
            <a:r>
              <a:rPr lang="sk-SK" dirty="0"/>
              <a:t> </a:t>
            </a:r>
            <a:r>
              <a:rPr lang="sk-SK" dirty="0" err="1"/>
              <a:t>renálna</a:t>
            </a:r>
            <a:r>
              <a:rPr lang="sk-SK" dirty="0"/>
              <a:t> </a:t>
            </a:r>
            <a:r>
              <a:rPr lang="sk-SK" dirty="0" err="1"/>
              <a:t>insuficiencia</a:t>
            </a:r>
            <a:endParaRPr lang="sk-SK" dirty="0"/>
          </a:p>
          <a:p>
            <a:r>
              <a:rPr lang="sk-SK" b="1" dirty="0"/>
              <a:t>Znížená hladina: </a:t>
            </a:r>
            <a:r>
              <a:rPr lang="sk-SK" dirty="0" err="1"/>
              <a:t>hypertyreóza</a:t>
            </a:r>
            <a:endParaRPr lang="sk-SK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Transferin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Transportér plazmatického železa</a:t>
            </a:r>
          </a:p>
          <a:p>
            <a:r>
              <a:rPr lang="sk-SK" dirty="0"/>
              <a:t>Biologický polčas: 7,5 dňa</a:t>
            </a:r>
          </a:p>
          <a:p>
            <a:endParaRPr lang="sk-SK" dirty="0"/>
          </a:p>
          <a:p>
            <a:r>
              <a:rPr lang="sk-SK" dirty="0"/>
              <a:t>Možno ho stanoviť priamo alebo nepriamo výpočtom podľa </a:t>
            </a:r>
            <a:r>
              <a:rPr lang="sk-SK" dirty="0" err="1"/>
              <a:t>Blackburna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transferin</a:t>
            </a:r>
            <a:r>
              <a:rPr lang="sk-SK" dirty="0"/>
              <a:t> = 0,8 – CVK Fe – 43 (mg/dl) </a:t>
            </a:r>
          </a:p>
          <a:p>
            <a:pPr>
              <a:buNone/>
            </a:pPr>
            <a:endParaRPr lang="sk-SK" dirty="0"/>
          </a:p>
          <a:p>
            <a:r>
              <a:rPr lang="sk-SK" dirty="0"/>
              <a:t>CVK: celková väzbová kapacita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373"/>
            <a:ext cx="7506032" cy="1293028"/>
          </a:xfrm>
        </p:spPr>
        <p:txBody>
          <a:bodyPr/>
          <a:lstStyle/>
          <a:p>
            <a:r>
              <a:rPr lang="sk-SK" b="1" dirty="0" err="1"/>
              <a:t>Retinol</a:t>
            </a:r>
            <a:r>
              <a:rPr lang="sk-SK" b="1" dirty="0"/>
              <a:t>-väzbový </a:t>
            </a:r>
            <a:r>
              <a:rPr lang="sk-SK" b="1" dirty="0" err="1"/>
              <a:t>protein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Transportér </a:t>
            </a:r>
            <a:r>
              <a:rPr lang="sk-SK" b="1" dirty="0" err="1"/>
              <a:t>vitaminu</a:t>
            </a:r>
            <a:r>
              <a:rPr lang="sk-SK" b="1" dirty="0"/>
              <a:t> A</a:t>
            </a:r>
          </a:p>
          <a:p>
            <a:r>
              <a:rPr lang="sk-SK" dirty="0"/>
              <a:t>Biologický polčas: 10 hodín </a:t>
            </a:r>
          </a:p>
          <a:p>
            <a:r>
              <a:rPr lang="sk-SK" dirty="0"/>
              <a:t>Nevhodný k </a:t>
            </a:r>
            <a:r>
              <a:rPr lang="sk-SK" dirty="0" err="1"/>
              <a:t>jednorázovému</a:t>
            </a:r>
            <a:r>
              <a:rPr lang="sk-SK" dirty="0"/>
              <a:t> stanoveniu, </a:t>
            </a:r>
          </a:p>
          <a:p>
            <a:pPr>
              <a:buNone/>
            </a:pPr>
            <a:r>
              <a:rPr lang="sk-SK" dirty="0"/>
              <a:t>	ale k dlhodobému pozorovaniu</a:t>
            </a:r>
          </a:p>
          <a:p>
            <a:pPr>
              <a:buNone/>
            </a:pPr>
            <a:endParaRPr lang="sk-SK" dirty="0"/>
          </a:p>
          <a:p>
            <a:r>
              <a:rPr lang="sk-SK" b="1" dirty="0"/>
              <a:t>Zvýšená hladina: </a:t>
            </a:r>
            <a:r>
              <a:rPr lang="sk-SK" dirty="0" err="1"/>
              <a:t>renálna</a:t>
            </a:r>
            <a:r>
              <a:rPr lang="sk-SK" dirty="0"/>
              <a:t> </a:t>
            </a:r>
            <a:r>
              <a:rPr lang="sk-SK" dirty="0" err="1"/>
              <a:t>insuficiencia</a:t>
            </a:r>
            <a:endParaRPr lang="sk-SK" dirty="0"/>
          </a:p>
          <a:p>
            <a:r>
              <a:rPr lang="sk-SK" b="1" dirty="0"/>
              <a:t>Znížená hladina: </a:t>
            </a:r>
            <a:r>
              <a:rPr lang="sk-SK" dirty="0" err="1"/>
              <a:t>hypertyreóza</a:t>
            </a:r>
            <a:r>
              <a:rPr lang="sk-SK" dirty="0"/>
              <a:t>, nedostatok </a:t>
            </a:r>
            <a:r>
              <a:rPr lang="sk-SK" dirty="0" err="1"/>
              <a:t>vitaminu</a:t>
            </a:r>
            <a:r>
              <a:rPr lang="sk-SK" dirty="0"/>
              <a:t> A</a:t>
            </a:r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Jana Kráľová\Desktop\IMG_20180919_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3" y="1209977"/>
            <a:ext cx="9145423" cy="4731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Lymfocyty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cs typeface="Times New Roman"/>
              </a:rPr>
              <a:t>Normálny počet: 1 500- 5 000/mm3 </a:t>
            </a:r>
            <a:endParaRPr lang="sk-SK" b="1" dirty="0"/>
          </a:p>
          <a:p>
            <a:endParaRPr lang="sk-SK" dirty="0"/>
          </a:p>
          <a:p>
            <a:r>
              <a:rPr lang="sk-SK" dirty="0" err="1"/>
              <a:t>Suspektný</a:t>
            </a:r>
            <a:r>
              <a:rPr lang="sk-SK" dirty="0"/>
              <a:t> </a:t>
            </a:r>
            <a:r>
              <a:rPr lang="sk-SK" dirty="0" err="1"/>
              <a:t>proteinový</a:t>
            </a:r>
            <a:r>
              <a:rPr lang="sk-SK" dirty="0"/>
              <a:t> deficit: </a:t>
            </a:r>
            <a:r>
              <a:rPr lang="sk-SK" dirty="0">
                <a:cs typeface="Times New Roman"/>
              </a:rPr>
              <a:t>&lt; 1 500/ mm3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4360" y="2194560"/>
            <a:ext cx="8549640" cy="4069080"/>
          </a:xfrm>
        </p:spPr>
        <p:txBody>
          <a:bodyPr>
            <a:noAutofit/>
          </a:bodyPr>
          <a:lstStyle/>
          <a:p>
            <a:r>
              <a:rPr lang="sk-SK" b="1" dirty="0"/>
              <a:t>Rastová odchýlka: </a:t>
            </a:r>
          </a:p>
          <a:p>
            <a:pPr lvl="1"/>
            <a:r>
              <a:rPr lang="sk-SK" sz="2200" dirty="0" err="1"/>
              <a:t>Alterácia</a:t>
            </a:r>
            <a:r>
              <a:rPr lang="sk-SK" sz="2200" dirty="0"/>
              <a:t> </a:t>
            </a:r>
            <a:r>
              <a:rPr lang="sk-SK" sz="2200" dirty="0" err="1"/>
              <a:t>skeletálneho</a:t>
            </a:r>
            <a:r>
              <a:rPr lang="sk-SK" sz="2200" dirty="0"/>
              <a:t> rastu, mäkkých tkanív, </a:t>
            </a:r>
            <a:r>
              <a:rPr lang="sk-SK" sz="2200" dirty="0" err="1"/>
              <a:t>neurálneho</a:t>
            </a:r>
            <a:r>
              <a:rPr lang="sk-SK" sz="2200" dirty="0"/>
              <a:t> rastu, </a:t>
            </a:r>
            <a:r>
              <a:rPr lang="sk-SK" sz="2200" dirty="0" err="1"/>
              <a:t>gonadálneho</a:t>
            </a:r>
            <a:r>
              <a:rPr lang="sk-SK" sz="2200" dirty="0"/>
              <a:t> rastu</a:t>
            </a:r>
          </a:p>
          <a:p>
            <a:pPr lvl="1"/>
            <a:r>
              <a:rPr lang="sk-SK" sz="2200" dirty="0"/>
              <a:t>Malý/veľký vzrast, </a:t>
            </a:r>
            <a:r>
              <a:rPr lang="sk-SK" sz="2200" dirty="0" err="1"/>
              <a:t>mikro</a:t>
            </a:r>
            <a:r>
              <a:rPr lang="sk-SK" sz="2200" dirty="0"/>
              <a:t>/</a:t>
            </a:r>
            <a:r>
              <a:rPr lang="sk-SK" sz="2200" dirty="0" err="1"/>
              <a:t>makrocefalia</a:t>
            </a:r>
            <a:r>
              <a:rPr lang="sk-SK" sz="2200" dirty="0"/>
              <a:t>, </a:t>
            </a:r>
            <a:r>
              <a:rPr lang="sk-SK" sz="2200" dirty="0" err="1"/>
              <a:t>pozdná</a:t>
            </a:r>
            <a:r>
              <a:rPr lang="sk-SK" sz="2200" dirty="0"/>
              <a:t>/časná puberta, </a:t>
            </a:r>
            <a:r>
              <a:rPr lang="sk-SK" sz="2200" dirty="0" err="1"/>
              <a:t>alterácia</a:t>
            </a:r>
            <a:r>
              <a:rPr lang="sk-SK" sz="2200" dirty="0"/>
              <a:t> zániku veľkej </a:t>
            </a:r>
            <a:r>
              <a:rPr lang="sk-SK" sz="2200" dirty="0" err="1"/>
              <a:t>fontanely</a:t>
            </a:r>
            <a:r>
              <a:rPr lang="sk-SK" sz="2200" dirty="0"/>
              <a:t>... </a:t>
            </a:r>
          </a:p>
          <a:p>
            <a:pPr lvl="1"/>
            <a:endParaRPr lang="sk-SK" sz="2200" dirty="0"/>
          </a:p>
          <a:p>
            <a:r>
              <a:rPr lang="sk-SK" b="1" dirty="0" err="1"/>
              <a:t>Alterácia</a:t>
            </a:r>
            <a:r>
              <a:rPr lang="sk-SK" b="1" dirty="0"/>
              <a:t>:</a:t>
            </a:r>
          </a:p>
          <a:p>
            <a:pPr lvl="1"/>
            <a:r>
              <a:rPr lang="sk-SK" sz="2200" dirty="0" err="1"/>
              <a:t>Alter</a:t>
            </a:r>
            <a:r>
              <a:rPr lang="sk-SK" sz="2200" dirty="0"/>
              <a:t> = iný</a:t>
            </a:r>
          </a:p>
          <a:p>
            <a:pPr lvl="1"/>
            <a:r>
              <a:rPr lang="sk-SK" sz="2200" dirty="0"/>
              <a:t>Zmena, porucha, poškodenie chorobou/prostredím</a:t>
            </a:r>
          </a:p>
          <a:p>
            <a:pPr lvl="1"/>
            <a:r>
              <a:rPr lang="sk-SK" sz="2200" dirty="0" err="1"/>
              <a:t>Alterácia</a:t>
            </a:r>
            <a:r>
              <a:rPr lang="sk-SK" sz="2200" dirty="0"/>
              <a:t> celkového stavu: porucha vedomia, horúčka...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Cholesterol a TAG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711156"/>
              </p:ext>
            </p:extLst>
          </p:nvPr>
        </p:nvGraphicFramePr>
        <p:xfrm>
          <a:off x="593725" y="2193925"/>
          <a:ext cx="7956550" cy="366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Celkový cholesterol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 5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 4,5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 u DM a KVO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LDL - cholesterol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 3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 2,5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 u DM a KVO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HDL - cholesterol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&gt; 1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  u mužov</a:t>
                      </a:r>
                    </a:p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&gt; 1,2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 u žien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406" marR="88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 1,7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406" marR="88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Glukóza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97523"/>
              </p:ext>
            </p:extLst>
          </p:nvPr>
        </p:nvGraphicFramePr>
        <p:xfrm>
          <a:off x="457200" y="2161703"/>
          <a:ext cx="8229600" cy="2839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HbA1C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&lt;4,5</a:t>
                      </a:r>
                      <a:r>
                        <a:rPr lang="sk-SK" sz="240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  <a:p>
                      <a:pPr algn="ctr"/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Glykémia v plazme nalačno/pred jedlom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&lt; 5,6 </a:t>
                      </a:r>
                      <a:r>
                        <a:rPr lang="sk-SK" sz="24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Glykémia v plazme </a:t>
                      </a:r>
                    </a:p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postprandiálne/po jedle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>
                          <a:solidFill>
                            <a:schemeClr val="tx1"/>
                          </a:solidFill>
                        </a:rPr>
                        <a:t>5,6</a:t>
                      </a:r>
                      <a:r>
                        <a:rPr lang="sk-SK" sz="2400" baseline="0" dirty="0">
                          <a:solidFill>
                            <a:schemeClr val="tx1"/>
                          </a:solidFill>
                        </a:rPr>
                        <a:t> – 7,8 </a:t>
                      </a:r>
                      <a:r>
                        <a:rPr lang="sk-SK" sz="2400" baseline="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sk-SK" sz="2400" baseline="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sk-SK" sz="2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Index </a:t>
            </a:r>
            <a:r>
              <a:rPr lang="sk-SK" b="1" dirty="0" err="1"/>
              <a:t>kreatinin-výška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Kreatinin</a:t>
            </a:r>
            <a:r>
              <a:rPr lang="sk-SK" dirty="0"/>
              <a:t> je </a:t>
            </a:r>
            <a:r>
              <a:rPr lang="sk-SK" dirty="0" err="1"/>
              <a:t>katabolit</a:t>
            </a:r>
            <a:r>
              <a:rPr lang="sk-SK" dirty="0"/>
              <a:t> </a:t>
            </a:r>
            <a:r>
              <a:rPr lang="sk-SK" dirty="0" err="1"/>
              <a:t>kreatinfosfátu</a:t>
            </a:r>
            <a:r>
              <a:rPr lang="sk-SK" dirty="0"/>
              <a:t>, ktorý šetrí energiu </a:t>
            </a:r>
            <a:r>
              <a:rPr lang="sk-SK" dirty="0" err="1"/>
              <a:t>kosterného</a:t>
            </a:r>
            <a:r>
              <a:rPr lang="sk-SK" dirty="0"/>
              <a:t> svalu</a:t>
            </a:r>
          </a:p>
          <a:p>
            <a:endParaRPr lang="sk-SK" dirty="0"/>
          </a:p>
          <a:p>
            <a:r>
              <a:rPr lang="sk-SK" dirty="0"/>
              <a:t>Hodnota močovej exkrécie </a:t>
            </a:r>
            <a:r>
              <a:rPr lang="sk-SK" dirty="0" err="1"/>
              <a:t>kreatininu</a:t>
            </a:r>
            <a:r>
              <a:rPr lang="sk-SK" dirty="0"/>
              <a:t> za 24 hodín         je priamo úmerná svalovej hmote jedinca</a:t>
            </a:r>
          </a:p>
          <a:p>
            <a:endParaRPr lang="sk-SK" dirty="0"/>
          </a:p>
          <a:p>
            <a:r>
              <a:rPr lang="sk-SK" b="1" dirty="0"/>
              <a:t>Index </a:t>
            </a:r>
            <a:r>
              <a:rPr lang="sk-SK" b="1" dirty="0" err="1"/>
              <a:t>kreatinin-výška</a:t>
            </a:r>
            <a:r>
              <a:rPr lang="sk-SK" b="1" dirty="0"/>
              <a:t> predstavuje 24 hodinové množstvo </a:t>
            </a:r>
            <a:r>
              <a:rPr lang="sk-SK" b="1" dirty="0" err="1"/>
              <a:t>kreatininu</a:t>
            </a:r>
            <a:r>
              <a:rPr lang="sk-SK" b="1" dirty="0"/>
              <a:t> vylúčeného močom vo vzťahu k očakávanej hodnote pre zdravého človeka o rovnakej výške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Normálne hodnoty </a:t>
            </a:r>
            <a:r>
              <a:rPr lang="sk-SK" b="1" dirty="0" err="1"/>
              <a:t>kreatininu</a:t>
            </a:r>
            <a:r>
              <a:rPr lang="sk-SK" b="1" dirty="0"/>
              <a:t>:</a:t>
            </a:r>
          </a:p>
          <a:p>
            <a:pPr lvl="1"/>
            <a:r>
              <a:rPr lang="sk-SK" sz="2200" dirty="0"/>
              <a:t>Muži: 23 mg/kg/deň (0,2 </a:t>
            </a:r>
            <a:r>
              <a:rPr lang="sk-SK" sz="2200" dirty="0" err="1"/>
              <a:t>mmol</a:t>
            </a:r>
            <a:r>
              <a:rPr lang="sk-SK" sz="2200" dirty="0"/>
              <a:t>/kg/deň)</a:t>
            </a:r>
          </a:p>
          <a:p>
            <a:pPr lvl="1"/>
            <a:r>
              <a:rPr lang="sk-SK" sz="2200" dirty="0"/>
              <a:t>Ženy: 18 mg/kg/deň (0,16 </a:t>
            </a:r>
            <a:r>
              <a:rPr lang="sk-SK" sz="2200" dirty="0" err="1"/>
              <a:t>mmol</a:t>
            </a:r>
            <a:r>
              <a:rPr lang="sk-SK" sz="2200" dirty="0"/>
              <a:t>/kg/deň)</a:t>
            </a:r>
          </a:p>
          <a:p>
            <a:pPr lvl="1"/>
            <a:r>
              <a:rPr lang="sk-SK" sz="2200" dirty="0"/>
              <a:t>Deti: 20 mg/kg/deň (0,18 </a:t>
            </a:r>
            <a:r>
              <a:rPr lang="sk-SK" sz="2200" dirty="0" err="1"/>
              <a:t>mmol</a:t>
            </a:r>
            <a:r>
              <a:rPr lang="sk-SK" sz="2200" dirty="0"/>
              <a:t>/kg/deň)</a:t>
            </a:r>
          </a:p>
          <a:p>
            <a:endParaRPr lang="sk-SK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91" y="3799122"/>
            <a:ext cx="8447218" cy="26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KVI= </a:t>
            </a:r>
            <a:r>
              <a:rPr lang="sk-SK" u="sng" dirty="0" err="1"/>
              <a:t>kreatinin</a:t>
            </a:r>
            <a:r>
              <a:rPr lang="sk-SK" u="sng" dirty="0"/>
              <a:t> vylúčený močom za 24 hodín </a:t>
            </a:r>
            <a:r>
              <a:rPr lang="sk-SK" dirty="0"/>
              <a:t>  x 100</a:t>
            </a:r>
          </a:p>
          <a:p>
            <a:pPr>
              <a:buNone/>
            </a:pPr>
            <a:r>
              <a:rPr lang="sk-SK" dirty="0"/>
              <a:t>	     očakávané vylúčenie </a:t>
            </a:r>
            <a:r>
              <a:rPr lang="sk-SK" dirty="0" err="1"/>
              <a:t>kreatininu</a:t>
            </a:r>
            <a:r>
              <a:rPr lang="sk-SK" dirty="0"/>
              <a:t> za 24 hodín</a:t>
            </a:r>
          </a:p>
          <a:p>
            <a:pPr>
              <a:buNone/>
            </a:pPr>
            <a:endParaRPr lang="sk-SK" sz="2800" dirty="0"/>
          </a:p>
          <a:p>
            <a:r>
              <a:rPr lang="sk-SK" dirty="0"/>
              <a:t>KVI:</a:t>
            </a:r>
          </a:p>
          <a:p>
            <a:pPr lvl="1"/>
            <a:r>
              <a:rPr lang="sk-SK" sz="2200" dirty="0"/>
              <a:t>80-100 %: adekvátna svalová hmota</a:t>
            </a:r>
          </a:p>
          <a:p>
            <a:pPr lvl="1"/>
            <a:r>
              <a:rPr lang="sk-SK" sz="2200" dirty="0"/>
              <a:t>60-80 %: nedostatočná svalová hmota</a:t>
            </a:r>
          </a:p>
          <a:p>
            <a:pPr lvl="1"/>
            <a:r>
              <a:rPr lang="sk-SK" sz="2200" dirty="0"/>
              <a:t>Menej než 60 %: závažný deficit svaloviny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368B4FB-A4CD-44DC-BE14-1B504467326F}"/>
              </a:ext>
            </a:extLst>
          </p:cNvPr>
          <p:cNvSpPr/>
          <p:nvPr/>
        </p:nvSpPr>
        <p:spPr>
          <a:xfrm>
            <a:off x="486866" y="1556792"/>
            <a:ext cx="8084477" cy="1872208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Faktory ovplyvňujúce hodnoty indexu:</a:t>
            </a:r>
          </a:p>
          <a:p>
            <a:pPr lvl="1"/>
            <a:r>
              <a:rPr lang="sk-SK" sz="2200" dirty="0"/>
              <a:t>Presnosť 24 - hodinového zberu moču</a:t>
            </a:r>
          </a:p>
          <a:p>
            <a:pPr lvl="1"/>
            <a:r>
              <a:rPr lang="sk-SK" sz="2200" dirty="0"/>
              <a:t>Predpokladané hodnoty zodpovedajú osobe </a:t>
            </a:r>
          </a:p>
          <a:p>
            <a:pPr lvl="1">
              <a:buNone/>
            </a:pPr>
            <a:r>
              <a:rPr lang="sk-SK" sz="2200" dirty="0"/>
              <a:t>	s ideálnou telesnou hmotnosťou a stredného typu telesnej stavby</a:t>
            </a:r>
          </a:p>
          <a:p>
            <a:pPr lvl="1"/>
            <a:r>
              <a:rPr lang="sk-SK" sz="2200" dirty="0"/>
              <a:t>Konzumácia mäsa zvyšuje hodnotu</a:t>
            </a:r>
          </a:p>
          <a:p>
            <a:pPr lvl="1"/>
            <a:r>
              <a:rPr lang="sk-SK" sz="2200" dirty="0"/>
              <a:t>Index nemožno použiť pri ťažkej </a:t>
            </a:r>
            <a:r>
              <a:rPr lang="sk-SK" sz="2200" dirty="0" err="1"/>
              <a:t>renálnej</a:t>
            </a:r>
            <a:r>
              <a:rPr lang="sk-SK" sz="2200" dirty="0"/>
              <a:t> </a:t>
            </a:r>
            <a:r>
              <a:rPr lang="sk-SK" sz="2200" dirty="0" err="1"/>
              <a:t>insuficiencii</a:t>
            </a:r>
            <a:endParaRPr lang="sk-SK" sz="2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Bilancia dusíku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Rozdiel medzi </a:t>
            </a:r>
            <a:r>
              <a:rPr lang="sk-SK" b="1" dirty="0"/>
              <a:t>množstvom dusíku prijatého v potrave </a:t>
            </a:r>
            <a:r>
              <a:rPr lang="sk-SK" dirty="0"/>
              <a:t>(</a:t>
            </a:r>
            <a:r>
              <a:rPr lang="sk-SK" dirty="0" err="1"/>
              <a:t>enterálne</a:t>
            </a:r>
            <a:r>
              <a:rPr lang="sk-SK" dirty="0"/>
              <a:t> a parenterálne podané AMK a B) a </a:t>
            </a:r>
            <a:r>
              <a:rPr lang="sk-SK" b="1" dirty="0"/>
              <a:t>množstvom dusíku vylúčeného v moči</a:t>
            </a:r>
            <a:r>
              <a:rPr lang="sk-SK" dirty="0"/>
              <a:t>, stolici a ďalších sekrétoch</a:t>
            </a:r>
          </a:p>
          <a:p>
            <a:endParaRPr lang="sk-SK" dirty="0"/>
          </a:p>
          <a:p>
            <a:r>
              <a:rPr lang="sk-SK" dirty="0"/>
              <a:t>Množstvo dusíku vylúčeného v moči sa nahradzuje hodnotami vylučovanej močoviny</a:t>
            </a:r>
          </a:p>
          <a:p>
            <a:endParaRPr lang="sk-SK" dirty="0"/>
          </a:p>
          <a:p>
            <a:r>
              <a:rPr lang="sk-SK" dirty="0"/>
              <a:t>Močovina (</a:t>
            </a:r>
            <a:r>
              <a:rPr lang="sk-SK" dirty="0" err="1"/>
              <a:t>urea</a:t>
            </a:r>
            <a:r>
              <a:rPr lang="sk-SK" dirty="0"/>
              <a:t>) je hlavný </a:t>
            </a:r>
            <a:r>
              <a:rPr lang="sk-SK" dirty="0" err="1"/>
              <a:t>katabolit</a:t>
            </a:r>
            <a:r>
              <a:rPr lang="sk-SK" dirty="0"/>
              <a:t> B a najdôležitejšia forma exkrécie dusíku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Strata dusíku (g/24 hod)= močovina v moči (mmol/24 hod) x 0,028 + 4 g dusíku</a:t>
            </a:r>
          </a:p>
          <a:p>
            <a:endParaRPr lang="sk-SK" b="1" dirty="0"/>
          </a:p>
          <a:p>
            <a:r>
              <a:rPr lang="sk-SK" dirty="0"/>
              <a:t>0,028 = faktor prepočtu z </a:t>
            </a:r>
            <a:r>
              <a:rPr lang="sk-SK" dirty="0" err="1"/>
              <a:t>mmol</a:t>
            </a:r>
            <a:r>
              <a:rPr lang="sk-SK" dirty="0"/>
              <a:t> močoviny na g dusíku močoviny</a:t>
            </a:r>
          </a:p>
          <a:p>
            <a:r>
              <a:rPr lang="sk-SK" dirty="0"/>
              <a:t>4 g= strata dusíku v nemeraných </a:t>
            </a:r>
            <a:r>
              <a:rPr lang="sk-SK" dirty="0" err="1"/>
              <a:t>katabolitoch</a:t>
            </a:r>
            <a:r>
              <a:rPr lang="sk-SK" dirty="0"/>
              <a:t> (</a:t>
            </a:r>
            <a:r>
              <a:rPr lang="sk-SK" dirty="0" err="1"/>
              <a:t>kreatinin</a:t>
            </a:r>
            <a:r>
              <a:rPr lang="sk-SK" dirty="0"/>
              <a:t>, kyselina močová) v moči, pote, vlasoch, koži a stolici</a:t>
            </a:r>
          </a:p>
          <a:p>
            <a:r>
              <a:rPr lang="sk-SK" dirty="0"/>
              <a:t>Normálna hodnota = 10 g/24 hod</a:t>
            </a:r>
          </a:p>
          <a:p>
            <a:r>
              <a:rPr lang="sk-SK" b="1" dirty="0"/>
              <a:t>1 g dusíku = cca 6,25 g B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Vylučovanie močoviny môže byť zvýšené pri:</a:t>
            </a:r>
          </a:p>
          <a:p>
            <a:pPr lvl="1"/>
            <a:r>
              <a:rPr lang="sk-SK" sz="2200" dirty="0"/>
              <a:t>Zvýšenom prívode B v potrave</a:t>
            </a:r>
          </a:p>
          <a:p>
            <a:pPr lvl="1"/>
            <a:r>
              <a:rPr lang="sk-SK" sz="2200" dirty="0"/>
              <a:t>Liečbe </a:t>
            </a:r>
            <a:r>
              <a:rPr lang="sk-SK" sz="2200" dirty="0" err="1"/>
              <a:t>kortikoidmi</a:t>
            </a:r>
            <a:endParaRPr lang="sk-SK" sz="2200" dirty="0"/>
          </a:p>
          <a:p>
            <a:pPr lvl="1"/>
            <a:r>
              <a:rPr lang="sk-SK" sz="2200" dirty="0"/>
              <a:t>Forsírovanej </a:t>
            </a:r>
            <a:r>
              <a:rPr lang="sk-SK" sz="2200" dirty="0" err="1"/>
              <a:t>diuréze</a:t>
            </a:r>
            <a:r>
              <a:rPr lang="sk-SK" sz="2200" dirty="0"/>
              <a:t> (zvýšená intenzívna </a:t>
            </a:r>
            <a:r>
              <a:rPr lang="sk-SK" sz="2200" dirty="0" err="1"/>
              <a:t>diuréza</a:t>
            </a:r>
            <a:r>
              <a:rPr lang="sk-SK" sz="2200" dirty="0"/>
              <a:t>)</a:t>
            </a:r>
          </a:p>
          <a:p>
            <a:pPr lvl="1"/>
            <a:r>
              <a:rPr lang="sk-SK" sz="2200" dirty="0"/>
              <a:t>Klesajúcej hladine močoviny v sére</a:t>
            </a:r>
          </a:p>
          <a:p>
            <a:pPr lvl="1"/>
            <a:r>
              <a:rPr lang="sk-SK" sz="2200" dirty="0"/>
              <a:t>GIT stratách krvi</a:t>
            </a:r>
          </a:p>
          <a:p>
            <a:pPr lvl="1"/>
            <a:r>
              <a:rPr lang="sk-SK" sz="2200" dirty="0"/>
              <a:t>Nepresnom zbere moču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Vylučovanie močoviny môže byť znížené pri:</a:t>
            </a:r>
          </a:p>
          <a:p>
            <a:pPr lvl="1"/>
            <a:r>
              <a:rPr lang="sk-SK" sz="2200" dirty="0" err="1"/>
              <a:t>Retencii</a:t>
            </a:r>
            <a:r>
              <a:rPr lang="sk-SK" sz="2200" dirty="0"/>
              <a:t> tekutín</a:t>
            </a:r>
          </a:p>
          <a:p>
            <a:pPr lvl="1"/>
            <a:r>
              <a:rPr lang="sk-SK" sz="2200" dirty="0"/>
              <a:t>Stúpajúcej hladiny močoviny v sére</a:t>
            </a:r>
          </a:p>
          <a:p>
            <a:pPr lvl="1"/>
            <a:r>
              <a:rPr lang="sk-SK" sz="2200" dirty="0"/>
              <a:t>Nepresnom zbere moču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Percentilové</a:t>
            </a:r>
            <a:r>
              <a:rPr lang="sk-SK" b="1" dirty="0"/>
              <a:t> grafy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 základe národnej referenčnej štúdie</a:t>
            </a:r>
          </a:p>
          <a:p>
            <a:endParaRPr lang="sk-SK" dirty="0"/>
          </a:p>
          <a:p>
            <a:r>
              <a:rPr lang="sk-SK" dirty="0"/>
              <a:t>Porovnanie aktuálnej telesnej výšky s výškou vrstovníkov</a:t>
            </a:r>
          </a:p>
          <a:p>
            <a:endParaRPr lang="sk-SK" dirty="0"/>
          </a:p>
          <a:p>
            <a:r>
              <a:rPr lang="sk-SK" dirty="0"/>
              <a:t>Posudzovať priebežne !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Dusíková bilancia= príjem dusíku za 24 hod (g) – straty dusíku (g)</a:t>
            </a:r>
          </a:p>
          <a:p>
            <a:pPr lvl="1"/>
            <a:r>
              <a:rPr lang="sk-SK" sz="2200" dirty="0"/>
              <a:t>Príjem dusíku: AMK/B (g/deň) : 6,25</a:t>
            </a:r>
          </a:p>
          <a:p>
            <a:endParaRPr lang="sk-SK" dirty="0"/>
          </a:p>
          <a:p>
            <a:r>
              <a:rPr lang="sk-SK" dirty="0"/>
              <a:t>Pomocou dusíkovej bilancie zistíme či bola dodávka B dostatočná</a:t>
            </a:r>
          </a:p>
          <a:p>
            <a:endParaRPr lang="sk-SK" dirty="0"/>
          </a:p>
          <a:p>
            <a:r>
              <a:rPr lang="sk-SK" dirty="0"/>
              <a:t>Výpočet nespoľahlivý u nemocných s </a:t>
            </a:r>
            <a:r>
              <a:rPr lang="sk-SK" dirty="0" err="1"/>
              <a:t>renálnou</a:t>
            </a:r>
            <a:r>
              <a:rPr lang="sk-SK" dirty="0"/>
              <a:t> </a:t>
            </a:r>
            <a:r>
              <a:rPr lang="sk-SK" dirty="0" err="1"/>
              <a:t>insuficiencou</a:t>
            </a:r>
            <a:r>
              <a:rPr lang="sk-SK" dirty="0"/>
              <a:t> alebo nemerateľných stratách dusíku (</a:t>
            </a:r>
            <a:r>
              <a:rPr lang="sk-SK" dirty="0" err="1"/>
              <a:t>průjmy</a:t>
            </a:r>
            <a:r>
              <a:rPr lang="sk-SK" dirty="0"/>
              <a:t>, GIT </a:t>
            </a:r>
            <a:r>
              <a:rPr lang="sk-SK" dirty="0" err="1"/>
              <a:t>píštele</a:t>
            </a:r>
            <a:r>
              <a:rPr lang="sk-SK" dirty="0"/>
              <a:t>...)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Použitá literatúra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NEVORAL, J. a kol.: </a:t>
            </a:r>
            <a:r>
              <a:rPr lang="sk-SK" i="1" dirty="0"/>
              <a:t>Výživa v </a:t>
            </a:r>
            <a:r>
              <a:rPr lang="sk-SK" i="1" dirty="0" err="1"/>
              <a:t>dětském</a:t>
            </a:r>
            <a:r>
              <a:rPr lang="sk-SK" i="1" dirty="0"/>
              <a:t> </a:t>
            </a:r>
            <a:r>
              <a:rPr lang="sk-SK" i="1" dirty="0" err="1"/>
              <a:t>věku</a:t>
            </a:r>
            <a:r>
              <a:rPr lang="sk-SK" i="1" dirty="0"/>
              <a:t>, </a:t>
            </a:r>
            <a:r>
              <a:rPr lang="sk-SK" i="1" dirty="0" err="1"/>
              <a:t>Nakladatelství</a:t>
            </a:r>
            <a:r>
              <a:rPr lang="sk-SK" i="1" dirty="0"/>
              <a:t> </a:t>
            </a:r>
            <a:r>
              <a:rPr lang="sk-SK" dirty="0"/>
              <a:t>H</a:t>
            </a:r>
            <a:r>
              <a:rPr lang="el-GR" dirty="0">
                <a:latin typeface="Times New Roman"/>
                <a:cs typeface="Times New Roman"/>
              </a:rPr>
              <a:t>α</a:t>
            </a:r>
            <a:r>
              <a:rPr lang="sk-SK" dirty="0"/>
              <a:t>H vyšehradská s. r. o., </a:t>
            </a:r>
            <a:r>
              <a:rPr lang="sk-SK" dirty="0" err="1"/>
              <a:t>Jinočany</a:t>
            </a:r>
            <a:r>
              <a:rPr lang="sk-SK" dirty="0"/>
              <a:t>, 2003</a:t>
            </a:r>
          </a:p>
          <a:p>
            <a:endParaRPr lang="sk-SK" dirty="0"/>
          </a:p>
          <a:p>
            <a:r>
              <a:rPr lang="sk-SK" dirty="0"/>
              <a:t>KLEINWACHTEROVÁ, H., BRÁZDOVÁ, Z. : </a:t>
            </a:r>
            <a:r>
              <a:rPr lang="sk-SK" i="1" dirty="0"/>
              <a:t>Výživový stav </a:t>
            </a:r>
            <a:r>
              <a:rPr lang="sk-SK" i="1" dirty="0" err="1"/>
              <a:t>člověka</a:t>
            </a:r>
            <a:r>
              <a:rPr lang="sk-SK" i="1" dirty="0"/>
              <a:t> a </a:t>
            </a:r>
            <a:r>
              <a:rPr lang="sk-SK" i="1" dirty="0" err="1"/>
              <a:t>způsoby</a:t>
            </a:r>
            <a:r>
              <a:rPr lang="sk-SK" i="1" dirty="0"/>
              <a:t> jeho </a:t>
            </a:r>
            <a:r>
              <a:rPr lang="sk-SK" i="1" dirty="0" err="1"/>
              <a:t>zjišťování</a:t>
            </a:r>
            <a:endParaRPr lang="sk-SK" i="1" dirty="0"/>
          </a:p>
          <a:p>
            <a:endParaRPr lang="sk-SK" i="1" dirty="0"/>
          </a:p>
          <a:p>
            <a:r>
              <a:rPr lang="sk-SK" dirty="0"/>
              <a:t>http://www.szu.cz/publikace/data/program-rustove-grafy-ke-stazeni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/>
              <a:t>Ďakujem za pozornosť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6621B-FC49-4B43-8148-88E1D54F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A8C2F5-EC27-43F2-AF6B-10252A00C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CD534C8-E273-426D-95A0-E2AC7ED3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38" y="0"/>
            <a:ext cx="4569571" cy="684091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FDE4765-F65E-4394-B9E6-097A8E1F6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94" y="-17038"/>
            <a:ext cx="4678666" cy="68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65" y="1275573"/>
            <a:ext cx="8826070" cy="49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2860" t="4036" r="13138" b="9855"/>
          <a:stretch>
            <a:fillRect/>
          </a:stretch>
        </p:blipFill>
        <p:spPr bwMode="auto">
          <a:xfrm>
            <a:off x="0" y="496691"/>
            <a:ext cx="8964488" cy="586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1407</Words>
  <Application>Microsoft Office PowerPoint</Application>
  <PresentationFormat>Prezentácia na obrazovke (4:3)</PresentationFormat>
  <Paragraphs>273</Paragraphs>
  <Slides>62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62</vt:i4>
      </vt:variant>
    </vt:vector>
  </HeadingPairs>
  <TitlesOfParts>
    <vt:vector size="66" baseType="lpstr">
      <vt:lpstr>Arial</vt:lpstr>
      <vt:lpstr>Century Gothic</vt:lpstr>
      <vt:lpstr>Times New Roman</vt:lpstr>
      <vt:lpstr>Dymová stopa</vt:lpstr>
      <vt:lpstr>Hodnotenie výživového stavu</vt:lpstr>
      <vt:lpstr>Metódy hodnotenia výživového stavu</vt:lpstr>
      <vt:lpstr>Antropometrické vyšetrenie</vt:lpstr>
      <vt:lpstr>Hodnotenie stavu rastu</vt:lpstr>
      <vt:lpstr>Prezentácia programu PowerPoint</vt:lpstr>
      <vt:lpstr>Percentilové grafy</vt:lpstr>
      <vt:lpstr>Prezentácia programu PowerPoint</vt:lpstr>
      <vt:lpstr>Prezentácia programu PowerPoint</vt:lpstr>
      <vt:lpstr>Prezentácia programu PowerPoint</vt:lpstr>
      <vt:lpstr>Telesná dĺžka</vt:lpstr>
      <vt:lpstr>Prezentácia programu PowerPoint</vt:lpstr>
      <vt:lpstr>Telesná výška</vt:lpstr>
      <vt:lpstr>Prezentácia programu PowerPoint</vt:lpstr>
      <vt:lpstr>Telesná hmotnosť</vt:lpstr>
      <vt:lpstr>Prezentácia programu PowerPoint</vt:lpstr>
      <vt:lpstr>Hmotnosť k výške tela</vt:lpstr>
      <vt:lpstr>Grafické hodnotenie stavu rastu</vt:lpstr>
      <vt:lpstr>Frontookcipitálny obvod hlavy</vt:lpstr>
      <vt:lpstr>Stredný obvod paže</vt:lpstr>
      <vt:lpstr>Hrúbka kožných rias</vt:lpstr>
      <vt:lpstr>Prezentácia programu PowerPoint</vt:lpstr>
      <vt:lpstr>Obvod pásu a brucha</vt:lpstr>
      <vt:lpstr>Pás vs. brucho</vt:lpstr>
      <vt:lpstr>Prezentácia programu PowerPoint</vt:lpstr>
      <vt:lpstr>Obvod pásu a riziká</vt:lpstr>
      <vt:lpstr>Obvod bokov</vt:lpstr>
      <vt:lpstr>Waist Hip Ratio</vt:lpstr>
      <vt:lpstr>Prezentácia programu PowerPoint</vt:lpstr>
      <vt:lpstr>Androidný a gynoidný typ obezity</vt:lpstr>
      <vt:lpstr>BMI</vt:lpstr>
      <vt:lpstr>Prezentácia programu PowerPoint</vt:lpstr>
      <vt:lpstr>Prezentácia programu PowerPoint</vt:lpstr>
      <vt:lpstr>Prezentácia programu PowerPoint</vt:lpstr>
      <vt:lpstr>Prezentácia programu PowerPoint</vt:lpstr>
      <vt:lpstr>Klinické  vyšetrenie</vt:lpstr>
      <vt:lpstr>Prezentácia programu PowerPoint</vt:lpstr>
      <vt:lpstr>Prezentácia programu PowerPoint</vt:lpstr>
      <vt:lpstr>Prezentácia programu PowerPoint</vt:lpstr>
      <vt:lpstr>Prezentácia programu PowerPoint</vt:lpstr>
      <vt:lpstr>Imunologické vyšetrenie</vt:lpstr>
      <vt:lpstr>Prezentácia programu PowerPoint</vt:lpstr>
      <vt:lpstr>Laboratórne vyšetrenie</vt:lpstr>
      <vt:lpstr>Prezentácia programu PowerPoint</vt:lpstr>
      <vt:lpstr>Albumin</vt:lpstr>
      <vt:lpstr>Prealbumin</vt:lpstr>
      <vt:lpstr>Transferin</vt:lpstr>
      <vt:lpstr>Retinol-väzbový protein</vt:lpstr>
      <vt:lpstr>Prezentácia programu PowerPoint</vt:lpstr>
      <vt:lpstr>Lymfocyty</vt:lpstr>
      <vt:lpstr>Cholesterol a TAG</vt:lpstr>
      <vt:lpstr>Glukóza</vt:lpstr>
      <vt:lpstr>Index kreatinin-výška</vt:lpstr>
      <vt:lpstr>Prezentácia programu PowerPoint</vt:lpstr>
      <vt:lpstr>Prezentácia programu PowerPoint</vt:lpstr>
      <vt:lpstr>Prezentácia programu PowerPoint</vt:lpstr>
      <vt:lpstr>Bilancia dusíku</vt:lpstr>
      <vt:lpstr>Prezentácia programu PowerPoint</vt:lpstr>
      <vt:lpstr>Prezentácia programu PowerPoint</vt:lpstr>
      <vt:lpstr>Prezentácia programu PowerPoint</vt:lpstr>
      <vt:lpstr>Prezentácia programu PowerPoint</vt:lpstr>
      <vt:lpstr>Použitá 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Hodnotenie výživového stavu</dc:title>
  <dc:creator>Jana Kráľová</dc:creator>
  <cp:lastModifiedBy>Jana Kráľová</cp:lastModifiedBy>
  <cp:revision>20</cp:revision>
  <dcterms:created xsi:type="dcterms:W3CDTF">2020-11-03T08:43:02Z</dcterms:created>
  <dcterms:modified xsi:type="dcterms:W3CDTF">2020-11-03T09:36:42Z</dcterms:modified>
</cp:coreProperties>
</file>