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8.jpg" ContentType="image/png"/>
  <Override PartName="/ppt/media/image10.jpg" ContentType="image/png"/>
  <Override PartName="/ppt/media/image3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85"/>
  </p:notesMasterIdLst>
  <p:handoutMasterIdLst>
    <p:handoutMasterId r:id="rId86"/>
  </p:handoutMasterIdLst>
  <p:sldIdLst>
    <p:sldId id="256" r:id="rId2"/>
    <p:sldId id="257" r:id="rId3"/>
    <p:sldId id="266" r:id="rId4"/>
    <p:sldId id="259" r:id="rId5"/>
    <p:sldId id="269" r:id="rId6"/>
    <p:sldId id="260" r:id="rId7"/>
    <p:sldId id="261" r:id="rId8"/>
    <p:sldId id="262" r:id="rId9"/>
    <p:sldId id="263" r:id="rId10"/>
    <p:sldId id="264" r:id="rId11"/>
    <p:sldId id="334" r:id="rId12"/>
    <p:sldId id="270" r:id="rId13"/>
    <p:sldId id="285" r:id="rId14"/>
    <p:sldId id="279" r:id="rId15"/>
    <p:sldId id="338" r:id="rId16"/>
    <p:sldId id="286" r:id="rId17"/>
    <p:sldId id="281" r:id="rId18"/>
    <p:sldId id="275" r:id="rId19"/>
    <p:sldId id="274" r:id="rId20"/>
    <p:sldId id="276" r:id="rId21"/>
    <p:sldId id="273" r:id="rId22"/>
    <p:sldId id="272" r:id="rId23"/>
    <p:sldId id="268" r:id="rId24"/>
    <p:sldId id="287" r:id="rId25"/>
    <p:sldId id="291" r:id="rId26"/>
    <p:sldId id="288" r:id="rId27"/>
    <p:sldId id="290" r:id="rId28"/>
    <p:sldId id="289" r:id="rId29"/>
    <p:sldId id="293" r:id="rId30"/>
    <p:sldId id="294" r:id="rId31"/>
    <p:sldId id="295" r:id="rId32"/>
    <p:sldId id="296" r:id="rId33"/>
    <p:sldId id="298" r:id="rId34"/>
    <p:sldId id="297" r:id="rId35"/>
    <p:sldId id="299" r:id="rId36"/>
    <p:sldId id="340" r:id="rId37"/>
    <p:sldId id="300" r:id="rId38"/>
    <p:sldId id="301" r:id="rId39"/>
    <p:sldId id="339" r:id="rId40"/>
    <p:sldId id="302" r:id="rId41"/>
    <p:sldId id="303" r:id="rId42"/>
    <p:sldId id="304" r:id="rId43"/>
    <p:sldId id="305" r:id="rId44"/>
    <p:sldId id="307" r:id="rId45"/>
    <p:sldId id="308" r:id="rId46"/>
    <p:sldId id="309" r:id="rId47"/>
    <p:sldId id="324" r:id="rId48"/>
    <p:sldId id="325" r:id="rId49"/>
    <p:sldId id="323" r:id="rId50"/>
    <p:sldId id="311" r:id="rId51"/>
    <p:sldId id="312" r:id="rId52"/>
    <p:sldId id="327" r:id="rId53"/>
    <p:sldId id="326" r:id="rId54"/>
    <p:sldId id="313" r:id="rId55"/>
    <p:sldId id="328" r:id="rId56"/>
    <p:sldId id="331" r:id="rId57"/>
    <p:sldId id="329" r:id="rId58"/>
    <p:sldId id="330" r:id="rId59"/>
    <p:sldId id="314" r:id="rId60"/>
    <p:sldId id="341" r:id="rId61"/>
    <p:sldId id="342" r:id="rId62"/>
    <p:sldId id="348" r:id="rId63"/>
    <p:sldId id="350" r:id="rId64"/>
    <p:sldId id="343" r:id="rId65"/>
    <p:sldId id="346" r:id="rId66"/>
    <p:sldId id="347" r:id="rId67"/>
    <p:sldId id="349" r:id="rId68"/>
    <p:sldId id="344" r:id="rId69"/>
    <p:sldId id="345" r:id="rId70"/>
    <p:sldId id="351" r:id="rId71"/>
    <p:sldId id="356" r:id="rId72"/>
    <p:sldId id="353" r:id="rId73"/>
    <p:sldId id="352" r:id="rId74"/>
    <p:sldId id="355" r:id="rId75"/>
    <p:sldId id="354" r:id="rId76"/>
    <p:sldId id="357" r:id="rId77"/>
    <p:sldId id="358" r:id="rId78"/>
    <p:sldId id="365" r:id="rId79"/>
    <p:sldId id="361" r:id="rId80"/>
    <p:sldId id="363" r:id="rId81"/>
    <p:sldId id="366" r:id="rId82"/>
    <p:sldId id="360" r:id="rId83"/>
    <p:sldId id="364" r:id="rId8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CF125A25-540D-43D6-9A53-17A5BD0A1D8C}">
          <p14:sldIdLst>
            <p14:sldId id="256"/>
            <p14:sldId id="257"/>
            <p14:sldId id="266"/>
            <p14:sldId id="259"/>
            <p14:sldId id="269"/>
            <p14:sldId id="260"/>
            <p14:sldId id="261"/>
            <p14:sldId id="262"/>
            <p14:sldId id="263"/>
            <p14:sldId id="264"/>
            <p14:sldId id="334"/>
            <p14:sldId id="270"/>
            <p14:sldId id="285"/>
            <p14:sldId id="279"/>
            <p14:sldId id="338"/>
            <p14:sldId id="286"/>
            <p14:sldId id="281"/>
            <p14:sldId id="275"/>
            <p14:sldId id="274"/>
            <p14:sldId id="276"/>
            <p14:sldId id="273"/>
            <p14:sldId id="272"/>
            <p14:sldId id="268"/>
            <p14:sldId id="287"/>
            <p14:sldId id="291"/>
            <p14:sldId id="288"/>
            <p14:sldId id="290"/>
            <p14:sldId id="289"/>
            <p14:sldId id="293"/>
          </p14:sldIdLst>
        </p14:section>
        <p14:section name="Oddíl bez názvu" id="{5E5A7DDC-8C1F-4D59-B0DD-AA886ED56D1F}">
          <p14:sldIdLst>
            <p14:sldId id="294"/>
            <p14:sldId id="295"/>
            <p14:sldId id="296"/>
            <p14:sldId id="298"/>
            <p14:sldId id="297"/>
            <p14:sldId id="299"/>
            <p14:sldId id="340"/>
            <p14:sldId id="300"/>
            <p14:sldId id="301"/>
            <p14:sldId id="339"/>
            <p14:sldId id="302"/>
            <p14:sldId id="303"/>
            <p14:sldId id="304"/>
            <p14:sldId id="305"/>
            <p14:sldId id="307"/>
            <p14:sldId id="308"/>
            <p14:sldId id="309"/>
            <p14:sldId id="324"/>
            <p14:sldId id="325"/>
            <p14:sldId id="323"/>
            <p14:sldId id="311"/>
            <p14:sldId id="312"/>
            <p14:sldId id="327"/>
            <p14:sldId id="326"/>
            <p14:sldId id="313"/>
            <p14:sldId id="328"/>
            <p14:sldId id="331"/>
            <p14:sldId id="329"/>
          </p14:sldIdLst>
        </p14:section>
        <p14:section name="Oddíl bez názvu" id="{F426743B-C736-4C93-B878-29BFCF1C2C53}">
          <p14:sldIdLst>
            <p14:sldId id="330"/>
            <p14:sldId id="314"/>
            <p14:sldId id="341"/>
            <p14:sldId id="342"/>
            <p14:sldId id="348"/>
            <p14:sldId id="350"/>
            <p14:sldId id="343"/>
            <p14:sldId id="346"/>
            <p14:sldId id="347"/>
            <p14:sldId id="349"/>
            <p14:sldId id="344"/>
            <p14:sldId id="345"/>
            <p14:sldId id="351"/>
            <p14:sldId id="356"/>
            <p14:sldId id="353"/>
            <p14:sldId id="352"/>
            <p14:sldId id="355"/>
            <p14:sldId id="354"/>
            <p14:sldId id="357"/>
            <p14:sldId id="358"/>
            <p14:sldId id="365"/>
            <p14:sldId id="361"/>
            <p14:sldId id="363"/>
            <p14:sldId id="366"/>
            <p14:sldId id="360"/>
            <p14:sldId id="3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ít Weinberger" initials="V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0000DC"/>
    <a:srgbClr val="993300"/>
    <a:srgbClr val="333333"/>
    <a:srgbClr val="660033"/>
    <a:srgbClr val="000066"/>
    <a:srgbClr val="F01928"/>
    <a:srgbClr val="9100DC"/>
    <a:srgbClr val="5AC8AF"/>
    <a:srgbClr val="0028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yl Středně sytá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Styl Tmavá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Střední sty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8603FDC-E32A-4AB5-989C-0864C3EAD2B8}" styleName="Styl s motivem 2 – zvýraznění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249" autoAdjust="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-35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commentAuthors" Target="commentAuthor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FBE0B78-FC15-8C43-8794-278D33D54307}"/>
              </a:ext>
            </a:extLst>
          </p:cNvPr>
          <p:cNvSpPr txBox="1"/>
          <p:nvPr userDrawn="1"/>
        </p:nvSpPr>
        <p:spPr>
          <a:xfrm>
            <a:off x="0" y="342900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2131621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nímek MUN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FBE0B78-FC15-8C43-8794-278D33D54307}"/>
              </a:ext>
            </a:extLst>
          </p:cNvPr>
          <p:cNvSpPr txBox="1"/>
          <p:nvPr userDrawn="1"/>
        </p:nvSpPr>
        <p:spPr>
          <a:xfrm>
            <a:off x="0" y="342900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rgbClr val="0000DC"/>
                </a:solidFill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819517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  <p:sldLayoutId id="2147483695" r:id="rId16"/>
  </p:sldLayoutIdLst>
  <p:hf sldNum="0"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8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regnancyhealthcaretips.com/placenta-previa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hyperlink" Target="https://editorial.glowm.com/?p=glowm.cml/ultrasoundAtlasImage&amp;image=611" TargetMode="Externa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lekare.cz/casopisy/ceska-gynekologie/archiv-cisel/2019-2-12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M6GyBaecNo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pdfs.semanticscholar.org/1cb4/5fcc29612dd0220e17103673630602c533a4.pdf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m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edsphere.wordpress.com/2017/04/09/abruptio-placentae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herqiagen.com/amnisurerow/start/row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tmp"/><Relationship Id="rId4" Type="http://schemas.openxmlformats.org/officeDocument/2006/relationships/image" Target="../media/image69.tmp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cine.academic.ru/1460/Cerclage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atomynote.com/disease-anatomy/woman-disease-gynaecology-and-obstetrics/shoulder-dystocia-when-labor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m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m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146623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Gynekologicko</a:t>
            </a: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- porodnická klinika </a:t>
            </a:r>
            <a:b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Lékařské fakulty MU a FN Brno </a:t>
            </a:r>
            <a:b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přednosta: doc. MUDr. Vít Weinberger, Ph.D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D46F009-4C80-4455-A0D3-D32AD7219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304" y="3843204"/>
            <a:ext cx="9144000" cy="138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Kadlecová Jana</a:t>
            </a:r>
            <a:endParaRPr lang="pt-BR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58928"/>
            <a:ext cx="12192000" cy="193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endParaRPr lang="cs-CZ" altLang="cs-CZ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Akutní stavy při porodu - abrupce placenty, hypoxie, předčasný porod, krvácení, atonie </a:t>
            </a:r>
          </a:p>
        </p:txBody>
      </p:sp>
    </p:spTree>
    <p:extLst>
      <p:ext uri="{BB962C8B-B14F-4D97-AF65-F5344CB8AC3E}">
        <p14:creationId xmlns:p14="http://schemas.microsoft.com/office/powerpoint/2010/main" val="1348239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 při porodu 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Apoplexia</a:t>
            </a: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uteroplacentaris</a:t>
            </a: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altLang="cs-CZ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Couvelairova</a:t>
            </a: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děloha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497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endParaRPr lang="cs-CZ" altLang="cs-CZ" sz="2800" b="1" dirty="0">
              <a:solidFill>
                <a:srgbClr val="0000DC"/>
              </a:solidFill>
            </a:endParaRPr>
          </a:p>
          <a:p>
            <a:pPr marL="457200" indent="-457200">
              <a:lnSpc>
                <a:spcPct val="50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</a:rPr>
              <a:t> krev nacházející se </a:t>
            </a:r>
            <a:r>
              <a:rPr lang="cs-CZ" altLang="cs-CZ" sz="2800" b="1" dirty="0" err="1">
                <a:solidFill>
                  <a:srgbClr val="0000DC"/>
                </a:solidFill>
              </a:rPr>
              <a:t>retroplacentárně</a:t>
            </a:r>
            <a:r>
              <a:rPr lang="cs-CZ" altLang="cs-CZ" sz="2800" b="1" dirty="0">
                <a:solidFill>
                  <a:srgbClr val="0000DC"/>
                </a:solidFill>
              </a:rPr>
              <a:t> prostupuje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cs-CZ" altLang="cs-CZ" sz="2800" b="1" dirty="0">
                <a:solidFill>
                  <a:srgbClr val="0000DC"/>
                </a:solidFill>
              </a:rPr>
              <a:t>      děložní stěnou až k seróze        slabé křehké </a:t>
            </a:r>
            <a:r>
              <a:rPr lang="cs-CZ" altLang="cs-CZ" sz="2800" b="1" dirty="0" err="1">
                <a:solidFill>
                  <a:srgbClr val="0000DC"/>
                </a:solidFill>
              </a:rPr>
              <a:t>myometrium</a:t>
            </a:r>
            <a:endParaRPr lang="cs-CZ" altLang="cs-CZ" sz="2800" b="1" dirty="0">
              <a:solidFill>
                <a:srgbClr val="0000DC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cs-CZ" altLang="cs-CZ" sz="2800" b="1" dirty="0">
                <a:solidFill>
                  <a:srgbClr val="0000DC"/>
                </a:solidFill>
              </a:rPr>
              <a:t> </a:t>
            </a:r>
          </a:p>
          <a:p>
            <a:pPr marL="457200" indent="-457200">
              <a:lnSpc>
                <a:spcPct val="50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</a:rPr>
              <a:t> možnost ruptury děložní při zvýšení intrauterinním tlaku</a:t>
            </a:r>
          </a:p>
          <a:p>
            <a:pPr marL="457200" indent="-457200">
              <a:lnSpc>
                <a:spcPct val="50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</a:endParaRPr>
          </a:p>
          <a:p>
            <a:pPr marL="457200" indent="-457200">
              <a:lnSpc>
                <a:spcPct val="50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2800" b="1" u="sng" dirty="0" err="1">
                <a:solidFill>
                  <a:srgbClr val="C00000"/>
                </a:solidFill>
              </a:rPr>
              <a:t>Couvelairova</a:t>
            </a:r>
            <a:r>
              <a:rPr lang="cs-CZ" altLang="cs-CZ" sz="2800" b="1" u="sng" dirty="0">
                <a:solidFill>
                  <a:srgbClr val="C00000"/>
                </a:solidFill>
              </a:rPr>
              <a:t> děloha </a:t>
            </a:r>
            <a:r>
              <a:rPr lang="cs-CZ" altLang="cs-CZ" sz="2800" b="1" dirty="0">
                <a:solidFill>
                  <a:srgbClr val="0000DC"/>
                </a:solidFill>
              </a:rPr>
              <a:t>- placenta </a:t>
            </a:r>
            <a:r>
              <a:rPr lang="cs-CZ" altLang="cs-CZ" sz="2800" b="1" dirty="0" err="1">
                <a:solidFill>
                  <a:srgbClr val="0000DC"/>
                </a:solidFill>
              </a:rPr>
              <a:t>praevia</a:t>
            </a:r>
            <a:endParaRPr lang="cs-CZ" altLang="cs-CZ" sz="2800" b="1" dirty="0">
              <a:solidFill>
                <a:srgbClr val="0000DC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cs-CZ" altLang="cs-CZ" sz="2800" b="1" dirty="0">
                <a:solidFill>
                  <a:srgbClr val="0000DC"/>
                </a:solidFill>
              </a:rPr>
              <a:t>                                        - </a:t>
            </a:r>
            <a:r>
              <a:rPr lang="cs-CZ" altLang="cs-CZ" sz="2800" b="1" dirty="0" err="1">
                <a:solidFill>
                  <a:srgbClr val="0000DC"/>
                </a:solidFill>
              </a:rPr>
              <a:t>koagulopatie</a:t>
            </a:r>
            <a:r>
              <a:rPr lang="cs-CZ" altLang="cs-CZ" sz="2800" b="1" dirty="0">
                <a:solidFill>
                  <a:srgbClr val="0000DC"/>
                </a:solidFill>
              </a:rPr>
              <a:t>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cs-CZ" altLang="cs-CZ" sz="2800" b="1" dirty="0">
                <a:solidFill>
                  <a:srgbClr val="0000DC"/>
                </a:solidFill>
              </a:rPr>
              <a:t>                                        - preeklampsie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cs-CZ" altLang="cs-CZ" sz="2800" b="1" dirty="0">
                <a:solidFill>
                  <a:srgbClr val="0000DC"/>
                </a:solidFill>
              </a:rPr>
              <a:t>                                        - embolie plodovou vodou</a:t>
            </a:r>
          </a:p>
          <a:p>
            <a:endParaRPr lang="cs-CZ" sz="900" dirty="0"/>
          </a:p>
          <a:p>
            <a:endParaRPr lang="cs-CZ" sz="900" dirty="0"/>
          </a:p>
          <a:p>
            <a:r>
              <a:rPr lang="cs-CZ" sz="900" dirty="0" err="1"/>
              <a:t>Mahendra</a:t>
            </a:r>
            <a:r>
              <a:rPr lang="cs-CZ" sz="900" dirty="0"/>
              <a:t> G, </a:t>
            </a:r>
            <a:r>
              <a:rPr lang="cs-CZ" sz="900" dirty="0" err="1"/>
              <a:t>Ravindra</a:t>
            </a:r>
            <a:r>
              <a:rPr lang="cs-CZ" sz="900" dirty="0"/>
              <a:t> S. </a:t>
            </a:r>
            <a:r>
              <a:rPr lang="cs-CZ" sz="900" dirty="0" err="1"/>
              <a:t>Pukale</a:t>
            </a:r>
            <a:r>
              <a:rPr lang="cs-CZ" sz="900" dirty="0"/>
              <a:t>, </a:t>
            </a:r>
            <a:r>
              <a:rPr lang="cs-CZ" sz="900" dirty="0" err="1"/>
              <a:t>Vijayalakshmi</a:t>
            </a:r>
            <a:r>
              <a:rPr lang="cs-CZ" sz="900" dirty="0"/>
              <a:t> S </a:t>
            </a:r>
            <a:r>
              <a:rPr lang="cs-CZ" sz="900" dirty="0" err="1"/>
              <a:t>Priya</a:t>
            </a:r>
            <a:r>
              <a:rPr lang="cs-CZ" sz="900" dirty="0"/>
              <a:t>. </a:t>
            </a:r>
            <a:r>
              <a:rPr lang="cs-CZ" sz="900" dirty="0" err="1"/>
              <a:t>Couvelaire</a:t>
            </a:r>
            <a:r>
              <a:rPr lang="cs-CZ" sz="900" dirty="0"/>
              <a:t> uterus - </a:t>
            </a:r>
            <a:r>
              <a:rPr lang="en-US" sz="900" dirty="0"/>
              <a:t>A case report. IAIM, 2015; 2(3):</a:t>
            </a:r>
            <a:r>
              <a:rPr lang="cs-CZ" sz="900" dirty="0"/>
              <a:t>142-145</a:t>
            </a:r>
            <a:b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E69C19A5-3C66-4838-9183-D1D4F57302B0}"/>
              </a:ext>
            </a:extLst>
          </p:cNvPr>
          <p:cNvSpPr/>
          <p:nvPr/>
        </p:nvSpPr>
        <p:spPr bwMode="auto">
          <a:xfrm>
            <a:off x="6011918" y="2990652"/>
            <a:ext cx="515006" cy="339536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415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5279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err="1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Couvelairova</a:t>
            </a:r>
            <a:r>
              <a:rPr lang="cs-CZ" altLang="cs-CZ" sz="4000" b="1" dirty="0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děloha – barva lilku</a:t>
            </a:r>
          </a:p>
          <a:p>
            <a:pPr algn="ctr">
              <a:defRPr/>
            </a:pPr>
            <a:endParaRPr lang="cs-CZ" altLang="cs-CZ" sz="4000" b="1" dirty="0">
              <a:solidFill>
                <a:srgbClr val="0000D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cs-CZ" altLang="cs-CZ" sz="4000" b="1" dirty="0">
              <a:solidFill>
                <a:srgbClr val="0000D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cs-CZ" altLang="cs-CZ" sz="4000" b="1" dirty="0">
              <a:solidFill>
                <a:srgbClr val="0000D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cs-CZ" altLang="cs-CZ" sz="4000" b="1" dirty="0">
              <a:solidFill>
                <a:srgbClr val="0000D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cs-CZ" altLang="cs-CZ" sz="4000" b="1" dirty="0">
              <a:solidFill>
                <a:srgbClr val="0000D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cs-CZ" altLang="cs-CZ" sz="4000" b="1" dirty="0">
              <a:solidFill>
                <a:srgbClr val="0000D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cs-CZ" altLang="cs-CZ" sz="4000" b="1" dirty="0">
              <a:solidFill>
                <a:srgbClr val="0000D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cs-CZ" altLang="cs-CZ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https://cz.pinterest.com/pin/11470174020924807/</a:t>
            </a:r>
            <a:endParaRPr lang="cs-CZ" altLang="cs-CZ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cs-CZ" altLang="cs-CZ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http://www.jpgo.org/2018/01/couvelaire-uterus-due-to-chronic.html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1B17716-E4FC-4625-858B-A5F6BBC6FF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029" y="1961498"/>
            <a:ext cx="4234872" cy="429184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D31737E-0605-4DA0-86AD-81AF0BE287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458" y="2174671"/>
            <a:ext cx="3929903" cy="3901007"/>
          </a:xfrm>
          <a:prstGeom prst="rect">
            <a:avLst/>
          </a:prstGeom>
        </p:spPr>
      </p:pic>
      <p:sp>
        <p:nvSpPr>
          <p:cNvPr id="2" name="Hvězda: pěticípá 1">
            <a:extLst>
              <a:ext uri="{FF2B5EF4-FFF2-40B4-BE49-F238E27FC236}">
                <a16:creationId xmlns:a16="http://schemas.microsoft.com/office/drawing/2014/main" id="{8C7083A2-A035-46DA-99FD-ED36833D352F}"/>
              </a:ext>
            </a:extLst>
          </p:cNvPr>
          <p:cNvSpPr/>
          <p:nvPr/>
        </p:nvSpPr>
        <p:spPr bwMode="auto">
          <a:xfrm>
            <a:off x="4905207" y="2187139"/>
            <a:ext cx="136348" cy="148281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Hvězda: pěticípá 11">
            <a:extLst>
              <a:ext uri="{FF2B5EF4-FFF2-40B4-BE49-F238E27FC236}">
                <a16:creationId xmlns:a16="http://schemas.microsoft.com/office/drawing/2014/main" id="{9BE41576-F8C8-4DBC-A776-32A5E8D3B335}"/>
              </a:ext>
            </a:extLst>
          </p:cNvPr>
          <p:cNvSpPr/>
          <p:nvPr/>
        </p:nvSpPr>
        <p:spPr bwMode="auto">
          <a:xfrm>
            <a:off x="4785759" y="6182505"/>
            <a:ext cx="136348" cy="148281"/>
          </a:xfrm>
          <a:prstGeom prst="star5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Hvězda: pěticípá 12">
            <a:extLst>
              <a:ext uri="{FF2B5EF4-FFF2-40B4-BE49-F238E27FC236}">
                <a16:creationId xmlns:a16="http://schemas.microsoft.com/office/drawing/2014/main" id="{5A93A1CC-BE98-444A-984A-20585EF500C7}"/>
              </a:ext>
            </a:extLst>
          </p:cNvPr>
          <p:cNvSpPr/>
          <p:nvPr/>
        </p:nvSpPr>
        <p:spPr bwMode="auto">
          <a:xfrm>
            <a:off x="4221467" y="6359620"/>
            <a:ext cx="136348" cy="148281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4" name="Hvězda: pěticípá 13">
            <a:extLst>
              <a:ext uri="{FF2B5EF4-FFF2-40B4-BE49-F238E27FC236}">
                <a16:creationId xmlns:a16="http://schemas.microsoft.com/office/drawing/2014/main" id="{B5C65466-FE62-4884-94EC-05E6F9FF7B36}"/>
              </a:ext>
            </a:extLst>
          </p:cNvPr>
          <p:cNvSpPr/>
          <p:nvPr/>
        </p:nvSpPr>
        <p:spPr bwMode="auto">
          <a:xfrm>
            <a:off x="10885892" y="2298345"/>
            <a:ext cx="136348" cy="148281"/>
          </a:xfrm>
          <a:prstGeom prst="star5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582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(zkrácený) Název prezentace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Abrupce placenty diagnostika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C00000"/>
                </a:solidFill>
              </a:rPr>
              <a:t>klinické projevy</a:t>
            </a:r>
          </a:p>
          <a:p>
            <a:r>
              <a:rPr lang="cs-CZ" altLang="cs-CZ" sz="2800" b="1" dirty="0">
                <a:solidFill>
                  <a:srgbClr val="C00000"/>
                </a:solidFill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C0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C00000"/>
                </a:solidFill>
              </a:rPr>
              <a:t>Změny na CTG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C0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C0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C00000"/>
                </a:solidFill>
              </a:rPr>
              <a:t>Ultrazvuk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dirty="0"/>
          </a:p>
          <a:p>
            <a:r>
              <a:rPr lang="cs-CZ" altLang="cs-CZ" sz="900" dirty="0"/>
              <a:t>                                                                                                                                                     https://cz.pinterest.com/pin/167266573645976766/</a:t>
            </a:r>
          </a:p>
          <a:p>
            <a:pPr>
              <a:buNone/>
            </a:pP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2E1E79E-9EBD-4CC6-9036-77EF98A11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778" y="2301764"/>
            <a:ext cx="5116732" cy="4150923"/>
          </a:xfrm>
          <a:prstGeom prst="rect">
            <a:avLst/>
          </a:prstGeom>
        </p:spPr>
      </p:pic>
      <p:sp>
        <p:nvSpPr>
          <p:cNvPr id="2" name="Hvězda: pěticípá 1">
            <a:extLst>
              <a:ext uri="{FF2B5EF4-FFF2-40B4-BE49-F238E27FC236}">
                <a16:creationId xmlns:a16="http://schemas.microsoft.com/office/drawing/2014/main" id="{62ED6B14-1435-494B-8B1B-D6D9B79B903F}"/>
              </a:ext>
            </a:extLst>
          </p:cNvPr>
          <p:cNvSpPr/>
          <p:nvPr/>
        </p:nvSpPr>
        <p:spPr bwMode="auto">
          <a:xfrm>
            <a:off x="5585611" y="6515747"/>
            <a:ext cx="222854" cy="187594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45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(zkrácený) Název prezentace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Placenta </a:t>
            </a:r>
            <a:r>
              <a:rPr lang="cs-CZ" altLang="cs-CZ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praevia</a:t>
            </a: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800" b="1" dirty="0"/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</a:rPr>
              <a:t>placenta -  v těsné blízkosti  vnitřní branky </a:t>
            </a:r>
          </a:p>
          <a:p>
            <a:r>
              <a:rPr lang="cs-CZ" altLang="cs-CZ" sz="2800" b="1" dirty="0">
                <a:solidFill>
                  <a:srgbClr val="0000DC"/>
                </a:solidFill>
              </a:rPr>
              <a:t>                    -   překrývá vnitřní branku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</a:rPr>
              <a:t> incidence v termínu porodu  0,5- 2%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</a:rPr>
              <a:t> růst dělohy        </a:t>
            </a:r>
            <a:r>
              <a:rPr lang="cs-CZ" altLang="cs-CZ" sz="2800" b="1" u="sng" dirty="0">
                <a:solidFill>
                  <a:srgbClr val="0000DC"/>
                </a:solidFill>
              </a:rPr>
              <a:t>vytažení placenty </a:t>
            </a:r>
            <a:r>
              <a:rPr lang="cs-CZ" altLang="cs-CZ" sz="2800" b="1" dirty="0">
                <a:solidFill>
                  <a:srgbClr val="0000DC"/>
                </a:solidFill>
              </a:rPr>
              <a:t>kraniálně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</a:rPr>
              <a:t> krvácení z rodidel v II. a III. trimestru, bez bolesti !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cs-CZ" altLang="cs-CZ" sz="2800" b="1" dirty="0"/>
          </a:p>
          <a:p>
            <a:pPr>
              <a:defRPr/>
            </a:pP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Šipka: doprava 1">
            <a:extLst>
              <a:ext uri="{FF2B5EF4-FFF2-40B4-BE49-F238E27FC236}">
                <a16:creationId xmlns:a16="http://schemas.microsoft.com/office/drawing/2014/main" id="{42FF1FCA-309F-4D8F-8595-D90E1E05294A}"/>
              </a:ext>
            </a:extLst>
          </p:cNvPr>
          <p:cNvSpPr/>
          <p:nvPr/>
        </p:nvSpPr>
        <p:spPr bwMode="auto">
          <a:xfrm>
            <a:off x="3136491" y="4939271"/>
            <a:ext cx="632869" cy="313450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220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(zkrácený) Název prezentace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Placenta </a:t>
            </a:r>
            <a:r>
              <a:rPr lang="cs-CZ" altLang="cs-CZ" sz="4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praevia</a:t>
            </a: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– vcestné lůžko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800" b="1" dirty="0"/>
              <a:t> </a:t>
            </a:r>
          </a:p>
          <a:p>
            <a:pPr>
              <a:defRPr/>
            </a:pP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D473B237-4EC3-4CEF-9479-AE072FFFF7D2}"/>
              </a:ext>
            </a:extLst>
          </p:cNvPr>
          <p:cNvSpPr/>
          <p:nvPr/>
        </p:nvSpPr>
        <p:spPr>
          <a:xfrm>
            <a:off x="3390900" y="3026182"/>
            <a:ext cx="6096000" cy="383181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r>
              <a:rPr lang="cs-CZ" sz="900" dirty="0"/>
              <a:t>https://www.invitra.com/en/what-is-placenta-previa/</a:t>
            </a:r>
          </a:p>
        </p:txBody>
      </p:sp>
      <p:sp>
        <p:nvSpPr>
          <p:cNvPr id="3" name="Hvězda: pěticípá 2">
            <a:extLst>
              <a:ext uri="{FF2B5EF4-FFF2-40B4-BE49-F238E27FC236}">
                <a16:creationId xmlns:a16="http://schemas.microsoft.com/office/drawing/2014/main" id="{3CBDA3BF-ED77-489F-A07E-61A2ABED3B83}"/>
              </a:ext>
            </a:extLst>
          </p:cNvPr>
          <p:cNvSpPr/>
          <p:nvPr/>
        </p:nvSpPr>
        <p:spPr bwMode="auto">
          <a:xfrm flipH="1">
            <a:off x="3228974" y="6685005"/>
            <a:ext cx="161925" cy="112938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8088E47-DEFB-409B-BF6B-1AECF1B423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" t="9473" r="3789" b="4930"/>
          <a:stretch/>
        </p:blipFill>
        <p:spPr>
          <a:xfrm>
            <a:off x="847725" y="2194705"/>
            <a:ext cx="10496550" cy="4133850"/>
          </a:xfrm>
          <a:prstGeom prst="rect">
            <a:avLst/>
          </a:prstGeom>
        </p:spPr>
      </p:pic>
      <p:sp>
        <p:nvSpPr>
          <p:cNvPr id="11" name="Hvězda: pěticípá 10">
            <a:extLst>
              <a:ext uri="{FF2B5EF4-FFF2-40B4-BE49-F238E27FC236}">
                <a16:creationId xmlns:a16="http://schemas.microsoft.com/office/drawing/2014/main" id="{C3A6F7C8-BDFC-4EC2-8D31-B1CC69A58C92}"/>
              </a:ext>
            </a:extLst>
          </p:cNvPr>
          <p:cNvSpPr/>
          <p:nvPr/>
        </p:nvSpPr>
        <p:spPr bwMode="auto">
          <a:xfrm flipH="1">
            <a:off x="11042582" y="2290093"/>
            <a:ext cx="161925" cy="112938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407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Placenta </a:t>
            </a:r>
            <a:r>
              <a:rPr lang="cs-CZ" altLang="cs-CZ" sz="4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praevia</a:t>
            </a: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– rizika a diagnostika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800" b="1" dirty="0"/>
              <a:t> </a:t>
            </a:r>
          </a:p>
          <a:p>
            <a:pPr>
              <a:defRPr/>
            </a:pP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D473B237-4EC3-4CEF-9479-AE072FFFF7D2}"/>
              </a:ext>
            </a:extLst>
          </p:cNvPr>
          <p:cNvSpPr/>
          <p:nvPr/>
        </p:nvSpPr>
        <p:spPr>
          <a:xfrm>
            <a:off x="385188" y="2877901"/>
            <a:ext cx="609600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endParaRPr lang="cs-CZ" sz="900" dirty="0"/>
          </a:p>
          <a:p>
            <a:r>
              <a:rPr lang="cs-CZ" sz="900" dirty="0">
                <a:hlinkClick r:id="rId3"/>
              </a:rPr>
              <a:t>https://pregnancyhealthcaretips.com/placenta-previa/</a:t>
            </a:r>
            <a:endParaRPr lang="cs-CZ" sz="900" dirty="0"/>
          </a:p>
        </p:txBody>
      </p:sp>
      <p:sp>
        <p:nvSpPr>
          <p:cNvPr id="3" name="Hvězda: pěticípá 2">
            <a:extLst>
              <a:ext uri="{FF2B5EF4-FFF2-40B4-BE49-F238E27FC236}">
                <a16:creationId xmlns:a16="http://schemas.microsoft.com/office/drawing/2014/main" id="{3CBDA3BF-ED77-489F-A07E-61A2ABED3B83}"/>
              </a:ext>
            </a:extLst>
          </p:cNvPr>
          <p:cNvSpPr/>
          <p:nvPr/>
        </p:nvSpPr>
        <p:spPr bwMode="auto">
          <a:xfrm flipH="1">
            <a:off x="213916" y="6499655"/>
            <a:ext cx="161925" cy="112938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623A78D4-3779-46C4-8521-6669E548B2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8" b="13151"/>
          <a:stretch/>
        </p:blipFill>
        <p:spPr>
          <a:xfrm>
            <a:off x="555106" y="2290899"/>
            <a:ext cx="6735392" cy="4184571"/>
          </a:xfrm>
          <a:prstGeom prst="rect">
            <a:avLst/>
          </a:prstGeom>
        </p:spPr>
      </p:pic>
      <p:sp>
        <p:nvSpPr>
          <p:cNvPr id="16" name="Hvězda: pěticípá 15">
            <a:extLst>
              <a:ext uri="{FF2B5EF4-FFF2-40B4-BE49-F238E27FC236}">
                <a16:creationId xmlns:a16="http://schemas.microsoft.com/office/drawing/2014/main" id="{40E75A50-769C-4C8B-B58A-D22FAE9F9CF6}"/>
              </a:ext>
            </a:extLst>
          </p:cNvPr>
          <p:cNvSpPr/>
          <p:nvPr/>
        </p:nvSpPr>
        <p:spPr>
          <a:xfrm flipV="1">
            <a:off x="6649257" y="6501979"/>
            <a:ext cx="159708" cy="158845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id="{7DF4F8B4-BF0F-461D-8FF0-EEEF8D553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48546AD9-E128-4F75-8C88-7534BB24B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9719" y="6497177"/>
            <a:ext cx="121920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tabLst>
                <a:tab pos="920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920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920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920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920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20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20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20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20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20750" algn="l"/>
              </a:tabLst>
            </a:pPr>
            <a:r>
              <a:rPr kumimoji="0" lang="cs-CZ" altLang="cs-CZ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 https://editorial.glowm.com/?p=glowm.cml/ultrasoundAtlasImage&amp;image=611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Hvězda: pěticípá 19">
            <a:extLst>
              <a:ext uri="{FF2B5EF4-FFF2-40B4-BE49-F238E27FC236}">
                <a16:creationId xmlns:a16="http://schemas.microsoft.com/office/drawing/2014/main" id="{6BEA4299-9850-4543-A06C-7FF2B64D704F}"/>
              </a:ext>
            </a:extLst>
          </p:cNvPr>
          <p:cNvSpPr/>
          <p:nvPr/>
        </p:nvSpPr>
        <p:spPr>
          <a:xfrm>
            <a:off x="11665321" y="2250540"/>
            <a:ext cx="120650" cy="139700"/>
          </a:xfrm>
          <a:prstGeom prst="star5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21" name="Hvězda: pěticípá 20">
            <a:extLst>
              <a:ext uri="{FF2B5EF4-FFF2-40B4-BE49-F238E27FC236}">
                <a16:creationId xmlns:a16="http://schemas.microsoft.com/office/drawing/2014/main" id="{DA1B6110-5AD3-4CB3-8411-DF676E9E8996}"/>
              </a:ext>
            </a:extLst>
          </p:cNvPr>
          <p:cNvSpPr/>
          <p:nvPr/>
        </p:nvSpPr>
        <p:spPr>
          <a:xfrm>
            <a:off x="5307924" y="2485783"/>
            <a:ext cx="127000" cy="139700"/>
          </a:xfrm>
          <a:prstGeom prst="star5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1F73DE-5E8F-4C4D-A3AD-243938ED6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71854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9747DCBA-46A3-4ED2-91E6-65580D143169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416" y="2175604"/>
            <a:ext cx="4427331" cy="4085229"/>
          </a:xfrm>
          <a:prstGeom prst="rect">
            <a:avLst/>
          </a:prstGeom>
        </p:spPr>
      </p:pic>
      <p:sp>
        <p:nvSpPr>
          <p:cNvPr id="23" name="Hvězda: pěticípá 22">
            <a:extLst>
              <a:ext uri="{FF2B5EF4-FFF2-40B4-BE49-F238E27FC236}">
                <a16:creationId xmlns:a16="http://schemas.microsoft.com/office/drawing/2014/main" id="{B3DF47B4-F185-4BDB-BD6A-74C9311444F7}"/>
              </a:ext>
            </a:extLst>
          </p:cNvPr>
          <p:cNvSpPr/>
          <p:nvPr/>
        </p:nvSpPr>
        <p:spPr>
          <a:xfrm>
            <a:off x="11614008" y="2341616"/>
            <a:ext cx="127000" cy="1397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2301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4A13DF9F-2B2D-425C-A610-D77C14B3FFC8}"/>
              </a:ext>
            </a:extLst>
          </p:cNvPr>
          <p:cNvSpPr/>
          <p:nvPr/>
        </p:nvSpPr>
        <p:spPr bwMode="auto">
          <a:xfrm>
            <a:off x="947854" y="4761571"/>
            <a:ext cx="8508380" cy="17887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(zkrácený) Název prezentace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Placenta </a:t>
            </a:r>
            <a:r>
              <a:rPr lang="cs-CZ" altLang="cs-CZ" sz="40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praevia</a:t>
            </a:r>
            <a:r>
              <a:rPr lang="cs-CZ" altLang="cs-CZ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–  komplikace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60065" y="2405853"/>
            <a:ext cx="1122504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800" b="1" dirty="0">
                <a:solidFill>
                  <a:srgbClr val="0000DC"/>
                </a:solidFill>
              </a:rPr>
              <a:t>předčasný porod (</a:t>
            </a:r>
            <a:r>
              <a:rPr lang="cs-CZ" altLang="cs-CZ" sz="2800" b="1" dirty="0" err="1">
                <a:solidFill>
                  <a:srgbClr val="0000DC"/>
                </a:solidFill>
              </a:rPr>
              <a:t>prematurita</a:t>
            </a:r>
            <a:r>
              <a:rPr lang="cs-CZ" altLang="cs-CZ" sz="2800" b="1" dirty="0">
                <a:solidFill>
                  <a:srgbClr val="0000DC"/>
                </a:solidFill>
              </a:rPr>
              <a:t>)</a:t>
            </a:r>
          </a:p>
          <a:p>
            <a:pPr marL="457200" indent="-45720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cs-CZ" altLang="cs-CZ" sz="2800" b="1" dirty="0">
              <a:solidFill>
                <a:srgbClr val="0000DC"/>
              </a:solidFill>
            </a:endParaRPr>
          </a:p>
          <a:p>
            <a:pPr marL="457200" indent="-45720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800" b="1" dirty="0">
                <a:solidFill>
                  <a:schemeClr val="accent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neonatální úmrtí </a:t>
            </a:r>
            <a:r>
              <a:rPr lang="cs-CZ" altLang="cs-CZ" sz="2800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(1% případů)</a:t>
            </a:r>
          </a:p>
          <a:p>
            <a:pPr marL="457200" indent="-45720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cs-CZ" altLang="cs-CZ" sz="2800" b="1" dirty="0">
              <a:solidFill>
                <a:schemeClr val="tx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cs-CZ" altLang="cs-CZ" sz="2800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antenatální / postnatální </a:t>
            </a:r>
            <a:r>
              <a:rPr lang="cs-CZ" altLang="cs-CZ" sz="2800" b="1" dirty="0">
                <a:solidFill>
                  <a:schemeClr val="accent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krvácení</a:t>
            </a:r>
            <a:r>
              <a:rPr lang="cs-CZ" altLang="cs-CZ" sz="2800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457200" indent="-457200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cs-CZ" altLang="cs-CZ" sz="2800" b="1" dirty="0">
              <a:solidFill>
                <a:schemeClr val="tx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z="2800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-     riziko atonie dělohy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z="2800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-   invaze růstu do </a:t>
            </a:r>
            <a:r>
              <a:rPr lang="cs-CZ" altLang="cs-CZ" sz="2800" b="1" dirty="0" err="1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myometria</a:t>
            </a:r>
            <a:r>
              <a:rPr lang="cs-CZ" altLang="cs-CZ" sz="2800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z="2800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-    riziko </a:t>
            </a:r>
            <a:r>
              <a:rPr lang="cs-CZ" altLang="cs-CZ" sz="2800" b="1" dirty="0" err="1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postpartální</a:t>
            </a:r>
            <a:r>
              <a:rPr lang="cs-CZ" altLang="cs-CZ" sz="2800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hysterektomie </a:t>
            </a:r>
            <a:br>
              <a:rPr lang="cs-CZ" altLang="cs-CZ" sz="2800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endParaRPr lang="cs-CZ" altLang="cs-CZ" sz="2800" b="1" dirty="0">
              <a:solidFill>
                <a:schemeClr val="tx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Šipka: nahoru 1">
            <a:extLst>
              <a:ext uri="{FF2B5EF4-FFF2-40B4-BE49-F238E27FC236}">
                <a16:creationId xmlns:a16="http://schemas.microsoft.com/office/drawing/2014/main" id="{108E012C-8AB2-4FF8-A3B4-E668AF477DAD}"/>
              </a:ext>
            </a:extLst>
          </p:cNvPr>
          <p:cNvSpPr/>
          <p:nvPr/>
        </p:nvSpPr>
        <p:spPr bwMode="auto">
          <a:xfrm>
            <a:off x="1622322" y="4994655"/>
            <a:ext cx="294968" cy="393291"/>
          </a:xfrm>
          <a:prstGeom prst="up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Šipka: nahoru 6">
            <a:extLst>
              <a:ext uri="{FF2B5EF4-FFF2-40B4-BE49-F238E27FC236}">
                <a16:creationId xmlns:a16="http://schemas.microsoft.com/office/drawing/2014/main" id="{052C812E-9D2C-4217-97F0-1B3D8A8FA38E}"/>
              </a:ext>
            </a:extLst>
          </p:cNvPr>
          <p:cNvSpPr/>
          <p:nvPr/>
        </p:nvSpPr>
        <p:spPr bwMode="auto">
          <a:xfrm>
            <a:off x="1622322" y="5854815"/>
            <a:ext cx="294968" cy="393291"/>
          </a:xfrm>
          <a:prstGeom prst="up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751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(zkrácený) Název prezentace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Placenta </a:t>
            </a:r>
            <a:r>
              <a:rPr lang="cs-CZ" altLang="cs-CZ" sz="4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praevia</a:t>
            </a: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– porod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chemeClr val="accent2">
                    <a:lumMod val="75000"/>
                  </a:schemeClr>
                </a:solidFill>
              </a:rPr>
              <a:t>Plánovat </a:t>
            </a:r>
            <a:r>
              <a:rPr lang="cs-CZ" altLang="cs-CZ" sz="2800" b="1" dirty="0" err="1">
                <a:solidFill>
                  <a:schemeClr val="accent2">
                    <a:lumMod val="75000"/>
                  </a:schemeClr>
                </a:solidFill>
              </a:rPr>
              <a:t>Sectio</a:t>
            </a:r>
            <a:r>
              <a:rPr lang="cs-CZ" altLang="cs-CZ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altLang="cs-CZ" sz="2800" b="1" dirty="0" err="1">
                <a:solidFill>
                  <a:schemeClr val="accent2">
                    <a:lumMod val="75000"/>
                  </a:schemeClr>
                </a:solidFill>
              </a:rPr>
              <a:t>caesarea</a:t>
            </a:r>
            <a:r>
              <a:rPr lang="cs-CZ" altLang="cs-CZ" sz="2800" b="1" dirty="0">
                <a:solidFill>
                  <a:schemeClr val="accent2">
                    <a:lumMod val="75000"/>
                  </a:schemeClr>
                </a:solidFill>
              </a:rPr>
              <a:t>  do 37</a:t>
            </a:r>
            <a:r>
              <a:rPr lang="en-GB" altLang="cs-CZ" sz="2800" b="1" dirty="0">
                <a:solidFill>
                  <a:schemeClr val="accent2">
                    <a:lumMod val="75000"/>
                  </a:schemeClr>
                </a:solidFill>
              </a:rPr>
              <a:t>+</a:t>
            </a:r>
            <a:r>
              <a:rPr lang="cs-CZ" altLang="cs-CZ" sz="2800" b="1" dirty="0">
                <a:solidFill>
                  <a:schemeClr val="accent2">
                    <a:lumMod val="75000"/>
                  </a:schemeClr>
                </a:solidFill>
              </a:rPr>
              <a:t> 0 </a:t>
            </a:r>
          </a:p>
          <a:p>
            <a:r>
              <a:rPr lang="cs-CZ" altLang="cs-CZ" sz="2800" b="1" dirty="0">
                <a:solidFill>
                  <a:srgbClr val="0000DC"/>
                </a:solidFill>
              </a:rPr>
              <a:t>      -  příprava krevních derivátů</a:t>
            </a:r>
          </a:p>
          <a:p>
            <a:r>
              <a:rPr lang="cs-CZ" altLang="cs-CZ" sz="2800" b="1" dirty="0">
                <a:solidFill>
                  <a:srgbClr val="0000DC"/>
                </a:solidFill>
              </a:rPr>
              <a:t>      -  erudice operatéra</a:t>
            </a:r>
          </a:p>
          <a:p>
            <a:r>
              <a:rPr lang="cs-CZ" altLang="cs-CZ" sz="2800" b="1" dirty="0">
                <a:solidFill>
                  <a:srgbClr val="0000DC"/>
                </a:solidFill>
              </a:rPr>
              <a:t>      -  spolupráce ( intervenční radiolog)</a:t>
            </a:r>
          </a:p>
          <a:p>
            <a:r>
              <a:rPr lang="cs-CZ" altLang="cs-CZ" sz="2800" b="1" dirty="0">
                <a:solidFill>
                  <a:srgbClr val="0000DC"/>
                </a:solidFill>
              </a:rPr>
              <a:t>      -  podezření na </a:t>
            </a:r>
            <a:r>
              <a:rPr lang="cs-CZ" altLang="cs-CZ" sz="2800" b="1" dirty="0">
                <a:solidFill>
                  <a:srgbClr val="C00000"/>
                </a:solidFill>
              </a:rPr>
              <a:t>invazivní růst</a:t>
            </a:r>
            <a:endParaRPr lang="cs-CZ" altLang="cs-CZ" sz="2800" b="1" dirty="0">
              <a:solidFill>
                <a:srgbClr val="0000DC"/>
              </a:solidFill>
            </a:endParaRPr>
          </a:p>
          <a:p>
            <a:endParaRPr lang="cs-CZ" altLang="cs-CZ" sz="2800" b="1" dirty="0">
              <a:solidFill>
                <a:srgbClr val="0000D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chemeClr val="accent2">
                    <a:lumMod val="75000"/>
                  </a:schemeClr>
                </a:solidFill>
              </a:rPr>
              <a:t>Vaginální porod </a:t>
            </a:r>
          </a:p>
          <a:p>
            <a:r>
              <a:rPr lang="en-GB" altLang="cs-CZ" sz="2800" b="1" dirty="0">
                <a:solidFill>
                  <a:srgbClr val="0000DC"/>
                </a:solidFill>
              </a:rPr>
              <a:t> </a:t>
            </a:r>
            <a:r>
              <a:rPr lang="cs-CZ" altLang="cs-CZ" sz="2800" b="1" dirty="0">
                <a:solidFill>
                  <a:srgbClr val="0000DC"/>
                </a:solidFill>
              </a:rPr>
              <a:t>     - placenta</a:t>
            </a:r>
            <a:r>
              <a:rPr lang="en-GB" altLang="cs-CZ" sz="2800" b="1" dirty="0">
                <a:solidFill>
                  <a:srgbClr val="0000DC"/>
                </a:solidFill>
              </a:rPr>
              <a:t> &gt;</a:t>
            </a:r>
            <a:r>
              <a:rPr lang="cs-CZ" altLang="cs-CZ" sz="2800" b="1" dirty="0">
                <a:solidFill>
                  <a:srgbClr val="0000DC"/>
                </a:solidFill>
              </a:rPr>
              <a:t> 2 cm od  vnitřní branky </a:t>
            </a:r>
          </a:p>
          <a:p>
            <a:pPr marL="514350" indent="-514350">
              <a:buAutoNum type="arabicPlain"/>
            </a:pPr>
            <a:endParaRPr lang="cs-CZ" altLang="cs-CZ" sz="2800" dirty="0">
              <a:solidFill>
                <a:srgbClr val="0000DC"/>
              </a:solidFill>
            </a:endParaRPr>
          </a:p>
          <a:p>
            <a:r>
              <a:rPr lang="cs-CZ" altLang="cs-CZ" sz="900" dirty="0"/>
              <a:t>                                                                                                                                                                                                                          http://www.konarkhospitals.com/placenta-accreta-operation/</a:t>
            </a:r>
          </a:p>
          <a:p>
            <a:pPr>
              <a:defRPr/>
            </a:pP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F5B1334-2910-4DD0-A5AF-57602B3753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b="3344"/>
          <a:stretch/>
        </p:blipFill>
        <p:spPr>
          <a:xfrm>
            <a:off x="8019662" y="2529166"/>
            <a:ext cx="3604780" cy="3596331"/>
          </a:xfrm>
          <a:prstGeom prst="rect">
            <a:avLst/>
          </a:prstGeom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FCE6A786-3F94-48D0-B638-95331564A74C}"/>
              </a:ext>
            </a:extLst>
          </p:cNvPr>
          <p:cNvSpPr/>
          <p:nvPr/>
        </p:nvSpPr>
        <p:spPr bwMode="auto">
          <a:xfrm>
            <a:off x="6400801" y="4393580"/>
            <a:ext cx="2972736" cy="52410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" name="Hvězda: pěticípá 5">
            <a:extLst>
              <a:ext uri="{FF2B5EF4-FFF2-40B4-BE49-F238E27FC236}">
                <a16:creationId xmlns:a16="http://schemas.microsoft.com/office/drawing/2014/main" id="{FA56A236-6EF4-4ADD-9F23-EBFC8868B363}"/>
              </a:ext>
            </a:extLst>
          </p:cNvPr>
          <p:cNvSpPr/>
          <p:nvPr/>
        </p:nvSpPr>
        <p:spPr bwMode="auto">
          <a:xfrm>
            <a:off x="8130875" y="6512013"/>
            <a:ext cx="172868" cy="161851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Hvězda: pěticípá 10">
            <a:extLst>
              <a:ext uri="{FF2B5EF4-FFF2-40B4-BE49-F238E27FC236}">
                <a16:creationId xmlns:a16="http://schemas.microsoft.com/office/drawing/2014/main" id="{98BAFC83-23D0-47F6-A284-01EFD3E6CDEE}"/>
              </a:ext>
            </a:extLst>
          </p:cNvPr>
          <p:cNvSpPr/>
          <p:nvPr/>
        </p:nvSpPr>
        <p:spPr bwMode="auto">
          <a:xfrm>
            <a:off x="11335402" y="2673166"/>
            <a:ext cx="172868" cy="161851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58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Akutni</a:t>
            </a: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 stavy při porodu 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Vasa</a:t>
            </a: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praevia</a:t>
            </a: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- vcestné cévy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cs-CZ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0000DC"/>
                </a:solidFill>
              </a:rPr>
              <a:t>Cévy probíhající v plodových </a:t>
            </a:r>
          </a:p>
          <a:p>
            <a:r>
              <a:rPr lang="cs-CZ" sz="2800" b="1" dirty="0">
                <a:solidFill>
                  <a:srgbClr val="0000DC"/>
                </a:solidFill>
              </a:rPr>
              <a:t>    obalech  mimo placentární </a:t>
            </a:r>
          </a:p>
          <a:p>
            <a:r>
              <a:rPr lang="cs-CZ" sz="2800" b="1" dirty="0">
                <a:solidFill>
                  <a:srgbClr val="0000DC"/>
                </a:solidFill>
              </a:rPr>
              <a:t>    tkáň a pupečník</a:t>
            </a:r>
          </a:p>
          <a:p>
            <a:pPr>
              <a:buNone/>
            </a:pPr>
            <a:endParaRPr lang="cs-CZ" sz="2800" b="1" dirty="0">
              <a:solidFill>
                <a:srgbClr val="0000DC"/>
              </a:solidFill>
            </a:endParaRPr>
          </a:p>
          <a:p>
            <a:pPr>
              <a:buNone/>
            </a:pPr>
            <a:endParaRPr lang="cs-CZ" sz="2800" b="1" dirty="0">
              <a:solidFill>
                <a:srgbClr val="0000DC"/>
              </a:solidFill>
            </a:endParaRPr>
          </a:p>
          <a:p>
            <a:pPr>
              <a:buNone/>
            </a:pPr>
            <a:endParaRPr lang="cs-CZ" sz="2800" b="1" dirty="0">
              <a:solidFill>
                <a:srgbClr val="0000DC"/>
              </a:solidFill>
            </a:endParaRPr>
          </a:p>
          <a:p>
            <a:pPr>
              <a:buNone/>
            </a:pPr>
            <a:endParaRPr lang="cs-CZ" sz="2800" b="1" dirty="0">
              <a:solidFill>
                <a:srgbClr val="0000D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0000DC"/>
                </a:solidFill>
              </a:rPr>
              <a:t> Jsou lokalizovány pod naléhající částí plodu </a:t>
            </a:r>
          </a:p>
          <a:p>
            <a:r>
              <a:rPr lang="cs-CZ" sz="2800" b="1" dirty="0">
                <a:solidFill>
                  <a:srgbClr val="0000DC"/>
                </a:solidFill>
              </a:rPr>
              <a:t>     v dolním děložním segmentu </a:t>
            </a:r>
          </a:p>
          <a:p>
            <a:r>
              <a:rPr lang="cs-CZ" sz="2800" b="1" dirty="0">
                <a:solidFill>
                  <a:srgbClr val="0000DC"/>
                </a:solidFill>
              </a:rPr>
              <a:t>                                                                       </a:t>
            </a:r>
            <a:r>
              <a:rPr lang="cs-CZ" sz="800" b="1" dirty="0"/>
              <a:t>https://onlinelibrary.wiley.com/doi/pdf/10.7863/jum.2012.31.6.963</a:t>
            </a:r>
          </a:p>
          <a:p>
            <a:endParaRPr lang="cs-CZ" sz="2800" b="1" dirty="0">
              <a:solidFill>
                <a:srgbClr val="0000DC"/>
              </a:solidFill>
            </a:endParaRPr>
          </a:p>
          <a:p>
            <a:pPr>
              <a:buNone/>
            </a:pPr>
            <a:r>
              <a:rPr lang="cs-CZ" dirty="0"/>
              <a:t> </a:t>
            </a:r>
          </a:p>
          <a:p>
            <a:pPr>
              <a:buNone/>
            </a:pPr>
            <a:r>
              <a:rPr lang="cs-CZ" dirty="0"/>
              <a:t> </a:t>
            </a: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182B3A4-3A51-4075-8FE5-5CC4AE6A7A5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794" y="2249856"/>
            <a:ext cx="4522647" cy="3289342"/>
          </a:xfrm>
          <a:prstGeom prst="rect">
            <a:avLst/>
          </a:prstGeom>
        </p:spPr>
      </p:pic>
      <p:sp>
        <p:nvSpPr>
          <p:cNvPr id="16" name="Hvězda: pěticípá 15">
            <a:extLst>
              <a:ext uri="{FF2B5EF4-FFF2-40B4-BE49-F238E27FC236}">
                <a16:creationId xmlns:a16="http://schemas.microsoft.com/office/drawing/2014/main" id="{D30A3F14-9F58-400F-9132-D7949F6A21C8}"/>
              </a:ext>
            </a:extLst>
          </p:cNvPr>
          <p:cNvSpPr/>
          <p:nvPr/>
        </p:nvSpPr>
        <p:spPr bwMode="auto">
          <a:xfrm>
            <a:off x="7587054" y="6660290"/>
            <a:ext cx="197709" cy="174208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</a:t>
            </a:r>
          </a:p>
        </p:txBody>
      </p:sp>
      <p:sp>
        <p:nvSpPr>
          <p:cNvPr id="17" name="Hvězda: pěticípá 16">
            <a:extLst>
              <a:ext uri="{FF2B5EF4-FFF2-40B4-BE49-F238E27FC236}">
                <a16:creationId xmlns:a16="http://schemas.microsoft.com/office/drawing/2014/main" id="{1BB7044C-0DE6-4D2C-BC2F-57FCFB2DF453}"/>
              </a:ext>
            </a:extLst>
          </p:cNvPr>
          <p:cNvSpPr/>
          <p:nvPr/>
        </p:nvSpPr>
        <p:spPr bwMode="auto">
          <a:xfrm>
            <a:off x="11261142" y="2388956"/>
            <a:ext cx="197709" cy="174208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148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7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Vasa</a:t>
            </a:r>
            <a:r>
              <a:rPr lang="cs-CZ" altLang="cs-CZ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praevia</a:t>
            </a:r>
            <a:r>
              <a:rPr lang="cs-CZ" altLang="cs-CZ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– varianty </a:t>
            </a:r>
            <a:r>
              <a:rPr lang="cs-CZ" altLang="cs-CZ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00DC"/>
                </a:solidFill>
              </a:rPr>
              <a:t> typ 1 –  úpon pupečníku </a:t>
            </a:r>
            <a:r>
              <a:rPr lang="cs-CZ" b="1" u="sng" dirty="0">
                <a:solidFill>
                  <a:srgbClr val="0000DC"/>
                </a:solidFill>
              </a:rPr>
              <a:t>přímo do obalů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b="1" u="sng" dirty="0">
              <a:solidFill>
                <a:srgbClr val="0000DC"/>
              </a:solidFill>
            </a:endParaRPr>
          </a:p>
          <a:p>
            <a:r>
              <a:rPr lang="cs-CZ" b="1" dirty="0">
                <a:solidFill>
                  <a:srgbClr val="0000DC"/>
                </a:solidFill>
              </a:rPr>
              <a:t>                  (</a:t>
            </a:r>
            <a:r>
              <a:rPr lang="cs-CZ" b="1" dirty="0" err="1">
                <a:solidFill>
                  <a:srgbClr val="C00000"/>
                </a:solidFill>
              </a:rPr>
              <a:t>velamentózní</a:t>
            </a:r>
            <a:r>
              <a:rPr lang="cs-CZ" b="1" dirty="0">
                <a:solidFill>
                  <a:srgbClr val="C00000"/>
                </a:solidFill>
              </a:rPr>
              <a:t> úpon</a:t>
            </a:r>
            <a:r>
              <a:rPr lang="cs-CZ" b="1" dirty="0">
                <a:solidFill>
                  <a:srgbClr val="0000DC"/>
                </a:solidFill>
              </a:rPr>
              <a:t>) blízko/nad </a:t>
            </a:r>
          </a:p>
          <a:p>
            <a:r>
              <a:rPr lang="cs-CZ" b="1" dirty="0">
                <a:solidFill>
                  <a:srgbClr val="0000DC"/>
                </a:solidFill>
              </a:rPr>
              <a:t>      </a:t>
            </a:r>
          </a:p>
          <a:p>
            <a:r>
              <a:rPr lang="cs-CZ" b="1" dirty="0">
                <a:solidFill>
                  <a:srgbClr val="0000DC"/>
                </a:solidFill>
              </a:rPr>
              <a:t>                   cervikálním kanálem</a:t>
            </a:r>
          </a:p>
          <a:p>
            <a:endParaRPr lang="cs-CZ" b="1" dirty="0">
              <a:solidFill>
                <a:srgbClr val="0000DC"/>
              </a:solidFill>
            </a:endParaRPr>
          </a:p>
          <a:p>
            <a:r>
              <a:rPr lang="cs-CZ" b="1" dirty="0">
                <a:solidFill>
                  <a:srgbClr val="0000DC"/>
                </a:solidFill>
              </a:rPr>
              <a:t>                 </a:t>
            </a:r>
          </a:p>
          <a:p>
            <a:endParaRPr lang="cs-CZ" b="1" dirty="0">
              <a:solidFill>
                <a:srgbClr val="0000D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0000DC"/>
                </a:solidFill>
              </a:rPr>
              <a:t>typ 2 –  </a:t>
            </a:r>
            <a:r>
              <a:rPr lang="cs-CZ" b="1" u="sng" dirty="0">
                <a:solidFill>
                  <a:srgbClr val="C00000"/>
                </a:solidFill>
              </a:rPr>
              <a:t>přídatné laloky placenty</a:t>
            </a:r>
            <a:r>
              <a:rPr lang="cs-CZ" b="1" dirty="0">
                <a:solidFill>
                  <a:srgbClr val="0000DC"/>
                </a:solidFill>
              </a:rPr>
              <a:t>,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b="1" dirty="0">
              <a:solidFill>
                <a:srgbClr val="0000DC"/>
              </a:solidFill>
            </a:endParaRPr>
          </a:p>
          <a:p>
            <a:r>
              <a:rPr lang="cs-CZ" b="1" dirty="0">
                <a:solidFill>
                  <a:srgbClr val="0000DC"/>
                </a:solidFill>
              </a:rPr>
              <a:t>                  s cévními spojky v blanách</a:t>
            </a:r>
          </a:p>
          <a:p>
            <a:r>
              <a:rPr lang="cs-CZ" b="1" dirty="0">
                <a:solidFill>
                  <a:srgbClr val="0000DC"/>
                </a:solidFill>
              </a:rPr>
              <a:t>     </a:t>
            </a:r>
          </a:p>
          <a:p>
            <a:r>
              <a:rPr lang="cs-CZ" sz="800" dirty="0">
                <a:solidFill>
                  <a:srgbClr val="0000DC"/>
                </a:solidFill>
              </a:rPr>
              <a:t>                                                                                                                                                                                                          </a:t>
            </a:r>
            <a:r>
              <a:rPr lang="cs-CZ" sz="800" dirty="0"/>
              <a:t>https://www.researchgate.net/figure/Illustration-of-vasa-praevia-type-1_fig1_228653356</a:t>
            </a:r>
          </a:p>
          <a:p>
            <a:pPr>
              <a:buNone/>
            </a:pPr>
            <a:endParaRPr lang="cs-CZ" altLang="cs-CZ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2800" b="1" dirty="0"/>
          </a:p>
          <a:p>
            <a:pPr>
              <a:defRPr/>
            </a:pP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F03034E-4367-410C-9A9C-AE1F6CDBD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957" y="1545894"/>
            <a:ext cx="2841723" cy="268179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375CDDE-D4A3-45CD-96B7-FFACC2D77E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60" y="3764848"/>
            <a:ext cx="3145675" cy="2890257"/>
          </a:xfrm>
          <a:prstGeom prst="rect">
            <a:avLst/>
          </a:prstGeom>
        </p:spPr>
      </p:pic>
      <p:sp>
        <p:nvSpPr>
          <p:cNvPr id="2" name="Hvězda: pěticípá 1">
            <a:extLst>
              <a:ext uri="{FF2B5EF4-FFF2-40B4-BE49-F238E27FC236}">
                <a16:creationId xmlns:a16="http://schemas.microsoft.com/office/drawing/2014/main" id="{9157DC08-EBD0-49BA-BB80-A8C2493B84D7}"/>
              </a:ext>
            </a:extLst>
          </p:cNvPr>
          <p:cNvSpPr/>
          <p:nvPr/>
        </p:nvSpPr>
        <p:spPr bwMode="auto">
          <a:xfrm>
            <a:off x="6612974" y="6625272"/>
            <a:ext cx="195599" cy="208014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Hvězda: pěticípá 10">
            <a:extLst>
              <a:ext uri="{FF2B5EF4-FFF2-40B4-BE49-F238E27FC236}">
                <a16:creationId xmlns:a16="http://schemas.microsoft.com/office/drawing/2014/main" id="{AC2FD8A1-9EBC-44AD-A70D-5651F0DD91BE}"/>
              </a:ext>
            </a:extLst>
          </p:cNvPr>
          <p:cNvSpPr/>
          <p:nvPr/>
        </p:nvSpPr>
        <p:spPr bwMode="auto">
          <a:xfrm>
            <a:off x="11609238" y="1946167"/>
            <a:ext cx="195599" cy="208014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705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Akutní stavy  při porodu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</a:rPr>
              <a:t>Krvácivé stavy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</a:rPr>
              <a:t> Embolie plodovou vodou, </a:t>
            </a:r>
            <a:r>
              <a:rPr lang="cs-CZ" altLang="cs-CZ" sz="2800" b="1" dirty="0" err="1">
                <a:solidFill>
                  <a:srgbClr val="0000DC"/>
                </a:solidFill>
              </a:rPr>
              <a:t>trombembolie</a:t>
            </a:r>
            <a:r>
              <a:rPr lang="cs-CZ" altLang="cs-CZ" sz="2800" b="1" dirty="0">
                <a:solidFill>
                  <a:srgbClr val="0000DC"/>
                </a:solidFill>
              </a:rPr>
              <a:t>, vzduchová        </a:t>
            </a:r>
            <a:br>
              <a:rPr lang="cs-CZ" altLang="cs-CZ" sz="2800" b="1" dirty="0">
                <a:solidFill>
                  <a:srgbClr val="0000DC"/>
                </a:solidFill>
              </a:rPr>
            </a:br>
            <a:r>
              <a:rPr lang="cs-CZ" altLang="cs-CZ" sz="2800" b="1" dirty="0">
                <a:solidFill>
                  <a:srgbClr val="0000DC"/>
                </a:solidFill>
              </a:rPr>
              <a:t> embolie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</a:rPr>
              <a:t>Akutní hypoxie  plodu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</a:rPr>
              <a:t>Akutní stavy při jiných onemocněních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</a:rPr>
              <a:t>Dystokie ramen, inverze dělohy</a:t>
            </a:r>
          </a:p>
          <a:p>
            <a:pPr>
              <a:defRPr/>
            </a:pP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572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v porodnictví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Vasa</a:t>
            </a: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4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praevia</a:t>
            </a: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altLang="cs-CZ" sz="4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peripartální</a:t>
            </a: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krvácení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altLang="cs-CZ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8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https://www.facebook.com/VasaPrevia/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0113D65C-40E9-4C70-98A5-2D4599C08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25" y="2820043"/>
            <a:ext cx="6436838" cy="326950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95A8D21-6BB9-44C1-9FC0-C7317585BF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2" t="-2074" r="12984" b="-1151"/>
          <a:stretch/>
        </p:blipFill>
        <p:spPr>
          <a:xfrm>
            <a:off x="7433019" y="2741680"/>
            <a:ext cx="3617024" cy="3347868"/>
          </a:xfrm>
          <a:prstGeom prst="rect">
            <a:avLst/>
          </a:prstGeom>
        </p:spPr>
      </p:pic>
      <p:sp>
        <p:nvSpPr>
          <p:cNvPr id="2" name="Hvězda: pěticípá 1">
            <a:extLst>
              <a:ext uri="{FF2B5EF4-FFF2-40B4-BE49-F238E27FC236}">
                <a16:creationId xmlns:a16="http://schemas.microsoft.com/office/drawing/2014/main" id="{8830C13B-D048-4273-994B-F6279C9513B8}"/>
              </a:ext>
            </a:extLst>
          </p:cNvPr>
          <p:cNvSpPr/>
          <p:nvPr/>
        </p:nvSpPr>
        <p:spPr bwMode="auto">
          <a:xfrm>
            <a:off x="1008537" y="6363731"/>
            <a:ext cx="227141" cy="210065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Hvězda: pěticípá 11">
            <a:extLst>
              <a:ext uri="{FF2B5EF4-FFF2-40B4-BE49-F238E27FC236}">
                <a16:creationId xmlns:a16="http://schemas.microsoft.com/office/drawing/2014/main" id="{6FB6844E-FD66-49E5-89E7-B55B0DFC4B14}"/>
              </a:ext>
            </a:extLst>
          </p:cNvPr>
          <p:cNvSpPr/>
          <p:nvPr/>
        </p:nvSpPr>
        <p:spPr bwMode="auto">
          <a:xfrm>
            <a:off x="10317326" y="2945016"/>
            <a:ext cx="227141" cy="210065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756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Vasa</a:t>
            </a: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praevia</a:t>
            </a: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zranitelné cévy chráněné jen 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amniem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(ne 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Warthovým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rosolem)</a:t>
            </a:r>
            <a:endParaRPr lang="cs-CZ" altLang="cs-CZ" sz="2800" b="1" dirty="0">
              <a:solidFill>
                <a:schemeClr val="tx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>
              <a:buAutoNum type="arabicParenR"/>
            </a:pPr>
            <a:endParaRPr lang="cs-CZ" altLang="cs-CZ" sz="2800" b="1" dirty="0">
              <a:solidFill>
                <a:schemeClr val="tx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při ruptuře vaku blan dojde k jejich </a:t>
            </a: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roztržení krvácení </a:t>
            </a:r>
          </a:p>
          <a:p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z  fetálních cév</a:t>
            </a:r>
          </a:p>
          <a:p>
            <a:endParaRPr lang="cs-CZ" altLang="cs-CZ" sz="2800" b="1" dirty="0">
              <a:solidFill>
                <a:schemeClr val="tx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 err="1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oběm</a:t>
            </a:r>
            <a:r>
              <a:rPr lang="cs-CZ" altLang="cs-CZ" sz="2800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krve plodu v 2. a 3. trimestru  80-100 ml/na kg váhy</a:t>
            </a:r>
          </a:p>
          <a:p>
            <a:pPr marL="457200" indent="-457200">
              <a:buAutoNum type="arabicParenR"/>
            </a:pPr>
            <a:endParaRPr lang="cs-CZ" altLang="cs-CZ" sz="2800" b="1" dirty="0">
              <a:solidFill>
                <a:schemeClr val="tx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AutoNum type="arabicParenR"/>
            </a:pPr>
            <a:r>
              <a:rPr lang="cs-CZ" altLang="cs-CZ" sz="2800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CAVE : </a:t>
            </a:r>
            <a:r>
              <a:rPr lang="cs-CZ" altLang="cs-CZ" sz="28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MOŽNÉ VYKRVÁCENÍ PLODU 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!!!!</a:t>
            </a:r>
          </a:p>
          <a:p>
            <a:pPr marL="457200" indent="-457200">
              <a:buAutoNum type="arabicParenR"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351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 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7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Ruptura dělohy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</a:rPr>
              <a:t>Komplikace porodu a šestinedělí</a:t>
            </a:r>
          </a:p>
          <a:p>
            <a:endParaRPr lang="cs-CZ" altLang="cs-CZ" sz="2800" b="1" dirty="0">
              <a:solidFill>
                <a:srgbClr val="0000D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</a:rPr>
              <a:t> incidence :0,5 – 0,2/10 000</a:t>
            </a:r>
          </a:p>
          <a:p>
            <a:endParaRPr lang="cs-CZ" altLang="cs-CZ" sz="2800" b="1" dirty="0">
              <a:solidFill>
                <a:srgbClr val="0000D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</a:rPr>
              <a:t>CAVE! Po císařském řezu - 120-150/10 000  </a:t>
            </a:r>
          </a:p>
          <a:p>
            <a:r>
              <a:rPr lang="cs-CZ" altLang="cs-CZ" sz="2800" b="1" dirty="0">
                <a:solidFill>
                  <a:srgbClr val="0000DC"/>
                </a:solidFill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</a:rPr>
              <a:t>rizikový faktor : </a:t>
            </a:r>
            <a:r>
              <a:rPr lang="cs-CZ" altLang="cs-CZ" sz="2800" b="1" dirty="0">
                <a:solidFill>
                  <a:schemeClr val="accent2">
                    <a:lumMod val="75000"/>
                  </a:schemeClr>
                </a:solidFill>
              </a:rPr>
              <a:t>jizva děložní </a:t>
            </a:r>
          </a:p>
          <a:p>
            <a:r>
              <a:rPr lang="cs-CZ" altLang="cs-CZ" sz="2800" b="1" dirty="0">
                <a:solidFill>
                  <a:srgbClr val="0000DC"/>
                </a:solidFill>
              </a:rPr>
              <a:t>      - předchozí císařský řez (indukce , Oxytocin)</a:t>
            </a:r>
          </a:p>
          <a:p>
            <a:r>
              <a:rPr lang="cs-CZ" altLang="cs-CZ" sz="2800" b="1" dirty="0">
                <a:solidFill>
                  <a:srgbClr val="0000DC"/>
                </a:solidFill>
              </a:rPr>
              <a:t>      - </a:t>
            </a:r>
            <a:r>
              <a:rPr lang="cs-CZ" altLang="cs-CZ" sz="2800" b="1" dirty="0" err="1">
                <a:solidFill>
                  <a:srgbClr val="0000DC"/>
                </a:solidFill>
              </a:rPr>
              <a:t>myomektomie</a:t>
            </a:r>
            <a:r>
              <a:rPr lang="cs-CZ" altLang="cs-CZ" sz="2800" b="1" dirty="0">
                <a:solidFill>
                  <a:srgbClr val="0000DC"/>
                </a:solidFill>
              </a:rPr>
              <a:t> </a:t>
            </a:r>
          </a:p>
          <a:p>
            <a:r>
              <a:rPr lang="cs-CZ" altLang="cs-CZ" sz="2800" b="1" dirty="0">
                <a:solidFill>
                  <a:srgbClr val="0000DC"/>
                </a:solidFill>
              </a:rPr>
              <a:t>      - fouse </a:t>
            </a:r>
            <a:r>
              <a:rPr lang="cs-CZ" altLang="cs-CZ" sz="2800" b="1" dirty="0" err="1">
                <a:solidFill>
                  <a:srgbClr val="0000DC"/>
                </a:solidFill>
              </a:rPr>
              <a:t>route</a:t>
            </a:r>
            <a:r>
              <a:rPr lang="cs-CZ" altLang="cs-CZ" sz="2800" b="1" dirty="0">
                <a:solidFill>
                  <a:srgbClr val="0000DC"/>
                </a:solidFill>
              </a:rPr>
              <a:t> </a:t>
            </a:r>
          </a:p>
          <a:p>
            <a:r>
              <a:rPr lang="cs-CZ" altLang="cs-CZ" sz="900" dirty="0">
                <a:solidFill>
                  <a:srgbClr val="0000DC"/>
                </a:solidFill>
              </a:rPr>
              <a:t>Ruptura dělohy v těhotenství a při porodu: rizikové faktory  a perinatální výsledky – retrospektivní analýza, V. </a:t>
            </a:r>
            <a:r>
              <a:rPr lang="cs-CZ" altLang="cs-CZ" sz="900" dirty="0" err="1">
                <a:solidFill>
                  <a:srgbClr val="0000DC"/>
                </a:solidFill>
              </a:rPr>
              <a:t>Andonovová</a:t>
            </a:r>
            <a:r>
              <a:rPr lang="cs-CZ" altLang="cs-CZ" sz="900" dirty="0">
                <a:solidFill>
                  <a:srgbClr val="0000DC"/>
                </a:solidFill>
              </a:rPr>
              <a:t>, L. Hruban et </a:t>
            </a:r>
            <a:r>
              <a:rPr lang="cs-CZ" altLang="cs-CZ" sz="900" dirty="0" err="1">
                <a:solidFill>
                  <a:srgbClr val="0000DC"/>
                </a:solidFill>
              </a:rPr>
              <a:t>all</a:t>
            </a:r>
            <a:r>
              <a:rPr lang="cs-CZ" altLang="cs-CZ" sz="900" dirty="0">
                <a:solidFill>
                  <a:srgbClr val="0000DC"/>
                </a:solidFill>
              </a:rPr>
              <a:t>., </a:t>
            </a:r>
            <a:r>
              <a:rPr lang="cs-CZ" altLang="cs-CZ" sz="900" dirty="0">
                <a:latin typeface="Arial" panose="020B0604020202020204" pitchFamily="34" charset="0"/>
                <a:hlinkClick r:id="rId3" tooltip="Česká gynekologie 2/2019"/>
              </a:rPr>
              <a:t>Čes. Gynek.2019, 84, č. 2 s. 121-128</a:t>
            </a:r>
            <a:endParaRPr lang="cs-CZ" altLang="cs-CZ" sz="900" dirty="0">
              <a:latin typeface="Arial" panose="020B0604020202020204" pitchFamily="34" charset="0"/>
            </a:endParaRPr>
          </a:p>
          <a:p>
            <a:r>
              <a:rPr lang="cs-CZ" altLang="cs-CZ" sz="900" dirty="0">
                <a:latin typeface="Arial" panose="020B0604020202020204" pitchFamily="34" charset="0"/>
              </a:rPr>
              <a:t>    https://www.doereport.com/generateexhibit.php?ID=7228&amp;ExhibitKeywordsRaw=&amp;TL=&amp;A=</a:t>
            </a:r>
          </a:p>
          <a:p>
            <a:endParaRPr lang="cs-CZ" altLang="cs-CZ" sz="900" dirty="0">
              <a:solidFill>
                <a:srgbClr val="0000DC"/>
              </a:solidFill>
            </a:endParaRPr>
          </a:p>
          <a:p>
            <a:pPr algn="r"/>
            <a:r>
              <a:rPr lang="cs-CZ" altLang="cs-CZ" sz="900" dirty="0">
                <a:solidFill>
                  <a:srgbClr val="0000DC"/>
                </a:solidFill>
              </a:rPr>
              <a:t>      </a:t>
            </a:r>
          </a:p>
          <a:p>
            <a:pPr>
              <a:defRPr/>
            </a:pP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C4AFF49-5B84-4F2F-BB3C-D28495A377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5" t="13883" r="-178" b="49999"/>
          <a:stretch/>
        </p:blipFill>
        <p:spPr>
          <a:xfrm>
            <a:off x="8122567" y="1401846"/>
            <a:ext cx="4018260" cy="2481895"/>
          </a:xfrm>
          <a:prstGeom prst="rect">
            <a:avLst/>
          </a:prstGeom>
        </p:spPr>
      </p:pic>
      <p:sp>
        <p:nvSpPr>
          <p:cNvPr id="2" name="Hvězda: pěticípá 1">
            <a:extLst>
              <a:ext uri="{FF2B5EF4-FFF2-40B4-BE49-F238E27FC236}">
                <a16:creationId xmlns:a16="http://schemas.microsoft.com/office/drawing/2014/main" id="{7BBB4302-9BAF-4795-9228-0403143029D7}"/>
              </a:ext>
            </a:extLst>
          </p:cNvPr>
          <p:cNvSpPr/>
          <p:nvPr/>
        </p:nvSpPr>
        <p:spPr bwMode="auto">
          <a:xfrm>
            <a:off x="444847" y="6686221"/>
            <a:ext cx="127545" cy="134711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Hvězda: pěticípá 7">
            <a:extLst>
              <a:ext uri="{FF2B5EF4-FFF2-40B4-BE49-F238E27FC236}">
                <a16:creationId xmlns:a16="http://schemas.microsoft.com/office/drawing/2014/main" id="{B5DC43A5-7E96-4085-9D69-E65BE8B50C08}"/>
              </a:ext>
            </a:extLst>
          </p:cNvPr>
          <p:cNvSpPr/>
          <p:nvPr/>
        </p:nvSpPr>
        <p:spPr bwMode="auto">
          <a:xfrm>
            <a:off x="8246107" y="1772333"/>
            <a:ext cx="127545" cy="134711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2133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 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Ruptura děložní diagnostika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0000DC"/>
                </a:solidFill>
              </a:rPr>
              <a:t>změny na </a:t>
            </a:r>
            <a:r>
              <a:rPr lang="cs-CZ" sz="2800" b="1" dirty="0">
                <a:solidFill>
                  <a:srgbClr val="C00000"/>
                </a:solidFill>
              </a:rPr>
              <a:t>CTG </a:t>
            </a:r>
            <a:r>
              <a:rPr lang="cs-CZ" sz="2800" b="1" dirty="0">
                <a:solidFill>
                  <a:srgbClr val="0000DC"/>
                </a:solidFill>
              </a:rPr>
              <a:t>(75 %)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sz="2800" b="1" dirty="0">
              <a:solidFill>
                <a:srgbClr val="0000D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C00000"/>
                </a:solidFill>
              </a:rPr>
              <a:t>bolesti</a:t>
            </a:r>
            <a:r>
              <a:rPr lang="cs-CZ" sz="2800" b="1" dirty="0">
                <a:solidFill>
                  <a:srgbClr val="0000DC"/>
                </a:solidFill>
              </a:rPr>
              <a:t> břicha (60 %) </a:t>
            </a:r>
          </a:p>
          <a:p>
            <a:endParaRPr lang="cs-CZ" sz="2800" b="1" dirty="0">
              <a:solidFill>
                <a:srgbClr val="0000D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0000DC"/>
                </a:solidFill>
              </a:rPr>
              <a:t> vaginální </a:t>
            </a:r>
            <a:r>
              <a:rPr lang="cs-CZ" sz="2800" b="1" dirty="0">
                <a:solidFill>
                  <a:srgbClr val="C00000"/>
                </a:solidFill>
              </a:rPr>
              <a:t>krvácení</a:t>
            </a:r>
            <a:r>
              <a:rPr lang="cs-CZ" sz="2800" b="1" dirty="0">
                <a:solidFill>
                  <a:srgbClr val="0000DC"/>
                </a:solidFill>
              </a:rPr>
              <a:t> (30 %)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sz="2800" b="1" dirty="0">
              <a:solidFill>
                <a:srgbClr val="0000D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0000DC"/>
                </a:solidFill>
              </a:rPr>
              <a:t> děložní </a:t>
            </a:r>
            <a:r>
              <a:rPr lang="cs-CZ" sz="2800" b="1" dirty="0" err="1">
                <a:solidFill>
                  <a:srgbClr val="C00000"/>
                </a:solidFill>
              </a:rPr>
              <a:t>hypertonus</a:t>
            </a:r>
            <a:endParaRPr lang="cs-CZ" sz="2800" b="1" dirty="0">
              <a:solidFill>
                <a:srgbClr val="C0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sz="2800" b="1" dirty="0">
              <a:solidFill>
                <a:srgbClr val="0000D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C00000"/>
                </a:solidFill>
              </a:rPr>
              <a:t>náhlý ústup kontrakcí </a:t>
            </a:r>
            <a:r>
              <a:rPr lang="cs-CZ" sz="2800" b="1" dirty="0">
                <a:solidFill>
                  <a:srgbClr val="0000DC"/>
                </a:solidFill>
              </a:rPr>
              <a:t>a hematurie (léze měchýře)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sz="800" dirty="0"/>
          </a:p>
          <a:p>
            <a:r>
              <a:rPr lang="cs-CZ" sz="800" dirty="0"/>
              <a:t>                                                                                                                                                                                                                      https://www.nejm.org/doi/pdf/10.1056/NEJMicm075079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01AA71C-27F7-4CE9-BDEB-70B2F21607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201" r="2373" b="4692"/>
          <a:stretch/>
        </p:blipFill>
        <p:spPr>
          <a:xfrm>
            <a:off x="6578484" y="2196337"/>
            <a:ext cx="4463845" cy="3331710"/>
          </a:xfrm>
          <a:prstGeom prst="rect">
            <a:avLst/>
          </a:prstGeom>
        </p:spPr>
      </p:pic>
      <p:sp>
        <p:nvSpPr>
          <p:cNvPr id="2" name="Hvězda: pěticípá 1">
            <a:extLst>
              <a:ext uri="{FF2B5EF4-FFF2-40B4-BE49-F238E27FC236}">
                <a16:creationId xmlns:a16="http://schemas.microsoft.com/office/drawing/2014/main" id="{5695A45F-F929-4F80-91C8-E572300F94D6}"/>
              </a:ext>
            </a:extLst>
          </p:cNvPr>
          <p:cNvSpPr/>
          <p:nvPr/>
        </p:nvSpPr>
        <p:spPr bwMode="auto">
          <a:xfrm>
            <a:off x="7006283" y="6203089"/>
            <a:ext cx="135924" cy="128584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Hvězda: pěticípá 7">
            <a:extLst>
              <a:ext uri="{FF2B5EF4-FFF2-40B4-BE49-F238E27FC236}">
                <a16:creationId xmlns:a16="http://schemas.microsoft.com/office/drawing/2014/main" id="{AB0EB152-CAC1-4631-A06D-B3A0FEC12D88}"/>
              </a:ext>
            </a:extLst>
          </p:cNvPr>
          <p:cNvSpPr/>
          <p:nvPr/>
        </p:nvSpPr>
        <p:spPr bwMode="auto">
          <a:xfrm>
            <a:off x="10791579" y="2351889"/>
            <a:ext cx="135924" cy="128584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3380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Ruptura dělohy – ohrožení plodu a matky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0000DC"/>
                </a:solidFill>
              </a:rPr>
              <a:t>plod mimo dělohu v dutině břišní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sz="2800" b="1" dirty="0">
              <a:solidFill>
                <a:srgbClr val="0000D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0000DC"/>
                </a:solidFill>
              </a:rPr>
              <a:t> bezpečný interval do vybavení plodu </a:t>
            </a:r>
          </a:p>
          <a:p>
            <a:r>
              <a:rPr lang="cs-CZ" sz="2800" b="1" dirty="0">
                <a:solidFill>
                  <a:srgbClr val="0000DC"/>
                </a:solidFill>
              </a:rPr>
              <a:t>       </a:t>
            </a:r>
            <a:r>
              <a:rPr lang="cs-CZ" sz="2800" b="1" dirty="0">
                <a:solidFill>
                  <a:srgbClr val="C00000"/>
                </a:solidFill>
              </a:rPr>
              <a:t>laparotomií 10 minut   !!!</a:t>
            </a:r>
          </a:p>
          <a:p>
            <a:endParaRPr lang="cs-CZ" sz="2800" b="1" dirty="0">
              <a:solidFill>
                <a:srgbClr val="C0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0000DC"/>
                </a:solidFill>
              </a:rPr>
              <a:t>přísun kyslíku k plodu zcela přerušen </a:t>
            </a:r>
          </a:p>
          <a:p>
            <a:r>
              <a:rPr lang="cs-CZ" sz="2800" b="1" dirty="0">
                <a:solidFill>
                  <a:srgbClr val="0000DC"/>
                </a:solidFill>
              </a:rPr>
              <a:t>     dramatický poklesu pH !!!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sz="2800" b="1" dirty="0">
              <a:solidFill>
                <a:srgbClr val="0000D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Matka ohrožena masivním krvácením</a:t>
            </a:r>
          </a:p>
          <a:p>
            <a:r>
              <a:rPr lang="cs-CZ" altLang="cs-CZ" sz="800" b="1" dirty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https://www.slideshare.net/fahadzaq1/rupture-of-the-uterus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EE38DC6-E733-4BD2-9461-23EFE3C0D5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" r="19441" b="2471"/>
          <a:stretch/>
        </p:blipFill>
        <p:spPr>
          <a:xfrm>
            <a:off x="7791169" y="2238704"/>
            <a:ext cx="4282846" cy="3511895"/>
          </a:xfrm>
          <a:prstGeom prst="rect">
            <a:avLst/>
          </a:prstGeom>
        </p:spPr>
      </p:pic>
      <p:sp>
        <p:nvSpPr>
          <p:cNvPr id="2" name="Hvězda: pěticípá 1">
            <a:extLst>
              <a:ext uri="{FF2B5EF4-FFF2-40B4-BE49-F238E27FC236}">
                <a16:creationId xmlns:a16="http://schemas.microsoft.com/office/drawing/2014/main" id="{0AC17564-8552-4D64-9938-CD8C915513D0}"/>
              </a:ext>
            </a:extLst>
          </p:cNvPr>
          <p:cNvSpPr/>
          <p:nvPr/>
        </p:nvSpPr>
        <p:spPr bwMode="auto">
          <a:xfrm>
            <a:off x="7994824" y="6116595"/>
            <a:ext cx="172994" cy="123568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Hvězda: pěticípá 7">
            <a:extLst>
              <a:ext uri="{FF2B5EF4-FFF2-40B4-BE49-F238E27FC236}">
                <a16:creationId xmlns:a16="http://schemas.microsoft.com/office/drawing/2014/main" id="{9EE3D1B3-14AA-4F3B-B625-6E52482AF3A2}"/>
              </a:ext>
            </a:extLst>
          </p:cNvPr>
          <p:cNvSpPr/>
          <p:nvPr/>
        </p:nvSpPr>
        <p:spPr bwMode="auto">
          <a:xfrm>
            <a:off x="11421773" y="2240681"/>
            <a:ext cx="172994" cy="123568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251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Poporodní krvácení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513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800" b="1" u="sng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primární</a:t>
            </a: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- krevní ztráta vyšší než 500 ml 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     v průběhu prvních 24 hodin po porodu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800" b="1" u="sng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sekundární</a:t>
            </a: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- stejná ztráta od konce prvního 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        do sedmého dne po porodu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None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Průtok dělohou v termínu: </a:t>
            </a: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500-700 ml/ min !!</a:t>
            </a:r>
          </a:p>
          <a:p>
            <a:pPr>
              <a:lnSpc>
                <a:spcPct val="80000"/>
              </a:lnSpc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5276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Peripartální</a:t>
            </a: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krvácení – po porodu plodu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atonie dělohy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rezidua placentární tkáně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rozsáhlé porodní poranění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placenta 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adherens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altLang="cs-CZ" sz="800" b="1" dirty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Kritické stavy v porodnictví, Antonín pařízek a kolektiv  </a:t>
            </a:r>
          </a:p>
          <a:p>
            <a:pPr marL="457200" indent="-457200">
              <a:buAutoNum type="arabicParenR"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E97060C-80FB-43D3-9571-FDD19F2CA0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2" r="297"/>
          <a:stretch/>
        </p:blipFill>
        <p:spPr>
          <a:xfrm>
            <a:off x="6595722" y="2053638"/>
            <a:ext cx="3645182" cy="4520922"/>
          </a:xfrm>
          <a:prstGeom prst="rect">
            <a:avLst/>
          </a:prstGeom>
        </p:spPr>
      </p:pic>
      <p:sp>
        <p:nvSpPr>
          <p:cNvPr id="2" name="Hvězda: pěticípá 1">
            <a:extLst>
              <a:ext uri="{FF2B5EF4-FFF2-40B4-BE49-F238E27FC236}">
                <a16:creationId xmlns:a16="http://schemas.microsoft.com/office/drawing/2014/main" id="{BCC8E097-4F30-41AC-A7AD-B2A2D01DEF24}"/>
              </a:ext>
            </a:extLst>
          </p:cNvPr>
          <p:cNvSpPr/>
          <p:nvPr/>
        </p:nvSpPr>
        <p:spPr bwMode="auto">
          <a:xfrm>
            <a:off x="6944501" y="6598514"/>
            <a:ext cx="123568" cy="135925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Hvězda: pěticípá 7">
            <a:extLst>
              <a:ext uri="{FF2B5EF4-FFF2-40B4-BE49-F238E27FC236}">
                <a16:creationId xmlns:a16="http://schemas.microsoft.com/office/drawing/2014/main" id="{351C0CAC-A838-4076-A387-6C4CAE823070}"/>
              </a:ext>
            </a:extLst>
          </p:cNvPr>
          <p:cNvSpPr/>
          <p:nvPr/>
        </p:nvSpPr>
        <p:spPr bwMode="auto">
          <a:xfrm>
            <a:off x="10013106" y="2154184"/>
            <a:ext cx="123568" cy="135925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3360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Atonie dělohy (</a:t>
            </a:r>
            <a:r>
              <a:rPr lang="cs-CZ" altLang="cs-CZ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80% krvácení  po porodu )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0000DC"/>
                </a:solidFill>
              </a:rPr>
              <a:t> </a:t>
            </a:r>
            <a:r>
              <a:rPr lang="cs-CZ" sz="2800" b="1" dirty="0">
                <a:solidFill>
                  <a:srgbClr val="C00000"/>
                </a:solidFill>
              </a:rPr>
              <a:t>hypotonie</a:t>
            </a:r>
            <a:r>
              <a:rPr lang="cs-CZ" sz="2800" b="1" dirty="0">
                <a:solidFill>
                  <a:srgbClr val="0000DC"/>
                </a:solidFill>
              </a:rPr>
              <a:t>  - porucha </a:t>
            </a:r>
            <a:r>
              <a:rPr lang="cs-CZ" sz="2800" b="1" dirty="0" err="1">
                <a:solidFill>
                  <a:srgbClr val="0000DC"/>
                </a:solidFill>
              </a:rPr>
              <a:t>retrakce</a:t>
            </a:r>
            <a:r>
              <a:rPr lang="cs-CZ" sz="2800" b="1" dirty="0">
                <a:solidFill>
                  <a:srgbClr val="0000DC"/>
                </a:solidFill>
              </a:rPr>
              <a:t> dělohy po porodu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0000DC"/>
                </a:solidFill>
              </a:rPr>
              <a:t>                    - selhání mechanismu </a:t>
            </a:r>
            <a:r>
              <a:rPr lang="cs-CZ" sz="2800" b="1" dirty="0" err="1">
                <a:solidFill>
                  <a:srgbClr val="C00000"/>
                </a:solidFill>
              </a:rPr>
              <a:t>myometrálních</a:t>
            </a:r>
            <a:r>
              <a:rPr lang="cs-CZ" sz="2800" b="1" dirty="0">
                <a:solidFill>
                  <a:srgbClr val="C00000"/>
                </a:solidFill>
              </a:rPr>
              <a:t> ligatur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sz="2800" b="1" dirty="0">
              <a:solidFill>
                <a:srgbClr val="0000D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0000DC"/>
                </a:solidFill>
              </a:rPr>
              <a:t> Diagnóza stanovena „per </a:t>
            </a:r>
            <a:r>
              <a:rPr lang="cs-CZ" sz="2800" b="1" dirty="0" err="1">
                <a:solidFill>
                  <a:srgbClr val="0000DC"/>
                </a:solidFill>
              </a:rPr>
              <a:t>exlusionem</a:t>
            </a:r>
            <a:r>
              <a:rPr lang="cs-CZ" sz="2800" b="1" dirty="0">
                <a:solidFill>
                  <a:srgbClr val="0000DC"/>
                </a:solidFill>
              </a:rPr>
              <a:t>“</a:t>
            </a:r>
          </a:p>
          <a:p>
            <a:r>
              <a:rPr lang="cs-CZ" sz="2800" b="1" dirty="0">
                <a:solidFill>
                  <a:srgbClr val="0000DC"/>
                </a:solidFill>
              </a:rPr>
              <a:t> 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0000DC"/>
                </a:solidFill>
              </a:rPr>
              <a:t> po vyloučení :</a:t>
            </a:r>
          </a:p>
          <a:p>
            <a:r>
              <a:rPr lang="cs-CZ" sz="2800" b="1" dirty="0">
                <a:solidFill>
                  <a:srgbClr val="0000DC"/>
                </a:solidFill>
              </a:rPr>
              <a:t>       - poranění porodních cest</a:t>
            </a:r>
          </a:p>
          <a:p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- vyloučení reziduí 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- 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koagulopatie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</a:t>
            </a:r>
            <a:r>
              <a:rPr lang="cs-CZ" altLang="cs-CZ" sz="900" b="1" dirty="0">
                <a:ea typeface="Tahoma" panose="020B0604030504040204" pitchFamily="34" charset="0"/>
                <a:cs typeface="Tahoma" panose="020B0604030504040204" pitchFamily="34" charset="0"/>
              </a:rPr>
              <a:t>Kritické stavy v porodnictví, Antonín pařízek a kolektiv  </a:t>
            </a:r>
            <a:endParaRPr lang="cs-CZ" altLang="cs-CZ" sz="9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Hvězda: pěticípá 1">
            <a:extLst>
              <a:ext uri="{FF2B5EF4-FFF2-40B4-BE49-F238E27FC236}">
                <a16:creationId xmlns:a16="http://schemas.microsoft.com/office/drawing/2014/main" id="{BCB321D8-7B22-48A2-9CF1-12561C02E15A}"/>
              </a:ext>
            </a:extLst>
          </p:cNvPr>
          <p:cNvSpPr/>
          <p:nvPr/>
        </p:nvSpPr>
        <p:spPr bwMode="auto">
          <a:xfrm>
            <a:off x="7587052" y="6341061"/>
            <a:ext cx="172995" cy="208014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4D3B7BE-41C9-45E1-A801-DBF77B3EA6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" r="1652" b="8379"/>
          <a:stretch/>
        </p:blipFill>
        <p:spPr>
          <a:xfrm>
            <a:off x="7406384" y="4065375"/>
            <a:ext cx="4511296" cy="2224216"/>
          </a:xfrm>
          <a:prstGeom prst="rect">
            <a:avLst/>
          </a:prstGeom>
        </p:spPr>
      </p:pic>
      <p:sp>
        <p:nvSpPr>
          <p:cNvPr id="12" name="Hvězda: pěticípá 11">
            <a:extLst>
              <a:ext uri="{FF2B5EF4-FFF2-40B4-BE49-F238E27FC236}">
                <a16:creationId xmlns:a16="http://schemas.microsoft.com/office/drawing/2014/main" id="{FB8A5D1E-469F-440C-9EF2-E058328A3CA3}"/>
              </a:ext>
            </a:extLst>
          </p:cNvPr>
          <p:cNvSpPr/>
          <p:nvPr/>
        </p:nvSpPr>
        <p:spPr bwMode="auto">
          <a:xfrm>
            <a:off x="11205985" y="4107096"/>
            <a:ext cx="172995" cy="208014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6213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Atonie dělohy - rizika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16614" y="1899920"/>
            <a:ext cx="11207828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velké rozpětí dělohy (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gemini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polyhydramnion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placenta 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praevia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(placenta v d. segmentu     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retraktibilita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multiparita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chorioamnionitis</a:t>
            </a: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protrahovaný, překotný porod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VVV dělohy, myomy, 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celk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anest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užití 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uterotonik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uterolytik</a:t>
            </a: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altLang="cs-CZ" sz="900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                                                                                                                         http://www.fertilitycenter.it/chirurgia/atonia-uterina</a:t>
            </a:r>
          </a:p>
          <a:p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10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cs-CZ" altLang="cs-CZ" sz="2800" b="1" dirty="0">
              <a:solidFill>
                <a:schemeClr val="tx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Šipka: dolů 1">
            <a:extLst>
              <a:ext uri="{FF2B5EF4-FFF2-40B4-BE49-F238E27FC236}">
                <a16:creationId xmlns:a16="http://schemas.microsoft.com/office/drawing/2014/main" id="{CE823CBF-0275-48D2-9763-078BD1186F2A}"/>
              </a:ext>
            </a:extLst>
          </p:cNvPr>
          <p:cNvSpPr/>
          <p:nvPr/>
        </p:nvSpPr>
        <p:spPr bwMode="auto">
          <a:xfrm>
            <a:off x="8422640" y="2787988"/>
            <a:ext cx="314960" cy="414695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BB9F16E-6879-4D9D-A54F-72E5BE787B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7" b="2046"/>
          <a:stretch/>
        </p:blipFill>
        <p:spPr>
          <a:xfrm>
            <a:off x="7203440" y="3429001"/>
            <a:ext cx="4571946" cy="3220986"/>
          </a:xfrm>
          <a:prstGeom prst="rect">
            <a:avLst/>
          </a:prstGeom>
        </p:spPr>
      </p:pic>
      <p:sp>
        <p:nvSpPr>
          <p:cNvPr id="3" name="Hvězda: pěticípá 2">
            <a:extLst>
              <a:ext uri="{FF2B5EF4-FFF2-40B4-BE49-F238E27FC236}">
                <a16:creationId xmlns:a16="http://schemas.microsoft.com/office/drawing/2014/main" id="{82068CC5-0385-4047-AFF9-C1065EC757DA}"/>
              </a:ext>
            </a:extLst>
          </p:cNvPr>
          <p:cNvSpPr/>
          <p:nvPr/>
        </p:nvSpPr>
        <p:spPr bwMode="auto">
          <a:xfrm>
            <a:off x="7179277" y="6610867"/>
            <a:ext cx="243923" cy="185351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Hvězda: pěticípá 10">
            <a:extLst>
              <a:ext uri="{FF2B5EF4-FFF2-40B4-BE49-F238E27FC236}">
                <a16:creationId xmlns:a16="http://schemas.microsoft.com/office/drawing/2014/main" id="{A4674BD7-481E-4821-B645-5BB0594E29C1}"/>
              </a:ext>
            </a:extLst>
          </p:cNvPr>
          <p:cNvSpPr/>
          <p:nvPr/>
        </p:nvSpPr>
        <p:spPr bwMode="auto">
          <a:xfrm>
            <a:off x="11310566" y="3513432"/>
            <a:ext cx="243923" cy="185351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4715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Prevence atonie / hypotonie děložní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5766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aktivní vedení III. doby 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porodní (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uterotonika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časné podvázání a odstřižení pupečníku</a:t>
            </a:r>
          </a:p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řízený tah za pupeční šňůru</a:t>
            </a:r>
          </a:p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Oxytocin 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(5 j 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2800" b="1" dirty="0" err="1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Duratocin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6-8 x delší poločas</a:t>
            </a:r>
          </a:p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2800" b="1" dirty="0" err="1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Methylergometrin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(0,2 mg 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cs-CZ" altLang="cs-CZ" sz="900" b="1" dirty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                                                                                                                      </a:t>
            </a:r>
          </a:p>
          <a:p>
            <a:pPr marL="457200" indent="-457200">
              <a:lnSpc>
                <a:spcPct val="40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Prostaglandiny</a:t>
            </a:r>
            <a:r>
              <a:rPr lang="cs-CZ" altLang="cs-CZ" sz="2800" b="1" dirty="0">
                <a:solidFill>
                  <a:srgbClr val="0000DC"/>
                </a:solidFill>
                <a:latin typeface="Arial Black" panose="020B0A04020102020204" pitchFamily="34" charset="0"/>
              </a:rPr>
              <a:t> 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intramyometrálně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/ 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i.m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/rektálně)  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cs-CZ" altLang="cs-CZ" sz="900" b="1" dirty="0"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cs-CZ" altLang="cs-CZ" sz="900" b="1" dirty="0">
                <a:latin typeface="Arial" panose="020B0604020202020204" pitchFamily="34" charset="0"/>
              </a:rPr>
              <a:t>                                         </a:t>
            </a:r>
            <a:r>
              <a:rPr lang="cs-CZ" altLang="cs-CZ" sz="900" b="1" dirty="0"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https://www.youtube.com/watch?v=uM6GyBaecNo</a:t>
            </a:r>
            <a:r>
              <a:rPr lang="cs-CZ" altLang="cs-CZ" sz="900" b="1" dirty="0">
                <a:latin typeface="Arial" panose="020B0604020202020204" pitchFamily="34" charset="0"/>
              </a:rPr>
              <a:t>                                                                                               </a:t>
            </a:r>
            <a:r>
              <a:rPr lang="cs-CZ" altLang="cs-CZ" sz="900" b="1" dirty="0">
                <a:ea typeface="Tahoma" panose="020B0604030504040204" pitchFamily="34" charset="0"/>
                <a:cs typeface="Tahoma" panose="020B0604030504040204" pitchFamily="34" charset="0"/>
              </a:rPr>
              <a:t>http://www.porodnice.cz/tehotenstvi-a-z/vybaveni-placenty-rukou</a:t>
            </a:r>
            <a:endParaRPr lang="cs-CZ" altLang="cs-CZ" sz="900" b="1" dirty="0">
              <a:latin typeface="Arial" panose="020B0604020202020204" pitchFamily="34" charset="0"/>
            </a:endParaRP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cs-CZ" altLang="cs-CZ" sz="2800" dirty="0">
                <a:latin typeface="Arial" panose="020B0604020202020204" pitchFamily="34" charset="0"/>
              </a:rPr>
              <a:t>  </a:t>
            </a:r>
          </a:p>
          <a:p>
            <a:pPr marL="457200" indent="-457200">
              <a:lnSpc>
                <a:spcPct val="50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A057619-BE16-411A-A874-A066624076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5" t="28728" r="9168" b="29097"/>
          <a:stretch/>
        </p:blipFill>
        <p:spPr>
          <a:xfrm>
            <a:off x="9204340" y="3443413"/>
            <a:ext cx="2987659" cy="1953055"/>
          </a:xfrm>
          <a:prstGeom prst="rect">
            <a:avLst/>
          </a:prstGeom>
        </p:spPr>
      </p:pic>
      <p:sp>
        <p:nvSpPr>
          <p:cNvPr id="11" name="Hvězda: pěticípá 10">
            <a:extLst>
              <a:ext uri="{FF2B5EF4-FFF2-40B4-BE49-F238E27FC236}">
                <a16:creationId xmlns:a16="http://schemas.microsoft.com/office/drawing/2014/main" id="{34CCE55F-11AD-439E-8D4B-43912B15F766}"/>
              </a:ext>
            </a:extLst>
          </p:cNvPr>
          <p:cNvSpPr/>
          <p:nvPr/>
        </p:nvSpPr>
        <p:spPr bwMode="auto">
          <a:xfrm>
            <a:off x="11854267" y="3538144"/>
            <a:ext cx="160638" cy="160638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Hvězda: pěticípá 11">
            <a:extLst>
              <a:ext uri="{FF2B5EF4-FFF2-40B4-BE49-F238E27FC236}">
                <a16:creationId xmlns:a16="http://schemas.microsoft.com/office/drawing/2014/main" id="{0DD2CF81-14DE-4C3F-8468-BAAB9240B965}"/>
              </a:ext>
            </a:extLst>
          </p:cNvPr>
          <p:cNvSpPr/>
          <p:nvPr/>
        </p:nvSpPr>
        <p:spPr bwMode="auto">
          <a:xfrm>
            <a:off x="1561060" y="6516139"/>
            <a:ext cx="160638" cy="160638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Hvězda: pěticípá 12">
            <a:extLst>
              <a:ext uri="{FF2B5EF4-FFF2-40B4-BE49-F238E27FC236}">
                <a16:creationId xmlns:a16="http://schemas.microsoft.com/office/drawing/2014/main" id="{F1F240E7-64E0-4D0E-81ED-0E5E9D92D32A}"/>
              </a:ext>
            </a:extLst>
          </p:cNvPr>
          <p:cNvSpPr/>
          <p:nvPr/>
        </p:nvSpPr>
        <p:spPr bwMode="auto">
          <a:xfrm>
            <a:off x="8892753" y="3529912"/>
            <a:ext cx="160638" cy="160638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4" name="Hvězda: pěticípá 13">
            <a:extLst>
              <a:ext uri="{FF2B5EF4-FFF2-40B4-BE49-F238E27FC236}">
                <a16:creationId xmlns:a16="http://schemas.microsoft.com/office/drawing/2014/main" id="{C2D5A197-B587-44CD-90CC-2AA639FA3ACF}"/>
              </a:ext>
            </a:extLst>
          </p:cNvPr>
          <p:cNvSpPr/>
          <p:nvPr/>
        </p:nvSpPr>
        <p:spPr bwMode="auto">
          <a:xfrm>
            <a:off x="7253422" y="6509967"/>
            <a:ext cx="160638" cy="160638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57A727D-3974-4882-9301-D6C1245800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5" t="-1" b="-1305"/>
          <a:stretch/>
        </p:blipFill>
        <p:spPr>
          <a:xfrm>
            <a:off x="6281285" y="3443413"/>
            <a:ext cx="2971253" cy="195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22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 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29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Peripartální</a:t>
            </a: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krvácení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</a:rPr>
              <a:t>Abrupce placenty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</a:rPr>
              <a:t>Vcestné lůžko – placenta </a:t>
            </a:r>
            <a:r>
              <a:rPr lang="cs-CZ" altLang="cs-CZ" sz="2800" b="1" dirty="0" err="1">
                <a:solidFill>
                  <a:srgbClr val="0000DC"/>
                </a:solidFill>
              </a:rPr>
              <a:t>praevia</a:t>
            </a:r>
            <a:r>
              <a:rPr lang="cs-CZ" altLang="cs-CZ" sz="2800" b="1" dirty="0">
                <a:solidFill>
                  <a:srgbClr val="0000DC"/>
                </a:solidFill>
              </a:rPr>
              <a:t> </a:t>
            </a:r>
          </a:p>
          <a:p>
            <a:endParaRPr lang="cs-CZ" altLang="cs-CZ" sz="2800" b="1" dirty="0">
              <a:solidFill>
                <a:srgbClr val="0000D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</a:rPr>
              <a:t>Ruptura děložní stěny </a:t>
            </a:r>
          </a:p>
          <a:p>
            <a:endParaRPr lang="cs-CZ" altLang="cs-CZ" sz="2800" b="1" dirty="0">
              <a:solidFill>
                <a:srgbClr val="0000DC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 err="1">
                <a:solidFill>
                  <a:srgbClr val="0000DC"/>
                </a:solidFill>
              </a:rPr>
              <a:t>Vasa</a:t>
            </a:r>
            <a:r>
              <a:rPr lang="cs-CZ" altLang="cs-CZ" sz="2800" b="1" dirty="0">
                <a:solidFill>
                  <a:srgbClr val="0000DC"/>
                </a:solidFill>
              </a:rPr>
              <a:t> </a:t>
            </a:r>
            <a:r>
              <a:rPr lang="cs-CZ" altLang="cs-CZ" sz="2800" b="1" dirty="0" err="1">
                <a:solidFill>
                  <a:srgbClr val="0000DC"/>
                </a:solidFill>
              </a:rPr>
              <a:t>praevia</a:t>
            </a:r>
            <a:r>
              <a:rPr lang="cs-CZ" altLang="cs-CZ" sz="2800" b="1" dirty="0">
                <a:solidFill>
                  <a:srgbClr val="0000DC"/>
                </a:solidFill>
              </a:rPr>
              <a:t> – vcestné cévy   </a:t>
            </a:r>
          </a:p>
          <a:p>
            <a:pPr>
              <a:defRPr/>
            </a:pP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9685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Atonie / Hypotonie - léčba 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5764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aplikace </a:t>
            </a:r>
            <a:r>
              <a:rPr lang="cs-CZ" altLang="cs-CZ" sz="2800" b="1" dirty="0" err="1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uterotonik</a:t>
            </a:r>
            <a:endParaRPr lang="cs-CZ" altLang="cs-CZ" sz="2800" b="1" dirty="0">
              <a:solidFill>
                <a:srgbClr val="C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 žilní vstupy, </a:t>
            </a:r>
            <a:r>
              <a:rPr lang="cs-CZ" altLang="cs-CZ" sz="2800" b="1" dirty="0" err="1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volumoterpie</a:t>
            </a:r>
            <a:endParaRPr lang="cs-CZ" altLang="cs-CZ" sz="2800" b="1" dirty="0">
              <a:solidFill>
                <a:srgbClr val="C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C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UZ vyloučení </a:t>
            </a: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reziduí 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 dutině děložní (revize)</a:t>
            </a:r>
          </a:p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vyprázdnění močového měchýře</a:t>
            </a:r>
          </a:p>
          <a:p>
            <a:pPr marL="457200" indent="-4572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šetrná </a:t>
            </a: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masáž dělohy 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cave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DIC)</a:t>
            </a:r>
          </a:p>
          <a:p>
            <a:pPr>
              <a:spcBef>
                <a:spcPct val="50000"/>
              </a:spcBef>
            </a:pPr>
            <a:r>
              <a:rPr lang="cs-CZ" altLang="cs-CZ" sz="800" b="1" dirty="0"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</a:p>
          <a:p>
            <a:pPr>
              <a:spcBef>
                <a:spcPct val="50000"/>
              </a:spcBef>
            </a:pPr>
            <a:endParaRPr lang="cs-CZ" altLang="cs-CZ" sz="800" b="1" dirty="0">
              <a:ea typeface="Tahoma" panose="020B0604030504040204" pitchFamily="34" charset="0"/>
              <a:cs typeface="Tahoma" panose="020B060403050404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spcBef>
                <a:spcPct val="50000"/>
              </a:spcBef>
            </a:pPr>
            <a:r>
              <a:rPr lang="cs-CZ" altLang="cs-CZ" sz="800" b="1" dirty="0">
                <a:ea typeface="Tahoma" panose="020B0604030504040204" pitchFamily="34" charset="0"/>
                <a:cs typeface="Tahom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  https://pdfs.semanticscholar.org/1cb4/5fcc29612dd0220e17103673630602c533a4.pdf</a:t>
            </a:r>
            <a:endParaRPr lang="cs-CZ" altLang="cs-CZ" sz="800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altLang="cs-CZ" sz="800" b="1" dirty="0"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cs-CZ" altLang="cs-CZ" sz="800" b="1" dirty="0">
                <a:ea typeface="Tahoma" panose="020B0604030504040204" pitchFamily="34" charset="0"/>
                <a:cs typeface="Tahom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https://pdfs.semanticscholar.org/1cb4/5fcc29612dd0220e17103673630602c533a4.pdf</a:t>
            </a:r>
            <a:endParaRPr lang="cs-CZ" altLang="cs-CZ" sz="800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altLang="cs-CZ" sz="800" b="1" dirty="0">
                <a:ea typeface="Tahoma" panose="020B0604030504040204" pitchFamily="34" charset="0"/>
                <a:cs typeface="Tahoma" panose="020B0604030504040204" pitchFamily="34" charset="0"/>
              </a:rPr>
              <a:t>      https://medicalguidelines.msf.org/viewport/ONC/english/9-6-instrumental-curettage-51417964.html</a:t>
            </a:r>
          </a:p>
          <a:p>
            <a:pPr>
              <a:spcBef>
                <a:spcPct val="50000"/>
              </a:spcBef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40000"/>
              </a:lnSpc>
              <a:spcBef>
                <a:spcPct val="50000"/>
              </a:spcBef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7C62FA8-F49C-45BF-9684-7ACD019C28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5" r="50188" b="11848"/>
          <a:stretch/>
        </p:blipFill>
        <p:spPr>
          <a:xfrm>
            <a:off x="6493475" y="2238829"/>
            <a:ext cx="2722306" cy="194123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6C082F5-2286-49B2-B72E-D6124E93C9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512" y="3789555"/>
            <a:ext cx="2816833" cy="306844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23D0DC4-7192-41CB-990A-101D9E1F85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155" y="2156880"/>
            <a:ext cx="2676525" cy="1714500"/>
          </a:xfrm>
          <a:prstGeom prst="rect">
            <a:avLst/>
          </a:prstGeom>
        </p:spPr>
      </p:pic>
      <p:sp>
        <p:nvSpPr>
          <p:cNvPr id="2" name="Hvězda: pěticípá 1">
            <a:extLst>
              <a:ext uri="{FF2B5EF4-FFF2-40B4-BE49-F238E27FC236}">
                <a16:creationId xmlns:a16="http://schemas.microsoft.com/office/drawing/2014/main" id="{654BA5BD-4A48-4E57-8B66-5FEEE83D9A95}"/>
              </a:ext>
            </a:extLst>
          </p:cNvPr>
          <p:cNvSpPr/>
          <p:nvPr/>
        </p:nvSpPr>
        <p:spPr bwMode="auto">
          <a:xfrm>
            <a:off x="444843" y="6348663"/>
            <a:ext cx="122715" cy="135924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Hvězda: pěticípá 11">
            <a:extLst>
              <a:ext uri="{FF2B5EF4-FFF2-40B4-BE49-F238E27FC236}">
                <a16:creationId xmlns:a16="http://schemas.microsoft.com/office/drawing/2014/main" id="{2240E054-6FA1-4EE1-A3CF-3B2452616A21}"/>
              </a:ext>
            </a:extLst>
          </p:cNvPr>
          <p:cNvSpPr/>
          <p:nvPr/>
        </p:nvSpPr>
        <p:spPr bwMode="auto">
          <a:xfrm>
            <a:off x="448959" y="6492319"/>
            <a:ext cx="122715" cy="135924"/>
          </a:xfrm>
          <a:prstGeom prst="star5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4" name="Hvězda: pěticípá 13">
            <a:extLst>
              <a:ext uri="{FF2B5EF4-FFF2-40B4-BE49-F238E27FC236}">
                <a16:creationId xmlns:a16="http://schemas.microsoft.com/office/drawing/2014/main" id="{838177D4-6582-4D9E-96A2-3791DB8DA064}"/>
              </a:ext>
            </a:extLst>
          </p:cNvPr>
          <p:cNvSpPr/>
          <p:nvPr/>
        </p:nvSpPr>
        <p:spPr bwMode="auto">
          <a:xfrm>
            <a:off x="440723" y="6714036"/>
            <a:ext cx="122715" cy="135924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effectLst/>
              <a:latin typeface="Tahoma" pitchFamily="34" charset="0"/>
            </a:endParaRPr>
          </a:p>
        </p:txBody>
      </p:sp>
      <p:sp>
        <p:nvSpPr>
          <p:cNvPr id="16" name="Hvězda: pěticípá 15">
            <a:extLst>
              <a:ext uri="{FF2B5EF4-FFF2-40B4-BE49-F238E27FC236}">
                <a16:creationId xmlns:a16="http://schemas.microsoft.com/office/drawing/2014/main" id="{4A532848-FE51-4A47-9B3B-36C1D76795EB}"/>
              </a:ext>
            </a:extLst>
          </p:cNvPr>
          <p:cNvSpPr/>
          <p:nvPr/>
        </p:nvSpPr>
        <p:spPr bwMode="auto">
          <a:xfrm>
            <a:off x="11623627" y="2170659"/>
            <a:ext cx="122715" cy="135924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7" name="Hvězda: pěticípá 16">
            <a:extLst>
              <a:ext uri="{FF2B5EF4-FFF2-40B4-BE49-F238E27FC236}">
                <a16:creationId xmlns:a16="http://schemas.microsoft.com/office/drawing/2014/main" id="{29D622BA-5E16-499A-801D-5A01AAD49EE3}"/>
              </a:ext>
            </a:extLst>
          </p:cNvPr>
          <p:cNvSpPr/>
          <p:nvPr/>
        </p:nvSpPr>
        <p:spPr bwMode="auto">
          <a:xfrm>
            <a:off x="11800741" y="3892373"/>
            <a:ext cx="122715" cy="135924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8" name="Hvězda: pěticípá 17">
            <a:extLst>
              <a:ext uri="{FF2B5EF4-FFF2-40B4-BE49-F238E27FC236}">
                <a16:creationId xmlns:a16="http://schemas.microsoft.com/office/drawing/2014/main" id="{E5CFE738-0BAF-4039-B34C-0C506AAAF7C8}"/>
              </a:ext>
            </a:extLst>
          </p:cNvPr>
          <p:cNvSpPr/>
          <p:nvPr/>
        </p:nvSpPr>
        <p:spPr bwMode="auto">
          <a:xfrm>
            <a:off x="8987507" y="2339536"/>
            <a:ext cx="122715" cy="135924"/>
          </a:xfrm>
          <a:prstGeom prst="star5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4655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Atonie / hypotonie -  chirurgická léčba 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5468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cs-CZ" altLang="cs-CZ" sz="2800" dirty="0">
                <a:solidFill>
                  <a:schemeClr val="bg2"/>
                </a:solidFill>
                <a:latin typeface="Arial" panose="020B0604020202020204" pitchFamily="34" charset="0"/>
              </a:rPr>
              <a:t> </a:t>
            </a:r>
          </a:p>
          <a:p>
            <a:pPr marL="457200" indent="-457200">
              <a:lnSpc>
                <a:spcPct val="40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revize dutiny děložní  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pod UZ kontrolou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lnSpc>
                <a:spcPct val="40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lnSpc>
                <a:spcPct val="40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lnSpc>
                <a:spcPct val="40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Bakriho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katetr - dočasná 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děložní tamponáda (24 hod)</a:t>
            </a:r>
          </a:p>
          <a:p>
            <a:pPr marL="457200" indent="-457200">
              <a:lnSpc>
                <a:spcPct val="40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40000"/>
              </a:lnSpc>
              <a:spcBef>
                <a:spcPct val="50000"/>
              </a:spcBef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lnSpc>
                <a:spcPct val="40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Embolizace a. 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uterinae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(intervenční radiolog- dle dostupnosti pracoviště)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cs-CZ" altLang="cs-CZ" sz="800" b="1" dirty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https://www.incision.care/courses/bakri-balloon/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B791905-094B-4829-A367-09FA4EEA9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602" y="3429000"/>
            <a:ext cx="4346004" cy="254980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3793516-EDFC-4C4B-AA2D-DFDA70B5AA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6" t="20519" r="26000" b="15228"/>
          <a:stretch/>
        </p:blipFill>
        <p:spPr>
          <a:xfrm>
            <a:off x="4900961" y="2084201"/>
            <a:ext cx="2390077" cy="2252696"/>
          </a:xfrm>
          <a:prstGeom prst="rect">
            <a:avLst/>
          </a:prstGeom>
        </p:spPr>
      </p:pic>
      <p:sp>
        <p:nvSpPr>
          <p:cNvPr id="2" name="Hvězda: pěticípá 1">
            <a:extLst>
              <a:ext uri="{FF2B5EF4-FFF2-40B4-BE49-F238E27FC236}">
                <a16:creationId xmlns:a16="http://schemas.microsoft.com/office/drawing/2014/main" id="{AC7F1351-B1C7-4ACE-9E52-7FBD02D4BD3E}"/>
              </a:ext>
            </a:extLst>
          </p:cNvPr>
          <p:cNvSpPr/>
          <p:nvPr/>
        </p:nvSpPr>
        <p:spPr bwMode="auto">
          <a:xfrm>
            <a:off x="8649732" y="6660294"/>
            <a:ext cx="123568" cy="123568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Hvězda: pěticípá 11">
            <a:extLst>
              <a:ext uri="{FF2B5EF4-FFF2-40B4-BE49-F238E27FC236}">
                <a16:creationId xmlns:a16="http://schemas.microsoft.com/office/drawing/2014/main" id="{2B56C4DE-E276-4DDF-8E95-2CCF8A8D53BA}"/>
              </a:ext>
            </a:extLst>
          </p:cNvPr>
          <p:cNvSpPr/>
          <p:nvPr/>
        </p:nvSpPr>
        <p:spPr bwMode="auto">
          <a:xfrm>
            <a:off x="7059830" y="2215966"/>
            <a:ext cx="185351" cy="214642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7989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Atonie hypotonie- chirurgická léčba 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B -Lynch sutura - možno kombinovat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s 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Bakriho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katetrem</a:t>
            </a:r>
          </a:p>
          <a:p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podvaz 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aa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Iliacae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internae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hysterektomie 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(život zachraňující výkon)</a:t>
            </a:r>
          </a:p>
          <a:p>
            <a:r>
              <a:rPr lang="cs-CZ" altLang="cs-CZ" sz="800" b="1" dirty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                               </a:t>
            </a:r>
          </a:p>
          <a:p>
            <a:r>
              <a:rPr lang="cs-CZ" altLang="cs-CZ" sz="800" b="1" dirty="0">
                <a:ea typeface="Tahoma" panose="020B0604030504040204" pitchFamily="34" charset="0"/>
                <a:cs typeface="Tahoma" panose="020B0604030504040204" pitchFamily="34" charset="0"/>
              </a:rPr>
              <a:t>       zdroj obrázku  Google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5ED21BB-F27E-47A7-AE86-0359F7AA51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4" t="9476" r="487" b="5438"/>
          <a:stretch/>
        </p:blipFill>
        <p:spPr>
          <a:xfrm>
            <a:off x="9881728" y="1164371"/>
            <a:ext cx="2184401" cy="250630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3A368A9-DF6C-436D-BAF7-2A0004B3F3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4" t="9428" r="16889" b="36420"/>
          <a:stretch/>
        </p:blipFill>
        <p:spPr>
          <a:xfrm>
            <a:off x="7218116" y="3670674"/>
            <a:ext cx="4996462" cy="3187326"/>
          </a:xfrm>
          <a:prstGeom prst="rect">
            <a:avLst/>
          </a:prstGeom>
        </p:spPr>
      </p:pic>
      <p:sp>
        <p:nvSpPr>
          <p:cNvPr id="2" name="Hvězda: pěticípá 1">
            <a:extLst>
              <a:ext uri="{FF2B5EF4-FFF2-40B4-BE49-F238E27FC236}">
                <a16:creationId xmlns:a16="http://schemas.microsoft.com/office/drawing/2014/main" id="{E5C41D9A-A564-4A80-B9AA-9892B9FFA479}"/>
              </a:ext>
            </a:extLst>
          </p:cNvPr>
          <p:cNvSpPr/>
          <p:nvPr/>
        </p:nvSpPr>
        <p:spPr bwMode="auto">
          <a:xfrm>
            <a:off x="420131" y="6635580"/>
            <a:ext cx="209212" cy="160638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Hvězda: pěticípá 10">
            <a:extLst>
              <a:ext uri="{FF2B5EF4-FFF2-40B4-BE49-F238E27FC236}">
                <a16:creationId xmlns:a16="http://schemas.microsoft.com/office/drawing/2014/main" id="{C5251C54-61FF-4015-8A99-D5D463DD521B}"/>
              </a:ext>
            </a:extLst>
          </p:cNvPr>
          <p:cNvSpPr/>
          <p:nvPr/>
        </p:nvSpPr>
        <p:spPr bwMode="auto">
          <a:xfrm>
            <a:off x="11706002" y="1610483"/>
            <a:ext cx="209212" cy="160638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Hvězda: pěticípá 11">
            <a:extLst>
              <a:ext uri="{FF2B5EF4-FFF2-40B4-BE49-F238E27FC236}">
                <a16:creationId xmlns:a16="http://schemas.microsoft.com/office/drawing/2014/main" id="{0443301B-077A-4048-89D1-98926D84C67F}"/>
              </a:ext>
            </a:extLst>
          </p:cNvPr>
          <p:cNvSpPr/>
          <p:nvPr/>
        </p:nvSpPr>
        <p:spPr bwMode="auto">
          <a:xfrm>
            <a:off x="11870764" y="3739971"/>
            <a:ext cx="209212" cy="160638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5827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A2A8467E-DF1D-452C-BD44-27EA13FB0D5C}"/>
              </a:ext>
            </a:extLst>
          </p:cNvPr>
          <p:cNvSpPr/>
          <p:nvPr/>
        </p:nvSpPr>
        <p:spPr bwMode="auto">
          <a:xfrm>
            <a:off x="936702" y="3969834"/>
            <a:ext cx="5419493" cy="5352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Poporodní krvácení- porodní poranění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5650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systematická, pečlivá revize porodních cest</a:t>
            </a:r>
          </a:p>
          <a:p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závažné poranění  hematomy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Retroperitoneální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hematomy</a:t>
            </a:r>
          </a:p>
          <a:p>
            <a:pPr marL="457200" indent="-457200">
              <a:lnSpc>
                <a:spcPct val="60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CAVE stupeň </a:t>
            </a:r>
            <a:r>
              <a:rPr lang="cs-CZ" altLang="cs-CZ" sz="2800" b="1" dirty="0" err="1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hemodynamického</a:t>
            </a: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kolapsu neodpovídá krevním ztrátám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lnSpc>
                <a:spcPct val="70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ošetření laparotomie, embolizace 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iliackých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artérií                                           </a:t>
            </a:r>
            <a:r>
              <a:rPr lang="cs-CZ" altLang="cs-CZ" sz="800" b="1" dirty="0">
                <a:ea typeface="Tahoma" panose="020B0604030504040204" pitchFamily="34" charset="0"/>
                <a:cs typeface="Tahoma" panose="020B0604030504040204" pitchFamily="34" charset="0"/>
              </a:rPr>
              <a:t>https://abdominalkey.com/healing-process-and-complications/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EC9C5EA-0F95-4C40-98A6-32F5EC16B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641" y="2847821"/>
            <a:ext cx="4350359" cy="3819827"/>
          </a:xfrm>
          <a:prstGeom prst="rect">
            <a:avLst/>
          </a:prstGeom>
        </p:spPr>
      </p:pic>
      <p:sp>
        <p:nvSpPr>
          <p:cNvPr id="2" name="Hvězda: pěticípá 1">
            <a:extLst>
              <a:ext uri="{FF2B5EF4-FFF2-40B4-BE49-F238E27FC236}">
                <a16:creationId xmlns:a16="http://schemas.microsoft.com/office/drawing/2014/main" id="{A933599C-258D-4B23-89DD-7E1785A5917E}"/>
              </a:ext>
            </a:extLst>
          </p:cNvPr>
          <p:cNvSpPr/>
          <p:nvPr/>
        </p:nvSpPr>
        <p:spPr bwMode="auto">
          <a:xfrm>
            <a:off x="7772399" y="6674700"/>
            <a:ext cx="185352" cy="121517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Hvězda: pěticípá 7">
            <a:extLst>
              <a:ext uri="{FF2B5EF4-FFF2-40B4-BE49-F238E27FC236}">
                <a16:creationId xmlns:a16="http://schemas.microsoft.com/office/drawing/2014/main" id="{D47E5D19-A93B-455E-AD8C-B490B06435AF}"/>
              </a:ext>
            </a:extLst>
          </p:cNvPr>
          <p:cNvSpPr/>
          <p:nvPr/>
        </p:nvSpPr>
        <p:spPr bwMode="auto">
          <a:xfrm>
            <a:off x="11792478" y="3008852"/>
            <a:ext cx="185352" cy="121517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7852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Poporodní krvácení- poruchy </a:t>
            </a:r>
            <a:r>
              <a:rPr lang="cs-CZ" altLang="cs-CZ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III.doby</a:t>
            </a: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porodní 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48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placenta je zcela nebo částečně  </a:t>
            </a: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neodloučená 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po 30-45  minutách  po porodu plodu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endParaRPr lang="cs-CZ" altLang="cs-CZ" sz="2800" b="1" dirty="0">
              <a:solidFill>
                <a:srgbClr val="0000DC"/>
              </a:solidFill>
              <a:latin typeface="Arial" panose="020B0604020202020204" pitchFamily="34" charset="0"/>
            </a:endParaRPr>
          </a:p>
          <a:p>
            <a:pPr marL="457200" indent="-457200">
              <a:lnSpc>
                <a:spcPct val="60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Příčiny – vyčerpání 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myometria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- distenze stěny děložní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- hypoplazie dělohy 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- nízko nasedající lůžko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- poruchy inzerce (následek instrument. výkonů)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cs-CZ" altLang="cs-CZ" sz="900" b="1" dirty="0">
              <a:solidFill>
                <a:srgbClr val="0000DC"/>
              </a:solidFill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cs-CZ" altLang="cs-CZ" sz="900" b="1" dirty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 https://is.muni.cz/th/vm6lz/IIIDP0.pdf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3802A029-2A4F-4B7D-B1F9-B2FCBC4F4E2A}"/>
              </a:ext>
            </a:extLst>
          </p:cNvPr>
          <p:cNvSpPr/>
          <p:nvPr/>
        </p:nvSpPr>
        <p:spPr>
          <a:xfrm>
            <a:off x="3048000" y="2311771"/>
            <a:ext cx="6096000" cy="14219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endParaRPr lang="cs-CZ" altLang="cs-CZ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</a:pPr>
            <a:endParaRPr lang="cs-CZ" altLang="cs-CZ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cs-CZ" altLang="cs-CZ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0C72FB3-1C6A-4504-A0F7-EEDEBF385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966" y="3311374"/>
            <a:ext cx="5636069" cy="2378226"/>
          </a:xfrm>
          <a:prstGeom prst="rect">
            <a:avLst/>
          </a:prstGeom>
        </p:spPr>
      </p:pic>
      <p:sp>
        <p:nvSpPr>
          <p:cNvPr id="3" name="Hvězda: pěticípá 2">
            <a:extLst>
              <a:ext uri="{FF2B5EF4-FFF2-40B4-BE49-F238E27FC236}">
                <a16:creationId xmlns:a16="http://schemas.microsoft.com/office/drawing/2014/main" id="{012B3D44-042A-4A4F-B48B-AFFBEFB1CEA4}"/>
              </a:ext>
            </a:extLst>
          </p:cNvPr>
          <p:cNvSpPr/>
          <p:nvPr/>
        </p:nvSpPr>
        <p:spPr bwMode="auto">
          <a:xfrm>
            <a:off x="6948362" y="6413160"/>
            <a:ext cx="169138" cy="160638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Hvězda: pěticípá 10">
            <a:extLst>
              <a:ext uri="{FF2B5EF4-FFF2-40B4-BE49-F238E27FC236}">
                <a16:creationId xmlns:a16="http://schemas.microsoft.com/office/drawing/2014/main" id="{012B8088-D03E-41DE-B50D-923A1CE9A5BD}"/>
              </a:ext>
            </a:extLst>
          </p:cNvPr>
          <p:cNvSpPr/>
          <p:nvPr/>
        </p:nvSpPr>
        <p:spPr bwMode="auto">
          <a:xfrm>
            <a:off x="11759269" y="3389859"/>
            <a:ext cx="169138" cy="160638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2411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Poruchy placentace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610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fyziologicky – placentární klky prorůstají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do </a:t>
            </a: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funkční vrstvy decidui</a:t>
            </a:r>
          </a:p>
          <a:p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Poruchy inzerce placenty - hlubší 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prorůstání klků:</a:t>
            </a:r>
            <a:endParaRPr lang="cs-CZ" altLang="cs-CZ" sz="2800" b="1" u="sng" dirty="0">
              <a:solidFill>
                <a:srgbClr val="0000DC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cs-CZ" altLang="cs-CZ" sz="2800" b="1" dirty="0">
                <a:solidFill>
                  <a:srgbClr val="C00000"/>
                </a:solidFill>
              </a:rPr>
              <a:t>Placenta </a:t>
            </a:r>
            <a:r>
              <a:rPr lang="cs-CZ" altLang="cs-CZ" sz="2800" b="1" dirty="0" err="1">
                <a:solidFill>
                  <a:srgbClr val="C00000"/>
                </a:solidFill>
              </a:rPr>
              <a:t>adhaerens</a:t>
            </a:r>
            <a:r>
              <a:rPr lang="cs-CZ" altLang="cs-CZ" sz="2800" b="1" dirty="0">
                <a:solidFill>
                  <a:srgbClr val="0000DC"/>
                </a:solidFill>
              </a:rPr>
              <a:t>- invaze klků do </a:t>
            </a:r>
          </a:p>
          <a:p>
            <a:r>
              <a:rPr lang="cs-CZ" altLang="cs-CZ" sz="2800" b="1" dirty="0">
                <a:solidFill>
                  <a:srgbClr val="0000DC"/>
                </a:solidFill>
              </a:rPr>
              <a:t>     decidua </a:t>
            </a:r>
            <a:r>
              <a:rPr lang="cs-CZ" altLang="cs-CZ" sz="2800" b="1" dirty="0" err="1">
                <a:solidFill>
                  <a:srgbClr val="0000DC"/>
                </a:solidFill>
              </a:rPr>
              <a:t>bazalis</a:t>
            </a:r>
            <a:r>
              <a:rPr lang="cs-CZ" altLang="cs-CZ" sz="2800" b="1" dirty="0">
                <a:solidFill>
                  <a:srgbClr val="0000DC"/>
                </a:solidFill>
              </a:rPr>
              <a:t>  - manuální vybavení možné </a:t>
            </a:r>
          </a:p>
          <a:p>
            <a:r>
              <a:rPr lang="cs-CZ" altLang="cs-CZ" sz="2800" b="1" dirty="0">
                <a:solidFill>
                  <a:srgbClr val="C00000"/>
                </a:solidFill>
              </a:rPr>
              <a:t>2) Placenta </a:t>
            </a:r>
            <a:r>
              <a:rPr lang="cs-CZ" altLang="cs-CZ" sz="2800" b="1" dirty="0" err="1">
                <a:solidFill>
                  <a:srgbClr val="C00000"/>
                </a:solidFill>
              </a:rPr>
              <a:t>accreta</a:t>
            </a:r>
            <a:r>
              <a:rPr lang="cs-CZ" altLang="cs-CZ" sz="2800" b="1" dirty="0">
                <a:solidFill>
                  <a:srgbClr val="C00000"/>
                </a:solidFill>
              </a:rPr>
              <a:t>, </a:t>
            </a:r>
            <a:r>
              <a:rPr lang="cs-CZ" altLang="cs-CZ" sz="2800" b="1" dirty="0" err="1">
                <a:solidFill>
                  <a:srgbClr val="C00000"/>
                </a:solidFill>
              </a:rPr>
              <a:t>increta</a:t>
            </a:r>
            <a:r>
              <a:rPr lang="cs-CZ" altLang="cs-CZ" sz="2800" b="1" dirty="0">
                <a:solidFill>
                  <a:srgbClr val="C00000"/>
                </a:solidFill>
              </a:rPr>
              <a:t>, </a:t>
            </a:r>
            <a:r>
              <a:rPr lang="cs-CZ" altLang="cs-CZ" sz="2800" b="1" dirty="0" err="1">
                <a:solidFill>
                  <a:srgbClr val="C00000"/>
                </a:solidFill>
              </a:rPr>
              <a:t>percreta</a:t>
            </a:r>
            <a:endParaRPr lang="cs-CZ" altLang="cs-CZ" sz="2800" b="1" dirty="0">
              <a:solidFill>
                <a:srgbClr val="C00000"/>
              </a:solidFill>
            </a:endParaRPr>
          </a:p>
          <a:p>
            <a:r>
              <a:rPr lang="cs-CZ" altLang="cs-CZ" sz="2800" b="1" dirty="0">
                <a:solidFill>
                  <a:srgbClr val="0000DC"/>
                </a:solidFill>
              </a:rPr>
              <a:t>        - invaze do </a:t>
            </a:r>
            <a:r>
              <a:rPr lang="cs-CZ" altLang="cs-CZ" sz="2800" b="1" dirty="0" err="1">
                <a:solidFill>
                  <a:srgbClr val="0000DC"/>
                </a:solidFill>
              </a:rPr>
              <a:t>myometria</a:t>
            </a:r>
            <a:r>
              <a:rPr lang="cs-CZ" altLang="cs-CZ" sz="2800" b="1" dirty="0">
                <a:solidFill>
                  <a:srgbClr val="0000DC"/>
                </a:solidFill>
              </a:rPr>
              <a:t>/serózy</a:t>
            </a:r>
          </a:p>
          <a:p>
            <a:r>
              <a:rPr lang="cs-CZ" altLang="cs-CZ" sz="2800" b="1" dirty="0">
                <a:solidFill>
                  <a:srgbClr val="0000DC"/>
                </a:solidFill>
              </a:rPr>
              <a:t>        - SC </a:t>
            </a:r>
            <a:r>
              <a:rPr lang="cs-CZ" altLang="cs-CZ" sz="2800" b="1" dirty="0" err="1">
                <a:solidFill>
                  <a:srgbClr val="0000DC"/>
                </a:solidFill>
              </a:rPr>
              <a:t>hysterectomie</a:t>
            </a:r>
            <a:r>
              <a:rPr lang="cs-CZ" altLang="cs-CZ" sz="2800" b="1" dirty="0">
                <a:solidFill>
                  <a:srgbClr val="0000DC"/>
                </a:solidFill>
              </a:rPr>
              <a:t>, konzervativní metody</a:t>
            </a:r>
          </a:p>
          <a:p>
            <a:r>
              <a:rPr lang="cs-CZ" altLang="cs-CZ" sz="800" b="1" dirty="0"/>
              <a:t>                                                                                                                                    </a:t>
            </a:r>
          </a:p>
          <a:p>
            <a:r>
              <a:rPr lang="cs-CZ" altLang="cs-CZ" sz="800" b="1" dirty="0"/>
              <a:t>                                                                                                                                                                    </a:t>
            </a:r>
            <a:r>
              <a:rPr lang="cs-CZ" sz="800" dirty="0"/>
              <a:t>https://www.facebook.com/damscalicut.37201/photos/damscalicut-placenta-accreta-increta-and-percreta/1848795675414344/</a:t>
            </a:r>
          </a:p>
          <a:p>
            <a:endParaRPr lang="cs-CZ" altLang="cs-CZ" sz="800" b="1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80000"/>
              </a:lnSpc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Hvězda: pěticípá 1">
            <a:extLst>
              <a:ext uri="{FF2B5EF4-FFF2-40B4-BE49-F238E27FC236}">
                <a16:creationId xmlns:a16="http://schemas.microsoft.com/office/drawing/2014/main" id="{F30B334A-98AE-432D-871D-AB75485B2E06}"/>
              </a:ext>
            </a:extLst>
          </p:cNvPr>
          <p:cNvSpPr/>
          <p:nvPr/>
        </p:nvSpPr>
        <p:spPr bwMode="auto">
          <a:xfrm>
            <a:off x="5029195" y="6662343"/>
            <a:ext cx="160637" cy="121517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962E7E3-CBC6-43AA-AD58-CB602E10D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433" y="2205680"/>
            <a:ext cx="3418164" cy="2630384"/>
          </a:xfrm>
          <a:prstGeom prst="rect">
            <a:avLst/>
          </a:prstGeom>
        </p:spPr>
      </p:pic>
      <p:sp>
        <p:nvSpPr>
          <p:cNvPr id="12" name="Hvězda: pěticípá 11">
            <a:extLst>
              <a:ext uri="{FF2B5EF4-FFF2-40B4-BE49-F238E27FC236}">
                <a16:creationId xmlns:a16="http://schemas.microsoft.com/office/drawing/2014/main" id="{1F3E72B7-E4B5-4771-B887-EA5038B72616}"/>
              </a:ext>
            </a:extLst>
          </p:cNvPr>
          <p:cNvSpPr/>
          <p:nvPr/>
        </p:nvSpPr>
        <p:spPr bwMode="auto">
          <a:xfrm>
            <a:off x="11841907" y="2329227"/>
            <a:ext cx="160637" cy="121517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2832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Poruchy placentace UZ diagnostika 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610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800" b="1" dirty="0"/>
              <a:t>                                                                                                                                    </a:t>
            </a:r>
          </a:p>
          <a:p>
            <a:r>
              <a:rPr lang="cs-CZ" altLang="cs-CZ" sz="800" b="1" dirty="0"/>
              <a:t>                                                                                                                                                                  </a:t>
            </a:r>
          </a:p>
          <a:p>
            <a:endParaRPr lang="cs-CZ" altLang="cs-CZ" sz="800" b="1" dirty="0"/>
          </a:p>
          <a:p>
            <a:endParaRPr lang="cs-CZ" altLang="cs-CZ" sz="800" b="1" dirty="0"/>
          </a:p>
          <a:p>
            <a:endParaRPr lang="cs-CZ" altLang="cs-CZ" sz="800" b="1" dirty="0"/>
          </a:p>
          <a:p>
            <a:endParaRPr lang="cs-CZ" altLang="cs-CZ" sz="800" b="1" dirty="0"/>
          </a:p>
          <a:p>
            <a:endParaRPr lang="cs-CZ" altLang="cs-CZ" sz="800" b="1" dirty="0"/>
          </a:p>
          <a:p>
            <a:endParaRPr lang="cs-CZ" altLang="cs-CZ" sz="800" b="1" dirty="0"/>
          </a:p>
          <a:p>
            <a:endParaRPr lang="cs-CZ" altLang="cs-CZ" sz="800" b="1" dirty="0"/>
          </a:p>
          <a:p>
            <a:endParaRPr lang="cs-CZ" altLang="cs-CZ" sz="800" b="1" dirty="0"/>
          </a:p>
          <a:p>
            <a:endParaRPr lang="cs-CZ" altLang="cs-CZ" sz="800" b="1" dirty="0"/>
          </a:p>
          <a:p>
            <a:endParaRPr lang="cs-CZ" altLang="cs-CZ" sz="800" b="1" dirty="0"/>
          </a:p>
          <a:p>
            <a:endParaRPr lang="cs-CZ" altLang="cs-CZ" sz="800" b="1" dirty="0"/>
          </a:p>
          <a:p>
            <a:endParaRPr lang="cs-CZ" altLang="cs-CZ" sz="800" b="1" dirty="0"/>
          </a:p>
          <a:p>
            <a:endParaRPr lang="cs-CZ" altLang="cs-CZ" sz="800" b="1" dirty="0"/>
          </a:p>
          <a:p>
            <a:endParaRPr lang="cs-CZ" altLang="cs-CZ" sz="800" b="1" dirty="0"/>
          </a:p>
          <a:p>
            <a:endParaRPr lang="cs-CZ" altLang="cs-CZ" sz="800" b="1" dirty="0"/>
          </a:p>
          <a:p>
            <a:endParaRPr lang="cs-CZ" altLang="cs-CZ" sz="800" b="1" dirty="0"/>
          </a:p>
          <a:p>
            <a:endParaRPr lang="cs-CZ" altLang="cs-CZ" sz="800" b="1" dirty="0"/>
          </a:p>
          <a:p>
            <a:endParaRPr lang="cs-CZ" altLang="cs-CZ" sz="800" b="1" dirty="0"/>
          </a:p>
          <a:p>
            <a:endParaRPr lang="cs-CZ" altLang="cs-CZ" sz="800" b="1" dirty="0"/>
          </a:p>
          <a:p>
            <a:endParaRPr lang="cs-CZ" altLang="cs-CZ" sz="800" b="1" dirty="0"/>
          </a:p>
          <a:p>
            <a:endParaRPr lang="cs-CZ" altLang="cs-CZ" sz="800" b="1" dirty="0"/>
          </a:p>
          <a:p>
            <a:endParaRPr lang="cs-CZ" altLang="cs-CZ" sz="800" b="1" dirty="0"/>
          </a:p>
          <a:p>
            <a:endParaRPr lang="cs-CZ" altLang="cs-CZ" sz="800" b="1" dirty="0"/>
          </a:p>
          <a:p>
            <a:endParaRPr lang="cs-CZ" altLang="cs-CZ" sz="800" b="1" dirty="0"/>
          </a:p>
          <a:p>
            <a:endParaRPr lang="cs-CZ" altLang="cs-CZ" sz="800" b="1" dirty="0"/>
          </a:p>
          <a:p>
            <a:endParaRPr lang="cs-CZ" altLang="cs-CZ" sz="800" b="1" dirty="0"/>
          </a:p>
          <a:p>
            <a:endParaRPr lang="cs-CZ" altLang="cs-CZ" sz="800" b="1" dirty="0"/>
          </a:p>
          <a:p>
            <a:endParaRPr lang="cs-CZ" altLang="cs-CZ" sz="800" b="1" dirty="0"/>
          </a:p>
          <a:p>
            <a:endParaRPr lang="cs-CZ" altLang="cs-CZ" sz="800" b="1" dirty="0"/>
          </a:p>
          <a:p>
            <a:endParaRPr lang="cs-CZ" altLang="cs-CZ" sz="800" b="1" dirty="0"/>
          </a:p>
          <a:p>
            <a:endParaRPr lang="cs-CZ" altLang="cs-CZ" sz="800" b="1" dirty="0"/>
          </a:p>
          <a:p>
            <a:endParaRPr lang="cs-CZ" altLang="cs-CZ" sz="800" b="1" dirty="0"/>
          </a:p>
          <a:p>
            <a:endParaRPr lang="cs-CZ" altLang="cs-CZ" sz="800" b="1" dirty="0"/>
          </a:p>
          <a:p>
            <a:endParaRPr lang="cs-CZ" altLang="cs-CZ" sz="800" b="1" dirty="0"/>
          </a:p>
          <a:p>
            <a:r>
              <a:rPr lang="cs-CZ" altLang="cs-CZ" sz="800" b="1" dirty="0"/>
              <a:t>  </a:t>
            </a:r>
            <a:r>
              <a:rPr lang="cs-CZ" sz="800" dirty="0"/>
              <a:t>https://obgyn.onlinelibrary.wiley.com/doi/10.1002/uog.14952</a:t>
            </a:r>
          </a:p>
          <a:p>
            <a:endParaRPr lang="cs-CZ" sz="800" dirty="0"/>
          </a:p>
          <a:p>
            <a:endParaRPr lang="cs-CZ" altLang="cs-CZ" sz="800" b="1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80000"/>
              </a:lnSpc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Hvězda: pěticípá 1">
            <a:extLst>
              <a:ext uri="{FF2B5EF4-FFF2-40B4-BE49-F238E27FC236}">
                <a16:creationId xmlns:a16="http://schemas.microsoft.com/office/drawing/2014/main" id="{F30B334A-98AE-432D-871D-AB75485B2E06}"/>
              </a:ext>
            </a:extLst>
          </p:cNvPr>
          <p:cNvSpPr/>
          <p:nvPr/>
        </p:nvSpPr>
        <p:spPr bwMode="auto">
          <a:xfrm>
            <a:off x="210043" y="6662343"/>
            <a:ext cx="160637" cy="121517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7766669C-4285-4B8C-BC62-C6B5F60D22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6" y="2238704"/>
            <a:ext cx="11770028" cy="381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8903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Manuální vybavení placenty – </a:t>
            </a:r>
            <a:r>
              <a:rPr lang="cs-CZ" altLang="cs-CZ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lysis</a:t>
            </a: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manualis</a:t>
            </a: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5364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40000"/>
              </a:lnSpc>
              <a:spcBef>
                <a:spcPct val="50000"/>
              </a:spcBef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cs-CZ" altLang="cs-CZ" sz="2800" b="1" u="sng" dirty="0">
                <a:solidFill>
                  <a:srgbClr val="0000DC"/>
                </a:solidFill>
              </a:rPr>
              <a:t>LÉČBA 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endParaRPr lang="cs-CZ" altLang="cs-CZ" sz="2800" b="1" u="sng" dirty="0">
              <a:solidFill>
                <a:srgbClr val="0000DC"/>
              </a:solidFill>
            </a:endParaRPr>
          </a:p>
          <a:p>
            <a:pPr marL="457200" indent="-457200">
              <a:lnSpc>
                <a:spcPct val="40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993300"/>
                </a:solidFill>
              </a:rPr>
              <a:t>placenta </a:t>
            </a:r>
            <a:r>
              <a:rPr lang="cs-CZ" altLang="cs-CZ" sz="2800" b="1" dirty="0" err="1">
                <a:solidFill>
                  <a:srgbClr val="993300"/>
                </a:solidFill>
              </a:rPr>
              <a:t>incarcerata</a:t>
            </a:r>
            <a:endParaRPr lang="cs-CZ" altLang="cs-CZ" sz="2800" b="1" dirty="0">
              <a:solidFill>
                <a:srgbClr val="993300"/>
              </a:solidFill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cs-CZ" altLang="cs-CZ" sz="2800" b="1" dirty="0">
                <a:solidFill>
                  <a:srgbClr val="0000DC"/>
                </a:solidFill>
              </a:rPr>
              <a:t>   placenta se sice odloučí, ale neporodí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endParaRPr lang="cs-CZ" altLang="cs-CZ" sz="2800" b="1" dirty="0">
              <a:solidFill>
                <a:srgbClr val="0000DC"/>
              </a:solidFill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cs-CZ" altLang="cs-CZ" sz="2800" b="1" dirty="0">
                <a:solidFill>
                  <a:srgbClr val="0000DC"/>
                </a:solidFill>
              </a:rPr>
              <a:t>    Příčina : spasmus vnitřní branky,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cs-CZ" altLang="cs-CZ" sz="2800" b="1" dirty="0">
                <a:solidFill>
                  <a:srgbClr val="0000DC"/>
                </a:solidFill>
              </a:rPr>
              <a:t>    event. nevyprázdněný močový měchýř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endParaRPr lang="cs-CZ" altLang="cs-CZ" sz="2800" b="1" dirty="0">
              <a:solidFill>
                <a:srgbClr val="0000DC"/>
              </a:solidFill>
            </a:endParaRPr>
          </a:p>
          <a:p>
            <a:pPr marL="457200" indent="-457200">
              <a:lnSpc>
                <a:spcPct val="60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993300"/>
                </a:solidFill>
              </a:rPr>
              <a:t>Placenta </a:t>
            </a:r>
            <a:r>
              <a:rPr lang="cs-CZ" altLang="cs-CZ" sz="2800" b="1" dirty="0" err="1">
                <a:solidFill>
                  <a:srgbClr val="993300"/>
                </a:solidFill>
              </a:rPr>
              <a:t>adherens</a:t>
            </a:r>
            <a:r>
              <a:rPr lang="cs-CZ" altLang="cs-CZ" sz="2800" b="1" dirty="0">
                <a:solidFill>
                  <a:srgbClr val="993300"/>
                </a:solidFill>
              </a:rPr>
              <a:t> 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cs-CZ" altLang="cs-CZ" sz="2800" b="1" dirty="0">
                <a:solidFill>
                  <a:srgbClr val="993300"/>
                </a:solidFill>
              </a:rPr>
              <a:t>          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cs-CZ" altLang="cs-CZ" sz="800" b="1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http://www.porodnice.cz/tehotenstvi-a-z/vybaveni-placenty-rukou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endParaRPr lang="cs-CZ" altLang="cs-CZ" sz="28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AFC824E-9DFE-47DC-AB33-C594A26B8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044" y="2561079"/>
            <a:ext cx="3805872" cy="3240938"/>
          </a:xfrm>
          <a:prstGeom prst="rect">
            <a:avLst/>
          </a:prstGeom>
        </p:spPr>
      </p:pic>
      <p:sp>
        <p:nvSpPr>
          <p:cNvPr id="7" name="Hvězda: pěticípá 6">
            <a:extLst>
              <a:ext uri="{FF2B5EF4-FFF2-40B4-BE49-F238E27FC236}">
                <a16:creationId xmlns:a16="http://schemas.microsoft.com/office/drawing/2014/main" id="{742A50B2-84B5-4FF3-BC0D-72DFBF6B7D76}"/>
              </a:ext>
            </a:extLst>
          </p:cNvPr>
          <p:cNvSpPr/>
          <p:nvPr/>
        </p:nvSpPr>
        <p:spPr bwMode="auto">
          <a:xfrm>
            <a:off x="7719714" y="6437872"/>
            <a:ext cx="163895" cy="172995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Hvězda: pěticípá 10">
            <a:extLst>
              <a:ext uri="{FF2B5EF4-FFF2-40B4-BE49-F238E27FC236}">
                <a16:creationId xmlns:a16="http://schemas.microsoft.com/office/drawing/2014/main" id="{7AA72D16-6BDB-4E2F-903A-B140B11229AD}"/>
              </a:ext>
            </a:extLst>
          </p:cNvPr>
          <p:cNvSpPr/>
          <p:nvPr/>
        </p:nvSpPr>
        <p:spPr bwMode="auto">
          <a:xfrm>
            <a:off x="11480298" y="2574317"/>
            <a:ext cx="163895" cy="172995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6355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Peripartální</a:t>
            </a: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altLang="cs-CZ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krvácaní</a:t>
            </a: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800" b="1" u="sng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PŽOK- </a:t>
            </a:r>
            <a:r>
              <a:rPr lang="cs-CZ" altLang="cs-CZ" sz="2800" b="1" u="sng" dirty="0" err="1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peripartální</a:t>
            </a:r>
            <a:r>
              <a:rPr lang="cs-CZ" altLang="cs-CZ" sz="2800" b="1" u="sng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život ohrožující krvácení </a:t>
            </a:r>
          </a:p>
          <a:p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rychle n</a:t>
            </a:r>
            <a:r>
              <a:rPr lang="en-GB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růstající  krevní ztráta  odhadnuta</a:t>
            </a:r>
            <a:r>
              <a:rPr lang="en-GB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&gt;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1500 ml</a:t>
            </a:r>
          </a:p>
          <a:p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klinický rozvoj/ laboratorní známky </a:t>
            </a: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tkáňové </a:t>
            </a:r>
            <a:r>
              <a:rPr lang="cs-CZ" altLang="cs-CZ" sz="2800" b="1" dirty="0" err="1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hypoperfúze</a:t>
            </a:r>
            <a:endParaRPr lang="cs-CZ" altLang="cs-CZ" sz="2800" b="1" dirty="0">
              <a:solidFill>
                <a:srgbClr val="C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krizový tým - porodník 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      - anesteziolog popřípadě hematolog 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      - nelékařský personál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5682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430D19AC-20B2-4925-B6E3-23AFD45ACE06}"/>
              </a:ext>
            </a:extLst>
          </p:cNvPr>
          <p:cNvSpPr/>
          <p:nvPr/>
        </p:nvSpPr>
        <p:spPr bwMode="auto">
          <a:xfrm>
            <a:off x="778476" y="4596714"/>
            <a:ext cx="10429102" cy="143338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Peripartální</a:t>
            </a: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krvácení 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z</a:t>
            </a:r>
            <a:r>
              <a:rPr lang="cs-CZ" sz="2800" b="1" dirty="0">
                <a:solidFill>
                  <a:srgbClr val="0000DC"/>
                </a:solidFill>
              </a:rPr>
              <a:t>tráta je rychlá a velká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C00000"/>
                </a:solidFill>
              </a:rPr>
              <a:t>obtížný odhad </a:t>
            </a:r>
            <a:r>
              <a:rPr lang="cs-CZ" sz="2800" b="1" dirty="0">
                <a:solidFill>
                  <a:srgbClr val="0000DC"/>
                </a:solidFill>
              </a:rPr>
              <a:t>(skryté krvácení do </a:t>
            </a:r>
            <a:r>
              <a:rPr lang="cs-CZ" sz="2800" b="1" dirty="0" err="1">
                <a:solidFill>
                  <a:srgbClr val="0000DC"/>
                </a:solidFill>
              </a:rPr>
              <a:t>retroperitonea</a:t>
            </a:r>
            <a:r>
              <a:rPr lang="cs-CZ" sz="2800" b="1" dirty="0">
                <a:solidFill>
                  <a:srgbClr val="0000DC"/>
                </a:solidFill>
              </a:rPr>
              <a:t>/pánve)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0000DC"/>
                </a:solidFill>
              </a:rPr>
              <a:t>u těhotných až o </a:t>
            </a:r>
            <a:r>
              <a:rPr lang="cs-CZ" sz="2800" b="1" dirty="0">
                <a:solidFill>
                  <a:srgbClr val="C00000"/>
                </a:solidFill>
              </a:rPr>
              <a:t>40% vyšší objem krve </a:t>
            </a:r>
            <a:r>
              <a:rPr lang="cs-CZ" sz="2800" b="1" dirty="0">
                <a:solidFill>
                  <a:srgbClr val="0000DC"/>
                </a:solidFill>
              </a:rPr>
              <a:t>v III. </a:t>
            </a:r>
            <a:r>
              <a:rPr lang="cs-CZ" sz="2800" b="1" dirty="0" err="1">
                <a:solidFill>
                  <a:srgbClr val="0000DC"/>
                </a:solidFill>
              </a:rPr>
              <a:t>trim</a:t>
            </a:r>
            <a:r>
              <a:rPr lang="cs-CZ" sz="2800" b="1" dirty="0">
                <a:solidFill>
                  <a:srgbClr val="0000DC"/>
                </a:solidFill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C00000"/>
                </a:solidFill>
              </a:rPr>
              <a:t>příznaky hemoragického šoku s prodlevou</a:t>
            </a:r>
            <a:r>
              <a:rPr lang="cs-CZ" sz="2800" b="1" dirty="0">
                <a:solidFill>
                  <a:srgbClr val="0000DC"/>
                </a:solidFill>
              </a:rPr>
              <a:t>!!!!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0000DC"/>
                </a:solidFill>
              </a:rPr>
              <a:t>do 1000 ml TK i tepová frekvence v normě </a:t>
            </a:r>
          </a:p>
          <a:p>
            <a:endParaRPr lang="cs-CZ" sz="2800" b="1" dirty="0">
              <a:solidFill>
                <a:srgbClr val="0000DC"/>
              </a:solidFill>
            </a:endParaRPr>
          </a:p>
          <a:p>
            <a:r>
              <a:rPr lang="cs-CZ" sz="2800" b="1" dirty="0">
                <a:solidFill>
                  <a:srgbClr val="0000DC"/>
                </a:solidFill>
              </a:rPr>
              <a:t>    v prvních hodinách nebývá zřetelný pokles </a:t>
            </a:r>
            <a:r>
              <a:rPr lang="cs-CZ" sz="2800" b="1" dirty="0">
                <a:solidFill>
                  <a:srgbClr val="C00000"/>
                </a:solidFill>
              </a:rPr>
              <a:t>hemoglobinu</a:t>
            </a:r>
          </a:p>
          <a:p>
            <a:r>
              <a:rPr lang="cs-CZ" sz="2800" b="1" dirty="0">
                <a:solidFill>
                  <a:srgbClr val="0000DC"/>
                </a:solidFill>
              </a:rPr>
              <a:t>    VAROVNÁ ZNÁMKA – systolický tlak je     než pulz/min </a:t>
            </a:r>
          </a:p>
          <a:p>
            <a:endParaRPr lang="cs-CZ" altLang="cs-CZ" sz="2800" b="1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Šipka: dolů 1">
            <a:extLst>
              <a:ext uri="{FF2B5EF4-FFF2-40B4-BE49-F238E27FC236}">
                <a16:creationId xmlns:a16="http://schemas.microsoft.com/office/drawing/2014/main" id="{8C7ABC28-C4D4-463C-8070-FE7AE9732F01}"/>
              </a:ext>
            </a:extLst>
          </p:cNvPr>
          <p:cNvSpPr/>
          <p:nvPr/>
        </p:nvSpPr>
        <p:spPr bwMode="auto">
          <a:xfrm>
            <a:off x="7920679" y="5313404"/>
            <a:ext cx="222422" cy="358346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925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Abrupce placenty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516809"/>
            <a:ext cx="1122567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cs-CZ" altLang="cs-CZ" sz="2800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Předčasné odloučení placenty 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endParaRPr lang="cs-CZ" altLang="cs-CZ" sz="2800" b="1" dirty="0">
              <a:solidFill>
                <a:schemeClr val="tx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cs-CZ" altLang="cs-CZ" sz="2800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Situace ohrožující plod i matku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endParaRPr lang="cs-CZ" altLang="cs-CZ" sz="2800" b="1" dirty="0">
              <a:solidFill>
                <a:schemeClr val="tx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cs-CZ" altLang="cs-CZ" sz="2800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Incidence :  0,5 – 1 % všech gravidit 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endParaRPr lang="cs-CZ" altLang="cs-CZ" sz="2800" b="1" dirty="0">
              <a:solidFill>
                <a:schemeClr val="tx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cs-CZ" altLang="cs-CZ" sz="2800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Klasifikace dle rozsahu: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</a:t>
            </a:r>
            <a:r>
              <a:rPr lang="cs-CZ" altLang="cs-CZ" sz="2800" b="1" dirty="0" err="1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Abruptio</a:t>
            </a: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800" b="1" dirty="0" err="1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placentae</a:t>
            </a: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800" b="1" dirty="0" err="1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partialis</a:t>
            </a: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800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( částečná separace )</a:t>
            </a:r>
          </a:p>
          <a:p>
            <a:pPr>
              <a:defRPr/>
            </a:pPr>
            <a:r>
              <a:rPr lang="cs-CZ" altLang="cs-CZ" sz="2800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r>
              <a:rPr lang="cs-CZ" altLang="cs-CZ" sz="2800" b="1" dirty="0" err="1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Abruptio</a:t>
            </a: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800" b="1" dirty="0" err="1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placentae</a:t>
            </a: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800" b="1" dirty="0" err="1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totalis</a:t>
            </a: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cs-CZ" altLang="cs-CZ" sz="2800" b="1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( úplná separace)</a:t>
            </a:r>
          </a:p>
          <a:p>
            <a:pPr>
              <a:defRPr/>
            </a:pPr>
            <a:endParaRPr lang="cs-CZ" altLang="cs-CZ" sz="9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cs-CZ" altLang="cs-CZ" sz="9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cs-CZ" altLang="cs-CZ" sz="900" b="1" dirty="0">
                <a:latin typeface="Calibri" panose="020F0502020204030204" pitchFamily="34" charset="0"/>
                <a:cs typeface="Calibri" panose="020F0502020204030204" pitchFamily="34" charset="0"/>
              </a:rPr>
              <a:t>https://slideplayer.cz/slide/3260656/11/images/17/Patologie+placenty+Poruchy+odlu%C4%8Dov%C3%A1n%C3%AD+placenty.jpg</a:t>
            </a:r>
          </a:p>
          <a:p>
            <a:pPr marL="457200" indent="-457200">
              <a:buFontTx/>
              <a:buChar char="-"/>
              <a:defRPr/>
            </a:pPr>
            <a:endParaRPr lang="cs-CZ" altLang="cs-CZ" sz="9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C45B873-3030-4691-8539-D17B409619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77" y="1956892"/>
            <a:ext cx="3981373" cy="3619143"/>
          </a:xfrm>
          <a:prstGeom prst="rect">
            <a:avLst/>
          </a:prstGeom>
        </p:spPr>
      </p:pic>
      <p:sp>
        <p:nvSpPr>
          <p:cNvPr id="2" name="Hvězda: pěticípá 1">
            <a:extLst>
              <a:ext uri="{FF2B5EF4-FFF2-40B4-BE49-F238E27FC236}">
                <a16:creationId xmlns:a16="http://schemas.microsoft.com/office/drawing/2014/main" id="{96E6FCA2-2420-413B-8A7B-DD056DD864CA}"/>
              </a:ext>
            </a:extLst>
          </p:cNvPr>
          <p:cNvSpPr/>
          <p:nvPr/>
        </p:nvSpPr>
        <p:spPr bwMode="auto">
          <a:xfrm>
            <a:off x="11487150" y="2343150"/>
            <a:ext cx="174272" cy="104775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Hvězda: pěticípá 7">
            <a:extLst>
              <a:ext uri="{FF2B5EF4-FFF2-40B4-BE49-F238E27FC236}">
                <a16:creationId xmlns:a16="http://schemas.microsoft.com/office/drawing/2014/main" id="{7EC814F3-2EE1-46B1-8607-6D3515C03C56}"/>
              </a:ext>
            </a:extLst>
          </p:cNvPr>
          <p:cNvSpPr/>
          <p:nvPr/>
        </p:nvSpPr>
        <p:spPr bwMode="auto">
          <a:xfrm>
            <a:off x="232736" y="6670993"/>
            <a:ext cx="174272" cy="104775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0270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Peripart.krvácení</a:t>
            </a: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- léčba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identifikace příčiny a její odstranění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náhrada cirkulujícího objemu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ověření hemokoagulační situace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zajištění krevních náhrad (EBR, ČMP, 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trombonáplav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Fibrinogen , 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Exacyl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 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Novoseven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…….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altLang="cs-CZ" sz="800" b="1" dirty="0">
                <a:ea typeface="Tahoma" panose="020B0604030504040204" pitchFamily="34" charset="0"/>
                <a:cs typeface="Tahoma" panose="020B0604030504040204" pitchFamily="34" charset="0"/>
              </a:rPr>
              <a:t>       https://www.google.cz/search?q=krevn%C3%AD+deriv%C3%A1ty+transfuzn%C3%AD+p%C5%99%C3%ADpravky&amp;hl=cs&amp;source=lnms&amp;tbm=isch&amp;sa=X&amp;ved=2ahUKEwixw5Kn5d7pAhWKlqQKHUSBDG4Q_AUoAXoECAwQAw&amp;biw=960&amp;bih=434#imgrc=AkOxI_nARaEOAM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6D0454F-C8DE-4905-8D3E-912721B785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3" t="4487" r="1111" b="4487"/>
          <a:stretch/>
        </p:blipFill>
        <p:spPr>
          <a:xfrm>
            <a:off x="8340984" y="2062153"/>
            <a:ext cx="3576696" cy="2757367"/>
          </a:xfrm>
          <a:prstGeom prst="rect">
            <a:avLst/>
          </a:prstGeom>
        </p:spPr>
      </p:pic>
      <p:sp>
        <p:nvSpPr>
          <p:cNvPr id="2" name="Hvězda: pěticípá 1">
            <a:extLst>
              <a:ext uri="{FF2B5EF4-FFF2-40B4-BE49-F238E27FC236}">
                <a16:creationId xmlns:a16="http://schemas.microsoft.com/office/drawing/2014/main" id="{D1954FA9-CE57-4433-842A-6310BF60D9AB}"/>
              </a:ext>
            </a:extLst>
          </p:cNvPr>
          <p:cNvSpPr/>
          <p:nvPr/>
        </p:nvSpPr>
        <p:spPr bwMode="auto">
          <a:xfrm>
            <a:off x="247132" y="6661507"/>
            <a:ext cx="159785" cy="159425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Hvězda: pěticípá 7">
            <a:extLst>
              <a:ext uri="{FF2B5EF4-FFF2-40B4-BE49-F238E27FC236}">
                <a16:creationId xmlns:a16="http://schemas.microsoft.com/office/drawing/2014/main" id="{2526C2F4-7E3D-4294-A1BF-99128C8ABF16}"/>
              </a:ext>
            </a:extLst>
          </p:cNvPr>
          <p:cNvSpPr/>
          <p:nvPr/>
        </p:nvSpPr>
        <p:spPr bwMode="auto">
          <a:xfrm>
            <a:off x="11656576" y="2217181"/>
            <a:ext cx="159785" cy="159425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2850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Distres plodu – Intrauterinní hypoxie  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4599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marR="1753870" indent="-457200">
              <a:lnSpc>
                <a:spcPct val="79800"/>
              </a:lnSpc>
              <a:spcBef>
                <a:spcPts val="680"/>
              </a:spcBef>
              <a:buFont typeface="Wingdings" panose="05000000000000000000" pitchFamily="2" charset="2"/>
              <a:buChar char="Ø"/>
              <a:tabLst>
                <a:tab pos="2298065" algn="l"/>
              </a:tabLst>
            </a:pPr>
            <a:r>
              <a:rPr 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poruchou </a:t>
            </a:r>
            <a:r>
              <a:rPr lang="cs-CZ" sz="2800" b="1" spc="-5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výměny</a:t>
            </a:r>
            <a:r>
              <a:rPr lang="cs-CZ" sz="2800" b="1" spc="-80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b="1" spc="-5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plynů (omezení až přerušení)       </a:t>
            </a:r>
          </a:p>
          <a:p>
            <a:pPr marL="12700" marR="1753870">
              <a:lnSpc>
                <a:spcPct val="79800"/>
              </a:lnSpc>
              <a:spcBef>
                <a:spcPts val="680"/>
              </a:spcBef>
              <a:tabLst>
                <a:tab pos="2298065" algn="l"/>
              </a:tabLst>
            </a:pPr>
            <a:r>
              <a:rPr lang="cs-CZ" sz="2800" b="1" spc="-5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mezi matkou </a:t>
            </a:r>
            <a:r>
              <a:rPr 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cs-CZ" sz="2800" b="1" spc="-10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b="1" spc="-5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plodem</a:t>
            </a:r>
          </a:p>
          <a:p>
            <a:pPr marL="12700" marR="1753870">
              <a:lnSpc>
                <a:spcPct val="79800"/>
              </a:lnSpc>
              <a:spcBef>
                <a:spcPts val="680"/>
              </a:spcBef>
              <a:tabLst>
                <a:tab pos="2298065" algn="l"/>
              </a:tabLst>
            </a:pPr>
            <a:endParaRPr lang="cs-CZ" sz="2800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cs-CZ" altLang="cs-CZ" sz="2800" b="1" dirty="0" err="1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intrapartální</a:t>
            </a: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monitorování 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– včasná  identifikace hypoxie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1)  ozvy plodu</a:t>
            </a:r>
          </a:p>
          <a:p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2) CTG</a:t>
            </a:r>
          </a:p>
          <a:p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3) ST- analýza plodu </a:t>
            </a:r>
          </a:p>
          <a:p>
            <a:r>
              <a:rPr lang="cs-CZ" altLang="cs-CZ" sz="900" b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r>
              <a:rPr lang="cs-CZ" altLang="cs-CZ" sz="9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Zdroj obrázků </a:t>
            </a:r>
            <a:r>
              <a:rPr lang="cs-CZ" altLang="cs-CZ" sz="900" b="1" dirty="0" err="1">
                <a:latin typeface="Calibri" panose="020F0502020204030204" pitchFamily="34" charset="0"/>
                <a:cs typeface="Calibri" panose="020F0502020204030204" pitchFamily="34" charset="0"/>
              </a:rPr>
              <a:t>google</a:t>
            </a:r>
            <a:endParaRPr lang="cs-CZ" altLang="cs-CZ" sz="9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1A27C8B-362B-4040-8CD7-8D388FA80F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" r="4573" b="1803"/>
          <a:stretch/>
        </p:blipFill>
        <p:spPr>
          <a:xfrm>
            <a:off x="4632208" y="3864952"/>
            <a:ext cx="4043681" cy="299304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CD6733D-40F8-4A53-BE1D-F9F200CC54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0" t="4628" r="9063" b="6423"/>
          <a:stretch/>
        </p:blipFill>
        <p:spPr>
          <a:xfrm>
            <a:off x="8768080" y="3921163"/>
            <a:ext cx="3024526" cy="2880626"/>
          </a:xfrm>
          <a:prstGeom prst="rect">
            <a:avLst/>
          </a:prstGeom>
        </p:spPr>
      </p:pic>
      <p:sp>
        <p:nvSpPr>
          <p:cNvPr id="2" name="Hvězda: pěticípá 1">
            <a:extLst>
              <a:ext uri="{FF2B5EF4-FFF2-40B4-BE49-F238E27FC236}">
                <a16:creationId xmlns:a16="http://schemas.microsoft.com/office/drawing/2014/main" id="{BF031D3A-250E-43B2-B694-84617356A287}"/>
              </a:ext>
            </a:extLst>
          </p:cNvPr>
          <p:cNvSpPr/>
          <p:nvPr/>
        </p:nvSpPr>
        <p:spPr bwMode="auto">
          <a:xfrm>
            <a:off x="729049" y="6624436"/>
            <a:ext cx="148281" cy="109998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Hvězda: pěticípá 10">
            <a:extLst>
              <a:ext uri="{FF2B5EF4-FFF2-40B4-BE49-F238E27FC236}">
                <a16:creationId xmlns:a16="http://schemas.microsoft.com/office/drawing/2014/main" id="{99364948-1A9C-4377-88EA-319F21E4980F}"/>
              </a:ext>
            </a:extLst>
          </p:cNvPr>
          <p:cNvSpPr/>
          <p:nvPr/>
        </p:nvSpPr>
        <p:spPr bwMode="auto">
          <a:xfrm>
            <a:off x="8826865" y="4478472"/>
            <a:ext cx="148281" cy="109998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Hvězda: pěticípá 11">
            <a:extLst>
              <a:ext uri="{FF2B5EF4-FFF2-40B4-BE49-F238E27FC236}">
                <a16:creationId xmlns:a16="http://schemas.microsoft.com/office/drawing/2014/main" id="{56B37D0A-025D-4E8F-9B6E-DCA1903E30C9}"/>
              </a:ext>
            </a:extLst>
          </p:cNvPr>
          <p:cNvSpPr/>
          <p:nvPr/>
        </p:nvSpPr>
        <p:spPr bwMode="auto">
          <a:xfrm>
            <a:off x="4642031" y="4494949"/>
            <a:ext cx="148281" cy="109998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4017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Důsledky hypoxie plodu 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HIE - </a:t>
            </a:r>
            <a:r>
              <a:rPr lang="cs-CZ" altLang="cs-CZ" sz="2800" b="1" dirty="0" err="1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Hypoxicko</a:t>
            </a: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- ischemická encefalopatie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C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neurologická dysfunkce projevující se do 48 hod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hypoxie, otok mozku, poruchy tonu,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křeče, koma</a:t>
            </a:r>
          </a:p>
          <a:p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dlouhodobé následky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někdy úmrtí novorozence </a:t>
            </a:r>
          </a:p>
          <a:p>
            <a:r>
              <a:rPr lang="cs-CZ" altLang="cs-CZ" sz="900" b="1" dirty="0">
                <a:ea typeface="Tahoma" panose="020B0604030504040204" pitchFamily="34" charset="0"/>
                <a:cs typeface="Tahoma" panose="020B0604030504040204" pitchFamily="34" charset="0"/>
              </a:rPr>
              <a:t>https://www.slideshare.net/OseOkoene/asphyxia-64761526</a:t>
            </a:r>
            <a:endParaRPr lang="cs-CZ" altLang="cs-CZ" sz="9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692186D-7A4C-4B1C-A713-5AD73C2402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7" t="6137" r="11810" b="13589"/>
          <a:stretch/>
        </p:blipFill>
        <p:spPr>
          <a:xfrm>
            <a:off x="7660640" y="3664667"/>
            <a:ext cx="3700977" cy="2985319"/>
          </a:xfrm>
          <a:prstGeom prst="rect">
            <a:avLst/>
          </a:prstGeom>
        </p:spPr>
      </p:pic>
      <p:sp>
        <p:nvSpPr>
          <p:cNvPr id="2" name="Hvězda: pěticípá 1">
            <a:extLst>
              <a:ext uri="{FF2B5EF4-FFF2-40B4-BE49-F238E27FC236}">
                <a16:creationId xmlns:a16="http://schemas.microsoft.com/office/drawing/2014/main" id="{1C7F4B2E-A525-438F-AA37-70771522DE11}"/>
              </a:ext>
            </a:extLst>
          </p:cNvPr>
          <p:cNvSpPr/>
          <p:nvPr/>
        </p:nvSpPr>
        <p:spPr bwMode="auto">
          <a:xfrm>
            <a:off x="247132" y="6525580"/>
            <a:ext cx="152262" cy="124406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Hvězda: pěticípá 7">
            <a:extLst>
              <a:ext uri="{FF2B5EF4-FFF2-40B4-BE49-F238E27FC236}">
                <a16:creationId xmlns:a16="http://schemas.microsoft.com/office/drawing/2014/main" id="{6CC869B7-BAF2-47A4-846A-31E422352076}"/>
              </a:ext>
            </a:extLst>
          </p:cNvPr>
          <p:cNvSpPr/>
          <p:nvPr/>
        </p:nvSpPr>
        <p:spPr bwMode="auto">
          <a:xfrm>
            <a:off x="11112874" y="3774135"/>
            <a:ext cx="152262" cy="124406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1739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Důsledky hypoxie - DMO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800" b="1" u="sng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DMO</a:t>
            </a: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– dětská mozková obrna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pozdní </a:t>
            </a:r>
            <a:r>
              <a:rPr lang="cs-CZ" altLang="cs-CZ" sz="2800" b="1" dirty="0" err="1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neurologiccký</a:t>
            </a: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následek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diagnóza mezi 1. a 4. rokem života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příčiny : 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intrapartální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hypoxie 10- 20 %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infekce  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prenatální, postnatální  epizody hypoxie  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poporodní trauma, 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prematurita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</a:p>
          <a:p>
            <a:r>
              <a:rPr lang="cs-CZ" altLang="cs-CZ" sz="800" b="1" dirty="0">
                <a:ea typeface="Tahoma" panose="020B0604030504040204" pitchFamily="34" charset="0"/>
                <a:cs typeface="Tahoma" panose="020B0604030504040204" pitchFamily="34" charset="0"/>
              </a:rPr>
              <a:t>https://infodmo.webnode.cz/album/fotogalerie1/tomasek-jpg/</a:t>
            </a:r>
          </a:p>
          <a:p>
            <a:endParaRPr lang="cs-CZ" altLang="cs-CZ" sz="800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E39DE56-1B1C-4A63-AE4A-CCE2EC9FB1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3" t="6808" r="28048" b="6808"/>
          <a:stretch/>
        </p:blipFill>
        <p:spPr>
          <a:xfrm>
            <a:off x="8607289" y="2147812"/>
            <a:ext cx="2759188" cy="3164101"/>
          </a:xfrm>
          <a:prstGeom prst="rect">
            <a:avLst/>
          </a:prstGeom>
        </p:spPr>
      </p:pic>
      <p:sp>
        <p:nvSpPr>
          <p:cNvPr id="2" name="Hvězda: pěticípá 1">
            <a:extLst>
              <a:ext uri="{FF2B5EF4-FFF2-40B4-BE49-F238E27FC236}">
                <a16:creationId xmlns:a16="http://schemas.microsoft.com/office/drawing/2014/main" id="{E8248D63-AB14-4BC1-88F4-8AE35B766577}"/>
              </a:ext>
            </a:extLst>
          </p:cNvPr>
          <p:cNvSpPr/>
          <p:nvPr/>
        </p:nvSpPr>
        <p:spPr bwMode="auto">
          <a:xfrm>
            <a:off x="210062" y="6524370"/>
            <a:ext cx="172142" cy="148281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Hvězda: pěticípá 7">
            <a:extLst>
              <a:ext uri="{FF2B5EF4-FFF2-40B4-BE49-F238E27FC236}">
                <a16:creationId xmlns:a16="http://schemas.microsoft.com/office/drawing/2014/main" id="{97B52B1B-3FB4-4A9D-B246-2DB914B1765E}"/>
              </a:ext>
            </a:extLst>
          </p:cNvPr>
          <p:cNvSpPr/>
          <p:nvPr/>
        </p:nvSpPr>
        <p:spPr bwMode="auto">
          <a:xfrm>
            <a:off x="11075803" y="2253038"/>
            <a:ext cx="172142" cy="148281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816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776638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40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CTG- FIGO 2015</a:t>
            </a:r>
          </a:p>
          <a:p>
            <a:pPr algn="ctr">
              <a:lnSpc>
                <a:spcPct val="100000"/>
              </a:lnSpc>
            </a:pPr>
            <a:endParaRPr lang="cs-CZ" altLang="en-US" sz="4000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endParaRPr lang="cs-CZ" altLang="en-US" sz="4000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endParaRPr lang="cs-CZ" altLang="en-US" sz="4000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endParaRPr lang="cs-CZ" altLang="en-US" sz="4000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endParaRPr lang="cs-CZ" altLang="en-US" sz="4000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endParaRPr lang="cs-CZ" altLang="en-US" sz="4000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endParaRPr lang="cs-CZ" altLang="en-US" sz="4000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endParaRPr lang="cs-CZ" altLang="en-US" sz="4000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endParaRPr lang="cs-CZ" altLang="en-US" sz="4000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endParaRPr lang="cs-CZ" altLang="en-US" sz="4000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cs-CZ" altLang="en-US" sz="8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http://www.gynultrazvuk.cz/doporucene-postupy-cgps-cls-jep-k17.htmlhttp://www.gynultrazvuk.cz/doporucene-postupy-cgps-cls-jep-k17.htmlhttp://www.gynultrazvuk.cz/doporucene-postupy-cgps-cls-jep-k17.html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GTK FIGO 2015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342891B-CE04-48BB-B621-1AC641C12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888" y="999147"/>
            <a:ext cx="8022212" cy="555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185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Patofyziologie CTG 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800" b="1" u="sng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Bazální frekvence 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– dlouhodobý kompromis mezi vlivem parasympatiku a sympatiku :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vliv katecholaminů (stres, rozvoj hypoxie)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funkce srdce (ischemie myokardu, srdeční selhání) </a:t>
            </a:r>
          </a:p>
          <a:p>
            <a:endParaRPr lang="cs-CZ" altLang="cs-CZ" sz="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altLang="cs-CZ" sz="800" b="1" dirty="0"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</a:p>
          <a:p>
            <a:r>
              <a:rPr lang="cs-CZ" altLang="cs-CZ" sz="800" b="1" dirty="0">
                <a:ea typeface="Tahoma" panose="020B0604030504040204" pitchFamily="34" charset="0"/>
                <a:cs typeface="Tahoma" panose="020B0604030504040204" pitchFamily="34" charset="0"/>
              </a:rPr>
              <a:t>Zdroj :https://is.muni.cz/el/1411/jaro2015/BPPA0241c/3._Poslech_OP__KTG.pdf?lang=en</a:t>
            </a:r>
          </a:p>
          <a:p>
            <a:endParaRPr lang="cs-CZ" altLang="cs-CZ" sz="2800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Šipka: nahoru 7">
            <a:extLst>
              <a:ext uri="{FF2B5EF4-FFF2-40B4-BE49-F238E27FC236}">
                <a16:creationId xmlns:a16="http://schemas.microsoft.com/office/drawing/2014/main" id="{F01C8010-63D2-4EF6-942E-20B06B476747}"/>
              </a:ext>
            </a:extLst>
          </p:cNvPr>
          <p:cNvSpPr/>
          <p:nvPr/>
        </p:nvSpPr>
        <p:spPr bwMode="auto">
          <a:xfrm>
            <a:off x="727986" y="3195367"/>
            <a:ext cx="284480" cy="335280"/>
          </a:xfrm>
          <a:prstGeom prst="up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Šipka: dolů 12">
            <a:extLst>
              <a:ext uri="{FF2B5EF4-FFF2-40B4-BE49-F238E27FC236}">
                <a16:creationId xmlns:a16="http://schemas.microsoft.com/office/drawing/2014/main" id="{37ED5702-341E-4C63-AA38-49406CC19BE7}"/>
              </a:ext>
            </a:extLst>
          </p:cNvPr>
          <p:cNvSpPr/>
          <p:nvPr/>
        </p:nvSpPr>
        <p:spPr bwMode="auto">
          <a:xfrm>
            <a:off x="727986" y="3602019"/>
            <a:ext cx="284480" cy="406400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" name="Hvězda: pěticípá 1">
            <a:extLst>
              <a:ext uri="{FF2B5EF4-FFF2-40B4-BE49-F238E27FC236}">
                <a16:creationId xmlns:a16="http://schemas.microsoft.com/office/drawing/2014/main" id="{CB5B35A8-52FE-40F7-BF5C-63633DD44BB1}"/>
              </a:ext>
            </a:extLst>
          </p:cNvPr>
          <p:cNvSpPr/>
          <p:nvPr/>
        </p:nvSpPr>
        <p:spPr bwMode="auto">
          <a:xfrm>
            <a:off x="210061" y="6623226"/>
            <a:ext cx="184499" cy="123568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Hvězda: pěticípá 10">
            <a:extLst>
              <a:ext uri="{FF2B5EF4-FFF2-40B4-BE49-F238E27FC236}">
                <a16:creationId xmlns:a16="http://schemas.microsoft.com/office/drawing/2014/main" id="{52003C7F-D451-4227-8E97-092A570AECD1}"/>
              </a:ext>
            </a:extLst>
          </p:cNvPr>
          <p:cNvSpPr/>
          <p:nvPr/>
        </p:nvSpPr>
        <p:spPr bwMode="auto">
          <a:xfrm>
            <a:off x="9111077" y="4291907"/>
            <a:ext cx="184499" cy="123568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7DD32C1-C578-4D93-85CB-A6E488200A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7" t="22156" r="7931" b="56327"/>
          <a:stretch/>
        </p:blipFill>
        <p:spPr>
          <a:xfrm>
            <a:off x="2051226" y="4106070"/>
            <a:ext cx="7290500" cy="233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425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Patofyziologie CTG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cs-CZ" altLang="cs-CZ" sz="2800" b="1" u="sng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Variabilita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- okamžitý  vliv sympatiku a parasympatiku 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     - neustálé přizpůsobování se 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     variabilita- plod v útlumu  - spánek plodu, léky 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-  </a:t>
            </a: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zánět , hypoxie </a:t>
            </a:r>
          </a:p>
          <a:p>
            <a:endParaRPr lang="cs-CZ" altLang="cs-CZ" sz="2800" b="1" dirty="0">
              <a:solidFill>
                <a:srgbClr val="C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2800" b="1" dirty="0">
              <a:solidFill>
                <a:srgbClr val="C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2800" b="1" dirty="0">
              <a:solidFill>
                <a:srgbClr val="C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2800" b="1" dirty="0">
              <a:solidFill>
                <a:srgbClr val="C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2800" b="1" dirty="0">
              <a:solidFill>
                <a:srgbClr val="C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2800" b="1" dirty="0">
              <a:solidFill>
                <a:srgbClr val="C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altLang="cs-CZ" sz="800" b="1" dirty="0">
                <a:ea typeface="Tahoma" panose="020B0604030504040204" pitchFamily="34" charset="0"/>
                <a:cs typeface="Tahoma" panose="020B0604030504040204" pitchFamily="34" charset="0"/>
              </a:rPr>
              <a:t>Zdroj obrázku </a:t>
            </a:r>
            <a:r>
              <a:rPr lang="cs-CZ" altLang="cs-CZ" sz="800" b="1" dirty="0" err="1">
                <a:ea typeface="Tahoma" panose="020B0604030504040204" pitchFamily="34" charset="0"/>
                <a:cs typeface="Tahoma" panose="020B0604030504040204" pitchFamily="34" charset="0"/>
              </a:rPr>
              <a:t>google</a:t>
            </a:r>
            <a:r>
              <a:rPr lang="cs-CZ" altLang="cs-CZ" sz="800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2825AEA-09DF-45D5-842D-7D4FE966D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979" y="4025349"/>
            <a:ext cx="7792445" cy="2658360"/>
          </a:xfrm>
          <a:prstGeom prst="rect">
            <a:avLst/>
          </a:prstGeom>
        </p:spPr>
      </p:pic>
      <p:sp>
        <p:nvSpPr>
          <p:cNvPr id="8" name="Hvězda: pěticípá 7">
            <a:extLst>
              <a:ext uri="{FF2B5EF4-FFF2-40B4-BE49-F238E27FC236}">
                <a16:creationId xmlns:a16="http://schemas.microsoft.com/office/drawing/2014/main" id="{5AD46110-AF4C-4619-B18B-11772FC788D5}"/>
              </a:ext>
            </a:extLst>
          </p:cNvPr>
          <p:cNvSpPr/>
          <p:nvPr/>
        </p:nvSpPr>
        <p:spPr bwMode="auto">
          <a:xfrm>
            <a:off x="9910156" y="4450475"/>
            <a:ext cx="102832" cy="109160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Hvězda: pěticípá 10">
            <a:extLst>
              <a:ext uri="{FF2B5EF4-FFF2-40B4-BE49-F238E27FC236}">
                <a16:creationId xmlns:a16="http://schemas.microsoft.com/office/drawing/2014/main" id="{0BB597CD-6716-4830-81C6-DCF37171E885}"/>
              </a:ext>
            </a:extLst>
          </p:cNvPr>
          <p:cNvSpPr/>
          <p:nvPr/>
        </p:nvSpPr>
        <p:spPr bwMode="auto">
          <a:xfrm>
            <a:off x="189469" y="6530532"/>
            <a:ext cx="102832" cy="109160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" name="Šipka: dolů 1">
            <a:extLst>
              <a:ext uri="{FF2B5EF4-FFF2-40B4-BE49-F238E27FC236}">
                <a16:creationId xmlns:a16="http://schemas.microsoft.com/office/drawing/2014/main" id="{ECD88EFE-E2F8-4C28-BDA6-4C98C85170BE}"/>
              </a:ext>
            </a:extLst>
          </p:cNvPr>
          <p:cNvSpPr/>
          <p:nvPr/>
        </p:nvSpPr>
        <p:spPr bwMode="auto">
          <a:xfrm>
            <a:off x="2866768" y="3101546"/>
            <a:ext cx="222421" cy="444843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8415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Patofyziologie CTG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u="sng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cs-CZ" altLang="cs-CZ" sz="2800" b="1" u="sng" dirty="0" err="1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Decelerace</a:t>
            </a:r>
            <a:r>
              <a:rPr lang="cs-CZ" altLang="cs-CZ" sz="2800" b="1" u="sng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- pokles srdeční frekvence 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1) mechanický </a:t>
            </a:r>
            <a:r>
              <a:rPr lang="cs-CZ" altLang="cs-CZ" sz="2800" b="1" dirty="0" err="1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insult</a:t>
            </a: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bareceptory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komprese hlavy ,      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pupečníku 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neboo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očních bulbů)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2) hypoxický </a:t>
            </a:r>
            <a:r>
              <a:rPr lang="cs-CZ" altLang="cs-CZ" sz="2800" b="1" dirty="0" err="1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insult</a:t>
            </a: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– chemoreceptory    SpO2      CO2</a:t>
            </a:r>
          </a:p>
          <a:p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cs-CZ" altLang="cs-CZ" sz="800" b="1" dirty="0">
                <a:ea typeface="Tahoma" panose="020B0604030504040204" pitchFamily="34" charset="0"/>
                <a:cs typeface="Tahoma" panose="020B0604030504040204" pitchFamily="34" charset="0"/>
              </a:rPr>
              <a:t>Zdroj obrázku </a:t>
            </a:r>
            <a:r>
              <a:rPr lang="cs-CZ" altLang="cs-CZ" sz="800" b="1" dirty="0" err="1">
                <a:ea typeface="Tahoma" panose="020B0604030504040204" pitchFamily="34" charset="0"/>
                <a:cs typeface="Tahoma" panose="020B0604030504040204" pitchFamily="34" charset="0"/>
              </a:rPr>
              <a:t>google</a:t>
            </a:r>
            <a:r>
              <a:rPr lang="cs-CZ" altLang="cs-CZ" sz="800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Šipka: nahoru 7">
            <a:extLst>
              <a:ext uri="{FF2B5EF4-FFF2-40B4-BE49-F238E27FC236}">
                <a16:creationId xmlns:a16="http://schemas.microsoft.com/office/drawing/2014/main" id="{47A8DDDB-C091-4FF1-88BC-0656C3721000}"/>
              </a:ext>
            </a:extLst>
          </p:cNvPr>
          <p:cNvSpPr/>
          <p:nvPr/>
        </p:nvSpPr>
        <p:spPr bwMode="auto">
          <a:xfrm>
            <a:off x="9419115" y="3616249"/>
            <a:ext cx="284480" cy="335280"/>
          </a:xfrm>
          <a:prstGeom prst="up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Šipka: dolů 10">
            <a:extLst>
              <a:ext uri="{FF2B5EF4-FFF2-40B4-BE49-F238E27FC236}">
                <a16:creationId xmlns:a16="http://schemas.microsoft.com/office/drawing/2014/main" id="{9864F941-B3F3-416C-ADB3-EC88805065D8}"/>
              </a:ext>
            </a:extLst>
          </p:cNvPr>
          <p:cNvSpPr/>
          <p:nvPr/>
        </p:nvSpPr>
        <p:spPr bwMode="auto">
          <a:xfrm>
            <a:off x="7890786" y="3607068"/>
            <a:ext cx="284480" cy="406400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7B1735C-8981-4412-85A6-ABCEBC01D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45" y="4054586"/>
            <a:ext cx="7486150" cy="2465932"/>
          </a:xfrm>
          <a:prstGeom prst="rect">
            <a:avLst/>
          </a:prstGeom>
        </p:spPr>
      </p:pic>
      <p:sp>
        <p:nvSpPr>
          <p:cNvPr id="12" name="Hvězda: pěticípá 11">
            <a:extLst>
              <a:ext uri="{FF2B5EF4-FFF2-40B4-BE49-F238E27FC236}">
                <a16:creationId xmlns:a16="http://schemas.microsoft.com/office/drawing/2014/main" id="{D278D6DA-25DD-407E-B7DD-390256B01315}"/>
              </a:ext>
            </a:extLst>
          </p:cNvPr>
          <p:cNvSpPr/>
          <p:nvPr/>
        </p:nvSpPr>
        <p:spPr bwMode="auto">
          <a:xfrm>
            <a:off x="9551805" y="4475191"/>
            <a:ext cx="102832" cy="109160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Hvězda: pěticípá 12">
            <a:extLst>
              <a:ext uri="{FF2B5EF4-FFF2-40B4-BE49-F238E27FC236}">
                <a16:creationId xmlns:a16="http://schemas.microsoft.com/office/drawing/2014/main" id="{B752759A-C0E4-4F22-AD98-4727AB912DF3}"/>
              </a:ext>
            </a:extLst>
          </p:cNvPr>
          <p:cNvSpPr/>
          <p:nvPr/>
        </p:nvSpPr>
        <p:spPr bwMode="auto">
          <a:xfrm>
            <a:off x="486033" y="6419322"/>
            <a:ext cx="102832" cy="109160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9472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Patofyziologie CTG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Akcelerace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– somatický nervový systém 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Reakce na pohyb    zvýšení srdeční frekvence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Absence akcelerací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- při hypoxii redukce pohybů 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- úspora energie plodu</a:t>
            </a:r>
          </a:p>
          <a:p>
            <a:endParaRPr lang="cs-CZ" altLang="cs-CZ" sz="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altLang="cs-CZ" sz="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r>
              <a:rPr lang="cs-CZ" altLang="cs-CZ" sz="800" b="1" dirty="0">
                <a:ea typeface="Tahoma" panose="020B0604030504040204" pitchFamily="34" charset="0"/>
                <a:cs typeface="Tahoma" panose="020B0604030504040204" pitchFamily="34" charset="0"/>
              </a:rPr>
              <a:t>        Zdroj obrázku </a:t>
            </a:r>
            <a:r>
              <a:rPr lang="cs-CZ" altLang="cs-CZ" sz="800" b="1" dirty="0" err="1">
                <a:ea typeface="Tahoma" panose="020B0604030504040204" pitchFamily="34" charset="0"/>
                <a:cs typeface="Tahoma" panose="020B0604030504040204" pitchFamily="34" charset="0"/>
              </a:rPr>
              <a:t>google</a:t>
            </a:r>
            <a:r>
              <a:rPr lang="cs-CZ" altLang="cs-CZ" sz="800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Šipka: nahoru 6">
            <a:extLst>
              <a:ext uri="{FF2B5EF4-FFF2-40B4-BE49-F238E27FC236}">
                <a16:creationId xmlns:a16="http://schemas.microsoft.com/office/drawing/2014/main" id="{B7AB519B-9F84-4B11-9188-6D9F87FBA41E}"/>
              </a:ext>
            </a:extLst>
          </p:cNvPr>
          <p:cNvSpPr/>
          <p:nvPr/>
        </p:nvSpPr>
        <p:spPr bwMode="auto">
          <a:xfrm>
            <a:off x="4339115" y="2738439"/>
            <a:ext cx="284480" cy="335280"/>
          </a:xfrm>
          <a:prstGeom prst="up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665C8CF-CF68-4992-9B77-13A3EFA99F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1" t="6272" r="6566" b="48634"/>
          <a:stretch/>
        </p:blipFill>
        <p:spPr>
          <a:xfrm>
            <a:off x="3117850" y="4515960"/>
            <a:ext cx="5956300" cy="2342040"/>
          </a:xfrm>
          <a:prstGeom prst="rect">
            <a:avLst/>
          </a:prstGeom>
        </p:spPr>
      </p:pic>
      <p:sp>
        <p:nvSpPr>
          <p:cNvPr id="2" name="Hvězda: pěticípá 1">
            <a:extLst>
              <a:ext uri="{FF2B5EF4-FFF2-40B4-BE49-F238E27FC236}">
                <a16:creationId xmlns:a16="http://schemas.microsoft.com/office/drawing/2014/main" id="{069BBFEA-68F9-4E85-BF70-C7279DC61FEE}"/>
              </a:ext>
            </a:extLst>
          </p:cNvPr>
          <p:cNvSpPr/>
          <p:nvPr/>
        </p:nvSpPr>
        <p:spPr bwMode="auto">
          <a:xfrm>
            <a:off x="518988" y="6575844"/>
            <a:ext cx="102832" cy="109160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Hvězda: pěticípá 10">
            <a:extLst>
              <a:ext uri="{FF2B5EF4-FFF2-40B4-BE49-F238E27FC236}">
                <a16:creationId xmlns:a16="http://schemas.microsoft.com/office/drawing/2014/main" id="{4DC0AEB5-57E7-4AB8-85E5-43FCAE7EEFD1}"/>
              </a:ext>
            </a:extLst>
          </p:cNvPr>
          <p:cNvSpPr/>
          <p:nvPr/>
        </p:nvSpPr>
        <p:spPr bwMode="auto">
          <a:xfrm>
            <a:off x="8765092" y="4553450"/>
            <a:ext cx="102832" cy="109160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9532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Hypoxie – kontrakční činnost 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Děložní kontrakce :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dočasné  omezení výměny 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plynů mezi matkou a plodem</a:t>
            </a:r>
          </a:p>
          <a:p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 případě 1) chronické hypoxie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  2) IUGR</a:t>
            </a:r>
          </a:p>
          <a:p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rezervy k dalším 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hypoxickým inzultům 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</a:p>
          <a:p>
            <a:r>
              <a:rPr lang="cs-CZ" altLang="cs-CZ" sz="800" b="1" dirty="0">
                <a:ea typeface="Tahoma" panose="020B0604030504040204" pitchFamily="34" charset="0"/>
                <a:cs typeface="Tahoma" panose="020B0604030504040204" pitchFamily="34" charset="0"/>
              </a:rPr>
              <a:t>https://www.abclawcenters.com/blog/2013/07/25/new-drug-high-concentration-cytotec-132094/</a:t>
            </a:r>
          </a:p>
          <a:p>
            <a:endParaRPr lang="cs-CZ" altLang="cs-CZ" sz="800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Šipka: dolů 6">
            <a:extLst>
              <a:ext uri="{FF2B5EF4-FFF2-40B4-BE49-F238E27FC236}">
                <a16:creationId xmlns:a16="http://schemas.microsoft.com/office/drawing/2014/main" id="{732C92AD-EC07-431C-B7EC-0062142497AE}"/>
              </a:ext>
            </a:extLst>
          </p:cNvPr>
          <p:cNvSpPr/>
          <p:nvPr/>
        </p:nvSpPr>
        <p:spPr bwMode="auto">
          <a:xfrm>
            <a:off x="974360" y="5324847"/>
            <a:ext cx="284480" cy="406400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E305146-0F90-441D-AB4F-429D9E6523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" t="1225" r="3605" b="3082"/>
          <a:stretch/>
        </p:blipFill>
        <p:spPr>
          <a:xfrm>
            <a:off x="6598506" y="2137969"/>
            <a:ext cx="5585254" cy="4250477"/>
          </a:xfrm>
          <a:prstGeom prst="rect">
            <a:avLst/>
          </a:prstGeom>
        </p:spPr>
      </p:pic>
      <p:sp>
        <p:nvSpPr>
          <p:cNvPr id="2" name="Hvězda: pěticípá 1">
            <a:extLst>
              <a:ext uri="{FF2B5EF4-FFF2-40B4-BE49-F238E27FC236}">
                <a16:creationId xmlns:a16="http://schemas.microsoft.com/office/drawing/2014/main" id="{9233E93A-7230-4984-B7CF-1276E06E1112}"/>
              </a:ext>
            </a:extLst>
          </p:cNvPr>
          <p:cNvSpPr/>
          <p:nvPr/>
        </p:nvSpPr>
        <p:spPr bwMode="auto">
          <a:xfrm>
            <a:off x="259492" y="6550294"/>
            <a:ext cx="139902" cy="122355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Hvězda: pěticípá 10">
            <a:extLst>
              <a:ext uri="{FF2B5EF4-FFF2-40B4-BE49-F238E27FC236}">
                <a16:creationId xmlns:a16="http://schemas.microsoft.com/office/drawing/2014/main" id="{8F4A95FD-5D63-429D-94A1-32E8027E7DDA}"/>
              </a:ext>
            </a:extLst>
          </p:cNvPr>
          <p:cNvSpPr/>
          <p:nvPr/>
        </p:nvSpPr>
        <p:spPr bwMode="auto">
          <a:xfrm>
            <a:off x="11891355" y="2254250"/>
            <a:ext cx="139902" cy="122355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269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Abrupce placenty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cs-CZ" alt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F46E58D0-B5F7-4C49-8ED3-4E948F198E6E}"/>
              </a:ext>
            </a:extLst>
          </p:cNvPr>
          <p:cNvSpPr/>
          <p:nvPr/>
        </p:nvSpPr>
        <p:spPr>
          <a:xfrm>
            <a:off x="3048000" y="3013502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sz="900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https://medsphere.wordpress.com/2017/04/09/abruptio-placentae/</a:t>
            </a:r>
            <a:endParaRPr lang="cs-CZ" sz="900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900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AE2ABD5-07BE-4B0A-8038-9E1290D274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" t="9266" r="1006" b="14512"/>
          <a:stretch/>
        </p:blipFill>
        <p:spPr>
          <a:xfrm>
            <a:off x="2076450" y="2409824"/>
            <a:ext cx="8984706" cy="3693319"/>
          </a:xfrm>
          <a:prstGeom prst="rect">
            <a:avLst/>
          </a:prstGeom>
        </p:spPr>
      </p:pic>
      <p:sp>
        <p:nvSpPr>
          <p:cNvPr id="8" name="Hvězda: pěticípá 7">
            <a:extLst>
              <a:ext uri="{FF2B5EF4-FFF2-40B4-BE49-F238E27FC236}">
                <a16:creationId xmlns:a16="http://schemas.microsoft.com/office/drawing/2014/main" id="{6AF5CE6A-2C61-4E51-B88F-5EC975985143}"/>
              </a:ext>
            </a:extLst>
          </p:cNvPr>
          <p:cNvSpPr/>
          <p:nvPr/>
        </p:nvSpPr>
        <p:spPr bwMode="auto">
          <a:xfrm>
            <a:off x="10934700" y="2529166"/>
            <a:ext cx="126456" cy="150646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Hvězda: pěticípá 11">
            <a:extLst>
              <a:ext uri="{FF2B5EF4-FFF2-40B4-BE49-F238E27FC236}">
                <a16:creationId xmlns:a16="http://schemas.microsoft.com/office/drawing/2014/main" id="{6BEDD93A-D469-47E8-8E6F-ED1A535F8EA8}"/>
              </a:ext>
            </a:extLst>
          </p:cNvPr>
          <p:cNvSpPr/>
          <p:nvPr/>
        </p:nvSpPr>
        <p:spPr bwMode="auto">
          <a:xfrm>
            <a:off x="2907520" y="6313637"/>
            <a:ext cx="161925" cy="182690"/>
          </a:xfrm>
          <a:prstGeom prst="star5">
            <a:avLst>
              <a:gd name="adj" fmla="val 21725"/>
              <a:gd name="hf" fmla="val 105146"/>
              <a:gd name="vf" fmla="val 11055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7173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538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Hypoxie – komprese pupečníku</a:t>
            </a:r>
          </a:p>
          <a:p>
            <a:pPr algn="ctr">
              <a:defRPr/>
            </a:pPr>
            <a:endParaRPr lang="cs-CZ" altLang="cs-CZ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cs-CZ" altLang="cs-CZ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cs-CZ" altLang="cs-CZ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cs-CZ" altLang="cs-CZ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cs-CZ" altLang="cs-CZ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cs-CZ" altLang="cs-CZ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cs-CZ" altLang="cs-CZ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cs-CZ" altLang="cs-CZ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https://www.abclawcenters.com/umbilical-cord-problems</a:t>
            </a:r>
            <a:r>
              <a:rPr lang="cs-CZ" altLang="cs-CZ" sz="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/  </a:t>
            </a:r>
          </a:p>
          <a:p>
            <a:pPr algn="ctr">
              <a:defRPr/>
            </a:pPr>
            <a:r>
              <a:rPr lang="cs-CZ" sz="800" dirty="0"/>
              <a:t>https://www.researchgate.net/figure/Truthful-pathophysiological-cord-compression-deceleration-Schematic-drawing-for-CTG_fig2_334448342</a:t>
            </a:r>
          </a:p>
          <a:p>
            <a:pPr algn="ctr">
              <a:defRPr/>
            </a:pPr>
            <a:endParaRPr lang="cs-CZ" altLang="cs-CZ" sz="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E0C5646-62A5-4DAD-8D57-41FF4E06D8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8" t="9648" r="1895" b="2906"/>
          <a:stretch/>
        </p:blipFill>
        <p:spPr>
          <a:xfrm>
            <a:off x="7537422" y="1915297"/>
            <a:ext cx="3956201" cy="443470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F9576B1-09E6-4625-B20E-E86F0EA357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1" r="2931" b="5651"/>
          <a:stretch/>
        </p:blipFill>
        <p:spPr>
          <a:xfrm>
            <a:off x="623436" y="2273640"/>
            <a:ext cx="5864603" cy="3924972"/>
          </a:xfrm>
          <a:prstGeom prst="rect">
            <a:avLst/>
          </a:prstGeom>
        </p:spPr>
      </p:pic>
      <p:sp>
        <p:nvSpPr>
          <p:cNvPr id="2" name="Hvězda: pěticípá 1">
            <a:extLst>
              <a:ext uri="{FF2B5EF4-FFF2-40B4-BE49-F238E27FC236}">
                <a16:creationId xmlns:a16="http://schemas.microsoft.com/office/drawing/2014/main" id="{5B0D6B2D-2FD5-4306-8946-B80996B52404}"/>
              </a:ext>
            </a:extLst>
          </p:cNvPr>
          <p:cNvSpPr/>
          <p:nvPr/>
        </p:nvSpPr>
        <p:spPr bwMode="auto">
          <a:xfrm>
            <a:off x="4654579" y="6233547"/>
            <a:ext cx="78058" cy="111213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Hvězda: pěticípá 10">
            <a:extLst>
              <a:ext uri="{FF2B5EF4-FFF2-40B4-BE49-F238E27FC236}">
                <a16:creationId xmlns:a16="http://schemas.microsoft.com/office/drawing/2014/main" id="{81CE00A7-0C17-4493-9D36-30C9A86E7934}"/>
              </a:ext>
            </a:extLst>
          </p:cNvPr>
          <p:cNvSpPr/>
          <p:nvPr/>
        </p:nvSpPr>
        <p:spPr bwMode="auto">
          <a:xfrm>
            <a:off x="786999" y="2501384"/>
            <a:ext cx="143863" cy="128102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Hvězda: pěticípá 6">
            <a:extLst>
              <a:ext uri="{FF2B5EF4-FFF2-40B4-BE49-F238E27FC236}">
                <a16:creationId xmlns:a16="http://schemas.microsoft.com/office/drawing/2014/main" id="{4AF409C8-7F59-4AF8-9350-B711AF75ABCB}"/>
              </a:ext>
            </a:extLst>
          </p:cNvPr>
          <p:cNvSpPr/>
          <p:nvPr/>
        </p:nvSpPr>
        <p:spPr bwMode="auto">
          <a:xfrm>
            <a:off x="2607276" y="6344759"/>
            <a:ext cx="119650" cy="168463"/>
          </a:xfrm>
          <a:prstGeom prst="star5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Hvězda: pěticípá 11">
            <a:extLst>
              <a:ext uri="{FF2B5EF4-FFF2-40B4-BE49-F238E27FC236}">
                <a16:creationId xmlns:a16="http://schemas.microsoft.com/office/drawing/2014/main" id="{550FE974-8F77-46FF-AC1C-7FD5D2EB14FE}"/>
              </a:ext>
            </a:extLst>
          </p:cNvPr>
          <p:cNvSpPr/>
          <p:nvPr/>
        </p:nvSpPr>
        <p:spPr bwMode="auto">
          <a:xfrm>
            <a:off x="11199369" y="2314454"/>
            <a:ext cx="205632" cy="186930"/>
          </a:xfrm>
          <a:prstGeom prst="star5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6504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Šestiúhelník 5">
            <a:extLst>
              <a:ext uri="{FF2B5EF4-FFF2-40B4-BE49-F238E27FC236}">
                <a16:creationId xmlns:a16="http://schemas.microsoft.com/office/drawing/2014/main" id="{D8517A91-7ED2-4721-AD23-771B9BB9046F}"/>
              </a:ext>
            </a:extLst>
          </p:cNvPr>
          <p:cNvSpPr/>
          <p:nvPr/>
        </p:nvSpPr>
        <p:spPr bwMode="auto">
          <a:xfrm>
            <a:off x="3181350" y="5743576"/>
            <a:ext cx="962026" cy="419100"/>
          </a:xfrm>
          <a:prstGeom prst="hexagon">
            <a:avLst/>
          </a:prstGeom>
          <a:solidFill>
            <a:srgbClr val="C0000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" name="Šestiúhelník 1">
            <a:extLst>
              <a:ext uri="{FF2B5EF4-FFF2-40B4-BE49-F238E27FC236}">
                <a16:creationId xmlns:a16="http://schemas.microsoft.com/office/drawing/2014/main" id="{897CEA08-E25E-46A0-8FA8-FA2EB3BA4587}"/>
              </a:ext>
            </a:extLst>
          </p:cNvPr>
          <p:cNvSpPr/>
          <p:nvPr/>
        </p:nvSpPr>
        <p:spPr bwMode="auto">
          <a:xfrm>
            <a:off x="3152775" y="5324475"/>
            <a:ext cx="962025" cy="419100"/>
          </a:xfrm>
          <a:prstGeom prst="hexagon">
            <a:avLst/>
          </a:prstGeom>
          <a:solidFill>
            <a:srgbClr val="C0000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Typy hypoxie SUBAKUTNÍ 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5823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rozvoj během </a:t>
            </a: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krátkého časového intervalu    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(30- 60 minut) stále hlubší a širší 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decelerace</a:t>
            </a: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-  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Decelerace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převažují nad 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mezideceleračním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obdobím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-  </a:t>
            </a: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Neschopnost plodu saturovat O2 a zbavit se CO2 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-  pokles pH 0,01/2-3 min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Výskyt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: 1) aktivní  tlačení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2) posílení Oxytocinem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Opatření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: 1) </a:t>
            </a:r>
            <a:r>
              <a:rPr lang="cs-CZ" altLang="cs-CZ" sz="2800" b="1" dirty="0">
                <a:ea typeface="Tahoma" panose="020B0604030504040204" pitchFamily="34" charset="0"/>
                <a:cs typeface="Tahoma" panose="020B0604030504040204" pitchFamily="34" charset="0"/>
              </a:rPr>
              <a:t>Stop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Oxytocin, polohování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  2) </a:t>
            </a:r>
            <a:r>
              <a:rPr lang="cs-CZ" altLang="cs-CZ" sz="2800" b="1" dirty="0">
                <a:ea typeface="Tahoma" panose="020B0604030504040204" pitchFamily="34" charset="0"/>
                <a:cs typeface="Tahoma" panose="020B0604030504040204" pitchFamily="34" charset="0"/>
              </a:rPr>
              <a:t>Stop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aktivní tlačení,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  3) operační ukončení porodu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    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13308C2-80C5-4362-A7E6-98494023CA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6" t="-1" r="28541" b="-4597"/>
          <a:stretch/>
        </p:blipFill>
        <p:spPr>
          <a:xfrm>
            <a:off x="7935926" y="5105690"/>
            <a:ext cx="4278652" cy="178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802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Šestiúhelník 2">
            <a:extLst>
              <a:ext uri="{FF2B5EF4-FFF2-40B4-BE49-F238E27FC236}">
                <a16:creationId xmlns:a16="http://schemas.microsoft.com/office/drawing/2014/main" id="{56A35BAC-9A0D-4CA0-B5D0-B728B73AD008}"/>
              </a:ext>
            </a:extLst>
          </p:cNvPr>
          <p:cNvSpPr/>
          <p:nvPr/>
        </p:nvSpPr>
        <p:spPr bwMode="auto">
          <a:xfrm>
            <a:off x="904875" y="4829176"/>
            <a:ext cx="961025" cy="495300"/>
          </a:xfrm>
          <a:prstGeom prst="hexagon">
            <a:avLst/>
          </a:prstGeom>
          <a:solidFill>
            <a:srgbClr val="C0000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Typy hypoxie – POSTUPNĚ PROGREDUJÍCÍ  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trvá  řádově hodiny , typická </a:t>
            </a: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adaptace plodu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Decelerace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častější a hlubší         vyplavení adrenalinu       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plodu         zvýšení bazální frekvence         hypoxie CNS 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omezení variability       hypoxie myokardu             selhání</a:t>
            </a:r>
          </a:p>
          <a:p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Opatření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: 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1) </a:t>
            </a:r>
            <a:r>
              <a:rPr lang="cs-CZ" altLang="cs-CZ" b="1" dirty="0">
                <a:ea typeface="Tahoma" panose="020B0604030504040204" pitchFamily="34" charset="0"/>
                <a:cs typeface="Tahoma" panose="020B0604030504040204" pitchFamily="34" charset="0"/>
              </a:rPr>
              <a:t>STOP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Oxytocin , 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2) intenzivní monitoring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3) Operační ukončení 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</a:t>
            </a:r>
            <a:endParaRPr lang="cs-CZ" altLang="cs-CZ" sz="2800" b="1" dirty="0">
              <a:solidFill>
                <a:schemeClr val="tx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Šipka: doprava 1">
            <a:extLst>
              <a:ext uri="{FF2B5EF4-FFF2-40B4-BE49-F238E27FC236}">
                <a16:creationId xmlns:a16="http://schemas.microsoft.com/office/drawing/2014/main" id="{78D8A5A3-C7A7-480F-912D-28DE41161733}"/>
              </a:ext>
            </a:extLst>
          </p:cNvPr>
          <p:cNvSpPr/>
          <p:nvPr/>
        </p:nvSpPr>
        <p:spPr bwMode="auto">
          <a:xfrm>
            <a:off x="4962772" y="3619114"/>
            <a:ext cx="533400" cy="317500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Šipka: doprava 7">
            <a:extLst>
              <a:ext uri="{FF2B5EF4-FFF2-40B4-BE49-F238E27FC236}">
                <a16:creationId xmlns:a16="http://schemas.microsoft.com/office/drawing/2014/main" id="{E39D6FFA-4FC4-4F03-92FF-B02177750919}"/>
              </a:ext>
            </a:extLst>
          </p:cNvPr>
          <p:cNvSpPr/>
          <p:nvPr/>
        </p:nvSpPr>
        <p:spPr bwMode="auto">
          <a:xfrm>
            <a:off x="7473727" y="3178062"/>
            <a:ext cx="533400" cy="317500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EF919943-C18D-48F9-A9F3-4E2DD094B92E}"/>
              </a:ext>
            </a:extLst>
          </p:cNvPr>
          <p:cNvSpPr/>
          <p:nvPr/>
        </p:nvSpPr>
        <p:spPr bwMode="auto">
          <a:xfrm>
            <a:off x="2730500" y="2801532"/>
            <a:ext cx="533400" cy="317500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Šipka: doprava 11">
            <a:extLst>
              <a:ext uri="{FF2B5EF4-FFF2-40B4-BE49-F238E27FC236}">
                <a16:creationId xmlns:a16="http://schemas.microsoft.com/office/drawing/2014/main" id="{D99797AF-6115-472C-8366-CE3CD4ABD4CD}"/>
              </a:ext>
            </a:extLst>
          </p:cNvPr>
          <p:cNvSpPr/>
          <p:nvPr/>
        </p:nvSpPr>
        <p:spPr bwMode="auto">
          <a:xfrm>
            <a:off x="6502400" y="2801532"/>
            <a:ext cx="533400" cy="317500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Šipka: doprava 12">
            <a:extLst>
              <a:ext uri="{FF2B5EF4-FFF2-40B4-BE49-F238E27FC236}">
                <a16:creationId xmlns:a16="http://schemas.microsoft.com/office/drawing/2014/main" id="{BCD71A2C-EDE7-467E-8837-679D6A0818A6}"/>
              </a:ext>
            </a:extLst>
          </p:cNvPr>
          <p:cNvSpPr/>
          <p:nvPr/>
        </p:nvSpPr>
        <p:spPr bwMode="auto">
          <a:xfrm>
            <a:off x="8983604" y="3678177"/>
            <a:ext cx="533400" cy="317500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5" name="Šipka: doprava 14">
            <a:extLst>
              <a:ext uri="{FF2B5EF4-FFF2-40B4-BE49-F238E27FC236}">
                <a16:creationId xmlns:a16="http://schemas.microsoft.com/office/drawing/2014/main" id="{07F37314-5A50-4734-A59E-7039081DCA09}"/>
              </a:ext>
            </a:extLst>
          </p:cNvPr>
          <p:cNvSpPr/>
          <p:nvPr/>
        </p:nvSpPr>
        <p:spPr bwMode="auto">
          <a:xfrm>
            <a:off x="1865900" y="3178062"/>
            <a:ext cx="533400" cy="317500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6" name="Šipka: doprava 15">
            <a:extLst>
              <a:ext uri="{FF2B5EF4-FFF2-40B4-BE49-F238E27FC236}">
                <a16:creationId xmlns:a16="http://schemas.microsoft.com/office/drawing/2014/main" id="{4962F5B1-8585-4066-9797-61D5EE3355AD}"/>
              </a:ext>
            </a:extLst>
          </p:cNvPr>
          <p:cNvSpPr/>
          <p:nvPr/>
        </p:nvSpPr>
        <p:spPr bwMode="auto">
          <a:xfrm>
            <a:off x="768845" y="3678177"/>
            <a:ext cx="533400" cy="317500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26A0937-AB77-4C71-ACBB-ACB8FFB91C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3" t="1" r="32573" b="-365"/>
          <a:stretch/>
        </p:blipFill>
        <p:spPr>
          <a:xfrm>
            <a:off x="9740900" y="3500438"/>
            <a:ext cx="444500" cy="672978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CB172EBC-DFD1-437D-9229-9551777202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379" y="4057971"/>
            <a:ext cx="3713550" cy="275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886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Typy hypoxie CHRONICKÁ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625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PREPARTÁLNÍ INSULT 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dlouhodobá hypoxie 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schopnost adaptace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CTG  typický obraz 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- Ztráta </a:t>
            </a: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CYKLICITY 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(limit max 50 minut)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- omezená variabilita – útlum autonomního NS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- absence akcelerací (útlum somatického NS), 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decelerace</a:t>
            </a: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CAVE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- </a:t>
            </a: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Riziko rychle dekompenzace 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!!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- operační ukončení před začátkem kontrakcí 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    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D7B0B1B-5E3E-4BC9-B147-1477784020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7" r="4047" b="16708"/>
          <a:stretch/>
        </p:blipFill>
        <p:spPr>
          <a:xfrm>
            <a:off x="6432079" y="1987068"/>
            <a:ext cx="4819715" cy="243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554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Typy hypoxie – AKUTNÍ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prolongovaná 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decelerace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pod 80/min trvající </a:t>
            </a:r>
            <a:r>
              <a:rPr lang="en-GB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&gt; 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 min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náhlý pokles srdeční frekvence  </a:t>
            </a:r>
            <a:r>
              <a:rPr lang="en-GB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&lt; 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FHR 60/min 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FHR  60/min nestačí na 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perfuzi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mozku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rychlost  poklesu pH 0,01/min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800" b="1" dirty="0">
                <a:ea typeface="Tahoma" panose="020B0604030504040204" pitchFamily="34" charset="0"/>
                <a:cs typeface="Tahoma" panose="020B0604030504040204" pitchFamily="34" charset="0"/>
              </a:rPr>
              <a:t>handbook </a:t>
            </a:r>
            <a:r>
              <a:rPr lang="cs-CZ" altLang="cs-CZ" sz="800" b="1" dirty="0" err="1"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cs-CZ" altLang="cs-CZ" sz="800" b="1" dirty="0">
                <a:ea typeface="Tahoma" panose="020B0604030504040204" pitchFamily="34" charset="0"/>
                <a:cs typeface="Tahoma" panose="020B0604030504040204" pitchFamily="34" charset="0"/>
              </a:rPr>
              <a:t> CTG </a:t>
            </a:r>
            <a:r>
              <a:rPr lang="cs-CZ" altLang="cs-CZ" sz="800" b="1" dirty="0" err="1">
                <a:ea typeface="Tahoma" panose="020B0604030504040204" pitchFamily="34" charset="0"/>
                <a:cs typeface="Tahoma" panose="020B0604030504040204" pitchFamily="34" charset="0"/>
              </a:rPr>
              <a:t>interpretation</a:t>
            </a:r>
            <a:r>
              <a:rPr lang="cs-CZ" altLang="cs-CZ" sz="800" b="1" dirty="0">
                <a:ea typeface="Tahoma" panose="020B0604030504040204" pitchFamily="34" charset="0"/>
                <a:cs typeface="Tahoma" panose="020B0604030504040204" pitchFamily="34" charset="0"/>
              </a:rPr>
              <a:t> E. </a:t>
            </a:r>
            <a:r>
              <a:rPr lang="cs-CZ" altLang="cs-CZ" sz="800" b="1" dirty="0" err="1">
                <a:ea typeface="Tahoma" panose="020B0604030504040204" pitchFamily="34" charset="0"/>
                <a:cs typeface="Tahoma" panose="020B0604030504040204" pitchFamily="34" charset="0"/>
              </a:rPr>
              <a:t>ChChandraharan</a:t>
            </a:r>
            <a:endParaRPr lang="cs-CZ" altLang="cs-CZ" sz="800" b="1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CD45235-E8B5-4514-AF0F-6B21797F69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8" r="2001" b="4672"/>
          <a:stretch/>
        </p:blipFill>
        <p:spPr>
          <a:xfrm>
            <a:off x="8287299" y="3933988"/>
            <a:ext cx="3505307" cy="282241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9CFBFA9-0CBD-4A24-9F80-F826340C3F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62" y="4412475"/>
            <a:ext cx="4215681" cy="2416923"/>
          </a:xfrm>
          <a:prstGeom prst="rect">
            <a:avLst/>
          </a:prstGeom>
        </p:spPr>
      </p:pic>
      <p:sp>
        <p:nvSpPr>
          <p:cNvPr id="2" name="Hvězda: pěticípá 1">
            <a:extLst>
              <a:ext uri="{FF2B5EF4-FFF2-40B4-BE49-F238E27FC236}">
                <a16:creationId xmlns:a16="http://schemas.microsoft.com/office/drawing/2014/main" id="{5FB3D52E-CFC6-4008-8EB5-8927F0D58324}"/>
              </a:ext>
            </a:extLst>
          </p:cNvPr>
          <p:cNvSpPr/>
          <p:nvPr/>
        </p:nvSpPr>
        <p:spPr bwMode="auto">
          <a:xfrm>
            <a:off x="296562" y="6363730"/>
            <a:ext cx="102832" cy="7414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Hvězda: pěticípá 11">
            <a:extLst>
              <a:ext uri="{FF2B5EF4-FFF2-40B4-BE49-F238E27FC236}">
                <a16:creationId xmlns:a16="http://schemas.microsoft.com/office/drawing/2014/main" id="{1F1C5CEA-2F57-498F-933B-3E5A49005E70}"/>
              </a:ext>
            </a:extLst>
          </p:cNvPr>
          <p:cNvSpPr/>
          <p:nvPr/>
        </p:nvSpPr>
        <p:spPr bwMode="auto">
          <a:xfrm>
            <a:off x="11582437" y="4044770"/>
            <a:ext cx="102832" cy="7414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Hvězda: pěticípá 12">
            <a:extLst>
              <a:ext uri="{FF2B5EF4-FFF2-40B4-BE49-F238E27FC236}">
                <a16:creationId xmlns:a16="http://schemas.microsoft.com/office/drawing/2014/main" id="{AFF6C57A-C785-433A-A461-655A0960A2E1}"/>
              </a:ext>
            </a:extLst>
          </p:cNvPr>
          <p:cNvSpPr/>
          <p:nvPr/>
        </p:nvSpPr>
        <p:spPr bwMode="auto">
          <a:xfrm>
            <a:off x="7397598" y="4506095"/>
            <a:ext cx="102832" cy="7414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6374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Šestiúhelník 5">
            <a:extLst>
              <a:ext uri="{FF2B5EF4-FFF2-40B4-BE49-F238E27FC236}">
                <a16:creationId xmlns:a16="http://schemas.microsoft.com/office/drawing/2014/main" id="{BB1308D9-22C8-4EF9-9117-AD6E5E612958}"/>
              </a:ext>
            </a:extLst>
          </p:cNvPr>
          <p:cNvSpPr/>
          <p:nvPr/>
        </p:nvSpPr>
        <p:spPr bwMode="auto">
          <a:xfrm>
            <a:off x="7305675" y="5181600"/>
            <a:ext cx="952500" cy="590550"/>
          </a:xfrm>
          <a:prstGeom prst="hexagon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AKUTNÍ  HYPOXIE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VYLOUČENÍ  3 PORODNICKÝCH KATASTROF :</a:t>
            </a:r>
          </a:p>
          <a:p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1 )Prolaps pupečníku</a:t>
            </a:r>
          </a:p>
          <a:p>
            <a:endParaRPr lang="cs-CZ" altLang="cs-CZ" sz="2800" b="1" dirty="0">
              <a:solidFill>
                <a:srgbClr val="C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2) Ruptury dělohy</a:t>
            </a:r>
          </a:p>
          <a:p>
            <a:endParaRPr lang="cs-CZ" altLang="cs-CZ" sz="2800" b="1" dirty="0">
              <a:solidFill>
                <a:srgbClr val="C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3) Abrupce placenty 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Po vyloučení 3 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katasrof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: 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tokolýza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,  </a:t>
            </a:r>
            <a:r>
              <a:rPr lang="cs-CZ" altLang="cs-CZ" b="1" dirty="0">
                <a:ea typeface="Tahoma" panose="020B0604030504040204" pitchFamily="34" charset="0"/>
                <a:cs typeface="Tahoma" panose="020B0604030504040204" pitchFamily="34" charset="0"/>
              </a:rPr>
              <a:t>STOP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Oxytocin 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polohování 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PRAVDĚPODOBNÁ PŘÍČINA: </a:t>
            </a: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KOMRESE PUPEČNÍKU</a:t>
            </a:r>
          </a:p>
          <a:p>
            <a:r>
              <a:rPr lang="cs-CZ" altLang="cs-CZ" sz="800" b="1" dirty="0">
                <a:ea typeface="Tahoma" panose="020B0604030504040204" pitchFamily="34" charset="0"/>
                <a:cs typeface="Tahoma" panose="020B0604030504040204" pitchFamily="34" charset="0"/>
              </a:rPr>
              <a:t>https://www.abclawcenters.com/umbilical-cord-prolapse/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1C6DF5B-5B05-47AD-81FD-84BA8ED257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5" r="3333" b="14483"/>
          <a:stretch/>
        </p:blipFill>
        <p:spPr>
          <a:xfrm>
            <a:off x="9376929" y="2679812"/>
            <a:ext cx="2634096" cy="2295544"/>
          </a:xfrm>
          <a:prstGeom prst="rect">
            <a:avLst/>
          </a:prstGeom>
        </p:spPr>
      </p:pic>
      <p:sp>
        <p:nvSpPr>
          <p:cNvPr id="2" name="Hvězda: pěticípá 1">
            <a:extLst>
              <a:ext uri="{FF2B5EF4-FFF2-40B4-BE49-F238E27FC236}">
                <a16:creationId xmlns:a16="http://schemas.microsoft.com/office/drawing/2014/main" id="{2ECC645C-2122-40A2-9CEF-6F4F3F2BCE5A}"/>
              </a:ext>
            </a:extLst>
          </p:cNvPr>
          <p:cNvSpPr/>
          <p:nvPr/>
        </p:nvSpPr>
        <p:spPr bwMode="auto">
          <a:xfrm>
            <a:off x="255117" y="6561446"/>
            <a:ext cx="115587" cy="11121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Hvězda: pěticípá 10">
            <a:extLst>
              <a:ext uri="{FF2B5EF4-FFF2-40B4-BE49-F238E27FC236}">
                <a16:creationId xmlns:a16="http://schemas.microsoft.com/office/drawing/2014/main" id="{DBEE4735-4610-41DC-B2BE-7A1D48EA678D}"/>
              </a:ext>
            </a:extLst>
          </p:cNvPr>
          <p:cNvSpPr/>
          <p:nvPr/>
        </p:nvSpPr>
        <p:spPr bwMode="auto">
          <a:xfrm>
            <a:off x="11837558" y="2846169"/>
            <a:ext cx="115587" cy="11121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8319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       Prolaps pupečníku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určení vitality plodu  UZ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Uvolnit kompresi  pupečníku </a:t>
            </a:r>
          </a:p>
          <a:p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- Porodnice    X   Sanitka 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-  Polohovat pacientku 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-  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Tokolýza</a:t>
            </a: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-  naplnit močový měchýř 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- (elevace hlavičky) 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Manuální vysunutí 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nalíhající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časti 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akutní  císařský řez    </a:t>
            </a:r>
          </a:p>
          <a:p>
            <a:r>
              <a:rPr lang="cs-CZ" altLang="cs-CZ" sz="800" b="1" dirty="0"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https://www.slideshare.net/enasmostafa1/umbilical-cord-prolapse-48274008  </a:t>
            </a:r>
          </a:p>
        </p:txBody>
      </p:sp>
      <p:sp>
        <p:nvSpPr>
          <p:cNvPr id="2" name="Šipka: doprava 1">
            <a:extLst>
              <a:ext uri="{FF2B5EF4-FFF2-40B4-BE49-F238E27FC236}">
                <a16:creationId xmlns:a16="http://schemas.microsoft.com/office/drawing/2014/main" id="{716645DD-A4CF-49B3-A69B-A517D0E646FB}"/>
              </a:ext>
            </a:extLst>
          </p:cNvPr>
          <p:cNvSpPr/>
          <p:nvPr/>
        </p:nvSpPr>
        <p:spPr bwMode="auto">
          <a:xfrm>
            <a:off x="810742" y="6129643"/>
            <a:ext cx="723900" cy="383032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34AA3B5-1CA4-492F-A7B8-1AE6DFC696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2" r="1969" b="4213"/>
          <a:stretch/>
        </p:blipFill>
        <p:spPr>
          <a:xfrm>
            <a:off x="6912805" y="1238414"/>
            <a:ext cx="5004875" cy="5461000"/>
          </a:xfrm>
          <a:prstGeom prst="rect">
            <a:avLst/>
          </a:prstGeom>
        </p:spPr>
      </p:pic>
      <p:sp>
        <p:nvSpPr>
          <p:cNvPr id="3" name="Hvězda: pěticípá 2">
            <a:extLst>
              <a:ext uri="{FF2B5EF4-FFF2-40B4-BE49-F238E27FC236}">
                <a16:creationId xmlns:a16="http://schemas.microsoft.com/office/drawing/2014/main" id="{AC4D0184-2571-4BD6-9ACA-7A3A84549749}"/>
              </a:ext>
            </a:extLst>
          </p:cNvPr>
          <p:cNvSpPr/>
          <p:nvPr/>
        </p:nvSpPr>
        <p:spPr bwMode="auto">
          <a:xfrm>
            <a:off x="2421927" y="6551132"/>
            <a:ext cx="123568" cy="113033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Hvězda: pěticípá 10">
            <a:extLst>
              <a:ext uri="{FF2B5EF4-FFF2-40B4-BE49-F238E27FC236}">
                <a16:creationId xmlns:a16="http://schemas.microsoft.com/office/drawing/2014/main" id="{34520B90-7BC2-452A-8247-9D7F915735AB}"/>
              </a:ext>
            </a:extLst>
          </p:cNvPr>
          <p:cNvSpPr/>
          <p:nvPr/>
        </p:nvSpPr>
        <p:spPr bwMode="auto">
          <a:xfrm>
            <a:off x="6948633" y="3577261"/>
            <a:ext cx="123568" cy="113033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7146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: se zakulacenými rohy 15">
            <a:extLst>
              <a:ext uri="{FF2B5EF4-FFF2-40B4-BE49-F238E27FC236}">
                <a16:creationId xmlns:a16="http://schemas.microsoft.com/office/drawing/2014/main" id="{83355FB4-C973-4B0C-8B9E-95291549A1EF}"/>
              </a:ext>
            </a:extLst>
          </p:cNvPr>
          <p:cNvSpPr/>
          <p:nvPr/>
        </p:nvSpPr>
        <p:spPr bwMode="auto">
          <a:xfrm>
            <a:off x="3124200" y="4254500"/>
            <a:ext cx="4559300" cy="10922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F032F721-C686-4AB8-AA39-A45359E59E67}"/>
              </a:ext>
            </a:extLst>
          </p:cNvPr>
          <p:cNvSpPr/>
          <p:nvPr/>
        </p:nvSpPr>
        <p:spPr bwMode="auto">
          <a:xfrm>
            <a:off x="3035300" y="3429000"/>
            <a:ext cx="5638800" cy="5461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AKUTNÍ  hypoxie  PRAVIDLO 3-6-9-12-15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 minuty -  </a:t>
            </a:r>
            <a:r>
              <a:rPr lang="cs-CZ" altLang="cs-CZ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izolovaná </a:t>
            </a:r>
            <a:r>
              <a:rPr lang="cs-CZ" altLang="cs-CZ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decelerace</a:t>
            </a:r>
            <a:r>
              <a:rPr lang="cs-CZ" altLang="cs-CZ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s návratem  k BF  a normální       </a:t>
            </a:r>
          </a:p>
          <a:p>
            <a:r>
              <a:rPr lang="cs-CZ" altLang="cs-CZ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           variabilita            intenzivní monitoring</a:t>
            </a:r>
          </a:p>
          <a:p>
            <a:endParaRPr lang="cs-CZ" altLang="cs-CZ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 minuty   - </a:t>
            </a:r>
            <a:r>
              <a:rPr lang="cs-CZ" altLang="cs-CZ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vyloučení 3 porodnických katastrof</a:t>
            </a:r>
            <a:r>
              <a:rPr lang="cs-CZ" altLang="cs-CZ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akutní SC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altLang="cs-CZ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            </a:t>
            </a:r>
            <a:r>
              <a:rPr lang="cs-CZ" altLang="cs-CZ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hyperstimulace</a:t>
            </a:r>
            <a:r>
              <a:rPr lang="cs-CZ" altLang="cs-CZ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dělohy </a:t>
            </a:r>
          </a:p>
          <a:p>
            <a:r>
              <a:rPr lang="cs-CZ" altLang="cs-CZ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                        Korekce příčiny </a:t>
            </a:r>
          </a:p>
          <a:p>
            <a:r>
              <a:rPr lang="cs-CZ" altLang="cs-CZ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                        hypotenze matky (</a:t>
            </a:r>
            <a:r>
              <a:rPr lang="cs-CZ" altLang="cs-CZ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epidurál</a:t>
            </a:r>
            <a:r>
              <a:rPr lang="cs-CZ" altLang="cs-CZ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6 – 9 minut             transport pacientky na operační sál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9- 12 minut         příprava akutní SC, porod do 15 minuty 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cs-CZ" altLang="cs-CZ" sz="2800" b="1" dirty="0">
              <a:solidFill>
                <a:schemeClr val="tx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Šipka: doprava 16">
            <a:extLst>
              <a:ext uri="{FF2B5EF4-FFF2-40B4-BE49-F238E27FC236}">
                <a16:creationId xmlns:a16="http://schemas.microsoft.com/office/drawing/2014/main" id="{9C0FAD84-B8CD-49EE-A8D3-98560E0B026B}"/>
              </a:ext>
            </a:extLst>
          </p:cNvPr>
          <p:cNvSpPr/>
          <p:nvPr/>
        </p:nvSpPr>
        <p:spPr bwMode="auto">
          <a:xfrm>
            <a:off x="8343900" y="4521200"/>
            <a:ext cx="609600" cy="381000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8" name="Šipka: doprava 17">
            <a:extLst>
              <a:ext uri="{FF2B5EF4-FFF2-40B4-BE49-F238E27FC236}">
                <a16:creationId xmlns:a16="http://schemas.microsoft.com/office/drawing/2014/main" id="{5393CC50-2067-4C3A-A3B2-C36F8F106715}"/>
              </a:ext>
            </a:extLst>
          </p:cNvPr>
          <p:cNvSpPr/>
          <p:nvPr/>
        </p:nvSpPr>
        <p:spPr bwMode="auto">
          <a:xfrm>
            <a:off x="3390900" y="5422137"/>
            <a:ext cx="609600" cy="381000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9" name="Šipka: doprava 18">
            <a:extLst>
              <a:ext uri="{FF2B5EF4-FFF2-40B4-BE49-F238E27FC236}">
                <a16:creationId xmlns:a16="http://schemas.microsoft.com/office/drawing/2014/main" id="{4F3BB295-3C51-4929-BEE6-8498AD0C0AFB}"/>
              </a:ext>
            </a:extLst>
          </p:cNvPr>
          <p:cNvSpPr/>
          <p:nvPr/>
        </p:nvSpPr>
        <p:spPr bwMode="auto">
          <a:xfrm>
            <a:off x="3238500" y="6181994"/>
            <a:ext cx="609600" cy="381000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0" name="Šipka: doprava 19">
            <a:extLst>
              <a:ext uri="{FF2B5EF4-FFF2-40B4-BE49-F238E27FC236}">
                <a16:creationId xmlns:a16="http://schemas.microsoft.com/office/drawing/2014/main" id="{B0E0FA66-ACF3-47F8-A9DB-651F0FE82095}"/>
              </a:ext>
            </a:extLst>
          </p:cNvPr>
          <p:cNvSpPr/>
          <p:nvPr/>
        </p:nvSpPr>
        <p:spPr bwMode="auto">
          <a:xfrm>
            <a:off x="5099050" y="2705100"/>
            <a:ext cx="609600" cy="381000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1" name="Šipka: doprava 20">
            <a:extLst>
              <a:ext uri="{FF2B5EF4-FFF2-40B4-BE49-F238E27FC236}">
                <a16:creationId xmlns:a16="http://schemas.microsoft.com/office/drawing/2014/main" id="{8D24F0DE-7A36-42D1-A1EB-D4408E687B28}"/>
              </a:ext>
            </a:extLst>
          </p:cNvPr>
          <p:cNvSpPr/>
          <p:nvPr/>
        </p:nvSpPr>
        <p:spPr bwMode="auto">
          <a:xfrm>
            <a:off x="8902700" y="3499223"/>
            <a:ext cx="609600" cy="381000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2" name="Šipka: dolů 21">
            <a:extLst>
              <a:ext uri="{FF2B5EF4-FFF2-40B4-BE49-F238E27FC236}">
                <a16:creationId xmlns:a16="http://schemas.microsoft.com/office/drawing/2014/main" id="{05D68ED4-BCFB-4CB4-920F-6A78F7D68DD8}"/>
              </a:ext>
            </a:extLst>
          </p:cNvPr>
          <p:cNvSpPr/>
          <p:nvPr/>
        </p:nvSpPr>
        <p:spPr bwMode="auto">
          <a:xfrm>
            <a:off x="1447800" y="2859643"/>
            <a:ext cx="266700" cy="30077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3" name="Šipka: dolů 22">
            <a:extLst>
              <a:ext uri="{FF2B5EF4-FFF2-40B4-BE49-F238E27FC236}">
                <a16:creationId xmlns:a16="http://schemas.microsoft.com/office/drawing/2014/main" id="{0D2DAED6-6662-4B99-9D2E-1A78E648EBEB}"/>
              </a:ext>
            </a:extLst>
          </p:cNvPr>
          <p:cNvSpPr/>
          <p:nvPr/>
        </p:nvSpPr>
        <p:spPr bwMode="auto">
          <a:xfrm>
            <a:off x="1581150" y="5803137"/>
            <a:ext cx="266700" cy="30077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4" name="Šipka: dolů 23">
            <a:extLst>
              <a:ext uri="{FF2B5EF4-FFF2-40B4-BE49-F238E27FC236}">
                <a16:creationId xmlns:a16="http://schemas.microsoft.com/office/drawing/2014/main" id="{BF4C08C7-9212-4AAF-B881-9A55F073F4F8}"/>
              </a:ext>
            </a:extLst>
          </p:cNvPr>
          <p:cNvSpPr/>
          <p:nvPr/>
        </p:nvSpPr>
        <p:spPr bwMode="auto">
          <a:xfrm>
            <a:off x="1495097" y="4370811"/>
            <a:ext cx="266700" cy="30077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6094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AKUTNÍ hypoxie PRAVIDLO 3-6-9-15 minut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Aplikace pravidla pouze při :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514350" indent="-514350">
              <a:buAutoNum type="arabicParenR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Vyloučení </a:t>
            </a: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porodnických 3 katastrof</a:t>
            </a:r>
          </a:p>
          <a:p>
            <a:pPr marL="514350" indent="-514350">
              <a:buAutoNum type="arabicParenR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Vyloučení </a:t>
            </a:r>
            <a:r>
              <a:rPr lang="cs-CZ" altLang="cs-CZ" sz="2800" b="1" dirty="0" err="1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iatrogeních</a:t>
            </a: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příčin</a:t>
            </a:r>
          </a:p>
          <a:p>
            <a:pPr marL="514350" indent="-514350">
              <a:buAutoNum type="arabicParenR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Předchází </a:t>
            </a: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normální variabilita 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před poklesem HFR,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nornální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variabiliota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během prvních 3 minut </a:t>
            </a:r>
            <a:r>
              <a:rPr lang="cs-CZ" altLang="cs-CZ" sz="2800" b="1" dirty="0" err="1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decelerace</a:t>
            </a: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4) </a:t>
            </a: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FHR </a:t>
            </a:r>
            <a:r>
              <a:rPr lang="en-GB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&lt;</a:t>
            </a: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60/minutu </a:t>
            </a: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5) Nepředchází </a:t>
            </a: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opakované pozdní </a:t>
            </a:r>
            <a:r>
              <a:rPr lang="cs-CZ" altLang="cs-CZ" sz="2800" b="1" dirty="0" err="1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decelerace</a:t>
            </a:r>
            <a:r>
              <a:rPr lang="cs-CZ" altLang="cs-CZ" sz="2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00989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Akutní hypoxie – „hlava na hrázi „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497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po uplynutí 3. minut volat atestovaného lékaře !!!</a:t>
            </a:r>
            <a:r>
              <a:rPr lang="cs-CZ" altLang="cs-CZ" sz="2800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altLang="cs-CZ" sz="900" b="1" dirty="0">
                <a:ea typeface="Tahoma" panose="020B0604030504040204" pitchFamily="34" charset="0"/>
                <a:cs typeface="Tahoma" panose="020B0604030504040204" pitchFamily="34" charset="0"/>
              </a:rPr>
              <a:t>       handbook </a:t>
            </a:r>
            <a:r>
              <a:rPr lang="cs-CZ" altLang="cs-CZ" sz="900" b="1" dirty="0" err="1"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cs-CZ" altLang="cs-CZ" sz="900" b="1" dirty="0">
                <a:ea typeface="Tahoma" panose="020B0604030504040204" pitchFamily="34" charset="0"/>
                <a:cs typeface="Tahoma" panose="020B0604030504040204" pitchFamily="34" charset="0"/>
              </a:rPr>
              <a:t> CTG </a:t>
            </a:r>
            <a:r>
              <a:rPr lang="cs-CZ" altLang="cs-CZ" sz="900" b="1" dirty="0" err="1">
                <a:ea typeface="Tahoma" panose="020B0604030504040204" pitchFamily="34" charset="0"/>
                <a:cs typeface="Tahoma" panose="020B0604030504040204" pitchFamily="34" charset="0"/>
              </a:rPr>
              <a:t>interpretation</a:t>
            </a:r>
            <a:r>
              <a:rPr lang="cs-CZ" altLang="cs-CZ" sz="900" b="1" dirty="0">
                <a:ea typeface="Tahoma" panose="020B0604030504040204" pitchFamily="34" charset="0"/>
                <a:cs typeface="Tahoma" panose="020B0604030504040204" pitchFamily="34" charset="0"/>
              </a:rPr>
              <a:t> E. </a:t>
            </a:r>
            <a:r>
              <a:rPr lang="cs-CZ" altLang="cs-CZ" sz="900" b="1" dirty="0" err="1">
                <a:ea typeface="Tahoma" panose="020B0604030504040204" pitchFamily="34" charset="0"/>
                <a:cs typeface="Tahoma" panose="020B0604030504040204" pitchFamily="34" charset="0"/>
              </a:rPr>
              <a:t>ChChandraharan</a:t>
            </a:r>
            <a:endParaRPr lang="cs-CZ" altLang="cs-CZ" sz="9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594FD9E-C936-4A9C-BC2F-30EA979A59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7222" r="1455" b="7407"/>
          <a:stretch/>
        </p:blipFill>
        <p:spPr>
          <a:xfrm>
            <a:off x="4462149" y="3320032"/>
            <a:ext cx="4559353" cy="3423668"/>
          </a:xfrm>
          <a:prstGeom prst="rect">
            <a:avLst/>
          </a:prstGeom>
        </p:spPr>
      </p:pic>
      <p:sp>
        <p:nvSpPr>
          <p:cNvPr id="6" name="Šipka: dolů 5">
            <a:extLst>
              <a:ext uri="{FF2B5EF4-FFF2-40B4-BE49-F238E27FC236}">
                <a16:creationId xmlns:a16="http://schemas.microsoft.com/office/drawing/2014/main" id="{DCD1F5DB-6C87-4E68-A3B5-C9119822F9F9}"/>
              </a:ext>
            </a:extLst>
          </p:cNvPr>
          <p:cNvSpPr/>
          <p:nvPr/>
        </p:nvSpPr>
        <p:spPr bwMode="auto">
          <a:xfrm>
            <a:off x="6405470" y="3395201"/>
            <a:ext cx="484632" cy="97840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" name="Hvězda: pěticípá 1">
            <a:extLst>
              <a:ext uri="{FF2B5EF4-FFF2-40B4-BE49-F238E27FC236}">
                <a16:creationId xmlns:a16="http://schemas.microsoft.com/office/drawing/2014/main" id="{A8CB6DF1-9705-435C-B147-9ADB9D8CD5E7}"/>
              </a:ext>
            </a:extLst>
          </p:cNvPr>
          <p:cNvSpPr/>
          <p:nvPr/>
        </p:nvSpPr>
        <p:spPr bwMode="auto">
          <a:xfrm>
            <a:off x="420132" y="6536729"/>
            <a:ext cx="172994" cy="135924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Hvězda: pěticípá 10">
            <a:extLst>
              <a:ext uri="{FF2B5EF4-FFF2-40B4-BE49-F238E27FC236}">
                <a16:creationId xmlns:a16="http://schemas.microsoft.com/office/drawing/2014/main" id="{5A064081-0046-4043-80F5-B4C4FE32ADC2}"/>
              </a:ext>
            </a:extLst>
          </p:cNvPr>
          <p:cNvSpPr/>
          <p:nvPr/>
        </p:nvSpPr>
        <p:spPr bwMode="auto">
          <a:xfrm>
            <a:off x="8765086" y="3439294"/>
            <a:ext cx="172994" cy="135924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444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Abrupce placenty – příčiny 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529166"/>
            <a:ext cx="11225672" cy="4306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</a:rPr>
              <a:t>choroby spojené s </a:t>
            </a:r>
            <a:r>
              <a:rPr lang="cs-CZ" altLang="cs-CZ" sz="2800" b="1" u="sng" dirty="0">
                <a:solidFill>
                  <a:srgbClr val="C00000"/>
                </a:solidFill>
              </a:rPr>
              <a:t>vysokým TK</a:t>
            </a:r>
            <a:r>
              <a:rPr lang="cs-CZ" altLang="cs-CZ" sz="2800" b="1" dirty="0">
                <a:solidFill>
                  <a:srgbClr val="C00000"/>
                </a:solidFill>
              </a:rPr>
              <a:t> 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cs-CZ" altLang="cs-CZ" sz="2800" b="1" dirty="0">
                <a:solidFill>
                  <a:srgbClr val="0000DC"/>
                </a:solidFill>
              </a:rPr>
              <a:t>        - </a:t>
            </a:r>
            <a:r>
              <a:rPr lang="cs-CZ" altLang="cs-CZ" b="1" dirty="0">
                <a:solidFill>
                  <a:srgbClr val="0000DC"/>
                </a:solidFill>
              </a:rPr>
              <a:t>preeklampsie, choroby ledvin, hypertenze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cs-CZ" altLang="cs-CZ" b="1" dirty="0">
                <a:solidFill>
                  <a:srgbClr val="0000DC"/>
                </a:solidFill>
              </a:rPr>
              <a:t>         - </a:t>
            </a:r>
            <a:r>
              <a:rPr lang="cs-CZ" altLang="cs-CZ" b="1" dirty="0" err="1">
                <a:solidFill>
                  <a:srgbClr val="0000DC"/>
                </a:solidFill>
              </a:rPr>
              <a:t>eklamptický</a:t>
            </a:r>
            <a:r>
              <a:rPr lang="cs-CZ" altLang="cs-CZ" b="1" dirty="0">
                <a:solidFill>
                  <a:srgbClr val="0000DC"/>
                </a:solidFill>
              </a:rPr>
              <a:t> záchvat, HELLP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cs-CZ" altLang="cs-CZ" b="1" dirty="0">
              <a:solidFill>
                <a:srgbClr val="0000DC"/>
              </a:solidFill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cs-CZ" altLang="cs-CZ" b="1" dirty="0">
              <a:solidFill>
                <a:srgbClr val="0000DC"/>
              </a:solidFill>
            </a:endParaRPr>
          </a:p>
          <a:p>
            <a:pPr marL="457200" indent="-457200">
              <a:lnSpc>
                <a:spcPct val="50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</a:rPr>
              <a:t> vrozené a získané </a:t>
            </a:r>
            <a:r>
              <a:rPr lang="cs-CZ" altLang="cs-CZ" sz="2800" b="1" u="sng" dirty="0">
                <a:solidFill>
                  <a:srgbClr val="C00000"/>
                </a:solidFill>
              </a:rPr>
              <a:t>změny na děloze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cs-CZ" altLang="cs-CZ" b="1" dirty="0">
                <a:solidFill>
                  <a:srgbClr val="0000DC"/>
                </a:solidFill>
              </a:rPr>
              <a:t>            - VVV dělohy,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cs-CZ" altLang="cs-CZ" b="1" dirty="0">
                <a:solidFill>
                  <a:srgbClr val="0000DC"/>
                </a:solidFill>
              </a:rPr>
              <a:t>            - </a:t>
            </a:r>
            <a:r>
              <a:rPr lang="cs-CZ" altLang="cs-CZ" b="1" dirty="0" err="1">
                <a:solidFill>
                  <a:srgbClr val="0000DC"/>
                </a:solidFill>
              </a:rPr>
              <a:t>submukozní</a:t>
            </a:r>
            <a:r>
              <a:rPr lang="cs-CZ" altLang="cs-CZ" b="1" dirty="0">
                <a:solidFill>
                  <a:srgbClr val="0000DC"/>
                </a:solidFill>
              </a:rPr>
              <a:t>, intramurální 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endParaRPr lang="cs-CZ" altLang="cs-CZ" sz="900" b="1" dirty="0">
              <a:solidFill>
                <a:srgbClr val="0000DC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cs-CZ" altLang="cs-CZ" sz="900" b="1" dirty="0">
                <a:solidFill>
                  <a:srgbClr val="0000DC"/>
                </a:solidFill>
              </a:rPr>
              <a:t>       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endParaRPr lang="cs-CZ" altLang="cs-CZ" sz="900" b="1" dirty="0">
              <a:solidFill>
                <a:srgbClr val="0000DC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cs-CZ" altLang="cs-CZ" sz="900" b="1" dirty="0">
                <a:solidFill>
                  <a:srgbClr val="0000DC"/>
                </a:solidFill>
              </a:rPr>
              <a:t>                                                                                                    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cs-CZ" altLang="cs-CZ" sz="900" b="1" dirty="0"/>
              <a:t>                myomhttps://link.springer.com/chapter/10.1007/978-3-319-31377-1_7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C8D1672-EF4E-4581-9EC7-3C916B8C9D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560" y="2008607"/>
            <a:ext cx="3073862" cy="4641379"/>
          </a:xfrm>
          <a:prstGeom prst="rect">
            <a:avLst/>
          </a:prstGeom>
        </p:spPr>
      </p:pic>
      <p:sp>
        <p:nvSpPr>
          <p:cNvPr id="3" name="Hvězda: pěticípá 2">
            <a:extLst>
              <a:ext uri="{FF2B5EF4-FFF2-40B4-BE49-F238E27FC236}">
                <a16:creationId xmlns:a16="http://schemas.microsoft.com/office/drawing/2014/main" id="{2AEA128F-6DE8-44B5-BA18-4196F768594A}"/>
              </a:ext>
            </a:extLst>
          </p:cNvPr>
          <p:cNvSpPr/>
          <p:nvPr/>
        </p:nvSpPr>
        <p:spPr bwMode="auto">
          <a:xfrm>
            <a:off x="11383202" y="2190750"/>
            <a:ext cx="151573" cy="1905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" name="Hvězda: pěticípá 5">
            <a:extLst>
              <a:ext uri="{FF2B5EF4-FFF2-40B4-BE49-F238E27FC236}">
                <a16:creationId xmlns:a16="http://schemas.microsoft.com/office/drawing/2014/main" id="{AC4B6A29-A53F-4430-B95A-3F0CFC545681}"/>
              </a:ext>
            </a:extLst>
          </p:cNvPr>
          <p:cNvSpPr/>
          <p:nvPr/>
        </p:nvSpPr>
        <p:spPr bwMode="auto">
          <a:xfrm>
            <a:off x="768703" y="6569089"/>
            <a:ext cx="166688" cy="16179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5571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BBD6F445-BA6B-4047-9D43-B872CB67D81E}"/>
              </a:ext>
            </a:extLst>
          </p:cNvPr>
          <p:cNvSpPr/>
          <p:nvPr/>
        </p:nvSpPr>
        <p:spPr bwMode="auto">
          <a:xfrm>
            <a:off x="3410465" y="5528047"/>
            <a:ext cx="5288692" cy="10222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A90D67A1-C014-47B2-AE10-A9326B0E3F65}"/>
              </a:ext>
            </a:extLst>
          </p:cNvPr>
          <p:cNvSpPr/>
          <p:nvPr/>
        </p:nvSpPr>
        <p:spPr bwMode="auto">
          <a:xfrm>
            <a:off x="2755900" y="3594100"/>
            <a:ext cx="6870700" cy="5207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Předčasný porod - před 37</a:t>
            </a:r>
            <a:r>
              <a:rPr lang="en-GB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cs-CZ" altLang="cs-CZ" sz="2800" b="1" dirty="0">
                <a:solidFill>
                  <a:srgbClr val="0000DC"/>
                </a:solidFill>
              </a:rPr>
              <a:t>jsou-li na CTG během  3O-ti min. záznamu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b="1" dirty="0">
                <a:solidFill>
                  <a:srgbClr val="0000DC"/>
                </a:solidFill>
              </a:rPr>
              <a:t>       alespoň 4 kontrakce je předčasný porod v běhu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dirty="0"/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3200" dirty="0">
                <a:solidFill>
                  <a:srgbClr val="C00000"/>
                </a:solidFill>
              </a:rPr>
              <a:t>        </a:t>
            </a:r>
            <a:r>
              <a:rPr lang="cs-CZ" altLang="cs-CZ" sz="3200" b="1" dirty="0">
                <a:solidFill>
                  <a:srgbClr val="C00000"/>
                </a:solidFill>
              </a:rPr>
              <a:t>            </a:t>
            </a:r>
            <a:r>
              <a:rPr lang="cs-CZ" altLang="cs-CZ" sz="3200" b="1" dirty="0">
                <a:solidFill>
                  <a:srgbClr val="0000DC"/>
                </a:solidFill>
              </a:rPr>
              <a:t>je nutno zahájit intenzivní léčbu</a:t>
            </a:r>
            <a:endParaRPr lang="cs-CZ" altLang="cs-CZ" sz="32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C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chemeClr val="hlink"/>
                </a:solidFill>
              </a:rPr>
              <a:t>intenzivní péči a intervence </a:t>
            </a:r>
            <a:r>
              <a:rPr lang="cs-CZ" altLang="cs-CZ" sz="2800" b="1" dirty="0">
                <a:solidFill>
                  <a:srgbClr val="C00000"/>
                </a:solidFill>
              </a:rPr>
              <a:t>- perinatologické centrum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b="1" dirty="0">
                <a:solidFill>
                  <a:schemeClr val="hlink"/>
                </a:solidFill>
              </a:rPr>
              <a:t>     do období nejvíce pro plod rizikového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800" b="1" dirty="0">
              <a:solidFill>
                <a:schemeClr val="hlink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dirty="0">
                <a:solidFill>
                  <a:srgbClr val="C00000"/>
                </a:solidFill>
              </a:rPr>
              <a:t>                             </a:t>
            </a:r>
            <a:r>
              <a:rPr lang="cs-CZ" altLang="cs-CZ" sz="4000" b="1" dirty="0">
                <a:solidFill>
                  <a:srgbClr val="0000DC"/>
                </a:solidFill>
                <a:latin typeface="Arial" panose="020B0604020202020204" pitchFamily="34" charset="0"/>
              </a:rPr>
              <a:t>24 + 0 - 33 + 0  </a:t>
            </a:r>
            <a:r>
              <a:rPr lang="cs-CZ" altLang="cs-CZ" sz="3200" b="1" dirty="0">
                <a:solidFill>
                  <a:srgbClr val="0000DC"/>
                </a:solidFill>
                <a:latin typeface="Arial" panose="020B0604020202020204" pitchFamily="34" charset="0"/>
              </a:rPr>
              <a:t>týdnů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C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Šipka: zahnutá doleva 5">
            <a:extLst>
              <a:ext uri="{FF2B5EF4-FFF2-40B4-BE49-F238E27FC236}">
                <a16:creationId xmlns:a16="http://schemas.microsoft.com/office/drawing/2014/main" id="{A465DFD0-C3FF-44A2-AD6A-82AC99C84890}"/>
              </a:ext>
            </a:extLst>
          </p:cNvPr>
          <p:cNvSpPr/>
          <p:nvPr/>
        </p:nvSpPr>
        <p:spPr bwMode="auto">
          <a:xfrm>
            <a:off x="9740900" y="2898648"/>
            <a:ext cx="342900" cy="1089152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0041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E110F64C-CA58-4F60-AAC3-36A8B7F35BAF}"/>
              </a:ext>
            </a:extLst>
          </p:cNvPr>
          <p:cNvSpPr/>
          <p:nvPr/>
        </p:nvSpPr>
        <p:spPr bwMode="auto">
          <a:xfrm>
            <a:off x="815546" y="4609070"/>
            <a:ext cx="4300151" cy="17670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Předčasný porod – </a:t>
            </a:r>
            <a:r>
              <a:rPr lang="cs-CZ" altLang="cs-CZ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cervikometrie</a:t>
            </a: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6900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</a:rPr>
              <a:t>palpačně vyšetřit při příjmu (opakovat při změně stavu)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</a:rPr>
              <a:t>UZ </a:t>
            </a:r>
            <a:r>
              <a:rPr lang="cs-CZ" altLang="cs-CZ" sz="2800" b="1" dirty="0" err="1">
                <a:solidFill>
                  <a:srgbClr val="C00000"/>
                </a:solidFill>
              </a:rPr>
              <a:t>cervikometrie</a:t>
            </a:r>
            <a:r>
              <a:rPr lang="cs-CZ" altLang="cs-CZ" sz="2800" b="1" dirty="0">
                <a:solidFill>
                  <a:srgbClr val="C00000"/>
                </a:solidFill>
              </a:rPr>
              <a:t> </a:t>
            </a:r>
            <a:r>
              <a:rPr lang="cs-CZ" altLang="cs-CZ" sz="2800" b="1" dirty="0">
                <a:solidFill>
                  <a:srgbClr val="0000DC"/>
                </a:solidFill>
              </a:rPr>
              <a:t> méně než 20 mm (15mm) + </a:t>
            </a:r>
            <a:r>
              <a:rPr lang="cs-CZ" altLang="cs-CZ" sz="2800" b="1" dirty="0" err="1">
                <a:solidFill>
                  <a:srgbClr val="0000DC"/>
                </a:solidFill>
              </a:rPr>
              <a:t>funneling</a:t>
            </a:r>
            <a:endParaRPr lang="cs-CZ" altLang="cs-CZ" sz="2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</a:rPr>
              <a:t>vyšetření </a:t>
            </a:r>
            <a:r>
              <a:rPr lang="cs-CZ" altLang="cs-CZ" sz="2800" b="1" dirty="0">
                <a:solidFill>
                  <a:srgbClr val="C00000"/>
                </a:solidFill>
              </a:rPr>
              <a:t>v zrcadlech </a:t>
            </a:r>
            <a:r>
              <a:rPr lang="cs-CZ" altLang="cs-CZ" sz="2800" b="1" dirty="0">
                <a:solidFill>
                  <a:srgbClr val="0000DC"/>
                </a:solidFill>
              </a:rPr>
              <a:t>: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</a:endParaRPr>
          </a:p>
          <a:p>
            <a:pPr eaLnBrk="1" hangingPunct="1"/>
            <a:r>
              <a:rPr lang="cs-CZ" altLang="cs-CZ" sz="2800" b="1" dirty="0">
                <a:solidFill>
                  <a:srgbClr val="0000DC"/>
                </a:solidFill>
              </a:rPr>
              <a:t>     1) odtok plodové vody</a:t>
            </a:r>
          </a:p>
          <a:p>
            <a:pPr eaLnBrk="1" hangingPunct="1"/>
            <a:r>
              <a:rPr lang="cs-CZ" altLang="cs-CZ" sz="2800" b="1" dirty="0">
                <a:solidFill>
                  <a:srgbClr val="0000DC"/>
                </a:solidFill>
              </a:rPr>
              <a:t>     2) krvácení </a:t>
            </a:r>
          </a:p>
          <a:p>
            <a:pPr eaLnBrk="1" hangingPunct="1"/>
            <a:r>
              <a:rPr lang="cs-CZ" altLang="cs-CZ" sz="2800" b="1" dirty="0">
                <a:solidFill>
                  <a:srgbClr val="0000DC"/>
                </a:solidFill>
              </a:rPr>
              <a:t>     3) prolaps vaku blan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altLang="cs-CZ" sz="2800" dirty="0"/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altLang="cs-CZ" sz="2800" dirty="0"/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altLang="cs-CZ" sz="2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C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 descr="CIPEK">
            <a:extLst>
              <a:ext uri="{FF2B5EF4-FFF2-40B4-BE49-F238E27FC236}">
                <a16:creationId xmlns:a16="http://schemas.microsoft.com/office/drawing/2014/main" id="{7E792AB9-1158-470B-B6BB-3B09AF5E3E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1" b="110"/>
          <a:stretch/>
        </p:blipFill>
        <p:spPr bwMode="auto">
          <a:xfrm>
            <a:off x="5634685" y="3662631"/>
            <a:ext cx="2980081" cy="2887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ERVIX2">
            <a:extLst>
              <a:ext uri="{FF2B5EF4-FFF2-40B4-BE49-F238E27FC236}">
                <a16:creationId xmlns:a16="http://schemas.microsoft.com/office/drawing/2014/main" id="{03C0827A-2328-4E7B-A3B9-FA0AD709E3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5"/>
          <a:stretch/>
        </p:blipFill>
        <p:spPr bwMode="auto">
          <a:xfrm>
            <a:off x="8631872" y="3662631"/>
            <a:ext cx="3327486" cy="2887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766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Předčasný porod predikce - </a:t>
            </a:r>
            <a:r>
              <a:rPr lang="cs-CZ" altLang="cs-CZ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cervikometrie</a:t>
            </a: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GB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25mm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0000DC"/>
                </a:solidFill>
              </a:rPr>
              <a:t>Fetální </a:t>
            </a:r>
            <a:r>
              <a:rPr lang="cs-CZ" sz="2800" b="1" dirty="0" err="1">
                <a:solidFill>
                  <a:srgbClr val="0000DC"/>
                </a:solidFill>
              </a:rPr>
              <a:t>fibronektin</a:t>
            </a:r>
            <a:r>
              <a:rPr lang="cs-CZ" sz="2800" b="1" dirty="0">
                <a:solidFill>
                  <a:srgbClr val="0000DC"/>
                </a:solidFill>
              </a:rPr>
              <a:t> </a:t>
            </a:r>
            <a:r>
              <a:rPr lang="cs-CZ" sz="2800" b="1" dirty="0" err="1">
                <a:solidFill>
                  <a:srgbClr val="0000DC"/>
                </a:solidFill>
              </a:rPr>
              <a:t>fFN</a:t>
            </a:r>
            <a:r>
              <a:rPr lang="cs-CZ" sz="2800" b="1" dirty="0">
                <a:solidFill>
                  <a:srgbClr val="0000DC"/>
                </a:solidFill>
              </a:rPr>
              <a:t> - glykoprotein 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2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0000DC"/>
                </a:solidFill>
              </a:rPr>
              <a:t>Produkován : </a:t>
            </a:r>
            <a:r>
              <a:rPr lang="cs-CZ" sz="2800" b="1" dirty="0" err="1">
                <a:solidFill>
                  <a:srgbClr val="0000DC"/>
                </a:solidFill>
              </a:rPr>
              <a:t>amniocyty</a:t>
            </a:r>
            <a:r>
              <a:rPr lang="cs-CZ" sz="2800" b="1" dirty="0">
                <a:solidFill>
                  <a:srgbClr val="0000DC"/>
                </a:solidFill>
              </a:rPr>
              <a:t> a buňky </a:t>
            </a:r>
            <a:r>
              <a:rPr lang="cs-CZ" sz="2800" b="1" dirty="0" err="1">
                <a:solidFill>
                  <a:srgbClr val="0000DC"/>
                </a:solidFill>
              </a:rPr>
              <a:t>cytotrofoblastu</a:t>
            </a:r>
            <a:endParaRPr lang="cs-CZ" sz="2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0000DC"/>
                </a:solidFill>
              </a:rPr>
              <a:t>Funkce: </a:t>
            </a:r>
            <a:r>
              <a:rPr lang="cs-CZ" sz="2800" b="1" dirty="0">
                <a:solidFill>
                  <a:srgbClr val="C00000"/>
                </a:solidFill>
              </a:rPr>
              <a:t>udržení integrity mezi plodovým vejcem a dělohou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0000DC"/>
                </a:solidFill>
              </a:rPr>
              <a:t>Odběr:  vaginální sekret </a:t>
            </a:r>
            <a:r>
              <a:rPr lang="cs-CZ" sz="2800" b="1" dirty="0">
                <a:solidFill>
                  <a:srgbClr val="C00000"/>
                </a:solidFill>
              </a:rPr>
              <a:t>mezi 22. a 34. týdnem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0000DC"/>
                </a:solidFill>
              </a:rPr>
              <a:t>Cíl: určení pravděpodobnosti předčasného porodu</a:t>
            </a:r>
          </a:p>
          <a:p>
            <a:pPr eaLnBrk="1" hangingPunct="1"/>
            <a:r>
              <a:rPr lang="cs-CZ" sz="2800" b="1" dirty="0">
                <a:solidFill>
                  <a:srgbClr val="0000DC"/>
                </a:solidFill>
              </a:rPr>
              <a:t>            negativní prediktivní hodnotou.</a:t>
            </a:r>
          </a:p>
          <a:p>
            <a:pPr eaLnBrk="1" hangingPunct="1"/>
            <a:endParaRPr lang="cs-CZ" sz="2800" b="1" dirty="0">
              <a:solidFill>
                <a:srgbClr val="0000DC"/>
              </a:solidFill>
            </a:endParaRPr>
          </a:p>
          <a:p>
            <a:pPr eaLnBrk="1" hangingPunct="1"/>
            <a:endParaRPr lang="cs-CZ" sz="2800" b="1" dirty="0">
              <a:solidFill>
                <a:srgbClr val="0000DC"/>
              </a:solidFill>
            </a:endParaRPr>
          </a:p>
          <a:p>
            <a:pPr eaLnBrk="1" hangingPunct="1"/>
            <a:endParaRPr lang="cs-CZ" sz="2800" b="1" dirty="0">
              <a:solidFill>
                <a:srgbClr val="0000DC"/>
              </a:solidFill>
            </a:endParaRPr>
          </a:p>
        </p:txBody>
      </p:sp>
      <p:sp>
        <p:nvSpPr>
          <p:cNvPr id="2" name="Šipka: nahoru 1">
            <a:extLst>
              <a:ext uri="{FF2B5EF4-FFF2-40B4-BE49-F238E27FC236}">
                <a16:creationId xmlns:a16="http://schemas.microsoft.com/office/drawing/2014/main" id="{BD2B00B1-E928-4A0A-8727-1723FDF044BE}"/>
              </a:ext>
            </a:extLst>
          </p:cNvPr>
          <p:cNvSpPr/>
          <p:nvPr/>
        </p:nvSpPr>
        <p:spPr bwMode="auto">
          <a:xfrm>
            <a:off x="1308100" y="4889500"/>
            <a:ext cx="292100" cy="381000"/>
          </a:xfrm>
          <a:prstGeom prst="up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1745A2CA-79F2-4537-BA63-D4CB29BBDFCD}"/>
              </a:ext>
            </a:extLst>
          </p:cNvPr>
          <p:cNvSpPr/>
          <p:nvPr/>
        </p:nvSpPr>
        <p:spPr bwMode="auto">
          <a:xfrm>
            <a:off x="691978" y="5375189"/>
            <a:ext cx="10268470" cy="11751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b="1" dirty="0">
                <a:solidFill>
                  <a:srgbClr val="0000DC"/>
                </a:solidFill>
              </a:rPr>
              <a:t> </a:t>
            </a:r>
            <a:r>
              <a:rPr lang="cs-CZ" sz="2800" b="1" dirty="0">
                <a:solidFill>
                  <a:srgbClr val="0000DC"/>
                </a:solidFill>
              </a:rPr>
              <a:t>Negativní výsledek: 99,5 % těhotná neporodí do 7 dnů </a:t>
            </a:r>
            <a:br>
              <a:rPr lang="cs-CZ" sz="2800" b="1" dirty="0">
                <a:solidFill>
                  <a:srgbClr val="0000DC"/>
                </a:solidFill>
              </a:rPr>
            </a:br>
            <a:r>
              <a:rPr lang="cs-CZ" sz="2800" b="1" dirty="0">
                <a:solidFill>
                  <a:srgbClr val="0000DC"/>
                </a:solidFill>
              </a:rPr>
              <a:t>     a 99,2 % neporodí do 14 dnů od stanovení </a:t>
            </a:r>
            <a:r>
              <a:rPr lang="cs-CZ" sz="2800" b="1" dirty="0" err="1">
                <a:solidFill>
                  <a:srgbClr val="0000DC"/>
                </a:solidFill>
              </a:rPr>
              <a:t>fFN</a:t>
            </a:r>
            <a:r>
              <a:rPr lang="cs-CZ" sz="2800" b="1" dirty="0">
                <a:solidFill>
                  <a:srgbClr val="0000DC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000430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323100" y="493537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36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Fetální </a:t>
            </a:r>
            <a:r>
              <a:rPr lang="cs-CZ" altLang="en-US" sz="3600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fibronektin</a:t>
            </a:r>
            <a:r>
              <a:rPr lang="cs-CZ" altLang="en-US" sz="36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 FN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endParaRPr lang="cs-CZ" sz="2800" b="1" dirty="0">
              <a:solidFill>
                <a:srgbClr val="0000DC"/>
              </a:solidFill>
            </a:endParaRPr>
          </a:p>
          <a:p>
            <a:pPr eaLnBrk="1" hangingPunct="1"/>
            <a:endParaRPr lang="cs-CZ" sz="2800" b="1" dirty="0">
              <a:solidFill>
                <a:srgbClr val="0000DC"/>
              </a:solidFill>
            </a:endParaRPr>
          </a:p>
          <a:p>
            <a:pPr eaLnBrk="1" hangingPunct="1"/>
            <a:endParaRPr lang="cs-CZ" sz="2800" b="1" dirty="0">
              <a:solidFill>
                <a:srgbClr val="0000DC"/>
              </a:solidFill>
            </a:endParaRPr>
          </a:p>
          <a:p>
            <a:pPr eaLnBrk="1" hangingPunct="1"/>
            <a:endParaRPr lang="cs-CZ" sz="2800" b="1" dirty="0">
              <a:solidFill>
                <a:srgbClr val="0000DC"/>
              </a:solidFill>
            </a:endParaRPr>
          </a:p>
          <a:p>
            <a:pPr eaLnBrk="1" hangingPunct="1"/>
            <a:endParaRPr lang="cs-CZ" sz="2800" b="1" dirty="0">
              <a:solidFill>
                <a:srgbClr val="0000DC"/>
              </a:solidFill>
            </a:endParaRPr>
          </a:p>
          <a:p>
            <a:pPr eaLnBrk="1" hangingPunct="1"/>
            <a:endParaRPr lang="cs-CZ" sz="2800" b="1" dirty="0">
              <a:solidFill>
                <a:srgbClr val="0000DC"/>
              </a:solidFill>
            </a:endParaRPr>
          </a:p>
          <a:p>
            <a:pPr eaLnBrk="1" hangingPunct="1"/>
            <a:endParaRPr lang="cs-CZ" sz="2800" b="1" dirty="0">
              <a:solidFill>
                <a:srgbClr val="0000DC"/>
              </a:solidFill>
            </a:endParaRPr>
          </a:p>
          <a:p>
            <a:pPr eaLnBrk="1" hangingPunct="1"/>
            <a:endParaRPr lang="cs-CZ" sz="2800" b="1" dirty="0">
              <a:solidFill>
                <a:srgbClr val="0000DC"/>
              </a:solidFill>
            </a:endParaRPr>
          </a:p>
          <a:p>
            <a:pPr eaLnBrk="1" hangingPunct="1"/>
            <a:endParaRPr lang="cs-CZ" sz="2800" b="1" dirty="0">
              <a:solidFill>
                <a:srgbClr val="0000DC"/>
              </a:solidFill>
            </a:endParaRPr>
          </a:p>
          <a:p>
            <a:pPr eaLnBrk="1" hangingPunct="1"/>
            <a:endParaRPr lang="cs-CZ" sz="2800" b="1" dirty="0">
              <a:solidFill>
                <a:srgbClr val="0000DC"/>
              </a:solidFill>
            </a:endParaRPr>
          </a:p>
          <a:p>
            <a:pPr eaLnBrk="1" hangingPunct="1"/>
            <a:r>
              <a:rPr lang="cs-CZ" sz="900" b="1" dirty="0"/>
              <a:t>     https://slideplayer.cz/slide/2690337/ </a:t>
            </a:r>
            <a:endParaRPr lang="cs-CZ" altLang="cs-CZ" sz="900" b="1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Hvězda: pěticípá 1">
            <a:extLst>
              <a:ext uri="{FF2B5EF4-FFF2-40B4-BE49-F238E27FC236}">
                <a16:creationId xmlns:a16="http://schemas.microsoft.com/office/drawing/2014/main" id="{7B35F8C1-53D8-4B51-825D-BD543BBA0473}"/>
              </a:ext>
            </a:extLst>
          </p:cNvPr>
          <p:cNvSpPr/>
          <p:nvPr/>
        </p:nvSpPr>
        <p:spPr bwMode="auto">
          <a:xfrm>
            <a:off x="406400" y="6559420"/>
            <a:ext cx="139700" cy="14618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BE93BF4-3510-45C2-B242-6E44B132B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100" y="1003300"/>
            <a:ext cx="7267012" cy="5450259"/>
          </a:xfrm>
          <a:prstGeom prst="rect">
            <a:avLst/>
          </a:prstGeom>
        </p:spPr>
      </p:pic>
      <p:sp>
        <p:nvSpPr>
          <p:cNvPr id="11" name="Hvězda: pěticípá 10">
            <a:extLst>
              <a:ext uri="{FF2B5EF4-FFF2-40B4-BE49-F238E27FC236}">
                <a16:creationId xmlns:a16="http://schemas.microsoft.com/office/drawing/2014/main" id="{51073502-D980-4E5B-A7B8-E8DF8FAF3390}"/>
              </a:ext>
            </a:extLst>
          </p:cNvPr>
          <p:cNvSpPr/>
          <p:nvPr/>
        </p:nvSpPr>
        <p:spPr bwMode="auto">
          <a:xfrm>
            <a:off x="9004300" y="1073020"/>
            <a:ext cx="139700" cy="14618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1B25B2BA-D035-4A13-BFC3-8E57D4752407}"/>
              </a:ext>
            </a:extLst>
          </p:cNvPr>
          <p:cNvSpPr/>
          <p:nvPr/>
        </p:nvSpPr>
        <p:spPr bwMode="auto">
          <a:xfrm>
            <a:off x="2082800" y="1073020"/>
            <a:ext cx="2984500" cy="9233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b="1" dirty="0"/>
              <a:t>Fetální </a:t>
            </a:r>
            <a:r>
              <a:rPr lang="cs-CZ" b="1" dirty="0" err="1"/>
              <a:t>fibronektin</a:t>
            </a:r>
            <a:r>
              <a:rPr lang="cs-CZ" b="1" dirty="0"/>
              <a:t>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b="1" dirty="0"/>
              <a:t>         f FN </a:t>
            </a:r>
            <a:endParaRPr kumimoji="0" lang="cs-CZ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6162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Předčasný porod / PROM diagnostika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</a:rPr>
              <a:t>testy  - </a:t>
            </a:r>
            <a:r>
              <a:rPr lang="cs-CZ" altLang="cs-CZ" sz="2800" b="1" dirty="0" err="1">
                <a:solidFill>
                  <a:srgbClr val="0000DC"/>
                </a:solidFill>
              </a:rPr>
              <a:t>Temesvary</a:t>
            </a:r>
            <a:r>
              <a:rPr lang="cs-CZ" altLang="cs-CZ" sz="2800" b="1" dirty="0">
                <a:solidFill>
                  <a:srgbClr val="0000DC"/>
                </a:solidFill>
              </a:rPr>
              <a:t> test </a:t>
            </a:r>
          </a:p>
          <a:p>
            <a:pPr eaLnBrk="1" hangingPunct="1"/>
            <a:r>
              <a:rPr lang="cs-CZ" altLang="cs-CZ" sz="2800" b="1" dirty="0">
                <a:solidFill>
                  <a:srgbClr val="0000DC"/>
                </a:solidFill>
              </a:rPr>
              <a:t>               - </a:t>
            </a:r>
            <a:r>
              <a:rPr lang="cs-CZ" altLang="cs-CZ" sz="2800" b="1" dirty="0" err="1">
                <a:solidFill>
                  <a:srgbClr val="0000DC"/>
                </a:solidFill>
              </a:rPr>
              <a:t>arborizační</a:t>
            </a:r>
            <a:r>
              <a:rPr lang="cs-CZ" altLang="cs-CZ" sz="2800" b="1" dirty="0">
                <a:solidFill>
                  <a:srgbClr val="0000DC"/>
                </a:solidFill>
              </a:rPr>
              <a:t> test, </a:t>
            </a:r>
          </a:p>
          <a:p>
            <a:pPr eaLnBrk="1" hangingPunct="1"/>
            <a:r>
              <a:rPr lang="cs-CZ" altLang="cs-CZ" sz="2800" b="1" dirty="0">
                <a:solidFill>
                  <a:srgbClr val="0000DC"/>
                </a:solidFill>
              </a:rPr>
              <a:t>               - AMNI </a:t>
            </a:r>
            <a:r>
              <a:rPr lang="cs-CZ" altLang="cs-CZ" sz="2800" b="1" dirty="0" err="1">
                <a:solidFill>
                  <a:srgbClr val="0000DC"/>
                </a:solidFill>
              </a:rPr>
              <a:t>sure</a:t>
            </a:r>
            <a:r>
              <a:rPr lang="cs-CZ" altLang="cs-CZ" sz="2800" b="1" dirty="0">
                <a:solidFill>
                  <a:srgbClr val="0000DC"/>
                </a:solidFill>
              </a:rPr>
              <a:t>/PROM test …</a:t>
            </a:r>
          </a:p>
          <a:p>
            <a:pPr eaLnBrk="1" hangingPunct="1"/>
            <a:endParaRPr lang="cs-CZ" altLang="cs-CZ" sz="2800" b="1" dirty="0">
              <a:solidFill>
                <a:srgbClr val="0000DC"/>
              </a:solidFill>
            </a:endParaRPr>
          </a:p>
          <a:p>
            <a:pPr eaLnBrk="1" hangingPunct="1"/>
            <a:endParaRPr lang="cs-CZ" altLang="cs-CZ" sz="2800" b="1" dirty="0">
              <a:solidFill>
                <a:srgbClr val="0000DC"/>
              </a:solidFill>
            </a:endParaRPr>
          </a:p>
          <a:p>
            <a:pPr eaLnBrk="1" hangingPunct="1"/>
            <a:endParaRPr lang="cs-CZ" altLang="cs-CZ" sz="2800" b="1" dirty="0">
              <a:solidFill>
                <a:srgbClr val="0000DC"/>
              </a:solidFill>
            </a:endParaRPr>
          </a:p>
          <a:p>
            <a:pPr eaLnBrk="1" hangingPunct="1"/>
            <a:endParaRPr lang="cs-CZ" altLang="cs-CZ" sz="2800" b="1" dirty="0">
              <a:solidFill>
                <a:srgbClr val="0000DC"/>
              </a:solidFill>
            </a:endParaRPr>
          </a:p>
          <a:p>
            <a:pPr eaLnBrk="1" hangingPunct="1"/>
            <a:endParaRPr lang="cs-CZ" altLang="cs-CZ" sz="2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</a:rPr>
              <a:t>UZ  posouzení množství plodové vody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800" b="1" dirty="0">
                <a:solidFill>
                  <a:srgbClr val="0000DC"/>
                </a:solidFill>
              </a:rPr>
              <a:t>   (AFI – index </a:t>
            </a:r>
            <a:r>
              <a:rPr lang="cs-CZ" altLang="cs-CZ" sz="2800" b="1" dirty="0" err="1">
                <a:solidFill>
                  <a:srgbClr val="0000DC"/>
                </a:solidFill>
              </a:rPr>
              <a:t>plod.vody</a:t>
            </a:r>
            <a:r>
              <a:rPr lang="cs-CZ" altLang="cs-CZ" sz="2800" b="1" dirty="0">
                <a:solidFill>
                  <a:srgbClr val="0000DC"/>
                </a:solidFill>
              </a:rPr>
              <a:t>, vertikální pool)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cs-CZ" altLang="cs-CZ" sz="800" b="1" dirty="0"/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800" b="1" dirty="0"/>
              <a:t>          </a:t>
            </a:r>
            <a:r>
              <a:rPr lang="cs-CZ" altLang="cs-CZ" sz="800" b="1" dirty="0">
                <a:hlinkClick r:id="rId3"/>
              </a:rPr>
              <a:t>https://herqiagen.com/amnisurerow/start/row/</a:t>
            </a:r>
            <a:r>
              <a:rPr lang="cs-CZ" altLang="cs-CZ" sz="800" b="1" dirty="0"/>
              <a:t>                        https://www.glowm.com/pdf/Ultrasound_in_obstetrics_and_gynecology-chapter9.pdf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cs-CZ" altLang="cs-CZ" sz="800" b="1" dirty="0"/>
          </a:p>
          <a:p>
            <a:pPr eaLnBrk="1" hangingPunct="1">
              <a:buFont typeface="Wingdings 2" panose="05020102010507070707" pitchFamily="18" charset="2"/>
              <a:buNone/>
            </a:pPr>
            <a:endParaRPr lang="cs-CZ" altLang="cs-CZ" sz="2800" b="1" dirty="0">
              <a:solidFill>
                <a:srgbClr val="0000DC"/>
              </a:solidFill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endParaRPr lang="cs-CZ" altLang="cs-CZ" sz="2800" b="1" dirty="0">
              <a:solidFill>
                <a:srgbClr val="0000DC"/>
              </a:solidFill>
            </a:endParaRPr>
          </a:p>
          <a:p>
            <a:endParaRPr lang="cs-CZ" altLang="cs-CZ" sz="2800" b="1" dirty="0">
              <a:solidFill>
                <a:srgbClr val="C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296C257-09DB-40D7-A683-542B672DD8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37" t="44370" r="8597" b="39698"/>
          <a:stretch/>
        </p:blipFill>
        <p:spPr>
          <a:xfrm>
            <a:off x="9270249" y="3124201"/>
            <a:ext cx="2540751" cy="161289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D00375E-658E-4123-850C-70E64EBA10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4" t="45146" r="31145" b="38935"/>
          <a:stretch/>
        </p:blipFill>
        <p:spPr>
          <a:xfrm>
            <a:off x="6476999" y="3568701"/>
            <a:ext cx="2007220" cy="1523999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ACB0E222-2E85-4ED1-970C-2899E8765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90" t="23221" r="8962" b="58918"/>
          <a:stretch/>
        </p:blipFill>
        <p:spPr>
          <a:xfrm>
            <a:off x="4064000" y="3581401"/>
            <a:ext cx="1848433" cy="1663699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60D85A42-B912-49C8-8DD6-8A704BA546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73" t="25279" r="30032" b="61326"/>
          <a:stretch/>
        </p:blipFill>
        <p:spPr>
          <a:xfrm>
            <a:off x="279400" y="3822700"/>
            <a:ext cx="3067500" cy="1460500"/>
          </a:xfrm>
          <a:prstGeom prst="rect">
            <a:avLst/>
          </a:prstGeom>
        </p:spPr>
      </p:pic>
      <p:sp>
        <p:nvSpPr>
          <p:cNvPr id="17" name="Šipka: doprava 16">
            <a:extLst>
              <a:ext uri="{FF2B5EF4-FFF2-40B4-BE49-F238E27FC236}">
                <a16:creationId xmlns:a16="http://schemas.microsoft.com/office/drawing/2014/main" id="{E52AE7FA-F1E1-41AC-877A-C96E4BBFD301}"/>
              </a:ext>
            </a:extLst>
          </p:cNvPr>
          <p:cNvSpPr/>
          <p:nvPr/>
        </p:nvSpPr>
        <p:spPr bwMode="auto">
          <a:xfrm>
            <a:off x="3441700" y="4330700"/>
            <a:ext cx="596900" cy="2159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8" name="Šipka: doprava 17">
            <a:extLst>
              <a:ext uri="{FF2B5EF4-FFF2-40B4-BE49-F238E27FC236}">
                <a16:creationId xmlns:a16="http://schemas.microsoft.com/office/drawing/2014/main" id="{660189C9-E44C-4320-9C96-00407A625E42}"/>
              </a:ext>
            </a:extLst>
          </p:cNvPr>
          <p:cNvSpPr/>
          <p:nvPr/>
        </p:nvSpPr>
        <p:spPr bwMode="auto">
          <a:xfrm>
            <a:off x="5575300" y="4368800"/>
            <a:ext cx="596900" cy="2159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9" name="Šipka: doprava 18">
            <a:extLst>
              <a:ext uri="{FF2B5EF4-FFF2-40B4-BE49-F238E27FC236}">
                <a16:creationId xmlns:a16="http://schemas.microsoft.com/office/drawing/2014/main" id="{4BD004C8-6838-4733-9182-F156612A1299}"/>
              </a:ext>
            </a:extLst>
          </p:cNvPr>
          <p:cNvSpPr/>
          <p:nvPr/>
        </p:nvSpPr>
        <p:spPr bwMode="auto">
          <a:xfrm>
            <a:off x="8140700" y="4318000"/>
            <a:ext cx="596900" cy="2159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0" name="Hvězda: pěticípá 19">
            <a:extLst>
              <a:ext uri="{FF2B5EF4-FFF2-40B4-BE49-F238E27FC236}">
                <a16:creationId xmlns:a16="http://schemas.microsoft.com/office/drawing/2014/main" id="{D50707CE-1996-4D25-8FA9-4081D37B6A1C}"/>
              </a:ext>
            </a:extLst>
          </p:cNvPr>
          <p:cNvSpPr/>
          <p:nvPr/>
        </p:nvSpPr>
        <p:spPr bwMode="auto">
          <a:xfrm>
            <a:off x="635000" y="6613794"/>
            <a:ext cx="114300" cy="155306"/>
          </a:xfrm>
          <a:prstGeom prst="star5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1" name="Hvězda: pěticípá 20">
            <a:extLst>
              <a:ext uri="{FF2B5EF4-FFF2-40B4-BE49-F238E27FC236}">
                <a16:creationId xmlns:a16="http://schemas.microsoft.com/office/drawing/2014/main" id="{18981DF7-3152-4AEE-9992-132FE84630D3}"/>
              </a:ext>
            </a:extLst>
          </p:cNvPr>
          <p:cNvSpPr/>
          <p:nvPr/>
        </p:nvSpPr>
        <p:spPr bwMode="auto">
          <a:xfrm>
            <a:off x="342900" y="3972194"/>
            <a:ext cx="114300" cy="155306"/>
          </a:xfrm>
          <a:prstGeom prst="star5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2" name="Hvězda: pěticípá 21">
            <a:extLst>
              <a:ext uri="{FF2B5EF4-FFF2-40B4-BE49-F238E27FC236}">
                <a16:creationId xmlns:a16="http://schemas.microsoft.com/office/drawing/2014/main" id="{0EAE852C-1A33-4DF6-9D90-38C47C93E120}"/>
              </a:ext>
            </a:extLst>
          </p:cNvPr>
          <p:cNvSpPr/>
          <p:nvPr/>
        </p:nvSpPr>
        <p:spPr bwMode="auto">
          <a:xfrm>
            <a:off x="3733594" y="6638596"/>
            <a:ext cx="114300" cy="146110"/>
          </a:xfrm>
          <a:prstGeom prst="star5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D752CF94-0E41-4DD4-84BE-BF2E6173A1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46" t="22155" r="15417" b="41697"/>
          <a:stretch/>
        </p:blipFill>
        <p:spPr>
          <a:xfrm>
            <a:off x="9156700" y="4835332"/>
            <a:ext cx="2667000" cy="1994362"/>
          </a:xfrm>
          <a:prstGeom prst="rect">
            <a:avLst/>
          </a:prstGeom>
        </p:spPr>
      </p:pic>
      <p:sp>
        <p:nvSpPr>
          <p:cNvPr id="25" name="Hvězda: pěticípá 24">
            <a:extLst>
              <a:ext uri="{FF2B5EF4-FFF2-40B4-BE49-F238E27FC236}">
                <a16:creationId xmlns:a16="http://schemas.microsoft.com/office/drawing/2014/main" id="{F30039C4-EBEE-448F-8051-4949CEED42E0}"/>
              </a:ext>
            </a:extLst>
          </p:cNvPr>
          <p:cNvSpPr/>
          <p:nvPr/>
        </p:nvSpPr>
        <p:spPr bwMode="auto">
          <a:xfrm>
            <a:off x="9283494" y="5038396"/>
            <a:ext cx="114300" cy="146110"/>
          </a:xfrm>
          <a:prstGeom prst="star5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8" name="Šipka: doprava 27">
            <a:extLst>
              <a:ext uri="{FF2B5EF4-FFF2-40B4-BE49-F238E27FC236}">
                <a16:creationId xmlns:a16="http://schemas.microsoft.com/office/drawing/2014/main" id="{FD8A9DA4-98E4-4121-85C3-B25BEE8B3009}"/>
              </a:ext>
            </a:extLst>
          </p:cNvPr>
          <p:cNvSpPr/>
          <p:nvPr/>
        </p:nvSpPr>
        <p:spPr bwMode="auto">
          <a:xfrm>
            <a:off x="8204200" y="5880100"/>
            <a:ext cx="596900" cy="215900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30" name="Obrázek 29">
            <a:extLst>
              <a:ext uri="{FF2B5EF4-FFF2-40B4-BE49-F238E27FC236}">
                <a16:creationId xmlns:a16="http://schemas.microsoft.com/office/drawing/2014/main" id="{6BB61866-C1B8-4E45-BDC4-6213E75BC4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456" y="2082501"/>
            <a:ext cx="2667000" cy="129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6108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Předčasný porod  - terapie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altLang="cs-CZ" sz="3200" b="1" dirty="0">
                <a:solidFill>
                  <a:srgbClr val="0000DC"/>
                </a:solidFill>
              </a:rPr>
              <a:t> </a:t>
            </a:r>
            <a:r>
              <a:rPr lang="cs-CZ" altLang="cs-CZ" sz="3200" b="1" dirty="0" err="1">
                <a:solidFill>
                  <a:srgbClr val="C00000"/>
                </a:solidFill>
              </a:rPr>
              <a:t>tokolýza</a:t>
            </a:r>
            <a:r>
              <a:rPr lang="cs-CZ" altLang="cs-CZ" sz="3200" b="1" dirty="0">
                <a:solidFill>
                  <a:srgbClr val="C00000"/>
                </a:solidFill>
              </a:rPr>
              <a:t> </a:t>
            </a:r>
            <a:r>
              <a:rPr lang="cs-CZ" altLang="cs-CZ" sz="3200" b="1" dirty="0">
                <a:solidFill>
                  <a:srgbClr val="0000DC"/>
                </a:solidFill>
              </a:rPr>
              <a:t> - oddálení porodu o 2-7 dní </a:t>
            </a:r>
          </a:p>
          <a:p>
            <a:pPr eaLnBrk="1" hangingPunct="1"/>
            <a:r>
              <a:rPr lang="cs-CZ" altLang="cs-CZ" sz="3200" b="1" dirty="0">
                <a:solidFill>
                  <a:srgbClr val="0000DC"/>
                </a:solidFill>
              </a:rPr>
              <a:t>                     - transport in </a:t>
            </a:r>
            <a:r>
              <a:rPr lang="cs-CZ" altLang="cs-CZ" sz="3200" b="1" dirty="0" err="1">
                <a:solidFill>
                  <a:srgbClr val="0000DC"/>
                </a:solidFill>
              </a:rPr>
              <a:t>utero</a:t>
            </a:r>
            <a:endParaRPr lang="cs-CZ" altLang="cs-CZ" sz="3200" b="1" dirty="0">
              <a:solidFill>
                <a:srgbClr val="0000DC"/>
              </a:solidFill>
            </a:endParaRPr>
          </a:p>
          <a:p>
            <a:pPr eaLnBrk="1" hangingPunct="1"/>
            <a:r>
              <a:rPr lang="cs-CZ" altLang="cs-CZ" sz="3200" b="1" dirty="0">
                <a:solidFill>
                  <a:srgbClr val="0000DC"/>
                </a:solidFill>
              </a:rPr>
              <a:t>                     -     perinatální mortality a morbidity 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altLang="cs-CZ" sz="32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altLang="cs-CZ" sz="3200" b="1" dirty="0">
                <a:solidFill>
                  <a:srgbClr val="C00000"/>
                </a:solidFill>
              </a:rPr>
              <a:t>kortikoidy </a:t>
            </a:r>
            <a:r>
              <a:rPr lang="cs-CZ" altLang="cs-CZ" sz="3200" b="1" dirty="0">
                <a:solidFill>
                  <a:srgbClr val="0000DC"/>
                </a:solidFill>
              </a:rPr>
              <a:t>-  maturace plicní tkáně 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altLang="cs-CZ" sz="32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altLang="cs-CZ" sz="3200" b="1" dirty="0">
                <a:solidFill>
                  <a:srgbClr val="C00000"/>
                </a:solidFill>
              </a:rPr>
              <a:t>terapeutická  </a:t>
            </a:r>
            <a:r>
              <a:rPr lang="cs-CZ" altLang="cs-CZ" sz="3200" b="1" dirty="0" err="1">
                <a:solidFill>
                  <a:srgbClr val="C00000"/>
                </a:solidFill>
              </a:rPr>
              <a:t>cerclage</a:t>
            </a:r>
            <a:r>
              <a:rPr lang="cs-CZ" altLang="cs-CZ" sz="3200" b="1" dirty="0">
                <a:solidFill>
                  <a:srgbClr val="C00000"/>
                </a:solidFill>
              </a:rPr>
              <a:t>/pesar </a:t>
            </a:r>
            <a:r>
              <a:rPr lang="cs-CZ" altLang="cs-CZ" sz="3200" b="1" dirty="0">
                <a:solidFill>
                  <a:srgbClr val="0000DC"/>
                </a:solidFill>
              </a:rPr>
              <a:t>– prevence / terapie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altLang="cs-CZ" sz="32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altLang="cs-CZ" sz="3200" b="1" dirty="0">
                <a:solidFill>
                  <a:srgbClr val="C00000"/>
                </a:solidFill>
              </a:rPr>
              <a:t>císařský řez</a:t>
            </a:r>
            <a:endParaRPr lang="cs-CZ" altLang="cs-CZ" sz="3200" b="1" dirty="0">
              <a:solidFill>
                <a:srgbClr val="0000DC"/>
              </a:solidFill>
            </a:endParaRPr>
          </a:p>
          <a:p>
            <a:pPr eaLnBrk="1" hangingPunct="1"/>
            <a:endParaRPr lang="cs-CZ" altLang="cs-CZ" sz="2800" b="1" dirty="0">
              <a:solidFill>
                <a:srgbClr val="C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Šipka: dolů 1">
            <a:extLst>
              <a:ext uri="{FF2B5EF4-FFF2-40B4-BE49-F238E27FC236}">
                <a16:creationId xmlns:a16="http://schemas.microsoft.com/office/drawing/2014/main" id="{BF3D0296-F5B0-488E-8CAD-DC2117019466}"/>
              </a:ext>
            </a:extLst>
          </p:cNvPr>
          <p:cNvSpPr/>
          <p:nvPr/>
        </p:nvSpPr>
        <p:spPr bwMode="auto">
          <a:xfrm>
            <a:off x="3441700" y="3327400"/>
            <a:ext cx="215900" cy="419100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6809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24463193-9B52-466D-8246-9A41841883C5}"/>
              </a:ext>
            </a:extLst>
          </p:cNvPr>
          <p:cNvSpPr/>
          <p:nvPr/>
        </p:nvSpPr>
        <p:spPr bwMode="auto">
          <a:xfrm>
            <a:off x="567558" y="3822700"/>
            <a:ext cx="11056884" cy="27275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Předčasný porod – </a:t>
            </a:r>
            <a:r>
              <a:rPr lang="cs-CZ" altLang="cs-CZ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tokolytika</a:t>
            </a: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4512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3200" b="1" dirty="0">
                <a:solidFill>
                  <a:srgbClr val="0000DC"/>
                </a:solidFill>
              </a:rPr>
              <a:t>tlumení děložní činnosti </a:t>
            </a:r>
          </a:p>
          <a:p>
            <a:pPr marL="457200" indent="-45720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3200" b="1" dirty="0">
                <a:solidFill>
                  <a:srgbClr val="0000DC"/>
                </a:solidFill>
              </a:rPr>
              <a:t>Při PROM po dobu aplikace kortikoidu (72 hod)</a:t>
            </a:r>
            <a:endParaRPr lang="cs-CZ" altLang="cs-CZ" sz="3200" dirty="0">
              <a:solidFill>
                <a:srgbClr val="0000DC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2800" dirty="0">
                <a:solidFill>
                  <a:srgbClr val="0000DC"/>
                </a:solidFill>
              </a:rPr>
              <a:t> </a:t>
            </a:r>
            <a:r>
              <a:rPr lang="cs-CZ" altLang="cs-CZ" sz="3200" b="1" dirty="0">
                <a:solidFill>
                  <a:srgbClr val="C00000"/>
                </a:solidFill>
              </a:rPr>
              <a:t>23+1  do  34+6  týdnů</a:t>
            </a:r>
            <a:r>
              <a:rPr lang="cs-CZ" altLang="cs-CZ" sz="3200" dirty="0">
                <a:solidFill>
                  <a:srgbClr val="C00000"/>
                </a:solidFill>
              </a:rPr>
              <a:t>   </a:t>
            </a:r>
          </a:p>
          <a:p>
            <a:pPr marL="457200" indent="-45720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cs-CZ" altLang="cs-CZ" sz="3200" dirty="0">
              <a:solidFill>
                <a:srgbClr val="0000DC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3200" b="1" dirty="0">
                <a:solidFill>
                  <a:srgbClr val="0000DC"/>
                </a:solidFill>
              </a:rPr>
              <a:t>    </a:t>
            </a:r>
            <a:r>
              <a:rPr lang="cs-CZ" altLang="cs-CZ" sz="3200" b="1" dirty="0" err="1">
                <a:solidFill>
                  <a:srgbClr val="C00000"/>
                </a:solidFill>
              </a:rPr>
              <a:t>Betamimetika</a:t>
            </a:r>
            <a:r>
              <a:rPr lang="cs-CZ" altLang="cs-CZ" sz="3200" b="1" dirty="0">
                <a:solidFill>
                  <a:srgbClr val="C00000"/>
                </a:solidFill>
              </a:rPr>
              <a:t> </a:t>
            </a:r>
            <a:r>
              <a:rPr lang="cs-CZ" altLang="cs-CZ" sz="3200" b="1" dirty="0">
                <a:solidFill>
                  <a:srgbClr val="0000DC"/>
                </a:solidFill>
              </a:rPr>
              <a:t>(</a:t>
            </a:r>
            <a:r>
              <a:rPr lang="cs-CZ" altLang="cs-CZ" sz="3200" b="1" dirty="0" err="1">
                <a:solidFill>
                  <a:srgbClr val="0000DC"/>
                </a:solidFill>
              </a:rPr>
              <a:t>Gynipral</a:t>
            </a:r>
            <a:r>
              <a:rPr lang="cs-CZ" altLang="cs-CZ" sz="3200" b="1" dirty="0">
                <a:solidFill>
                  <a:srgbClr val="0000DC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200" b="1" dirty="0">
                <a:solidFill>
                  <a:srgbClr val="0000DC"/>
                </a:solidFill>
              </a:rPr>
              <a:t>    </a:t>
            </a:r>
            <a:r>
              <a:rPr lang="cs-CZ" altLang="cs-CZ" sz="3200" b="1" dirty="0" err="1">
                <a:solidFill>
                  <a:srgbClr val="C00000"/>
                </a:solidFill>
              </a:rPr>
              <a:t>Atosiban</a:t>
            </a:r>
            <a:r>
              <a:rPr lang="cs-CZ" altLang="cs-CZ" sz="3200" b="1" dirty="0">
                <a:solidFill>
                  <a:srgbClr val="C00000"/>
                </a:solidFill>
              </a:rPr>
              <a:t> </a:t>
            </a:r>
            <a:r>
              <a:rPr lang="cs-CZ" altLang="cs-CZ" sz="3200" b="1" dirty="0">
                <a:solidFill>
                  <a:srgbClr val="0000DC"/>
                </a:solidFill>
              </a:rPr>
              <a:t>(</a:t>
            </a:r>
            <a:r>
              <a:rPr lang="cs-CZ" altLang="cs-CZ" sz="3200" b="1" dirty="0" err="1">
                <a:solidFill>
                  <a:srgbClr val="0000DC"/>
                </a:solidFill>
              </a:rPr>
              <a:t>Tractocil</a:t>
            </a:r>
            <a:r>
              <a:rPr lang="cs-CZ" altLang="cs-CZ" sz="3200" b="1" dirty="0">
                <a:solidFill>
                  <a:srgbClr val="0000DC"/>
                </a:solidFill>
              </a:rPr>
              <a:t>)- antagonista oxytocinu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200" b="1" dirty="0">
                <a:solidFill>
                  <a:srgbClr val="0000DC"/>
                </a:solidFill>
              </a:rPr>
              <a:t>    </a:t>
            </a:r>
            <a:r>
              <a:rPr lang="cs-CZ" altLang="cs-CZ" sz="3200" b="1" dirty="0">
                <a:solidFill>
                  <a:srgbClr val="C00000"/>
                </a:solidFill>
              </a:rPr>
              <a:t>MgSO4 </a:t>
            </a:r>
            <a:r>
              <a:rPr lang="cs-CZ" altLang="cs-CZ" sz="3200" b="1" dirty="0">
                <a:solidFill>
                  <a:srgbClr val="0000DC"/>
                </a:solidFill>
              </a:rPr>
              <a:t>- minimální </a:t>
            </a:r>
            <a:r>
              <a:rPr lang="cs-CZ" altLang="cs-CZ" sz="3200" b="1" dirty="0" err="1">
                <a:solidFill>
                  <a:srgbClr val="0000DC"/>
                </a:solidFill>
              </a:rPr>
              <a:t>tokolytický</a:t>
            </a:r>
            <a:r>
              <a:rPr lang="cs-CZ" altLang="cs-CZ" sz="3200" b="1" dirty="0">
                <a:solidFill>
                  <a:srgbClr val="0000DC"/>
                </a:solidFill>
              </a:rPr>
              <a:t> účinek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200" b="1" dirty="0">
                <a:solidFill>
                  <a:srgbClr val="0000DC"/>
                </a:solidFill>
              </a:rPr>
              <a:t>                 -    riziko DMO, </a:t>
            </a:r>
            <a:r>
              <a:rPr lang="cs-CZ" altLang="cs-CZ" sz="3200" b="1" dirty="0" err="1">
                <a:solidFill>
                  <a:srgbClr val="0000DC"/>
                </a:solidFill>
              </a:rPr>
              <a:t>neuroprotekce</a:t>
            </a:r>
            <a:r>
              <a:rPr lang="cs-CZ" altLang="cs-CZ" sz="3200" b="1" dirty="0">
                <a:solidFill>
                  <a:srgbClr val="0000DC"/>
                </a:solidFill>
              </a:rPr>
              <a:t> 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200" b="1" dirty="0">
                <a:solidFill>
                  <a:srgbClr val="0000DC"/>
                </a:solidFill>
              </a:rPr>
              <a:t>    </a:t>
            </a:r>
            <a:r>
              <a:rPr lang="cs-CZ" altLang="cs-CZ" sz="3200" b="1" dirty="0">
                <a:solidFill>
                  <a:srgbClr val="C00000"/>
                </a:solidFill>
              </a:rPr>
              <a:t>další </a:t>
            </a:r>
            <a:r>
              <a:rPr lang="cs-CZ" altLang="cs-CZ" sz="3200" b="1" dirty="0" err="1">
                <a:solidFill>
                  <a:srgbClr val="C00000"/>
                </a:solidFill>
              </a:rPr>
              <a:t>tokolytika</a:t>
            </a:r>
            <a:r>
              <a:rPr lang="cs-CZ" altLang="cs-CZ" sz="3200" b="1" dirty="0">
                <a:solidFill>
                  <a:srgbClr val="0000DC"/>
                </a:solidFill>
              </a:rPr>
              <a:t>- Ca - </a:t>
            </a:r>
            <a:r>
              <a:rPr lang="cs-CZ" altLang="cs-CZ" sz="3200" b="1" dirty="0" err="1">
                <a:solidFill>
                  <a:srgbClr val="0000DC"/>
                </a:solidFill>
              </a:rPr>
              <a:t>agonist</a:t>
            </a:r>
            <a:r>
              <a:rPr lang="cs-CZ" altLang="cs-CZ" sz="3200" b="1" dirty="0">
                <a:solidFill>
                  <a:srgbClr val="0000DC"/>
                </a:solidFill>
              </a:rPr>
              <a:t>, nitráty , </a:t>
            </a:r>
            <a:r>
              <a:rPr lang="cs-CZ" altLang="cs-CZ" sz="3200" b="1" dirty="0" err="1">
                <a:solidFill>
                  <a:srgbClr val="0000DC"/>
                </a:solidFill>
              </a:rPr>
              <a:t>indometacin</a:t>
            </a:r>
            <a:r>
              <a:rPr lang="cs-CZ" altLang="cs-CZ" sz="3200" b="1" dirty="0">
                <a:solidFill>
                  <a:srgbClr val="0000DC"/>
                </a:solidFill>
              </a:rPr>
              <a:t> </a:t>
            </a:r>
          </a:p>
          <a:p>
            <a:endParaRPr lang="cs-CZ" altLang="cs-CZ" sz="2800" b="1" dirty="0">
              <a:solidFill>
                <a:srgbClr val="C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Šipka: dolů 5">
            <a:extLst>
              <a:ext uri="{FF2B5EF4-FFF2-40B4-BE49-F238E27FC236}">
                <a16:creationId xmlns:a16="http://schemas.microsoft.com/office/drawing/2014/main" id="{471C06F4-5359-4448-9E64-D43A20059D69}"/>
              </a:ext>
            </a:extLst>
          </p:cNvPr>
          <p:cNvSpPr/>
          <p:nvPr/>
        </p:nvSpPr>
        <p:spPr bwMode="auto">
          <a:xfrm>
            <a:off x="2786104" y="5336518"/>
            <a:ext cx="304800" cy="4572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0408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Tokolýza</a:t>
            </a: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– kontraindikace 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2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0000DC"/>
                </a:solidFill>
              </a:rPr>
              <a:t>všechny stavy vyžadující neprodlené ukončení gravidity 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intrauterinní infekce !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krvácení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letální malformace plodu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fulminantní těžká preeklampsie </a:t>
            </a:r>
          </a:p>
        </p:txBody>
      </p:sp>
    </p:spTree>
    <p:extLst>
      <p:ext uri="{BB962C8B-B14F-4D97-AF65-F5344CB8AC3E}">
        <p14:creationId xmlns:p14="http://schemas.microsoft.com/office/powerpoint/2010/main" val="2744551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97D50529-363C-4128-81AA-4431FC7DEE4C}"/>
              </a:ext>
            </a:extLst>
          </p:cNvPr>
          <p:cNvSpPr/>
          <p:nvPr/>
        </p:nvSpPr>
        <p:spPr bwMode="auto">
          <a:xfrm>
            <a:off x="2095500" y="3302000"/>
            <a:ext cx="6324600" cy="10033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47EE191B-DEAA-41FC-8EC4-81174CFA8A21}"/>
              </a:ext>
            </a:extLst>
          </p:cNvPr>
          <p:cNvSpPr/>
          <p:nvPr/>
        </p:nvSpPr>
        <p:spPr bwMode="auto">
          <a:xfrm>
            <a:off x="508000" y="4686300"/>
            <a:ext cx="11021568" cy="186399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Předčasný porod – kortikoidy 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3200" b="1" dirty="0">
                <a:solidFill>
                  <a:srgbClr val="C00000"/>
                </a:solidFill>
              </a:rPr>
              <a:t>od 23+1 – 34+6</a:t>
            </a:r>
            <a:endParaRPr lang="cs-CZ" altLang="cs-CZ" sz="3200" b="1" dirty="0">
              <a:solidFill>
                <a:srgbClr val="C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3200" b="1" dirty="0">
                <a:solidFill>
                  <a:srgbClr val="C00000"/>
                </a:solidFill>
              </a:rPr>
              <a:t>glukokortikoidy</a:t>
            </a:r>
            <a:r>
              <a:rPr lang="cs-CZ" altLang="cs-CZ" sz="3200" b="1" dirty="0">
                <a:solidFill>
                  <a:srgbClr val="0000DC"/>
                </a:solidFill>
              </a:rPr>
              <a:t> = </a:t>
            </a:r>
            <a:r>
              <a:rPr lang="cs-CZ" altLang="cs-CZ" sz="3200" b="1" dirty="0" err="1">
                <a:solidFill>
                  <a:srgbClr val="0000DC"/>
                </a:solidFill>
              </a:rPr>
              <a:t>betamethazon</a:t>
            </a:r>
            <a:r>
              <a:rPr lang="cs-CZ" altLang="cs-CZ" sz="3200" b="1" dirty="0">
                <a:solidFill>
                  <a:srgbClr val="0000DC"/>
                </a:solidFill>
              </a:rPr>
              <a:t>, </a:t>
            </a:r>
            <a:r>
              <a:rPr lang="cs-CZ" altLang="cs-CZ" sz="3200" b="1" dirty="0" err="1">
                <a:solidFill>
                  <a:srgbClr val="0000DC"/>
                </a:solidFill>
              </a:rPr>
              <a:t>dexamethason</a:t>
            </a:r>
            <a:endParaRPr lang="cs-CZ" altLang="cs-CZ" sz="3200" b="1" dirty="0">
              <a:solidFill>
                <a:srgbClr val="0000DC"/>
              </a:solidFill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3200" b="1" dirty="0">
                <a:solidFill>
                  <a:srgbClr val="0000DC"/>
                </a:solidFill>
              </a:rPr>
              <a:t>              </a:t>
            </a:r>
            <a:r>
              <a:rPr lang="cs-CZ" altLang="cs-CZ" sz="3200" b="1" dirty="0" err="1">
                <a:solidFill>
                  <a:srgbClr val="0000DC"/>
                </a:solidFill>
              </a:rPr>
              <a:t>Diprophos</a:t>
            </a:r>
            <a:r>
              <a:rPr lang="cs-CZ" altLang="cs-CZ" sz="3200" b="1" dirty="0">
                <a:solidFill>
                  <a:srgbClr val="0000DC"/>
                </a:solidFill>
              </a:rPr>
              <a:t> 2x2 </a:t>
            </a:r>
            <a:r>
              <a:rPr lang="cs-CZ" altLang="cs-CZ" sz="3200" b="1" dirty="0" err="1">
                <a:solidFill>
                  <a:srgbClr val="0000DC"/>
                </a:solidFill>
              </a:rPr>
              <a:t>amp</a:t>
            </a:r>
            <a:r>
              <a:rPr lang="cs-CZ" altLang="cs-CZ" sz="3200" b="1" dirty="0">
                <a:solidFill>
                  <a:srgbClr val="0000DC"/>
                </a:solidFill>
              </a:rPr>
              <a:t> </a:t>
            </a:r>
            <a:r>
              <a:rPr lang="cs-CZ" altLang="cs-CZ" sz="3200" b="1" dirty="0" err="1">
                <a:solidFill>
                  <a:srgbClr val="0000DC"/>
                </a:solidFill>
              </a:rPr>
              <a:t>im</a:t>
            </a:r>
            <a:r>
              <a:rPr lang="cs-CZ" altLang="cs-CZ" sz="3200" b="1" dirty="0">
                <a:solidFill>
                  <a:srgbClr val="0000DC"/>
                </a:solidFill>
              </a:rPr>
              <a:t> á 24h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3200" b="1" dirty="0">
                <a:solidFill>
                  <a:srgbClr val="0000DC"/>
                </a:solidFill>
              </a:rPr>
              <a:t>              </a:t>
            </a:r>
            <a:r>
              <a:rPr lang="cs-CZ" altLang="cs-CZ" sz="3200" b="1" dirty="0" err="1">
                <a:solidFill>
                  <a:srgbClr val="0000DC"/>
                </a:solidFill>
              </a:rPr>
              <a:t>Dexona</a:t>
            </a:r>
            <a:r>
              <a:rPr lang="cs-CZ" altLang="cs-CZ" sz="3200" b="1" dirty="0">
                <a:solidFill>
                  <a:srgbClr val="0000DC"/>
                </a:solidFill>
              </a:rPr>
              <a:t> 4x1 </a:t>
            </a:r>
            <a:r>
              <a:rPr lang="cs-CZ" altLang="cs-CZ" sz="3200" b="1" dirty="0" err="1">
                <a:solidFill>
                  <a:srgbClr val="0000DC"/>
                </a:solidFill>
              </a:rPr>
              <a:t>amp</a:t>
            </a:r>
            <a:r>
              <a:rPr lang="cs-CZ" altLang="cs-CZ" sz="3200" b="1" dirty="0">
                <a:solidFill>
                  <a:srgbClr val="0000DC"/>
                </a:solidFill>
              </a:rPr>
              <a:t>. </a:t>
            </a:r>
            <a:r>
              <a:rPr lang="cs-CZ" altLang="cs-CZ" sz="3200" b="1" dirty="0" err="1">
                <a:solidFill>
                  <a:srgbClr val="0000DC"/>
                </a:solidFill>
              </a:rPr>
              <a:t>im</a:t>
            </a:r>
            <a:r>
              <a:rPr lang="cs-CZ" altLang="cs-CZ" sz="3200" b="1" dirty="0">
                <a:solidFill>
                  <a:srgbClr val="0000DC"/>
                </a:solidFill>
              </a:rPr>
              <a:t> á 12 hod.</a:t>
            </a:r>
          </a:p>
          <a:p>
            <a:pPr eaLnBrk="1" hangingPunct="1"/>
            <a:r>
              <a:rPr lang="cs-CZ" altLang="cs-CZ" sz="3200" b="1" dirty="0">
                <a:solidFill>
                  <a:srgbClr val="0000DC"/>
                </a:solidFill>
              </a:rPr>
              <a:t>   </a:t>
            </a:r>
          </a:p>
          <a:p>
            <a:pPr eaLnBrk="1" hangingPunct="1"/>
            <a:r>
              <a:rPr lang="cs-CZ" sz="3200" b="1" dirty="0">
                <a:solidFill>
                  <a:srgbClr val="0000DC"/>
                </a:solidFill>
              </a:rPr>
              <a:t>   </a:t>
            </a:r>
            <a:r>
              <a:rPr lang="cs-CZ" dirty="0"/>
              <a:t>  </a:t>
            </a:r>
            <a:r>
              <a:rPr lang="cs-CZ" sz="2800" b="1" dirty="0">
                <a:solidFill>
                  <a:srgbClr val="0000DC"/>
                </a:solidFill>
              </a:rPr>
              <a:t>riziko neonatálního úmrtí</a:t>
            </a:r>
          </a:p>
          <a:p>
            <a:pPr eaLnBrk="1" hangingPunct="1"/>
            <a:r>
              <a:rPr lang="cs-CZ" sz="2800" b="1" dirty="0">
                <a:solidFill>
                  <a:srgbClr val="0000DC"/>
                </a:solidFill>
              </a:rPr>
              <a:t>     riziko RDS novorozence (</a:t>
            </a:r>
            <a:r>
              <a:rPr lang="cs-CZ" sz="2800" b="1" dirty="0" err="1">
                <a:solidFill>
                  <a:srgbClr val="0000DC"/>
                </a:solidFill>
              </a:rPr>
              <a:t>Respiratory</a:t>
            </a:r>
            <a:r>
              <a:rPr lang="cs-CZ" sz="2800" b="1" dirty="0">
                <a:solidFill>
                  <a:srgbClr val="0000DC"/>
                </a:solidFill>
              </a:rPr>
              <a:t> </a:t>
            </a:r>
            <a:r>
              <a:rPr lang="cs-CZ" sz="2800" b="1" dirty="0" err="1">
                <a:solidFill>
                  <a:srgbClr val="0000DC"/>
                </a:solidFill>
              </a:rPr>
              <a:t>Distress</a:t>
            </a:r>
            <a:r>
              <a:rPr lang="cs-CZ" sz="2800" b="1" dirty="0">
                <a:solidFill>
                  <a:srgbClr val="0000DC"/>
                </a:solidFill>
              </a:rPr>
              <a:t> Syndrome),</a:t>
            </a:r>
          </a:p>
          <a:p>
            <a:pPr eaLnBrk="1" hangingPunct="1"/>
            <a:r>
              <a:rPr lang="cs-CZ" sz="2800" b="1" dirty="0">
                <a:solidFill>
                  <a:srgbClr val="0000DC"/>
                </a:solidFill>
              </a:rPr>
              <a:t>     riziko </a:t>
            </a:r>
            <a:r>
              <a:rPr lang="cs-CZ" sz="2800" b="1" dirty="0" err="1">
                <a:solidFill>
                  <a:srgbClr val="0000DC"/>
                </a:solidFill>
              </a:rPr>
              <a:t>intraventrikulárního</a:t>
            </a:r>
            <a:r>
              <a:rPr lang="cs-CZ" sz="2800" b="1" dirty="0">
                <a:solidFill>
                  <a:srgbClr val="0000DC"/>
                </a:solidFill>
              </a:rPr>
              <a:t> krvácení plodu/novorozence.</a:t>
            </a:r>
            <a:endParaRPr lang="cs-CZ" altLang="cs-CZ" sz="2800" b="1" dirty="0">
              <a:solidFill>
                <a:srgbClr val="0000DC"/>
              </a:solidFill>
            </a:endParaRP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2800" b="1" dirty="0">
                <a:solidFill>
                  <a:srgbClr val="0000DC"/>
                </a:solidFill>
              </a:rPr>
              <a:t>   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altLang="cs-CZ" sz="2800" b="1" dirty="0">
                <a:solidFill>
                  <a:srgbClr val="0000DC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Šipka: dolů 7">
            <a:extLst>
              <a:ext uri="{FF2B5EF4-FFF2-40B4-BE49-F238E27FC236}">
                <a16:creationId xmlns:a16="http://schemas.microsoft.com/office/drawing/2014/main" id="{F5E84B46-93C9-41CF-A103-BCC2182E4463}"/>
              </a:ext>
            </a:extLst>
          </p:cNvPr>
          <p:cNvSpPr/>
          <p:nvPr/>
        </p:nvSpPr>
        <p:spPr bwMode="auto">
          <a:xfrm>
            <a:off x="662432" y="4838699"/>
            <a:ext cx="302768" cy="34290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Šipka: dolů 10">
            <a:extLst>
              <a:ext uri="{FF2B5EF4-FFF2-40B4-BE49-F238E27FC236}">
                <a16:creationId xmlns:a16="http://schemas.microsoft.com/office/drawing/2014/main" id="{18C26920-D0BE-488E-85A5-9E6482CDD506}"/>
              </a:ext>
            </a:extLst>
          </p:cNvPr>
          <p:cNvSpPr/>
          <p:nvPr/>
        </p:nvSpPr>
        <p:spPr bwMode="auto">
          <a:xfrm>
            <a:off x="675132" y="5283200"/>
            <a:ext cx="302768" cy="3429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Šipka: dolů 11">
            <a:extLst>
              <a:ext uri="{FF2B5EF4-FFF2-40B4-BE49-F238E27FC236}">
                <a16:creationId xmlns:a16="http://schemas.microsoft.com/office/drawing/2014/main" id="{E81B8AD7-216C-46C6-BAF3-72F406D64A96}"/>
              </a:ext>
            </a:extLst>
          </p:cNvPr>
          <p:cNvSpPr/>
          <p:nvPr/>
        </p:nvSpPr>
        <p:spPr bwMode="auto">
          <a:xfrm>
            <a:off x="687832" y="5702300"/>
            <a:ext cx="277368" cy="3429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1898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Předčasný porod </a:t>
            </a:r>
            <a:r>
              <a:rPr lang="cs-CZ" altLang="cs-CZ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cerklage</a:t>
            </a: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5079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altLang="cs-CZ" sz="3200" b="1" dirty="0">
                <a:solidFill>
                  <a:srgbClr val="0000DC"/>
                </a:solidFill>
              </a:rPr>
              <a:t>kontraindikace - děložní činnost,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200" b="1" dirty="0">
                <a:solidFill>
                  <a:srgbClr val="0000DC"/>
                </a:solidFill>
              </a:rPr>
              <a:t>                               - infekce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200" b="1" dirty="0">
                <a:solidFill>
                  <a:srgbClr val="0000DC"/>
                </a:solidFill>
              </a:rPr>
              <a:t>                               - krvácení</a:t>
            </a:r>
          </a:p>
          <a:p>
            <a:pPr eaLnBrk="1" hangingPunct="1">
              <a:lnSpc>
                <a:spcPct val="90000"/>
              </a:lnSpc>
            </a:pPr>
            <a:endParaRPr lang="cs-CZ" altLang="cs-CZ" sz="3200" b="1" dirty="0">
              <a:solidFill>
                <a:srgbClr val="0000DC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3200" b="1" dirty="0">
                <a:solidFill>
                  <a:srgbClr val="0000DC"/>
                </a:solidFill>
              </a:rPr>
              <a:t>indikace - prokázaná </a:t>
            </a:r>
            <a:r>
              <a:rPr lang="cs-CZ" altLang="cs-CZ" sz="3200" b="1" dirty="0" err="1">
                <a:solidFill>
                  <a:srgbClr val="0000DC"/>
                </a:solidFill>
              </a:rPr>
              <a:t>insuficiencience</a:t>
            </a:r>
            <a:r>
              <a:rPr lang="cs-CZ" altLang="cs-CZ" sz="3200" b="1" dirty="0">
                <a:solidFill>
                  <a:srgbClr val="0000DC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200" b="1" dirty="0">
                <a:solidFill>
                  <a:srgbClr val="0000DC"/>
                </a:solidFill>
              </a:rPr>
              <a:t>pouze </a:t>
            </a:r>
            <a:r>
              <a:rPr lang="cs-CZ" altLang="cs-CZ" sz="3200" b="1" dirty="0">
                <a:solidFill>
                  <a:srgbClr val="C00000"/>
                </a:solidFill>
              </a:rPr>
              <a:t>do 25+6 týdne</a:t>
            </a:r>
          </a:p>
          <a:p>
            <a:pPr eaLnBrk="1" hangingPunct="1">
              <a:lnSpc>
                <a:spcPct val="90000"/>
              </a:lnSpc>
            </a:pPr>
            <a:endParaRPr lang="cs-CZ" altLang="cs-CZ" sz="3200" b="1" dirty="0">
              <a:solidFill>
                <a:srgbClr val="0000DC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3200" b="1" dirty="0" err="1">
                <a:solidFill>
                  <a:srgbClr val="C00000"/>
                </a:solidFill>
              </a:rPr>
              <a:t>salvage</a:t>
            </a:r>
            <a:r>
              <a:rPr lang="cs-CZ" altLang="cs-CZ" sz="3200" b="1" dirty="0">
                <a:solidFill>
                  <a:srgbClr val="C00000"/>
                </a:solidFill>
              </a:rPr>
              <a:t> </a:t>
            </a:r>
            <a:r>
              <a:rPr lang="cs-CZ" altLang="cs-CZ" sz="3200" b="1" dirty="0" err="1">
                <a:solidFill>
                  <a:srgbClr val="C00000"/>
                </a:solidFill>
              </a:rPr>
              <a:t>cerclage</a:t>
            </a:r>
            <a:r>
              <a:rPr lang="cs-CZ" altLang="cs-CZ" sz="3200" b="1" dirty="0">
                <a:solidFill>
                  <a:srgbClr val="C00000"/>
                </a:solidFill>
              </a:rPr>
              <a:t> </a:t>
            </a:r>
            <a:r>
              <a:rPr lang="cs-CZ" altLang="cs-CZ" sz="3200" b="1" dirty="0">
                <a:solidFill>
                  <a:srgbClr val="0000DC"/>
                </a:solidFill>
              </a:rPr>
              <a:t>50% úspěšnost</a:t>
            </a: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cs-CZ" altLang="cs-CZ" sz="3200" b="1" dirty="0">
                <a:solidFill>
                  <a:srgbClr val="0000DC"/>
                </a:solidFill>
              </a:rPr>
              <a:t>   (prolaps vaku blan)</a:t>
            </a: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cs-CZ" altLang="cs-CZ" sz="3200" b="1" dirty="0">
              <a:solidFill>
                <a:srgbClr val="0000DC"/>
              </a:solidFill>
            </a:endParaRP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cs-CZ" altLang="cs-CZ" sz="900" b="1" dirty="0"/>
              <a:t>    </a:t>
            </a:r>
            <a:r>
              <a:rPr lang="cs-CZ" altLang="cs-CZ" sz="9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https://medicine.academic.ru/1460/Cerclage</a:t>
            </a:r>
            <a:r>
              <a:rPr lang="cs-CZ" altLang="cs-CZ" sz="900" b="1" dirty="0"/>
              <a:t>       https://www.sciencedirect.com/science/article/abs/pii/S0029784402023657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cs-CZ" altLang="cs-CZ" sz="2800" b="1" dirty="0">
              <a:solidFill>
                <a:srgbClr val="C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Hvězda: pěticípá 1">
            <a:extLst>
              <a:ext uri="{FF2B5EF4-FFF2-40B4-BE49-F238E27FC236}">
                <a16:creationId xmlns:a16="http://schemas.microsoft.com/office/drawing/2014/main" id="{13930A54-48C6-48AB-A0D1-8DCC4F2AE9A0}"/>
              </a:ext>
            </a:extLst>
          </p:cNvPr>
          <p:cNvSpPr/>
          <p:nvPr/>
        </p:nvSpPr>
        <p:spPr bwMode="auto">
          <a:xfrm>
            <a:off x="272877" y="6604000"/>
            <a:ext cx="152400" cy="1651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71045AD-E707-473D-87D3-A9961B721A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" t="3763" r="-1419" b="-761"/>
          <a:stretch/>
        </p:blipFill>
        <p:spPr>
          <a:xfrm>
            <a:off x="8102600" y="4356484"/>
            <a:ext cx="4114800" cy="2539616"/>
          </a:xfrm>
          <a:prstGeom prst="rect">
            <a:avLst/>
          </a:prstGeom>
        </p:spPr>
      </p:pic>
      <p:sp>
        <p:nvSpPr>
          <p:cNvPr id="11" name="Hvězda: pěticípá 10">
            <a:extLst>
              <a:ext uri="{FF2B5EF4-FFF2-40B4-BE49-F238E27FC236}">
                <a16:creationId xmlns:a16="http://schemas.microsoft.com/office/drawing/2014/main" id="{087DB8F7-0455-4DAA-B50E-AAC878A91074}"/>
              </a:ext>
            </a:extLst>
          </p:cNvPr>
          <p:cNvSpPr/>
          <p:nvPr/>
        </p:nvSpPr>
        <p:spPr bwMode="auto">
          <a:xfrm>
            <a:off x="11963400" y="4470400"/>
            <a:ext cx="152400" cy="1651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Hvězda: pěticípá 6">
            <a:extLst>
              <a:ext uri="{FF2B5EF4-FFF2-40B4-BE49-F238E27FC236}">
                <a16:creationId xmlns:a16="http://schemas.microsoft.com/office/drawing/2014/main" id="{7742E3A8-4A8E-4C01-9989-D3B88661EECF}"/>
              </a:ext>
            </a:extLst>
          </p:cNvPr>
          <p:cNvSpPr/>
          <p:nvPr/>
        </p:nvSpPr>
        <p:spPr bwMode="auto">
          <a:xfrm>
            <a:off x="3286902" y="6635584"/>
            <a:ext cx="160638" cy="172995"/>
          </a:xfrm>
          <a:prstGeom prst="star5">
            <a:avLst/>
          </a:prstGeom>
          <a:solidFill>
            <a:srgbClr val="0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D81B9ADC-E261-48A1-8CEB-71C2B3F0FF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943" y="1974186"/>
            <a:ext cx="3440306" cy="2301255"/>
          </a:xfrm>
          <a:prstGeom prst="rect">
            <a:avLst/>
          </a:prstGeom>
        </p:spPr>
      </p:pic>
      <p:sp>
        <p:nvSpPr>
          <p:cNvPr id="14" name="Hvězda: pěticípá 13">
            <a:extLst>
              <a:ext uri="{FF2B5EF4-FFF2-40B4-BE49-F238E27FC236}">
                <a16:creationId xmlns:a16="http://schemas.microsoft.com/office/drawing/2014/main" id="{5E136F3F-42CA-441A-8CCF-2B0F65DBD13F}"/>
              </a:ext>
            </a:extLst>
          </p:cNvPr>
          <p:cNvSpPr/>
          <p:nvPr/>
        </p:nvSpPr>
        <p:spPr bwMode="auto">
          <a:xfrm>
            <a:off x="11681286" y="2154188"/>
            <a:ext cx="160638" cy="172995"/>
          </a:xfrm>
          <a:prstGeom prst="star5">
            <a:avLst/>
          </a:prstGeom>
          <a:solidFill>
            <a:srgbClr val="0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413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 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Abrupce placenty – příčiny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35750" y="2529166"/>
            <a:ext cx="11225672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cs-CZ" altLang="cs-CZ" sz="2800" dirty="0"/>
              <a:t> </a:t>
            </a:r>
            <a:r>
              <a:rPr lang="cs-CZ" altLang="cs-CZ" sz="2800" b="1" u="sng" dirty="0">
                <a:solidFill>
                  <a:srgbClr val="C00000"/>
                </a:solidFill>
              </a:rPr>
              <a:t>traumatický</a:t>
            </a:r>
            <a:r>
              <a:rPr lang="cs-CZ" altLang="cs-CZ" sz="2800" b="1" dirty="0">
                <a:solidFill>
                  <a:srgbClr val="C00000"/>
                </a:solidFill>
              </a:rPr>
              <a:t> mechanismus 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cs-CZ" altLang="cs-CZ" sz="2800" b="1" dirty="0">
                <a:solidFill>
                  <a:srgbClr val="0000DC"/>
                </a:solidFill>
              </a:rPr>
              <a:t>       - </a:t>
            </a:r>
            <a:r>
              <a:rPr lang="cs-CZ" altLang="cs-CZ" b="1" dirty="0">
                <a:solidFill>
                  <a:srgbClr val="0000DC"/>
                </a:solidFill>
              </a:rPr>
              <a:t>úder, náraz do břicha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endParaRPr lang="cs-CZ" altLang="cs-CZ" b="1" dirty="0">
              <a:solidFill>
                <a:srgbClr val="0000DC"/>
              </a:solidFill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cs-CZ" altLang="cs-CZ" sz="2800" b="1" dirty="0">
                <a:solidFill>
                  <a:srgbClr val="C00000"/>
                </a:solidFill>
              </a:rPr>
              <a:t>náhlé </a:t>
            </a:r>
            <a:r>
              <a:rPr lang="cs-CZ" altLang="cs-CZ" sz="2800" b="1" u="sng" dirty="0">
                <a:solidFill>
                  <a:srgbClr val="C00000"/>
                </a:solidFill>
              </a:rPr>
              <a:t>zmenšení obsahu</a:t>
            </a:r>
            <a:r>
              <a:rPr lang="cs-CZ" altLang="cs-CZ" sz="2800" b="1" dirty="0">
                <a:solidFill>
                  <a:srgbClr val="C00000"/>
                </a:solidFill>
              </a:rPr>
              <a:t> dělohy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cs-CZ" altLang="cs-CZ" sz="2800" b="1" dirty="0">
                <a:solidFill>
                  <a:srgbClr val="0000DC"/>
                </a:solidFill>
              </a:rPr>
              <a:t>      - </a:t>
            </a:r>
            <a:r>
              <a:rPr lang="cs-CZ" altLang="cs-CZ" b="1" dirty="0">
                <a:solidFill>
                  <a:srgbClr val="0000DC"/>
                </a:solidFill>
              </a:rPr>
              <a:t>odtok PV u  </a:t>
            </a:r>
            <a:r>
              <a:rPr lang="cs-CZ" altLang="cs-CZ" b="1" dirty="0" err="1">
                <a:solidFill>
                  <a:srgbClr val="0000DC"/>
                </a:solidFill>
              </a:rPr>
              <a:t>polyhydramnia</a:t>
            </a:r>
            <a:r>
              <a:rPr lang="cs-CZ" altLang="cs-CZ" b="1" dirty="0">
                <a:solidFill>
                  <a:srgbClr val="0000DC"/>
                </a:solidFill>
              </a:rPr>
              <a:t>, 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cs-CZ" altLang="cs-CZ" b="1" dirty="0">
                <a:solidFill>
                  <a:srgbClr val="0000DC"/>
                </a:solidFill>
              </a:rPr>
              <a:t>       - po porodu I. Dvojčete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endParaRPr lang="cs-CZ" altLang="cs-CZ" b="1" dirty="0">
              <a:solidFill>
                <a:srgbClr val="0000DC"/>
              </a:solidFill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cs-CZ" altLang="cs-CZ" sz="2800" b="1" dirty="0">
                <a:solidFill>
                  <a:srgbClr val="0000DC"/>
                </a:solidFill>
              </a:rPr>
              <a:t> </a:t>
            </a:r>
            <a:r>
              <a:rPr lang="cs-CZ" altLang="cs-CZ" sz="2800" b="1" u="sng" dirty="0">
                <a:solidFill>
                  <a:srgbClr val="C00000"/>
                </a:solidFill>
              </a:rPr>
              <a:t>krátký pupečník</a:t>
            </a:r>
          </a:p>
          <a:p>
            <a:pPr>
              <a:defRPr/>
            </a:pPr>
            <a:b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</a:t>
            </a:r>
            <a:r>
              <a:rPr lang="cs-CZ" altLang="cs-CZ" sz="900" b="1" dirty="0">
                <a:latin typeface="Calibri" panose="020F0502020204030204" pitchFamily="34" charset="0"/>
                <a:cs typeface="Calibri" panose="020F0502020204030204" pitchFamily="34" charset="0"/>
              </a:rPr>
              <a:t>https://www.mayoclinic.org/diseases-conditions/polyhydramnios/symptoms-causes/syc-20368493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D95FC-3FBF-4D0C-8A44-99CFD88AB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877" y="3973637"/>
            <a:ext cx="3791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796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20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endParaRPr lang="cs-CZ" altLang="en-US" sz="1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327CE9E-E5CB-440A-9751-1B96F5B291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9" t="3205" r="7491" b="3233"/>
          <a:stretch/>
        </p:blipFill>
        <p:spPr>
          <a:xfrm>
            <a:off x="6607277" y="2399070"/>
            <a:ext cx="5567800" cy="4151223"/>
          </a:xfrm>
          <a:prstGeom prst="rect">
            <a:avLst/>
          </a:prstGeom>
        </p:spPr>
      </p:pic>
      <p:sp>
        <p:nvSpPr>
          <p:cNvPr id="2" name="Hvězda: pěticípá 1">
            <a:extLst>
              <a:ext uri="{FF2B5EF4-FFF2-40B4-BE49-F238E27FC236}">
                <a16:creationId xmlns:a16="http://schemas.microsoft.com/office/drawing/2014/main" id="{BF2FD599-311C-47FD-90BC-09D7503C564A}"/>
              </a:ext>
            </a:extLst>
          </p:cNvPr>
          <p:cNvSpPr/>
          <p:nvPr/>
        </p:nvSpPr>
        <p:spPr bwMode="auto">
          <a:xfrm>
            <a:off x="10518716" y="2195272"/>
            <a:ext cx="257175" cy="285281"/>
          </a:xfrm>
          <a:prstGeom prst="star5">
            <a:avLst>
              <a:gd name="adj" fmla="val 16078"/>
              <a:gd name="hf" fmla="val 105146"/>
              <a:gd name="vf" fmla="val 11055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" name="Hvězda: pěticípá 5">
            <a:extLst>
              <a:ext uri="{FF2B5EF4-FFF2-40B4-BE49-F238E27FC236}">
                <a16:creationId xmlns:a16="http://schemas.microsoft.com/office/drawing/2014/main" id="{DFD6CCBC-0C45-42E5-B289-AC1F526A1218}"/>
              </a:ext>
            </a:extLst>
          </p:cNvPr>
          <p:cNvSpPr/>
          <p:nvPr/>
        </p:nvSpPr>
        <p:spPr bwMode="auto">
          <a:xfrm>
            <a:off x="6407252" y="6580376"/>
            <a:ext cx="200025" cy="200025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8058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Dystokie ramének  - akutní porodnická příhoda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endParaRPr lang="cs-CZ" sz="2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0000DC"/>
                </a:solidFill>
              </a:rPr>
              <a:t>jakékoli těžkosti s porodem ramének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2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0000DC"/>
                </a:solidFill>
              </a:rPr>
              <a:t>nemožnost porodit raménka plynulou trakcí hlavičky směrem dolů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2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0000DC"/>
                </a:solidFill>
              </a:rPr>
              <a:t>zástava porodu ramének s nutností použití  </a:t>
            </a:r>
          </a:p>
          <a:p>
            <a:pPr eaLnBrk="1" hangingPunct="1"/>
            <a:r>
              <a:rPr lang="cs-CZ" sz="2800" b="1" dirty="0">
                <a:solidFill>
                  <a:srgbClr val="0000DC"/>
                </a:solidFill>
              </a:rPr>
              <a:t>      některých porodnických manévrů k jejich vybavení</a:t>
            </a:r>
          </a:p>
          <a:p>
            <a:pPr eaLnBrk="1" hangingPunct="1"/>
            <a:endParaRPr lang="cs-CZ" sz="2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0000DC"/>
                </a:solidFill>
              </a:rPr>
              <a:t>doba porodu ramének od porodu hlavičky </a:t>
            </a:r>
            <a:r>
              <a:rPr lang="en-GB" sz="2800" b="1" dirty="0">
                <a:solidFill>
                  <a:srgbClr val="0000DC"/>
                </a:solidFill>
              </a:rPr>
              <a:t>&gt;</a:t>
            </a:r>
            <a:r>
              <a:rPr lang="cs-CZ" sz="2800" b="1" dirty="0">
                <a:solidFill>
                  <a:srgbClr val="0000DC"/>
                </a:solidFill>
              </a:rPr>
              <a:t> 60 sekund </a:t>
            </a:r>
          </a:p>
          <a:p>
            <a:pPr eaLnBrk="1" hangingPunct="1"/>
            <a:endParaRPr lang="cs-CZ" sz="2800" b="1" dirty="0">
              <a:solidFill>
                <a:srgbClr val="0000DC"/>
              </a:solidFill>
            </a:endParaRPr>
          </a:p>
          <a:p>
            <a:pPr eaLnBrk="1" hangingPunct="1"/>
            <a:endParaRPr lang="cs-CZ" sz="2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2800" b="1" dirty="0">
              <a:solidFill>
                <a:srgbClr val="000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3611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BD793778-6B6D-4104-8CA6-11418035FB00}"/>
              </a:ext>
            </a:extLst>
          </p:cNvPr>
          <p:cNvSpPr/>
          <p:nvPr/>
        </p:nvSpPr>
        <p:spPr bwMode="auto">
          <a:xfrm>
            <a:off x="6326659" y="3101546"/>
            <a:ext cx="5078627" cy="24265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99D07287-89C7-4556-BFA6-B104CF93DE00}"/>
              </a:ext>
            </a:extLst>
          </p:cNvPr>
          <p:cNvSpPr/>
          <p:nvPr/>
        </p:nvSpPr>
        <p:spPr bwMode="auto">
          <a:xfrm>
            <a:off x="926757" y="3101546"/>
            <a:ext cx="5169243" cy="233542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Dystokie ramének  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0000DC"/>
                </a:solidFill>
              </a:rPr>
              <a:t>Komplikuje 0,2- 2,0% porodu , rizika :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2800" b="1" dirty="0">
              <a:solidFill>
                <a:srgbClr val="0000DC"/>
              </a:solidFill>
            </a:endParaRPr>
          </a:p>
          <a:p>
            <a:pPr eaLnBrk="1" hangingPunct="1"/>
            <a:r>
              <a:rPr lang="cs-CZ" sz="2800" b="1" dirty="0">
                <a:solidFill>
                  <a:srgbClr val="0000DC"/>
                </a:solidFill>
              </a:rPr>
              <a:t>      </a:t>
            </a:r>
            <a:r>
              <a:rPr lang="cs-CZ" sz="2800" b="1" dirty="0" err="1">
                <a:solidFill>
                  <a:srgbClr val="0000DC"/>
                </a:solidFill>
              </a:rPr>
              <a:t>makrosomie</a:t>
            </a:r>
            <a:r>
              <a:rPr lang="cs-CZ" sz="2800" b="1" dirty="0">
                <a:solidFill>
                  <a:srgbClr val="0000DC"/>
                </a:solidFill>
              </a:rPr>
              <a:t> plodu                    protrahovaná I. a II. doba</a:t>
            </a:r>
          </a:p>
          <a:p>
            <a:pPr eaLnBrk="1" hangingPunct="1"/>
            <a:r>
              <a:rPr lang="cs-CZ" sz="2800" b="1" dirty="0">
                <a:solidFill>
                  <a:srgbClr val="0000DC"/>
                </a:solidFill>
              </a:rPr>
              <a:t>      diabetes, obezita matky           augmentace oxytocinem </a:t>
            </a:r>
          </a:p>
          <a:p>
            <a:pPr eaLnBrk="1" hangingPunct="1"/>
            <a:r>
              <a:rPr lang="cs-CZ" sz="2800" b="1" dirty="0">
                <a:solidFill>
                  <a:srgbClr val="0000DC"/>
                </a:solidFill>
              </a:rPr>
              <a:t>      excesivní nárůst hmotnosti      operační porod- VEX</a:t>
            </a:r>
          </a:p>
          <a:p>
            <a:pPr eaLnBrk="1" hangingPunct="1"/>
            <a:r>
              <a:rPr lang="cs-CZ" sz="2800" b="1" dirty="0">
                <a:solidFill>
                  <a:srgbClr val="0000DC"/>
                </a:solidFill>
              </a:rPr>
              <a:t>      </a:t>
            </a:r>
            <a:r>
              <a:rPr lang="cs-CZ" sz="2800" b="1" dirty="0" err="1">
                <a:solidFill>
                  <a:srgbClr val="0000DC"/>
                </a:solidFill>
              </a:rPr>
              <a:t>multiparita</a:t>
            </a:r>
            <a:r>
              <a:rPr lang="cs-CZ" sz="2800" b="1" dirty="0">
                <a:solidFill>
                  <a:srgbClr val="0000DC"/>
                </a:solidFill>
              </a:rPr>
              <a:t>                                                           - </a:t>
            </a:r>
            <a:r>
              <a:rPr lang="cs-CZ" sz="2800" b="1" dirty="0" err="1">
                <a:solidFill>
                  <a:srgbClr val="0000DC"/>
                </a:solidFill>
              </a:rPr>
              <a:t>forceps</a:t>
            </a:r>
            <a:r>
              <a:rPr lang="cs-CZ" sz="2800" b="1" dirty="0">
                <a:solidFill>
                  <a:srgbClr val="0000DC"/>
                </a:solidFill>
              </a:rPr>
              <a:t>     </a:t>
            </a:r>
          </a:p>
          <a:p>
            <a:pPr eaLnBrk="1" hangingPunct="1"/>
            <a:r>
              <a:rPr lang="cs-CZ" sz="2800" b="1" dirty="0">
                <a:solidFill>
                  <a:srgbClr val="0000DC"/>
                </a:solidFill>
              </a:rPr>
              <a:t>      mužské pohlaví </a:t>
            </a:r>
          </a:p>
          <a:p>
            <a:pPr eaLnBrk="1" hangingPunct="1"/>
            <a:r>
              <a:rPr lang="cs-CZ" sz="2800" b="1" dirty="0">
                <a:solidFill>
                  <a:srgbClr val="0000DC"/>
                </a:solidFill>
              </a:rPr>
              <a:t>                 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0000DC"/>
                </a:solidFill>
              </a:rPr>
              <a:t> </a:t>
            </a:r>
            <a:r>
              <a:rPr lang="cs-CZ" sz="2800" b="1" dirty="0">
                <a:solidFill>
                  <a:srgbClr val="C00000"/>
                </a:solidFill>
              </a:rPr>
              <a:t>rychlý pokles pH</a:t>
            </a:r>
            <a:r>
              <a:rPr lang="cs-CZ" sz="2800" b="1" dirty="0">
                <a:solidFill>
                  <a:srgbClr val="0000DC"/>
                </a:solidFill>
              </a:rPr>
              <a:t> v a. </a:t>
            </a:r>
            <a:r>
              <a:rPr lang="cs-CZ" sz="2800" b="1" dirty="0" err="1">
                <a:solidFill>
                  <a:srgbClr val="0000DC"/>
                </a:solidFill>
              </a:rPr>
              <a:t>umbilicalis</a:t>
            </a:r>
            <a:r>
              <a:rPr lang="cs-CZ" sz="2800" b="1" dirty="0">
                <a:solidFill>
                  <a:srgbClr val="0000DC"/>
                </a:solidFill>
              </a:rPr>
              <a:t> 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0000DC"/>
                </a:solidFill>
              </a:rPr>
              <a:t> </a:t>
            </a:r>
            <a:r>
              <a:rPr lang="cs-CZ" sz="2800" b="1" dirty="0" err="1">
                <a:solidFill>
                  <a:srgbClr val="0000DC"/>
                </a:solidFill>
              </a:rPr>
              <a:t>umrtí</a:t>
            </a:r>
            <a:r>
              <a:rPr lang="cs-CZ" sz="2800" b="1" dirty="0">
                <a:solidFill>
                  <a:srgbClr val="0000DC"/>
                </a:solidFill>
              </a:rPr>
              <a:t> plodu za 7 minut od porodu hlavičky </a:t>
            </a: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4707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5632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Dystokie ramének</a:t>
            </a:r>
          </a:p>
          <a:p>
            <a:pPr algn="ctr">
              <a:defRPr/>
            </a:pPr>
            <a:endParaRPr lang="cs-CZ" altLang="cs-CZ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cs-CZ" altLang="cs-CZ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cs-CZ" altLang="cs-CZ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cs-CZ" altLang="cs-CZ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cs-CZ" altLang="cs-CZ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cs-CZ" altLang="cs-CZ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cs-CZ" altLang="cs-CZ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cs-CZ" altLang="cs-CZ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http://www.slk-art.com/shoulder-dystocia  </a:t>
            </a: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1866FEDB-7E82-4821-81E8-A7F7B22DCD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668" y="1002792"/>
            <a:ext cx="7962070" cy="530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168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Dystokie ramének příznaky  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0000DC"/>
                </a:solidFill>
              </a:rPr>
              <a:t>zástava progrese hlavičky po jejím prořezáním 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2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sz="2800" b="1" dirty="0" err="1">
                <a:solidFill>
                  <a:srgbClr val="0000DC"/>
                </a:solidFill>
              </a:rPr>
              <a:t>hlavicka</a:t>
            </a:r>
            <a:r>
              <a:rPr lang="cs-CZ" sz="2800" b="1" dirty="0">
                <a:solidFill>
                  <a:srgbClr val="0000DC"/>
                </a:solidFill>
              </a:rPr>
              <a:t> často porozena neúplně - po ústa/po bradu</a:t>
            </a:r>
          </a:p>
          <a:p>
            <a:pPr eaLnBrk="1" hangingPunct="1"/>
            <a:r>
              <a:rPr lang="cs-CZ" sz="2800" b="1" dirty="0">
                <a:solidFill>
                  <a:srgbClr val="0000DC"/>
                </a:solidFill>
              </a:rPr>
              <a:t>                       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0000DC"/>
                </a:solidFill>
              </a:rPr>
              <a:t>vázne zevní </a:t>
            </a:r>
            <a:r>
              <a:rPr lang="cs-CZ" sz="2800" b="1" dirty="0" err="1">
                <a:solidFill>
                  <a:srgbClr val="0000DC"/>
                </a:solidFill>
              </a:rPr>
              <a:t>totace</a:t>
            </a:r>
            <a:r>
              <a:rPr lang="cs-CZ" sz="2800" b="1" dirty="0">
                <a:solidFill>
                  <a:srgbClr val="0000DC"/>
                </a:solidFill>
              </a:rPr>
              <a:t> 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2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0000DC"/>
                </a:solidFill>
              </a:rPr>
              <a:t>příznak </a:t>
            </a:r>
            <a:r>
              <a:rPr lang="cs-CZ" sz="2800" b="1" dirty="0">
                <a:solidFill>
                  <a:srgbClr val="C00000"/>
                </a:solidFill>
              </a:rPr>
              <a:t>želvy 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2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0000DC"/>
                </a:solidFill>
              </a:rPr>
              <a:t>stagnační cyanóza hlavičky 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/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/>
          </a:p>
          <a:p>
            <a:pPr eaLnBrk="1" hangingPunct="1"/>
            <a:r>
              <a:rPr lang="cs-CZ" sz="800" b="1" dirty="0"/>
              <a:t>         https://www.springermedizin.de/</a:t>
            </a:r>
          </a:p>
        </p:txBody>
      </p:sp>
      <p:sp>
        <p:nvSpPr>
          <p:cNvPr id="6" name="Hvězda: pěticípá 5">
            <a:extLst>
              <a:ext uri="{FF2B5EF4-FFF2-40B4-BE49-F238E27FC236}">
                <a16:creationId xmlns:a16="http://schemas.microsoft.com/office/drawing/2014/main" id="{0D68D6F5-DBAC-420E-8D12-5246D44D9C6C}"/>
              </a:ext>
            </a:extLst>
          </p:cNvPr>
          <p:cNvSpPr/>
          <p:nvPr/>
        </p:nvSpPr>
        <p:spPr bwMode="auto">
          <a:xfrm>
            <a:off x="475594" y="6375400"/>
            <a:ext cx="168164" cy="139454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73A16C6-4F1E-4EB0-8F13-635DC6D5F8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4" t="1" r="13667" b="16222"/>
          <a:stretch/>
        </p:blipFill>
        <p:spPr>
          <a:xfrm>
            <a:off x="7569200" y="3856037"/>
            <a:ext cx="4457220" cy="2658817"/>
          </a:xfrm>
          <a:prstGeom prst="rect">
            <a:avLst/>
          </a:prstGeom>
        </p:spPr>
      </p:pic>
      <p:sp>
        <p:nvSpPr>
          <p:cNvPr id="12" name="Hvězda: pěticípá 11">
            <a:extLst>
              <a:ext uri="{FF2B5EF4-FFF2-40B4-BE49-F238E27FC236}">
                <a16:creationId xmlns:a16="http://schemas.microsoft.com/office/drawing/2014/main" id="{AC157F6C-7020-4718-8067-4D73B8A24546}"/>
              </a:ext>
            </a:extLst>
          </p:cNvPr>
          <p:cNvSpPr/>
          <p:nvPr/>
        </p:nvSpPr>
        <p:spPr bwMode="auto">
          <a:xfrm>
            <a:off x="11702394" y="3962400"/>
            <a:ext cx="168164" cy="139454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0064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Dystokie ramének - řešení 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2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0000DC"/>
                </a:solidFill>
              </a:rPr>
              <a:t>Dokončení porodu hlavičky, episiotomie 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2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0000DC"/>
                </a:solidFill>
              </a:rPr>
              <a:t>Uvolnění pupečníku 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2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sz="2800" b="1" dirty="0" err="1">
                <a:solidFill>
                  <a:srgbClr val="0000DC"/>
                </a:solidFill>
              </a:rPr>
              <a:t>McRobertsův</a:t>
            </a:r>
            <a:r>
              <a:rPr lang="cs-CZ" sz="2800" b="1" dirty="0">
                <a:solidFill>
                  <a:srgbClr val="0000DC"/>
                </a:solidFill>
              </a:rPr>
              <a:t> manévr, </a:t>
            </a:r>
            <a:r>
              <a:rPr lang="cs-CZ" sz="2800" b="1" dirty="0" err="1">
                <a:solidFill>
                  <a:srgbClr val="0000DC"/>
                </a:solidFill>
              </a:rPr>
              <a:t>suprapubický</a:t>
            </a:r>
            <a:r>
              <a:rPr lang="cs-CZ" sz="2800" b="1" dirty="0">
                <a:solidFill>
                  <a:srgbClr val="0000DC"/>
                </a:solidFill>
              </a:rPr>
              <a:t> tlak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2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0000DC"/>
                </a:solidFill>
              </a:rPr>
              <a:t>Vybavení zadní ručky</a:t>
            </a:r>
            <a:endParaRPr lang="cs-CZ" altLang="cs-CZ" sz="2800" b="1" dirty="0">
              <a:solidFill>
                <a:srgbClr val="0000DC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2651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Dystokie ramen- řešení  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>
              <a:solidFill>
                <a:srgbClr val="0000DC"/>
              </a:solidFill>
            </a:endParaRPr>
          </a:p>
          <a:p>
            <a:pPr eaLnBrk="1" hangingPunct="1"/>
            <a:r>
              <a:rPr lang="cs-CZ" sz="800" b="1" dirty="0">
                <a:solidFill>
                  <a:srgbClr val="0000DC"/>
                </a:solidFill>
              </a:rPr>
              <a:t>      </a:t>
            </a:r>
          </a:p>
          <a:p>
            <a:pPr eaLnBrk="1" hangingPunct="1"/>
            <a:r>
              <a:rPr lang="cs-CZ" sz="800" b="1" dirty="0">
                <a:solidFill>
                  <a:srgbClr val="000000"/>
                </a:solidFill>
              </a:rPr>
              <a:t>          </a:t>
            </a:r>
            <a:r>
              <a:rPr lang="cs-CZ" sz="800" b="1" dirty="0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https://www.anatomynote.com/disease-anatomy/woman-disease-gynaecology-and-obstetrics/shoulder-dystocia-when-labor</a:t>
            </a:r>
            <a:r>
              <a:rPr lang="cs-CZ" sz="800" b="1" dirty="0">
                <a:solidFill>
                  <a:srgbClr val="0000D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cs-CZ" sz="800" b="1" dirty="0">
                <a:solidFill>
                  <a:srgbClr val="0000DC"/>
                </a:solidFill>
              </a:rPr>
              <a:t>                    </a:t>
            </a:r>
            <a:r>
              <a:rPr lang="cs-CZ" sz="800" b="1" dirty="0"/>
              <a:t>    https://slideplayer.cz/slide/3150371/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DDFD167-BF00-48D7-99B4-9AC4405D55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3" r="1017"/>
          <a:stretch/>
        </p:blipFill>
        <p:spPr>
          <a:xfrm>
            <a:off x="583481" y="2238704"/>
            <a:ext cx="3709119" cy="4024256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05E9928F-3D01-4D70-A3F5-00798F6D11A8}"/>
              </a:ext>
            </a:extLst>
          </p:cNvPr>
          <p:cNvSpPr/>
          <p:nvPr/>
        </p:nvSpPr>
        <p:spPr bwMode="auto">
          <a:xfrm>
            <a:off x="4318000" y="2238704"/>
            <a:ext cx="7772400" cy="40350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</a:pPr>
            <a:r>
              <a:rPr lang="cs-CZ" b="1" dirty="0" err="1">
                <a:solidFill>
                  <a:schemeClr val="accent1">
                    <a:lumMod val="50000"/>
                  </a:schemeClr>
                </a:solidFill>
              </a:rPr>
              <a:t>McRobertsův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 manévr - max. </a:t>
            </a:r>
            <a:r>
              <a:rPr lang="cs-CZ" b="1" dirty="0" err="1">
                <a:solidFill>
                  <a:schemeClr val="accent1">
                    <a:lumMod val="50000"/>
                  </a:schemeClr>
                </a:solidFill>
              </a:rPr>
              <a:t>hyperflexe</a:t>
            </a:r>
            <a:endParaRPr lang="cs-CZ" b="1" dirty="0">
              <a:solidFill>
                <a:schemeClr val="accent1">
                  <a:lumMod val="50000"/>
                </a:schemeClr>
              </a:solidFill>
            </a:endParaRP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   v kyčlích - rozšíření úhlu mezi sponou a </a:t>
            </a:r>
            <a:r>
              <a:rPr lang="cs-CZ" b="1" dirty="0" err="1">
                <a:solidFill>
                  <a:schemeClr val="accent1">
                    <a:lumMod val="50000"/>
                  </a:schemeClr>
                </a:solidFill>
              </a:rPr>
              <a:t>sacrem</a:t>
            </a:r>
            <a:endParaRPr lang="cs-CZ" b="1" dirty="0">
              <a:solidFill>
                <a:schemeClr val="accent1">
                  <a:lumMod val="50000"/>
                </a:schemeClr>
              </a:solidFill>
            </a:endParaRP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                    - oploštění </a:t>
            </a:r>
            <a:r>
              <a:rPr lang="cs-CZ" b="1" dirty="0" err="1">
                <a:solidFill>
                  <a:schemeClr val="accent1">
                    <a:lumMod val="50000"/>
                  </a:schemeClr>
                </a:solidFill>
              </a:rPr>
              <a:t>promontoria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cs-CZ" b="1" dirty="0">
              <a:solidFill>
                <a:schemeClr val="accent1">
                  <a:lumMod val="50000"/>
                </a:schemeClr>
              </a:solidFill>
            </a:endParaRP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cs-CZ" b="1" dirty="0"/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cs-CZ" b="1" dirty="0"/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cs-CZ" b="1" dirty="0"/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cs-CZ" b="1" dirty="0"/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2)</a:t>
            </a:r>
            <a:r>
              <a:rPr lang="cs-CZ" b="1" dirty="0" err="1">
                <a:solidFill>
                  <a:schemeClr val="accent1">
                    <a:lumMod val="50000"/>
                  </a:schemeClr>
                </a:solidFill>
              </a:rPr>
              <a:t>Suprapubickpý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 tlak – tlačení předního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     raménka pod sponu  a dopřední flexe   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        biakromiálního průměru o 2 cm  </a:t>
            </a:r>
            <a:r>
              <a:rPr lang="cs-CZ" b="1" dirty="0"/>
              <a:t>             </a:t>
            </a:r>
            <a:endParaRPr kumimoji="0" lang="cs-CZ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0FAF513C-B43C-44AF-BC1F-EC2869B2BD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8" t="62406" r="5694" b="5758"/>
          <a:stretch/>
        </p:blipFill>
        <p:spPr>
          <a:xfrm>
            <a:off x="5372100" y="3431401"/>
            <a:ext cx="4724400" cy="1761782"/>
          </a:xfrm>
          <a:prstGeom prst="rect">
            <a:avLst/>
          </a:prstGeom>
        </p:spPr>
      </p:pic>
      <p:sp>
        <p:nvSpPr>
          <p:cNvPr id="14" name="Šipka: doprava 13">
            <a:extLst>
              <a:ext uri="{FF2B5EF4-FFF2-40B4-BE49-F238E27FC236}">
                <a16:creationId xmlns:a16="http://schemas.microsoft.com/office/drawing/2014/main" id="{90C9B77D-4F62-47F4-A143-E0D3B3DB712B}"/>
              </a:ext>
            </a:extLst>
          </p:cNvPr>
          <p:cNvSpPr/>
          <p:nvPr/>
        </p:nvSpPr>
        <p:spPr bwMode="auto">
          <a:xfrm>
            <a:off x="7404100" y="3632200"/>
            <a:ext cx="406400" cy="177800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5" name="Hvězda: pěticípá 14">
            <a:extLst>
              <a:ext uri="{FF2B5EF4-FFF2-40B4-BE49-F238E27FC236}">
                <a16:creationId xmlns:a16="http://schemas.microsoft.com/office/drawing/2014/main" id="{EC6491A4-AA9A-472B-B629-173944D31101}"/>
              </a:ext>
            </a:extLst>
          </p:cNvPr>
          <p:cNvSpPr/>
          <p:nvPr/>
        </p:nvSpPr>
        <p:spPr bwMode="auto">
          <a:xfrm>
            <a:off x="622300" y="6651894"/>
            <a:ext cx="100881" cy="104506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6" name="Hvězda: pěticípá 15">
            <a:extLst>
              <a:ext uri="{FF2B5EF4-FFF2-40B4-BE49-F238E27FC236}">
                <a16:creationId xmlns:a16="http://schemas.microsoft.com/office/drawing/2014/main" id="{8DDC1537-7C2F-4D96-841A-5C66B28D45D7}"/>
              </a:ext>
            </a:extLst>
          </p:cNvPr>
          <p:cNvSpPr/>
          <p:nvPr/>
        </p:nvSpPr>
        <p:spPr bwMode="auto">
          <a:xfrm>
            <a:off x="3975100" y="2270394"/>
            <a:ext cx="100881" cy="104506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7" name="Hvězda: pěticípá 16">
            <a:extLst>
              <a:ext uri="{FF2B5EF4-FFF2-40B4-BE49-F238E27FC236}">
                <a16:creationId xmlns:a16="http://schemas.microsoft.com/office/drawing/2014/main" id="{1102AF04-B446-478A-A38C-E6E8F5BBC4D0}"/>
              </a:ext>
            </a:extLst>
          </p:cNvPr>
          <p:cNvSpPr/>
          <p:nvPr/>
        </p:nvSpPr>
        <p:spPr bwMode="auto">
          <a:xfrm>
            <a:off x="7924800" y="6664594"/>
            <a:ext cx="100881" cy="129906"/>
          </a:xfrm>
          <a:prstGeom prst="star5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8" name="Hvězda: pěticípá 17">
            <a:extLst>
              <a:ext uri="{FF2B5EF4-FFF2-40B4-BE49-F238E27FC236}">
                <a16:creationId xmlns:a16="http://schemas.microsoft.com/office/drawing/2014/main" id="{6055AA25-4D00-4B6F-ADAE-C777B5576BBF}"/>
              </a:ext>
            </a:extLst>
          </p:cNvPr>
          <p:cNvSpPr/>
          <p:nvPr/>
        </p:nvSpPr>
        <p:spPr bwMode="auto">
          <a:xfrm>
            <a:off x="9893300" y="3476894"/>
            <a:ext cx="100881" cy="129906"/>
          </a:xfrm>
          <a:prstGeom prst="star5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2102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cs-CZ" sz="800" b="1" dirty="0"/>
              <a:t>      </a:t>
            </a:r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r>
              <a:rPr lang="cs-CZ" sz="800" b="1" dirty="0"/>
              <a:t>          https://www.slideserve.com/luana/dystokie-ram-nek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045FDE00-ED4E-49BF-BF73-6C5BCF3600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10041" r="7084" b="4487"/>
          <a:stretch/>
        </p:blipFill>
        <p:spPr>
          <a:xfrm>
            <a:off x="2428437" y="666811"/>
            <a:ext cx="5918200" cy="5861672"/>
          </a:xfrm>
          <a:prstGeom prst="rect">
            <a:avLst/>
          </a:prstGeom>
        </p:spPr>
      </p:pic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5AD230DE-2DC3-48DE-BE37-322EF8FC98D4}"/>
              </a:ext>
            </a:extLst>
          </p:cNvPr>
          <p:cNvSpPr/>
          <p:nvPr/>
        </p:nvSpPr>
        <p:spPr bwMode="auto">
          <a:xfrm>
            <a:off x="9512300" y="2489200"/>
            <a:ext cx="2120900" cy="15748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</a:t>
            </a:r>
            <a:r>
              <a:rPr kumimoji="0" 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Extrakce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zadního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b="1" dirty="0"/>
              <a:t> </a:t>
            </a:r>
            <a:r>
              <a:rPr kumimoji="0" 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raménka </a:t>
            </a:r>
          </a:p>
        </p:txBody>
      </p:sp>
    </p:spTree>
    <p:extLst>
      <p:ext uri="{BB962C8B-B14F-4D97-AF65-F5344CB8AC3E}">
        <p14:creationId xmlns:p14="http://schemas.microsoft.com/office/powerpoint/2010/main" val="412572437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943D0F6B-FA42-40D2-9BED-CDC1B447C55B}"/>
              </a:ext>
            </a:extLst>
          </p:cNvPr>
          <p:cNvSpPr/>
          <p:nvPr/>
        </p:nvSpPr>
        <p:spPr bwMode="auto">
          <a:xfrm>
            <a:off x="1435100" y="5676900"/>
            <a:ext cx="7941829" cy="118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Inverze dělohy – vzácná komplikace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sz="3200" b="1" dirty="0">
                <a:solidFill>
                  <a:srgbClr val="0000DC"/>
                </a:solidFill>
              </a:rPr>
              <a:t>stěna děložního fundu se vnoří do děložní dutiny        projde celým děložním hrdlem       objeví se před zevní brankou.</a:t>
            </a:r>
          </a:p>
          <a:p>
            <a:pPr eaLnBrk="1" hangingPunct="1"/>
            <a:endParaRPr lang="cs-CZ" sz="32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sz="3200" b="1" dirty="0">
                <a:solidFill>
                  <a:srgbClr val="0000DC"/>
                </a:solidFill>
              </a:rPr>
              <a:t>Život ohrožující stav, </a:t>
            </a:r>
            <a:r>
              <a:rPr lang="cs-CZ" sz="3200" b="1" dirty="0">
                <a:solidFill>
                  <a:srgbClr val="C00000"/>
                </a:solidFill>
              </a:rPr>
              <a:t>mortalitou: 15 %.  </a:t>
            </a:r>
          </a:p>
          <a:p>
            <a:pPr eaLnBrk="1" hangingPunct="1"/>
            <a:r>
              <a:rPr lang="cs-CZ" sz="3200" b="1" dirty="0">
                <a:solidFill>
                  <a:srgbClr val="0000DC"/>
                </a:solidFill>
              </a:rPr>
              <a:t>             </a:t>
            </a:r>
          </a:p>
          <a:p>
            <a:pPr eaLnBrk="1" hangingPunct="1"/>
            <a:endParaRPr lang="cs-CZ" sz="3200" b="1" dirty="0">
              <a:solidFill>
                <a:srgbClr val="0000DC"/>
              </a:solidFill>
            </a:endParaRPr>
          </a:p>
          <a:p>
            <a:pPr eaLnBrk="1" hangingPunct="1"/>
            <a:r>
              <a:rPr lang="cs-CZ" sz="3200" b="1" dirty="0">
                <a:solidFill>
                  <a:srgbClr val="0000DC"/>
                </a:solidFill>
              </a:rPr>
              <a:t>              krevní ztráta</a:t>
            </a:r>
          </a:p>
          <a:p>
            <a:pPr eaLnBrk="1" hangingPunct="1"/>
            <a:r>
              <a:rPr lang="cs-CZ" sz="3200" b="1" dirty="0">
                <a:solidFill>
                  <a:srgbClr val="0000DC"/>
                </a:solidFill>
              </a:rPr>
              <a:t>         hemoragického a neurogenního šoku.</a:t>
            </a:r>
          </a:p>
          <a:p>
            <a:pPr eaLnBrk="1" hangingPunct="1"/>
            <a:endParaRPr lang="cs-CZ" sz="3200" b="1" dirty="0">
              <a:solidFill>
                <a:srgbClr val="0000DC"/>
              </a:solidFill>
            </a:endParaRPr>
          </a:p>
          <a:p>
            <a:pPr eaLnBrk="1" hangingPunct="1"/>
            <a:endParaRPr lang="cs-CZ" sz="3200" b="1" dirty="0">
              <a:solidFill>
                <a:srgbClr val="0000DC"/>
              </a:solidFill>
            </a:endParaRPr>
          </a:p>
          <a:p>
            <a:pPr eaLnBrk="1" hangingPunct="1"/>
            <a:endParaRPr lang="cs-CZ" sz="32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2800" b="1" dirty="0">
              <a:solidFill>
                <a:srgbClr val="0000DC"/>
              </a:solidFill>
            </a:endParaRPr>
          </a:p>
        </p:txBody>
      </p:sp>
      <p:sp>
        <p:nvSpPr>
          <p:cNvPr id="2" name="Šipka: doprava 1">
            <a:extLst>
              <a:ext uri="{FF2B5EF4-FFF2-40B4-BE49-F238E27FC236}">
                <a16:creationId xmlns:a16="http://schemas.microsoft.com/office/drawing/2014/main" id="{E3CF76F6-648B-4D06-BE41-FC5E9D54C248}"/>
              </a:ext>
            </a:extLst>
          </p:cNvPr>
          <p:cNvSpPr/>
          <p:nvPr/>
        </p:nvSpPr>
        <p:spPr bwMode="auto">
          <a:xfrm>
            <a:off x="7251700" y="2832100"/>
            <a:ext cx="622300" cy="393700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B4FAF09D-C117-4B8C-AB03-6720C0E8FBFE}"/>
              </a:ext>
            </a:extLst>
          </p:cNvPr>
          <p:cNvSpPr/>
          <p:nvPr/>
        </p:nvSpPr>
        <p:spPr bwMode="auto">
          <a:xfrm>
            <a:off x="10920614" y="2332316"/>
            <a:ext cx="622300" cy="393700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" name="Šipka: nahoru 2">
            <a:extLst>
              <a:ext uri="{FF2B5EF4-FFF2-40B4-BE49-F238E27FC236}">
                <a16:creationId xmlns:a16="http://schemas.microsoft.com/office/drawing/2014/main" id="{038F87F6-733F-462E-93F7-E03C18CBD809}"/>
              </a:ext>
            </a:extLst>
          </p:cNvPr>
          <p:cNvSpPr/>
          <p:nvPr/>
        </p:nvSpPr>
        <p:spPr bwMode="auto">
          <a:xfrm>
            <a:off x="1727200" y="5740400"/>
            <a:ext cx="203200" cy="368300"/>
          </a:xfrm>
          <a:prstGeom prst="up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00841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Inverze dělohy- částečná/kompletní 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/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/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/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/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/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/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/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/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/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/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/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/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/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/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/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/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/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/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/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/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/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/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/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/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/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/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/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/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/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/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/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/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/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/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800" b="1" dirty="0"/>
          </a:p>
          <a:p>
            <a:pPr eaLnBrk="1" hangingPunct="1"/>
            <a:r>
              <a:rPr lang="cs-CZ" sz="800" b="1" dirty="0"/>
              <a:t>      https://www.uptodate.com/contents/puerperal-uterine-inversion/print        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13052AA-E2CE-432B-BCC4-2148902FE5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" t="2092" r="54732" b="51895"/>
          <a:stretch/>
        </p:blipFill>
        <p:spPr>
          <a:xfrm>
            <a:off x="0" y="2677198"/>
            <a:ext cx="3116796" cy="311143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61513D9-6977-4469-B5B4-D942F94F1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0" t="48874" r="-129"/>
          <a:stretch/>
        </p:blipFill>
        <p:spPr>
          <a:xfrm>
            <a:off x="8887521" y="2665143"/>
            <a:ext cx="3304480" cy="304428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3AA4786-A607-46E1-B160-C8B6E50788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4" r="6598" b="50801"/>
          <a:stretch/>
        </p:blipFill>
        <p:spPr>
          <a:xfrm>
            <a:off x="3055437" y="2579987"/>
            <a:ext cx="2958644" cy="304428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CCFFCADA-0F4F-4115-9A07-0F145A9939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9749" r="51383" b="1170"/>
          <a:stretch/>
        </p:blipFill>
        <p:spPr>
          <a:xfrm>
            <a:off x="5836732" y="2642593"/>
            <a:ext cx="3176849" cy="311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1804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Inverze dělohy rizikové faktory 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23194" y="2125671"/>
            <a:ext cx="11225048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sz="3200" b="1" dirty="0">
                <a:solidFill>
                  <a:srgbClr val="0000DC"/>
                </a:solidFill>
              </a:rPr>
              <a:t>děložní anatomické anomálie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sz="3200" b="1" dirty="0">
                <a:solidFill>
                  <a:srgbClr val="0000DC"/>
                </a:solidFill>
              </a:rPr>
              <a:t> nemoci pojivové tkáně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sz="3200" b="1" dirty="0">
                <a:solidFill>
                  <a:srgbClr val="0000DC"/>
                </a:solidFill>
              </a:rPr>
              <a:t> poruchy placentace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sz="3200" b="1" dirty="0">
                <a:solidFill>
                  <a:srgbClr val="0000DC"/>
                </a:solidFill>
              </a:rPr>
              <a:t> krátký pupečník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sz="3200" b="1" dirty="0">
                <a:solidFill>
                  <a:srgbClr val="0000DC"/>
                </a:solidFill>
              </a:rPr>
              <a:t> </a:t>
            </a:r>
            <a:r>
              <a:rPr lang="cs-CZ" sz="3200" b="1" dirty="0" err="1">
                <a:solidFill>
                  <a:srgbClr val="0000DC"/>
                </a:solidFill>
              </a:rPr>
              <a:t>makrosomie</a:t>
            </a:r>
            <a:r>
              <a:rPr lang="cs-CZ" sz="3200" b="1" dirty="0">
                <a:solidFill>
                  <a:srgbClr val="0000DC"/>
                </a:solidFill>
              </a:rPr>
              <a:t> plodu 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sz="3200" b="1" dirty="0">
                <a:solidFill>
                  <a:srgbClr val="0000DC"/>
                </a:solidFill>
              </a:rPr>
              <a:t> překotný porod 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sz="3200" b="1" dirty="0">
                <a:solidFill>
                  <a:srgbClr val="0000DC"/>
                </a:solidFill>
              </a:rPr>
              <a:t> děložní atonie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sz="3200" b="1" dirty="0">
                <a:solidFill>
                  <a:srgbClr val="0000DC"/>
                </a:solidFill>
              </a:rPr>
              <a:t> </a:t>
            </a:r>
            <a:r>
              <a:rPr lang="cs-CZ" sz="3200" b="1" dirty="0" err="1">
                <a:solidFill>
                  <a:srgbClr val="0000DC"/>
                </a:solidFill>
              </a:rPr>
              <a:t>tokolýza</a:t>
            </a:r>
            <a:endParaRPr lang="cs-CZ" sz="32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sz="3200" b="1" dirty="0">
                <a:solidFill>
                  <a:srgbClr val="0000DC"/>
                </a:solidFill>
              </a:rPr>
              <a:t> předčasný tah za pupečník</a:t>
            </a:r>
          </a:p>
          <a:p>
            <a:pPr eaLnBrk="1" hangingPunct="1"/>
            <a:r>
              <a:rPr lang="cs-CZ" sz="800" b="1" dirty="0">
                <a:solidFill>
                  <a:srgbClr val="000000"/>
                </a:solidFill>
              </a:rPr>
              <a:t>       https://www.youtube.com/watch?v=GHVuMJjtVxc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B65B4D8-2D11-4BF4-8CA0-C5E3C63143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90" t="20427" r="12103" b="42244"/>
          <a:stretch/>
        </p:blipFill>
        <p:spPr>
          <a:xfrm>
            <a:off x="7081027" y="2471359"/>
            <a:ext cx="4572291" cy="389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25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 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Abrupce placenty - příznaky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buFontTx/>
              <a:buNone/>
            </a:pPr>
            <a:endParaRPr lang="cs-CZ" altLang="cs-CZ" b="1" dirty="0"/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cs-CZ" altLang="cs-CZ" b="1" u="sng" dirty="0">
                <a:solidFill>
                  <a:srgbClr val="C00000"/>
                </a:solidFill>
              </a:rPr>
              <a:t>mírný stupeň </a:t>
            </a:r>
            <a:r>
              <a:rPr lang="cs-CZ" altLang="cs-CZ" b="1" dirty="0">
                <a:solidFill>
                  <a:srgbClr val="0000DC"/>
                </a:solidFill>
              </a:rPr>
              <a:t>- nemusí se u matky ani u plodu                                       </a:t>
            </a:r>
          </a:p>
          <a:p>
            <a:pPr eaLnBrk="1" hangingPunct="1"/>
            <a:r>
              <a:rPr lang="cs-CZ" altLang="cs-CZ" b="1" dirty="0">
                <a:solidFill>
                  <a:srgbClr val="0000DC"/>
                </a:solidFill>
              </a:rPr>
              <a:t>                              projevit</a:t>
            </a:r>
          </a:p>
          <a:p>
            <a:pPr eaLnBrk="1" hangingPunct="1"/>
            <a:endParaRPr lang="cs-CZ" altLang="cs-CZ" b="1" dirty="0">
              <a:solidFill>
                <a:srgbClr val="0000DC"/>
              </a:solidFill>
            </a:endParaRP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cs-CZ" altLang="cs-CZ" b="1" u="sng" dirty="0">
                <a:solidFill>
                  <a:srgbClr val="C00000"/>
                </a:solidFill>
              </a:rPr>
              <a:t>větší odlučování</a:t>
            </a:r>
          </a:p>
          <a:p>
            <a:pPr eaLnBrk="1" hangingPunct="1"/>
            <a:r>
              <a:rPr lang="cs-CZ" altLang="cs-CZ" b="1" dirty="0">
                <a:solidFill>
                  <a:srgbClr val="0000DC"/>
                </a:solidFill>
              </a:rPr>
              <a:t>        - krvácení z rodidel</a:t>
            </a:r>
          </a:p>
          <a:p>
            <a:pPr algn="just" eaLnBrk="1" hangingPunct="1"/>
            <a:r>
              <a:rPr lang="cs-CZ" altLang="cs-CZ" b="1" dirty="0">
                <a:solidFill>
                  <a:srgbClr val="0000DC"/>
                </a:solidFill>
              </a:rPr>
              <a:t>        - absence cítění pohybů plodu</a:t>
            </a:r>
          </a:p>
          <a:p>
            <a:pPr algn="just" eaLnBrk="1" hangingPunct="1"/>
            <a:r>
              <a:rPr lang="cs-CZ" altLang="cs-CZ" b="1" dirty="0">
                <a:solidFill>
                  <a:srgbClr val="0000DC"/>
                </a:solidFill>
              </a:rPr>
              <a:t>        - bolest břicha  </a:t>
            </a:r>
          </a:p>
          <a:p>
            <a:pPr lvl="1" algn="just" eaLnBrk="1" hangingPunct="1"/>
            <a:r>
              <a:rPr lang="cs-CZ" altLang="cs-CZ" b="1" dirty="0">
                <a:solidFill>
                  <a:srgbClr val="0000DC"/>
                </a:solidFill>
              </a:rPr>
              <a:t>   - šokový stav</a:t>
            </a:r>
          </a:p>
          <a:p>
            <a:pPr lvl="1" algn="just" eaLnBrk="1" hangingPunct="1"/>
            <a:r>
              <a:rPr lang="cs-CZ" altLang="cs-CZ" b="1" dirty="0">
                <a:solidFill>
                  <a:srgbClr val="0000DC"/>
                </a:solidFill>
              </a:rPr>
              <a:t>   - kolaps</a:t>
            </a:r>
          </a:p>
          <a:p>
            <a:pPr lvl="1" algn="just" eaLnBrk="1" hangingPunct="1"/>
            <a:r>
              <a:rPr lang="cs-CZ" altLang="cs-CZ" b="1" dirty="0">
                <a:solidFill>
                  <a:srgbClr val="0000DC"/>
                </a:solidFill>
              </a:rPr>
              <a:t>   - nitkovitý puls</a:t>
            </a:r>
          </a:p>
          <a:p>
            <a:pPr lvl="1" algn="just" eaLnBrk="1" hangingPunct="1"/>
            <a:r>
              <a:rPr lang="cs-CZ" altLang="cs-CZ" b="1" dirty="0">
                <a:solidFill>
                  <a:srgbClr val="0000DC"/>
                </a:solidFill>
              </a:rPr>
              <a:t>   - </a:t>
            </a:r>
            <a:r>
              <a:rPr lang="cs-CZ" altLang="cs-CZ" b="1" dirty="0" err="1">
                <a:solidFill>
                  <a:srgbClr val="0000DC"/>
                </a:solidFill>
              </a:rPr>
              <a:t>Couvelairova</a:t>
            </a:r>
            <a:r>
              <a:rPr lang="cs-CZ" altLang="cs-CZ" b="1" dirty="0">
                <a:solidFill>
                  <a:srgbClr val="0000DC"/>
                </a:solidFill>
              </a:rPr>
              <a:t> děloha</a:t>
            </a:r>
          </a:p>
          <a:p>
            <a:pPr lvl="1" algn="just" eaLnBrk="1" hangingPunct="1"/>
            <a:r>
              <a:rPr lang="cs-CZ" altLang="cs-CZ" sz="900" b="1" dirty="0">
                <a:solidFill>
                  <a:srgbClr val="0000DC"/>
                </a:solidFill>
              </a:rPr>
              <a:t>                                                                                                                                                                </a:t>
            </a:r>
            <a:r>
              <a:rPr lang="cs-CZ" altLang="cs-CZ" sz="900" b="1" dirty="0"/>
              <a:t>https://emedicine.medscape.com/article/252810-overview</a:t>
            </a:r>
          </a:p>
          <a:p>
            <a:pPr>
              <a:defRPr/>
            </a:pPr>
            <a:br>
              <a:rPr lang="cs-CZ" altLang="cs-CZ" sz="9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sz="9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272805A-9CA2-40FB-8249-C4295A7FD4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t="16164" r="12520" b="15490"/>
          <a:stretch/>
        </p:blipFill>
        <p:spPr>
          <a:xfrm>
            <a:off x="5978932" y="3258454"/>
            <a:ext cx="5938748" cy="3291840"/>
          </a:xfrm>
          <a:prstGeom prst="rect">
            <a:avLst/>
          </a:prstGeom>
        </p:spPr>
      </p:pic>
      <p:sp>
        <p:nvSpPr>
          <p:cNvPr id="2" name="Hvězda: pěticípá 1">
            <a:extLst>
              <a:ext uri="{FF2B5EF4-FFF2-40B4-BE49-F238E27FC236}">
                <a16:creationId xmlns:a16="http://schemas.microsoft.com/office/drawing/2014/main" id="{CF98DFFA-4E01-4109-82F5-D63BCCBC071D}"/>
              </a:ext>
            </a:extLst>
          </p:cNvPr>
          <p:cNvSpPr/>
          <p:nvPr/>
        </p:nvSpPr>
        <p:spPr bwMode="auto">
          <a:xfrm>
            <a:off x="6011231" y="6660029"/>
            <a:ext cx="169537" cy="180975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40450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Inverze dělohy - léčba 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0000DC"/>
                </a:solidFill>
              </a:rPr>
              <a:t> </a:t>
            </a:r>
            <a:r>
              <a:rPr lang="cs-CZ" sz="2800" b="1" dirty="0">
                <a:solidFill>
                  <a:srgbClr val="C00000"/>
                </a:solidFill>
              </a:rPr>
              <a:t>1 krok </a:t>
            </a:r>
            <a:r>
              <a:rPr lang="cs-CZ" sz="2800" b="1" dirty="0">
                <a:solidFill>
                  <a:srgbClr val="0000DC"/>
                </a:solidFill>
              </a:rPr>
              <a:t>: podání  </a:t>
            </a:r>
            <a:r>
              <a:rPr lang="cs-CZ" sz="2800" b="1" dirty="0" err="1">
                <a:solidFill>
                  <a:srgbClr val="0000DC"/>
                </a:solidFill>
              </a:rPr>
              <a:t>tokolytik</a:t>
            </a:r>
            <a:r>
              <a:rPr lang="cs-CZ" sz="2800" b="1" dirty="0">
                <a:solidFill>
                  <a:srgbClr val="0000DC"/>
                </a:solidFill>
              </a:rPr>
              <a:t> / celkové anestezie</a:t>
            </a:r>
          </a:p>
          <a:p>
            <a:pPr eaLnBrk="1" hangingPunct="1"/>
            <a:endParaRPr lang="cs-CZ" sz="2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0000DC"/>
                </a:solidFill>
              </a:rPr>
              <a:t> </a:t>
            </a:r>
            <a:r>
              <a:rPr lang="cs-CZ" sz="2800" b="1" dirty="0">
                <a:solidFill>
                  <a:srgbClr val="C00000"/>
                </a:solidFill>
              </a:rPr>
              <a:t>2 krok</a:t>
            </a:r>
            <a:r>
              <a:rPr lang="cs-CZ" sz="2800" b="1" dirty="0">
                <a:solidFill>
                  <a:srgbClr val="0000DC"/>
                </a:solidFill>
              </a:rPr>
              <a:t>:  manuální korekce invertované dělohy </a:t>
            </a:r>
          </a:p>
          <a:p>
            <a:pPr eaLnBrk="1" hangingPunct="1"/>
            <a:r>
              <a:rPr lang="cs-CZ" sz="2800" b="1" dirty="0">
                <a:solidFill>
                  <a:srgbClr val="0000DC"/>
                </a:solidFill>
              </a:rPr>
              <a:t>                   90% úspěšnost při včasném provedení </a:t>
            </a:r>
          </a:p>
          <a:p>
            <a:pPr eaLnBrk="1" hangingPunct="1"/>
            <a:endParaRPr lang="cs-CZ" sz="2800" b="1" dirty="0">
              <a:solidFill>
                <a:srgbClr val="0000DC"/>
              </a:solidFill>
            </a:endParaRPr>
          </a:p>
          <a:p>
            <a:pPr eaLnBrk="1" hangingPunct="1"/>
            <a:endParaRPr lang="cs-CZ" sz="2800" b="1" dirty="0">
              <a:solidFill>
                <a:srgbClr val="0000DC"/>
              </a:solidFill>
            </a:endParaRPr>
          </a:p>
          <a:p>
            <a:pPr eaLnBrk="1" hangingPunct="1"/>
            <a:endParaRPr lang="cs-CZ" sz="2800" b="1" dirty="0">
              <a:solidFill>
                <a:srgbClr val="0000DC"/>
              </a:solidFill>
            </a:endParaRPr>
          </a:p>
          <a:p>
            <a:pPr eaLnBrk="1" hangingPunct="1"/>
            <a:endParaRPr lang="cs-CZ" sz="2800" b="1" dirty="0">
              <a:solidFill>
                <a:srgbClr val="0000DC"/>
              </a:solidFill>
            </a:endParaRPr>
          </a:p>
          <a:p>
            <a:pPr eaLnBrk="1" hangingPunct="1"/>
            <a:endParaRPr lang="cs-CZ" sz="2800" b="1" dirty="0">
              <a:solidFill>
                <a:srgbClr val="0000DC"/>
              </a:solidFill>
            </a:endParaRPr>
          </a:p>
          <a:p>
            <a:pPr eaLnBrk="1" hangingPunct="1"/>
            <a:r>
              <a:rPr lang="cs-CZ" sz="2800" b="1" dirty="0">
                <a:solidFill>
                  <a:srgbClr val="0000DC"/>
                </a:solidFill>
              </a:rPr>
              <a:t> </a:t>
            </a:r>
          </a:p>
          <a:p>
            <a:pPr eaLnBrk="1" hangingPunct="1"/>
            <a:r>
              <a:rPr lang="cs-CZ" sz="800" b="1" dirty="0"/>
              <a:t>      </a:t>
            </a:r>
          </a:p>
          <a:p>
            <a:pPr eaLnBrk="1" hangingPunct="1"/>
            <a:r>
              <a:rPr lang="cs-CZ" sz="800" b="1" dirty="0"/>
              <a:t>                                                                                                                             https://www.dictio.id/t/apakah-yang-dimaksud-inversio-uterus/5902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6665679-9BE8-4B50-AAE5-0FB946C76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704" y="4128364"/>
            <a:ext cx="6953469" cy="254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2196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Inverze dělohy - hydrostatické metody - alternativa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endParaRPr lang="cs-CZ" sz="800" b="1" dirty="0"/>
          </a:p>
          <a:p>
            <a:pPr eaLnBrk="1" hangingPunct="1"/>
            <a:r>
              <a:rPr lang="cs-CZ" sz="800" b="1" dirty="0"/>
              <a:t>                                                                                                                   https://www.prolekare.cz/casopisy/ceska-gynekologie/2017-2-13/inverze-delohy-61064/download?hl=cs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8D624CF-4A04-42ED-A8EB-B8520FF689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8" t="25260" r="18781" b="19061"/>
          <a:stretch/>
        </p:blipFill>
        <p:spPr>
          <a:xfrm>
            <a:off x="6835696" y="2323516"/>
            <a:ext cx="4036744" cy="418585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2643827-150C-4C81-BF8C-9639DCF607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2" t="44631" r="48598" b="5594"/>
          <a:stretch/>
        </p:blipFill>
        <p:spPr>
          <a:xfrm>
            <a:off x="1025915" y="2430968"/>
            <a:ext cx="4688780" cy="400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5921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Inverze dělohy - léčba 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0000DC"/>
                </a:solidFill>
              </a:rPr>
              <a:t> </a:t>
            </a:r>
            <a:r>
              <a:rPr lang="cs-CZ" sz="2800" b="1" dirty="0">
                <a:solidFill>
                  <a:srgbClr val="C00000"/>
                </a:solidFill>
              </a:rPr>
              <a:t>3 krok- </a:t>
            </a:r>
            <a:r>
              <a:rPr lang="cs-CZ" sz="2800" b="1" dirty="0">
                <a:solidFill>
                  <a:srgbClr val="0000DC"/>
                </a:solidFill>
              </a:rPr>
              <a:t>při neúspěšnosti (10 – 15 %) tomická repozice </a:t>
            </a:r>
          </a:p>
          <a:p>
            <a:pPr eaLnBrk="1" hangingPunct="1"/>
            <a:r>
              <a:rPr lang="cs-CZ" sz="2800" b="1" dirty="0">
                <a:solidFill>
                  <a:srgbClr val="0000DC"/>
                </a:solidFill>
              </a:rPr>
              <a:t> </a:t>
            </a:r>
          </a:p>
          <a:p>
            <a:pPr eaLnBrk="1" hangingPunct="1"/>
            <a:r>
              <a:rPr lang="cs-CZ" sz="2800" b="1" dirty="0">
                <a:solidFill>
                  <a:srgbClr val="0000DC"/>
                </a:solidFill>
              </a:rPr>
              <a:t>        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2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2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2800" b="1" dirty="0">
              <a:solidFill>
                <a:srgbClr val="0000DC"/>
              </a:solidFill>
            </a:endParaRPr>
          </a:p>
          <a:p>
            <a:pPr eaLnBrk="1" hangingPunct="1"/>
            <a:endParaRPr lang="cs-CZ" sz="2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2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2800" b="1" dirty="0">
              <a:solidFill>
                <a:srgbClr val="0000DC"/>
              </a:solidFill>
            </a:endParaRPr>
          </a:p>
          <a:p>
            <a:pPr eaLnBrk="1" hangingPunct="1"/>
            <a:r>
              <a:rPr lang="cs-CZ" sz="2800" b="1" dirty="0">
                <a:solidFill>
                  <a:srgbClr val="0000DC"/>
                </a:solidFill>
              </a:rPr>
              <a:t>   </a:t>
            </a:r>
          </a:p>
          <a:p>
            <a:pPr eaLnBrk="1" hangingPunct="1"/>
            <a:r>
              <a:rPr lang="cs-CZ" sz="800" b="1" dirty="0">
                <a:solidFill>
                  <a:srgbClr val="000000"/>
                </a:solidFill>
              </a:rPr>
              <a:t>  https://www.uptodate.com/contents/puerperal-uterine-inversion/print                                                              https://www.glowm.com/pdf/PPH_2nd_edn_Chap-23.pdf   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FA8D270-0277-45EC-8B9F-0D1F2C2868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1" t="2487" r="10627" b="6692"/>
          <a:stretch/>
        </p:blipFill>
        <p:spPr>
          <a:xfrm>
            <a:off x="880948" y="3334216"/>
            <a:ext cx="3211547" cy="321607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70CD384-0070-4210-AAA3-A007B12A40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691" y="3580538"/>
            <a:ext cx="4648337" cy="2719435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64B4444B-D498-4CD0-9E38-4BE8850B8E64}"/>
              </a:ext>
            </a:extLst>
          </p:cNvPr>
          <p:cNvSpPr/>
          <p:nvPr/>
        </p:nvSpPr>
        <p:spPr bwMode="auto">
          <a:xfrm>
            <a:off x="847497" y="2910468"/>
            <a:ext cx="3211547" cy="4237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ahoma" pitchFamily="34" charset="0"/>
              </a:rPr>
              <a:t>Huntingtonova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ahoma" pitchFamily="34" charset="0"/>
              </a:rPr>
              <a:t> metoda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BF197AB7-9C84-4EE4-B797-A52B7EFC4201}"/>
              </a:ext>
            </a:extLst>
          </p:cNvPr>
          <p:cNvSpPr/>
          <p:nvPr/>
        </p:nvSpPr>
        <p:spPr bwMode="auto">
          <a:xfrm>
            <a:off x="5677691" y="2910468"/>
            <a:ext cx="4648337" cy="6700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ahoma" pitchFamily="34" charset="0"/>
              </a:rPr>
              <a:t>Haultainova</a:t>
            </a:r>
            <a:r>
              <a:rPr kumimoji="0" lang="cs-CZ" sz="1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ahoma" pitchFamily="34" charset="0"/>
              </a:rPr>
              <a:t> metoda- incize zadní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b="1" dirty="0">
                <a:solidFill>
                  <a:srgbClr val="C00000"/>
                </a:solidFill>
              </a:rPr>
              <a:t>stěny dělohy nad kontrakčním pruhem </a:t>
            </a:r>
            <a:endParaRPr kumimoji="0" lang="cs-CZ" sz="1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37348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61520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Akutní stavy při porodu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Inverze dělohy-  léčba 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0000DC"/>
                </a:solidFill>
              </a:rPr>
              <a:t> </a:t>
            </a:r>
            <a:r>
              <a:rPr lang="cs-CZ" sz="2800" b="1" dirty="0">
                <a:solidFill>
                  <a:srgbClr val="C00000"/>
                </a:solidFill>
              </a:rPr>
              <a:t>4 krok </a:t>
            </a:r>
            <a:r>
              <a:rPr lang="cs-CZ" sz="2800" b="1" dirty="0">
                <a:solidFill>
                  <a:srgbClr val="0000DC"/>
                </a:solidFill>
              </a:rPr>
              <a:t>-  prevence </a:t>
            </a:r>
            <a:r>
              <a:rPr lang="cs-CZ" sz="2800" b="1" dirty="0" err="1">
                <a:solidFill>
                  <a:srgbClr val="0000DC"/>
                </a:solidFill>
              </a:rPr>
              <a:t>reinverze</a:t>
            </a:r>
            <a:r>
              <a:rPr lang="cs-CZ" sz="2800" b="1" dirty="0">
                <a:solidFill>
                  <a:srgbClr val="0000DC"/>
                </a:solidFill>
              </a:rPr>
              <a:t>           </a:t>
            </a:r>
            <a:r>
              <a:rPr lang="cs-CZ" sz="2800" b="1" dirty="0" err="1">
                <a:solidFill>
                  <a:srgbClr val="0000DC"/>
                </a:solidFill>
              </a:rPr>
              <a:t>uterotonika</a:t>
            </a:r>
            <a:r>
              <a:rPr lang="cs-CZ" sz="2800" b="1" dirty="0">
                <a:solidFill>
                  <a:srgbClr val="0000DC"/>
                </a:solidFill>
              </a:rPr>
              <a:t>    </a:t>
            </a:r>
          </a:p>
          <a:p>
            <a:pPr eaLnBrk="1" hangingPunct="1"/>
            <a:r>
              <a:rPr lang="cs-CZ" sz="2800" b="1" dirty="0">
                <a:solidFill>
                  <a:srgbClr val="0000DC"/>
                </a:solidFill>
              </a:rPr>
              <a:t>                                                                 </a:t>
            </a:r>
            <a:r>
              <a:rPr lang="cs-CZ" sz="2800" b="1" dirty="0" err="1">
                <a:solidFill>
                  <a:srgbClr val="0000DC"/>
                </a:solidFill>
              </a:rPr>
              <a:t>Bacriho</a:t>
            </a:r>
            <a:r>
              <a:rPr lang="cs-CZ" sz="2800" b="1" dirty="0">
                <a:solidFill>
                  <a:srgbClr val="0000DC"/>
                </a:solidFill>
              </a:rPr>
              <a:t> balon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2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2800" b="1" dirty="0">
              <a:solidFill>
                <a:srgbClr val="0000DC"/>
              </a:solidFill>
            </a:endParaRPr>
          </a:p>
          <a:p>
            <a:pPr eaLnBrk="1" hangingPunct="1"/>
            <a:endParaRPr lang="cs-CZ" sz="2800" b="1" dirty="0">
              <a:solidFill>
                <a:srgbClr val="0000DC"/>
              </a:solidFill>
            </a:endParaRPr>
          </a:p>
          <a:p>
            <a:pPr eaLnBrk="1" hangingPunct="1"/>
            <a:endParaRPr lang="cs-CZ" sz="2800" b="1" dirty="0">
              <a:solidFill>
                <a:srgbClr val="0000DC"/>
              </a:solidFill>
            </a:endParaRPr>
          </a:p>
          <a:p>
            <a:pPr eaLnBrk="1" hangingPunct="1"/>
            <a:endParaRPr lang="cs-CZ" sz="2800" b="1" dirty="0">
              <a:solidFill>
                <a:srgbClr val="0000DC"/>
              </a:solidFill>
            </a:endParaRPr>
          </a:p>
          <a:p>
            <a:pPr eaLnBrk="1" hangingPunct="1"/>
            <a:endParaRPr lang="cs-CZ" sz="2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endParaRPr lang="cs-CZ" sz="2800" b="1" dirty="0">
              <a:solidFill>
                <a:srgbClr val="0000DC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C00000"/>
                </a:solidFill>
              </a:rPr>
              <a:t>5 krok v případě </a:t>
            </a:r>
            <a:r>
              <a:rPr lang="cs-CZ" sz="2800" b="1" dirty="0">
                <a:solidFill>
                  <a:srgbClr val="0000DC"/>
                </a:solidFill>
              </a:rPr>
              <a:t>selhání všech metod           </a:t>
            </a:r>
            <a:r>
              <a:rPr lang="cs-CZ" sz="2800" b="1" dirty="0" err="1">
                <a:solidFill>
                  <a:srgbClr val="0000DC"/>
                </a:solidFill>
              </a:rPr>
              <a:t>hysterectomie</a:t>
            </a:r>
            <a:r>
              <a:rPr lang="cs-CZ" sz="2800" b="1" dirty="0">
                <a:solidFill>
                  <a:srgbClr val="0000DC"/>
                </a:solidFill>
              </a:rPr>
              <a:t>       </a:t>
            </a:r>
          </a:p>
          <a:p>
            <a:pPr eaLnBrk="1" hangingPunct="1"/>
            <a:r>
              <a:rPr lang="cs-CZ" sz="800" b="1" dirty="0">
                <a:solidFill>
                  <a:srgbClr val="000000"/>
                </a:solidFill>
              </a:rPr>
              <a:t>http://highmed.am/products/perinatology/bakri-balloon</a:t>
            </a:r>
          </a:p>
        </p:txBody>
      </p:sp>
      <p:sp>
        <p:nvSpPr>
          <p:cNvPr id="3" name="Šipka: doprava 2">
            <a:extLst>
              <a:ext uri="{FF2B5EF4-FFF2-40B4-BE49-F238E27FC236}">
                <a16:creationId xmlns:a16="http://schemas.microsoft.com/office/drawing/2014/main" id="{3D253520-09B4-460B-AE58-F4D023F93BD6}"/>
              </a:ext>
            </a:extLst>
          </p:cNvPr>
          <p:cNvSpPr/>
          <p:nvPr/>
        </p:nvSpPr>
        <p:spPr bwMode="auto">
          <a:xfrm>
            <a:off x="6361620" y="2419815"/>
            <a:ext cx="479502" cy="259997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Šipka: doprava 7">
            <a:extLst>
              <a:ext uri="{FF2B5EF4-FFF2-40B4-BE49-F238E27FC236}">
                <a16:creationId xmlns:a16="http://schemas.microsoft.com/office/drawing/2014/main" id="{91223110-76F2-42DB-842D-F6B02FA66C1C}"/>
              </a:ext>
            </a:extLst>
          </p:cNvPr>
          <p:cNvSpPr/>
          <p:nvPr/>
        </p:nvSpPr>
        <p:spPr bwMode="auto">
          <a:xfrm>
            <a:off x="6369052" y="2817542"/>
            <a:ext cx="479502" cy="259997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F6E52A6C-22BB-405F-AC19-B9ED30C59574}"/>
              </a:ext>
            </a:extLst>
          </p:cNvPr>
          <p:cNvSpPr/>
          <p:nvPr/>
        </p:nvSpPr>
        <p:spPr bwMode="auto">
          <a:xfrm>
            <a:off x="7865631" y="6223381"/>
            <a:ext cx="479502" cy="259997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92F249C-6CDD-465C-A62B-D4540E476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70" y="3102229"/>
            <a:ext cx="3985571" cy="265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824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(zkrácený) Název prezentace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8" y="1329953"/>
            <a:ext cx="12192000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cs-CZ" altLang="cs-CZ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Abrupce placenty – průběh 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99394" y="2238704"/>
            <a:ext cx="11225048" cy="4899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30000"/>
              </a:lnSpc>
              <a:spcBef>
                <a:spcPct val="50000"/>
              </a:spcBef>
              <a:buFontTx/>
              <a:buNone/>
            </a:pPr>
            <a:endParaRPr lang="cs-CZ" altLang="cs-CZ" sz="2800" dirty="0"/>
          </a:p>
          <a:p>
            <a:pPr marL="457200" indent="-457200">
              <a:lnSpc>
                <a:spcPct val="30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endParaRPr lang="cs-CZ" altLang="cs-CZ" sz="2800" u="sng" dirty="0"/>
          </a:p>
          <a:p>
            <a:pPr marL="457200" indent="-457200">
              <a:lnSpc>
                <a:spcPct val="30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2800" b="1" u="sng" dirty="0">
                <a:solidFill>
                  <a:srgbClr val="0000DC"/>
                </a:solidFill>
              </a:rPr>
              <a:t>krvácení z rodidel</a:t>
            </a:r>
            <a:r>
              <a:rPr lang="cs-CZ" altLang="cs-CZ" sz="2800" b="1" dirty="0">
                <a:solidFill>
                  <a:srgbClr val="0000DC"/>
                </a:solidFill>
              </a:rPr>
              <a:t> - odloučení placenty při jejím okraji</a:t>
            </a:r>
          </a:p>
          <a:p>
            <a:pPr>
              <a:lnSpc>
                <a:spcPct val="30000"/>
              </a:lnSpc>
              <a:spcBef>
                <a:spcPct val="50000"/>
              </a:spcBef>
            </a:pPr>
            <a:endParaRPr lang="cs-CZ" altLang="cs-CZ" sz="2800" b="1" dirty="0">
              <a:solidFill>
                <a:srgbClr val="0000DC"/>
              </a:solidFill>
            </a:endParaRPr>
          </a:p>
          <a:p>
            <a:pPr>
              <a:lnSpc>
                <a:spcPct val="30000"/>
              </a:lnSpc>
              <a:spcBef>
                <a:spcPct val="50000"/>
              </a:spcBef>
            </a:pPr>
            <a:endParaRPr lang="cs-CZ" altLang="cs-CZ" sz="2800" b="1" dirty="0">
              <a:solidFill>
                <a:srgbClr val="0000DC"/>
              </a:solidFill>
            </a:endParaRPr>
          </a:p>
          <a:p>
            <a:pPr marL="457200" indent="-457200">
              <a:lnSpc>
                <a:spcPct val="30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2800" b="1" u="sng" dirty="0">
                <a:solidFill>
                  <a:srgbClr val="0000DC"/>
                </a:solidFill>
              </a:rPr>
              <a:t>absence krvácení</a:t>
            </a:r>
            <a:r>
              <a:rPr lang="cs-CZ" altLang="cs-CZ" sz="2800" b="1" dirty="0">
                <a:solidFill>
                  <a:srgbClr val="0000DC"/>
                </a:solidFill>
              </a:rPr>
              <a:t> - odloučení placenty centrálně        vznik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cs-CZ" altLang="cs-CZ" sz="2800" b="1" dirty="0">
                <a:solidFill>
                  <a:srgbClr val="0000DC"/>
                </a:solidFill>
              </a:rPr>
              <a:t>                  </a:t>
            </a:r>
            <a:r>
              <a:rPr lang="cs-CZ" altLang="cs-CZ" sz="2800" b="1" dirty="0" err="1">
                <a:solidFill>
                  <a:srgbClr val="0000DC"/>
                </a:solidFill>
              </a:rPr>
              <a:t>retroplac</a:t>
            </a:r>
            <a:r>
              <a:rPr lang="cs-CZ" altLang="cs-CZ" sz="2800" b="1" dirty="0">
                <a:solidFill>
                  <a:srgbClr val="0000DC"/>
                </a:solidFill>
              </a:rPr>
              <a:t>. hematomu         </a:t>
            </a:r>
            <a:r>
              <a:rPr lang="cs-CZ" altLang="cs-CZ" sz="2800" b="1" u="sng" dirty="0">
                <a:solidFill>
                  <a:srgbClr val="0000DC"/>
                </a:solidFill>
              </a:rPr>
              <a:t>průnik krve do děložní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cs-CZ" altLang="cs-CZ" sz="2800" b="1" dirty="0">
                <a:solidFill>
                  <a:srgbClr val="0000DC"/>
                </a:solidFill>
              </a:rPr>
              <a:t>                   </a:t>
            </a:r>
            <a:r>
              <a:rPr lang="cs-CZ" altLang="cs-CZ" sz="2800" b="1" u="sng" dirty="0">
                <a:solidFill>
                  <a:srgbClr val="0000DC"/>
                </a:solidFill>
              </a:rPr>
              <a:t>stěny</a:t>
            </a:r>
            <a:r>
              <a:rPr lang="cs-CZ" altLang="cs-CZ" sz="2800" b="1" dirty="0">
                <a:solidFill>
                  <a:srgbClr val="0000DC"/>
                </a:solidFill>
              </a:rPr>
              <a:t>         </a:t>
            </a:r>
            <a:r>
              <a:rPr lang="cs-CZ" altLang="cs-CZ" sz="2800" b="1" dirty="0" err="1">
                <a:solidFill>
                  <a:srgbClr val="0000DC"/>
                </a:solidFill>
              </a:rPr>
              <a:t>trombotizace</a:t>
            </a:r>
            <a:r>
              <a:rPr lang="cs-CZ" altLang="cs-CZ" sz="2800" b="1" dirty="0">
                <a:solidFill>
                  <a:srgbClr val="0000DC"/>
                </a:solidFill>
              </a:rPr>
              <a:t> drobných cév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endParaRPr lang="cs-CZ" altLang="cs-CZ" sz="2800" b="1" dirty="0">
              <a:solidFill>
                <a:srgbClr val="0000DC"/>
              </a:solidFill>
            </a:endParaRPr>
          </a:p>
          <a:p>
            <a:pPr marL="457200" indent="-457200">
              <a:lnSpc>
                <a:spcPct val="50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2800" b="1" dirty="0">
                <a:solidFill>
                  <a:srgbClr val="0000DC"/>
                </a:solidFill>
              </a:rPr>
              <a:t> dráždivost dělohy až trvalý </a:t>
            </a:r>
            <a:r>
              <a:rPr lang="cs-CZ" altLang="cs-CZ" sz="2800" b="1" dirty="0" err="1">
                <a:solidFill>
                  <a:srgbClr val="0000DC"/>
                </a:solidFill>
              </a:rPr>
              <a:t>hypertonus</a:t>
            </a:r>
            <a:r>
              <a:rPr lang="cs-CZ" altLang="cs-CZ" sz="2800" b="1" dirty="0">
                <a:solidFill>
                  <a:srgbClr val="0000DC"/>
                </a:solidFill>
              </a:rPr>
              <a:t> – obrana proti 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cs-CZ" altLang="cs-CZ" sz="2800" b="1" dirty="0">
                <a:solidFill>
                  <a:srgbClr val="0000DC"/>
                </a:solidFill>
              </a:rPr>
              <a:t>      zvětšování hematomu, </a:t>
            </a:r>
            <a:r>
              <a:rPr lang="cs-CZ" altLang="cs-CZ" sz="2800" b="1" dirty="0">
                <a:solidFill>
                  <a:srgbClr val="C00000"/>
                </a:solidFill>
              </a:rPr>
              <a:t>bolestivá a </a:t>
            </a:r>
            <a:r>
              <a:rPr lang="cs-CZ" altLang="cs-CZ" sz="2800" b="1" u="sng" dirty="0">
                <a:solidFill>
                  <a:srgbClr val="C00000"/>
                </a:solidFill>
              </a:rPr>
              <a:t>prknovitě tuhá děloha</a:t>
            </a:r>
            <a:r>
              <a:rPr lang="cs-CZ" altLang="cs-CZ" sz="2800" b="1" u="sng" dirty="0">
                <a:solidFill>
                  <a:srgbClr val="FF0000"/>
                </a:solidFill>
              </a:rPr>
              <a:t> </a:t>
            </a:r>
            <a:endParaRPr lang="cs-CZ" altLang="cs-CZ" sz="2800" b="1" u="sng" dirty="0">
              <a:solidFill>
                <a:srgbClr val="0000DC"/>
              </a:solidFill>
            </a:endParaRPr>
          </a:p>
          <a:p>
            <a:pPr>
              <a:defRPr/>
            </a:pPr>
            <a:br>
              <a:rPr lang="cs-CZ" altLang="cs-CZ" sz="28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b="1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Šipka: doprava 2">
            <a:extLst>
              <a:ext uri="{FF2B5EF4-FFF2-40B4-BE49-F238E27FC236}">
                <a16:creationId xmlns:a16="http://schemas.microsoft.com/office/drawing/2014/main" id="{A8319FD6-D22E-4A7D-8AE4-8F459C9E00F3}"/>
              </a:ext>
            </a:extLst>
          </p:cNvPr>
          <p:cNvSpPr/>
          <p:nvPr/>
        </p:nvSpPr>
        <p:spPr bwMode="auto">
          <a:xfrm>
            <a:off x="9690540" y="3816162"/>
            <a:ext cx="515006" cy="339536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Šipka: doprava 11">
            <a:extLst>
              <a:ext uri="{FF2B5EF4-FFF2-40B4-BE49-F238E27FC236}">
                <a16:creationId xmlns:a16="http://schemas.microsoft.com/office/drawing/2014/main" id="{37DF75D1-7403-4B55-8A14-EBAE22A1FD3E}"/>
              </a:ext>
            </a:extLst>
          </p:cNvPr>
          <p:cNvSpPr/>
          <p:nvPr/>
        </p:nvSpPr>
        <p:spPr bwMode="auto">
          <a:xfrm>
            <a:off x="3689038" y="4626318"/>
            <a:ext cx="515006" cy="339536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Šipka: doprava 12">
            <a:extLst>
              <a:ext uri="{FF2B5EF4-FFF2-40B4-BE49-F238E27FC236}">
                <a16:creationId xmlns:a16="http://schemas.microsoft.com/office/drawing/2014/main" id="{3D03EA1E-B477-42D2-9443-8A494FE9793D}"/>
              </a:ext>
            </a:extLst>
          </p:cNvPr>
          <p:cNvSpPr/>
          <p:nvPr/>
        </p:nvSpPr>
        <p:spPr bwMode="auto">
          <a:xfrm>
            <a:off x="6343377" y="4253516"/>
            <a:ext cx="515006" cy="339536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309019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_porada_vedeni_LF_vzor-Najbrt" id="{29B59449-88FB-4147-877A-6D929B371094}" vid="{C05BAC1A-30A0-7C45-A2F4-18E22ADECFF4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37423</TotalTime>
  <Words>4252</Words>
  <Application>Microsoft Office PowerPoint</Application>
  <PresentationFormat>Širokoúhlá obrazovka</PresentationFormat>
  <Paragraphs>1325</Paragraphs>
  <Slides>83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83</vt:i4>
      </vt:variant>
    </vt:vector>
  </HeadingPairs>
  <TitlesOfParts>
    <vt:vector size="92" baseType="lpstr">
      <vt:lpstr>Arial</vt:lpstr>
      <vt:lpstr>Arial Black</vt:lpstr>
      <vt:lpstr>Calibri</vt:lpstr>
      <vt:lpstr>Monotype Sorts</vt:lpstr>
      <vt:lpstr>Tahoma</vt:lpstr>
      <vt:lpstr>Times New Roman</vt:lpstr>
      <vt:lpstr>Wingdings</vt:lpstr>
      <vt:lpstr>Wingdings 2</vt:lpstr>
      <vt:lpstr>Prezentace_MU_CZ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Vojtěch Bulhart</dc:creator>
  <cp:lastModifiedBy>Jana Kadlecová</cp:lastModifiedBy>
  <cp:revision>822</cp:revision>
  <cp:lastPrinted>1601-01-01T00:00:00Z</cp:lastPrinted>
  <dcterms:created xsi:type="dcterms:W3CDTF">2018-10-31T08:40:07Z</dcterms:created>
  <dcterms:modified xsi:type="dcterms:W3CDTF">2020-11-11T20:45:46Z</dcterms:modified>
</cp:coreProperties>
</file>