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70" r:id="rId14"/>
    <p:sldId id="274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7" r:id="rId6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5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FAC417-4FB4-451C-B897-BDCD438BA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34343FE-EF7F-4EA8-B4BC-8A6EA100BC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8180B37-07BB-4DCD-B1E4-D9CA57CD7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0B796-025E-4EFE-A740-26A2F36DB8D8}" type="datetimeFigureOut">
              <a:rPr lang="cs-CZ" smtClean="0"/>
              <a:t>22. 2. 2020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404BC9A-23E4-4E04-8F69-DC849529A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E192B0F-D324-4EA0-A599-B5BA0D174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3F8-0320-41EB-B01F-11B547E148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4378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A56EEF-2FB9-45EC-9C71-64EB94D8F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F6AD062-259B-4640-B934-E8A9C3B9E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1B56E6-E961-4DCF-B9F9-1F7D608F7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0B796-025E-4EFE-A740-26A2F36DB8D8}" type="datetimeFigureOut">
              <a:rPr lang="cs-CZ" smtClean="0"/>
              <a:t>22. 2. 2020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B74308-0284-49EE-8172-6FAC535E8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A00A56-8C6F-4CFA-9A57-58AD0C9C2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3F8-0320-41EB-B01F-11B547E148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7382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E33F965-6E79-48FB-96A4-7B5078E851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F7DEC08-A91C-4CE6-9844-90186B2187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1BED8C1-0CD6-4204-998A-B3665A610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0B796-025E-4EFE-A740-26A2F36DB8D8}" type="datetimeFigureOut">
              <a:rPr lang="cs-CZ" smtClean="0"/>
              <a:t>22. 2. 2020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8FAB126-1060-4CD8-B5B5-B6163E471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5AEBACA-1E4C-49C8-B5F3-26D603C6D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3F8-0320-41EB-B01F-11B547E148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0932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A42867-CB90-46A6-AFB1-4B97726C2A1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10051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74530E-DE10-49E6-A8D1-A0914E2C0A1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178339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426A86-3282-49AA-95B3-6C5C25C22C2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60784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9FDB4C-7FEB-4BDA-80D9-BFC650AFAA2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22045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AE1DAF-AE96-4446-8445-5F4CC9617E7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78962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17FA27-3665-4FEE-B064-656700EB111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843478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66BDDB-9246-40A8-9CF2-711DAF1066F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95766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04084-ED44-4756-ADE3-1560A037B6D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26939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5D8A74-86BD-4DFC-94AD-88DE51F8C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5A490A-BCA6-498A-8FED-0E1732AFD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B0D58F1-28B8-47CD-9BC1-6803869BE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0B796-025E-4EFE-A740-26A2F36DB8D8}" type="datetimeFigureOut">
              <a:rPr lang="cs-CZ" smtClean="0"/>
              <a:t>22. 2. 2020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03BAFA4-BDD2-47D5-B7B3-A9C9DA42D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F8E5A1-2B65-4CAD-89F2-CA8A14AFD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3F8-0320-41EB-B01F-11B547E148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75186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DE09FF-15C6-4339-8041-A80BC2617B6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09843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B5827D-7A26-4CFF-B9EE-3926F11E89D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033103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714F15-38A0-4DD4-836D-9AEED6C29E9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62928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F6BB8A-CC78-47E5-B1D6-219BA6E7A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2853E55-7917-45D5-833B-0706EC818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EEA97BF-5518-4E99-A66E-BDAB00B88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0B796-025E-4EFE-A740-26A2F36DB8D8}" type="datetimeFigureOut">
              <a:rPr lang="cs-CZ" smtClean="0"/>
              <a:t>22. 2. 2020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CDD5BB-F4E2-4334-96AF-97DF5962D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180AE3-D30A-4A4F-AE44-CAFCF9DCF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3F8-0320-41EB-B01F-11B547E148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7982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770A0B-89A3-4F37-937C-19AE9A7FC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6E486F-1573-433F-AD60-547B2AE285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D37C83C-6EB8-4B4D-9197-09C5321EF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7B413E7-15CF-41A6-AA49-361ABA13F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0B796-025E-4EFE-A740-26A2F36DB8D8}" type="datetimeFigureOut">
              <a:rPr lang="cs-CZ" smtClean="0"/>
              <a:t>22. 2. 2020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9E9A3CC-807E-4040-B111-9F61B5E26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BE02D5F-3C7A-4433-B70F-69677F9DE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3F8-0320-41EB-B01F-11B547E148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5457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DC516C-3400-43EF-88AF-5537F78C2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5024A4B-8AC2-4B3C-8034-28FCD159D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29C104B-D631-4200-ACA6-C4021A42F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A9F5C31-66F8-497C-AE45-68BA700E16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352B151-FE03-4C54-8745-BBA420206F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6D4B8A4-CE7D-4821-9A52-3B6609A50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0B796-025E-4EFE-A740-26A2F36DB8D8}" type="datetimeFigureOut">
              <a:rPr lang="cs-CZ" smtClean="0"/>
              <a:t>22. 2. 2020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33FF0D3-4272-41BE-8778-49D286438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28164AD-F488-48BE-B7CB-003A65F15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3F8-0320-41EB-B01F-11B547E148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3323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65DE9A-FDEA-43BE-8D11-DC8B05E1A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E03CFEB-7CD8-455D-94F9-9C3AEB185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0B796-025E-4EFE-A740-26A2F36DB8D8}" type="datetimeFigureOut">
              <a:rPr lang="cs-CZ" smtClean="0"/>
              <a:t>22. 2. 2020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36B8289-5617-41C8-9FAC-3748D6990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2414148-4FA0-434E-AFCD-9F3AEA261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3F8-0320-41EB-B01F-11B547E148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2136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5E5F232-EC82-405A-9485-6AE0A655C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0B796-025E-4EFE-A740-26A2F36DB8D8}" type="datetimeFigureOut">
              <a:rPr lang="cs-CZ" smtClean="0"/>
              <a:t>22. 2. 2020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A6EA7FA-A658-492A-9562-A6731C04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BCBAE9C-55A4-417F-A3F0-51457A2E8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3F8-0320-41EB-B01F-11B547E148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2225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84B224-BADF-45E8-B0A4-8BE358AA9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155C82-BB1C-4468-A1CA-D4F2D325E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DCC75BE-75F1-4755-B210-637E42FB19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B6CA0BB-A573-43DD-A654-16AE5EBAD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0B796-025E-4EFE-A740-26A2F36DB8D8}" type="datetimeFigureOut">
              <a:rPr lang="cs-CZ" smtClean="0"/>
              <a:t>22. 2. 2020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CE39D3B-931B-410A-B0FB-D79112863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608011A-AA7B-4E6C-8578-502016945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3F8-0320-41EB-B01F-11B547E148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9063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DDF9D3-0503-478C-A39B-17E3755E5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9BB9369-51E9-44E7-BE07-302F86114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3057992-3825-4361-A5EA-11452E583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A48C088-39DF-4CC1-9947-6C3BF5F20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0B796-025E-4EFE-A740-26A2F36DB8D8}" type="datetimeFigureOut">
              <a:rPr lang="cs-CZ" smtClean="0"/>
              <a:t>22. 2. 2020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90D2E53-1A57-4E0A-88A5-71794C171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08DCACC-C251-40E1-BBD6-3994DD00C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3F8-0320-41EB-B01F-11B547E148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4699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A89165B-2771-44A5-8238-891D8C011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4F154D4-A0B5-4221-B80F-170C1FB03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162492-B409-4046-8169-B8FFEBDC59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0B796-025E-4EFE-A740-26A2F36DB8D8}" type="datetimeFigureOut">
              <a:rPr lang="cs-CZ" smtClean="0"/>
              <a:t>22. 2. 2020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6F6065A-0682-4F1C-ADF3-2FCDCD7D84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439835F-EC4F-45B8-8F6D-ACF36E9C3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4B3F8-0320-41EB-B01F-11B547E148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077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670503">
                <a:gamma/>
                <a:shade val="46275"/>
                <a:invGamma/>
              </a:srgbClr>
            </a:gs>
            <a:gs pos="100000">
              <a:srgbClr val="670503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1675B04-90B7-4584-907D-7F1498665B3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1538776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2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19.png"/><Relationship Id="rId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C14875B-7564-4CFF-9B8F-1F4A0A206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cs-CZ" sz="7200" dirty="0">
                <a:solidFill>
                  <a:srgbClr val="FFFFFF"/>
                </a:solidFill>
              </a:rPr>
              <a:t>Endokrinologie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086D762-4FE6-4BDE-B1B2-57E9ADADF9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solidFill>
                  <a:srgbClr val="FFFFFF"/>
                </a:solidFill>
              </a:rPr>
              <a:t>Odvětví medicíny zabývající se diagnostikou a léčbou hormonálních poruch</a:t>
            </a:r>
          </a:p>
        </p:txBody>
      </p:sp>
    </p:spTree>
    <p:extLst>
      <p:ext uri="{BB962C8B-B14F-4D97-AF65-F5344CB8AC3E}">
        <p14:creationId xmlns:p14="http://schemas.microsoft.com/office/powerpoint/2010/main" val="1219068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0B9A14C-00D0-404E-BB84-1FB4A1834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cs-CZ" b="1">
                <a:solidFill>
                  <a:srgbClr val="FFFFFF"/>
                </a:solidFill>
              </a:rPr>
              <a:t>Onemocnění hypothalamu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211B4C-1ACC-479C-8A04-B78FFED90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2111" y="944106"/>
            <a:ext cx="5306084" cy="5230634"/>
          </a:xfrm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r>
              <a:rPr lang="cs-CZ" sz="2200" dirty="0">
                <a:solidFill>
                  <a:srgbClr val="000000"/>
                </a:solidFill>
              </a:rPr>
              <a:t>Příčiny: Tumory, úrazy, zánětlivé změny, cévní postižení, vrozené poruchy, autoimunitní poruchy..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200" dirty="0">
                <a:solidFill>
                  <a:srgbClr val="000000"/>
                </a:solidFill>
              </a:rPr>
              <a:t>Poruchy spánku, termoregulace, psychické poruchy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200" dirty="0">
                <a:solidFill>
                  <a:srgbClr val="000000"/>
                </a:solidFill>
              </a:rPr>
              <a:t>Poruchy štítné žlázy, gonád,.. (</a:t>
            </a:r>
            <a:r>
              <a:rPr lang="cs-CZ" sz="2200" dirty="0" err="1">
                <a:solidFill>
                  <a:srgbClr val="000000"/>
                </a:solidFill>
              </a:rPr>
              <a:t>statiny</a:t>
            </a:r>
            <a:r>
              <a:rPr lang="cs-CZ" sz="2200" dirty="0">
                <a:solidFill>
                  <a:srgbClr val="000000"/>
                </a:solidFill>
              </a:rPr>
              <a:t>, </a:t>
            </a:r>
            <a:r>
              <a:rPr lang="cs-CZ" sz="2200" dirty="0" err="1">
                <a:solidFill>
                  <a:srgbClr val="000000"/>
                </a:solidFill>
              </a:rPr>
              <a:t>liberiny</a:t>
            </a:r>
            <a:r>
              <a:rPr lang="cs-CZ" sz="2200" dirty="0">
                <a:solidFill>
                  <a:srgbClr val="000000"/>
                </a:solidFill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200" dirty="0">
                <a:solidFill>
                  <a:srgbClr val="000000"/>
                </a:solidFill>
              </a:rPr>
              <a:t>Diabetes </a:t>
            </a:r>
            <a:r>
              <a:rPr lang="cs-CZ" sz="2200" dirty="0" err="1">
                <a:solidFill>
                  <a:srgbClr val="000000"/>
                </a:solidFill>
              </a:rPr>
              <a:t>insipidus</a:t>
            </a:r>
            <a:r>
              <a:rPr lang="cs-CZ" sz="2200" dirty="0">
                <a:solidFill>
                  <a:srgbClr val="000000"/>
                </a:solidFill>
              </a:rPr>
              <a:t>- centrální (periferní- necitlivost ledvin k ADH)</a:t>
            </a:r>
          </a:p>
          <a:p>
            <a:r>
              <a:rPr lang="cs-CZ" sz="2200" dirty="0">
                <a:solidFill>
                  <a:srgbClr val="000000"/>
                </a:solidFill>
              </a:rPr>
              <a:t>   nedostatek ADH, polyurie, polydipsie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cs-CZ" sz="2200" dirty="0">
                <a:solidFill>
                  <a:srgbClr val="000000"/>
                </a:solidFill>
              </a:rPr>
              <a:t>SIADH- syndrom nepřiměřené sekrece antidiuretického hormonu</a:t>
            </a:r>
          </a:p>
          <a:p>
            <a:r>
              <a:rPr lang="cs-CZ" sz="2200" dirty="0">
                <a:solidFill>
                  <a:srgbClr val="000000"/>
                </a:solidFill>
              </a:rPr>
              <a:t>     zvýšená sekrece ADH, </a:t>
            </a:r>
            <a:r>
              <a:rPr lang="cs-CZ" sz="2200" dirty="0" err="1">
                <a:solidFill>
                  <a:srgbClr val="000000"/>
                </a:solidFill>
              </a:rPr>
              <a:t>hyponatrémie</a:t>
            </a:r>
            <a:r>
              <a:rPr lang="cs-CZ" sz="2200" dirty="0">
                <a:solidFill>
                  <a:srgbClr val="000000"/>
                </a:solidFill>
              </a:rPr>
              <a:t>, </a:t>
            </a:r>
          </a:p>
          <a:p>
            <a:pPr marL="0" indent="0">
              <a:buNone/>
            </a:pPr>
            <a:r>
              <a:rPr lang="cs-CZ" sz="2200" dirty="0">
                <a:solidFill>
                  <a:srgbClr val="000000"/>
                </a:solidFill>
              </a:rPr>
              <a:t>        </a:t>
            </a:r>
            <a:r>
              <a:rPr lang="cs-CZ" sz="2200" dirty="0" err="1">
                <a:solidFill>
                  <a:srgbClr val="000000"/>
                </a:solidFill>
              </a:rPr>
              <a:t>hypoosmolalita</a:t>
            </a:r>
            <a:r>
              <a:rPr lang="cs-CZ" sz="2200" dirty="0">
                <a:solidFill>
                  <a:srgbClr val="000000"/>
                </a:solidFill>
              </a:rPr>
              <a:t> séra, expanze objemu ECT, </a:t>
            </a:r>
          </a:p>
          <a:p>
            <a:pPr marL="0" indent="0">
              <a:buNone/>
            </a:pPr>
            <a:r>
              <a:rPr lang="cs-CZ" sz="2200" dirty="0">
                <a:solidFill>
                  <a:srgbClr val="000000"/>
                </a:solidFill>
              </a:rPr>
              <a:t>        plicní edém, edém mozku</a:t>
            </a:r>
          </a:p>
          <a:p>
            <a:endParaRPr lang="cs-CZ" sz="1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086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BEB711D-6238-4AA2-9CB3-DC7CBB908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FFFFFF"/>
                </a:solidFill>
              </a:rPr>
              <a:t>Onemocnění hypofýzy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0B17D5-CEC3-48D8-AE98-092DF7B8A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sz="2200" dirty="0" err="1">
                <a:solidFill>
                  <a:srgbClr val="000000"/>
                </a:solidFill>
              </a:rPr>
              <a:t>Hypopituarismus</a:t>
            </a:r>
            <a:r>
              <a:rPr lang="cs-CZ" sz="2200" dirty="0">
                <a:solidFill>
                  <a:srgbClr val="000000"/>
                </a:solidFill>
              </a:rPr>
              <a:t>- snížená sekrece hormonů hypofýzy, nejčastěji útlak tureckého sedla nádorem, infekce, </a:t>
            </a:r>
            <a:r>
              <a:rPr lang="cs-CZ" sz="2200" dirty="0" err="1">
                <a:solidFill>
                  <a:srgbClr val="000000"/>
                </a:solidFill>
              </a:rPr>
              <a:t>infarzace</a:t>
            </a:r>
            <a:endParaRPr lang="cs-CZ" sz="2200" dirty="0">
              <a:solidFill>
                <a:srgbClr val="000000"/>
              </a:solidFill>
            </a:endParaRPr>
          </a:p>
          <a:p>
            <a:r>
              <a:rPr lang="cs-CZ" sz="2200" dirty="0">
                <a:solidFill>
                  <a:srgbClr val="000000"/>
                </a:solidFill>
              </a:rPr>
              <a:t>Příznaky: lokální (výpadky zorného pole,   dvojité vidění)/ celkové (zástava růstu, </a:t>
            </a:r>
            <a:r>
              <a:rPr lang="cs-CZ" sz="2200" dirty="0" err="1">
                <a:solidFill>
                  <a:srgbClr val="000000"/>
                </a:solidFill>
              </a:rPr>
              <a:t>amenorhea</a:t>
            </a:r>
            <a:r>
              <a:rPr lang="cs-CZ" sz="2200" dirty="0">
                <a:solidFill>
                  <a:srgbClr val="000000"/>
                </a:solidFill>
              </a:rPr>
              <a:t>, nažloutlá kůže, únava)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cs-CZ" sz="2200" dirty="0">
                <a:solidFill>
                  <a:srgbClr val="000000"/>
                </a:solidFill>
              </a:rPr>
              <a:t>Nádory hypofýzy</a:t>
            </a:r>
          </a:p>
          <a:p>
            <a:r>
              <a:rPr lang="cs-CZ" sz="2200" dirty="0">
                <a:solidFill>
                  <a:srgbClr val="000000"/>
                </a:solidFill>
              </a:rPr>
              <a:t>Hypofunkční</a:t>
            </a:r>
          </a:p>
          <a:p>
            <a:r>
              <a:rPr lang="cs-CZ" sz="2200" dirty="0">
                <a:solidFill>
                  <a:srgbClr val="000000"/>
                </a:solidFill>
              </a:rPr>
              <a:t>Hyperfunkční- </a:t>
            </a:r>
            <a:r>
              <a:rPr lang="cs-CZ" sz="2200" dirty="0" err="1">
                <a:solidFill>
                  <a:srgbClr val="000000"/>
                </a:solidFill>
              </a:rPr>
              <a:t>prolaktinom</a:t>
            </a:r>
            <a:r>
              <a:rPr lang="cs-CZ" sz="2200" dirty="0">
                <a:solidFill>
                  <a:srgbClr val="000000"/>
                </a:solidFill>
              </a:rPr>
              <a:t>, </a:t>
            </a:r>
            <a:r>
              <a:rPr lang="cs-CZ" sz="2200" dirty="0" err="1">
                <a:solidFill>
                  <a:srgbClr val="000000"/>
                </a:solidFill>
              </a:rPr>
              <a:t>somatotropinom</a:t>
            </a:r>
            <a:r>
              <a:rPr lang="cs-CZ" sz="2200" dirty="0">
                <a:solidFill>
                  <a:srgbClr val="000000"/>
                </a:solidFill>
              </a:rPr>
              <a:t>, </a:t>
            </a:r>
            <a:r>
              <a:rPr lang="cs-CZ" sz="2200" dirty="0" err="1">
                <a:solidFill>
                  <a:srgbClr val="000000"/>
                </a:solidFill>
              </a:rPr>
              <a:t>kortikotropinom</a:t>
            </a:r>
            <a:r>
              <a:rPr lang="cs-CZ" sz="2200" dirty="0">
                <a:solidFill>
                  <a:srgbClr val="000000"/>
                </a:solidFill>
              </a:rPr>
              <a:t>,..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cs-CZ" sz="2200" dirty="0" err="1">
                <a:solidFill>
                  <a:srgbClr val="000000"/>
                </a:solidFill>
              </a:rPr>
              <a:t>Hyperprolaktinémie</a:t>
            </a:r>
            <a:endParaRPr lang="cs-CZ" sz="2200" dirty="0">
              <a:solidFill>
                <a:srgbClr val="000000"/>
              </a:solidFill>
            </a:endParaRPr>
          </a:p>
          <a:p>
            <a:r>
              <a:rPr lang="cs-CZ" sz="2200" dirty="0">
                <a:solidFill>
                  <a:srgbClr val="000000"/>
                </a:solidFill>
              </a:rPr>
              <a:t>fyziologické příčiny: kojení, gravidita, stres</a:t>
            </a:r>
          </a:p>
          <a:p>
            <a:r>
              <a:rPr lang="cs-CZ" sz="2200" dirty="0">
                <a:solidFill>
                  <a:srgbClr val="000000"/>
                </a:solidFill>
              </a:rPr>
              <a:t>Léky: antidepresiva, estrogeny, nikotin</a:t>
            </a:r>
          </a:p>
          <a:p>
            <a:r>
              <a:rPr lang="cs-CZ" sz="2200" dirty="0">
                <a:solidFill>
                  <a:srgbClr val="000000"/>
                </a:solidFill>
              </a:rPr>
              <a:t>Patologie: </a:t>
            </a:r>
            <a:r>
              <a:rPr lang="cs-CZ" sz="2200" dirty="0" err="1">
                <a:solidFill>
                  <a:srgbClr val="000000"/>
                </a:solidFill>
              </a:rPr>
              <a:t>prolaktinom</a:t>
            </a:r>
            <a:r>
              <a:rPr lang="cs-CZ" sz="2200" dirty="0">
                <a:solidFill>
                  <a:srgbClr val="000000"/>
                </a:solidFill>
              </a:rPr>
              <a:t>, cirhóza, </a:t>
            </a:r>
            <a:r>
              <a:rPr lang="cs-CZ" sz="2200" dirty="0" err="1">
                <a:solidFill>
                  <a:srgbClr val="000000"/>
                </a:solidFill>
              </a:rPr>
              <a:t>sclerosis</a:t>
            </a:r>
            <a:r>
              <a:rPr lang="cs-CZ" sz="2200" dirty="0">
                <a:solidFill>
                  <a:srgbClr val="000000"/>
                </a:solidFill>
              </a:rPr>
              <a:t> multiplex</a:t>
            </a:r>
          </a:p>
          <a:p>
            <a:pPr marL="514350" indent="-514350">
              <a:buFont typeface="+mj-lt"/>
              <a:buAutoNum type="arabicPeriod"/>
            </a:pPr>
            <a:endParaRPr lang="cs-CZ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884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215A19-6B62-489A-84E6-FA77507E8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Akromegalie/ gigantismus/ </a:t>
            </a:r>
            <a:r>
              <a:rPr lang="cs-CZ" b="1" dirty="0" err="1"/>
              <a:t>somatotropinom</a:t>
            </a:r>
            <a:endParaRPr lang="cs-CZ" b="1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D8CA586-A8CA-49EB-9102-93E5AEF3C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351559"/>
            <a:ext cx="5157787" cy="823912"/>
          </a:xfrm>
        </p:spPr>
        <p:txBody>
          <a:bodyPr/>
          <a:lstStyle/>
          <a:p>
            <a:r>
              <a:rPr lang="cs-CZ" dirty="0"/>
              <a:t>Akromegalie- vzniká po pubertě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5106128-649B-40B7-ACFC-F121ED0F02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351559"/>
            <a:ext cx="5183188" cy="823912"/>
          </a:xfrm>
        </p:spPr>
        <p:txBody>
          <a:bodyPr/>
          <a:lstStyle/>
          <a:p>
            <a:r>
              <a:rPr lang="cs-CZ" dirty="0"/>
              <a:t>Gigantismus- vzniká před pubertou</a:t>
            </a:r>
          </a:p>
        </p:txBody>
      </p:sp>
      <p:pic>
        <p:nvPicPr>
          <p:cNvPr id="1026" name="Picture 2" descr="VÃ½sledek obrÃ¡zku pro akromegalie">
            <a:extLst>
              <a:ext uri="{FF2B5EF4-FFF2-40B4-BE49-F238E27FC236}">
                <a16:creationId xmlns:a16="http://schemas.microsoft.com/office/drawing/2014/main" id="{902D94D2-3725-4BF7-AE15-377FC7582FA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7" y="2524125"/>
            <a:ext cx="3724275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ouvisejÃ­cÃ­ obrÃ¡zek">
            <a:extLst>
              <a:ext uri="{FF2B5EF4-FFF2-40B4-BE49-F238E27FC236}">
                <a16:creationId xmlns:a16="http://schemas.microsoft.com/office/drawing/2014/main" id="{F3D91637-9F34-4D32-AAC3-95BB66859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663" y="2524125"/>
            <a:ext cx="3397556" cy="379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058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5B426A-D5E7-488A-BF1C-73548AC33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Cuschingova</a:t>
            </a:r>
            <a:r>
              <a:rPr lang="cs-CZ" b="1" dirty="0"/>
              <a:t> choroba/ </a:t>
            </a:r>
            <a:r>
              <a:rPr lang="cs-CZ" b="1" dirty="0" err="1"/>
              <a:t>kortikotropinom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0DF7A2-8A12-44E5-9489-4177C4A05C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3925" y="1825625"/>
            <a:ext cx="5181600" cy="4351338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dirty="0" err="1"/>
              <a:t>Cuschingův</a:t>
            </a:r>
            <a:r>
              <a:rPr lang="cs-CZ" dirty="0"/>
              <a:t> syndrom- ACTH dependentní= </a:t>
            </a:r>
            <a:r>
              <a:rPr lang="cs-CZ" dirty="0" err="1"/>
              <a:t>cuschingova</a:t>
            </a:r>
            <a:r>
              <a:rPr lang="cs-CZ" dirty="0"/>
              <a:t> choroba</a:t>
            </a:r>
          </a:p>
          <a:p>
            <a:pPr marL="0" indent="0">
              <a:buNone/>
            </a:pPr>
            <a:r>
              <a:rPr lang="cs-CZ" dirty="0"/>
              <a:t>    - nadprodukce ACTH (adenom </a:t>
            </a:r>
          </a:p>
          <a:p>
            <a:pPr marL="0" indent="0">
              <a:buNone/>
            </a:pPr>
            <a:r>
              <a:rPr lang="cs-CZ" dirty="0"/>
              <a:t>      hypofýzy, ektopicky- ca plic)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cs-CZ" dirty="0" err="1"/>
              <a:t>Cuschingův</a:t>
            </a:r>
            <a:r>
              <a:rPr lang="cs-CZ" dirty="0"/>
              <a:t> syndrom- ACTH </a:t>
            </a:r>
            <a:r>
              <a:rPr lang="cs-CZ" dirty="0" err="1"/>
              <a:t>independentní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  - nadprodukce kortizolu  (kortikoterapie, adenom kůry nadledvin)</a:t>
            </a:r>
          </a:p>
          <a:p>
            <a:pPr marL="0" indent="0">
              <a:buNone/>
            </a:pPr>
            <a:r>
              <a:rPr lang="cs-CZ" u="sng" dirty="0" err="1"/>
              <a:t>Cuschingoidní</a:t>
            </a:r>
            <a:r>
              <a:rPr lang="cs-CZ" u="sng" dirty="0"/>
              <a:t> habitus- </a:t>
            </a:r>
            <a:r>
              <a:rPr lang="cs-CZ" dirty="0"/>
              <a:t>měsícovitý obličej, býčí šíje, centrální obezita, tenká kůže, steroidní myopatie, hypertenze, steroidní diabetes, osteoporóza,..</a:t>
            </a:r>
          </a:p>
          <a:p>
            <a:endParaRPr lang="cs-CZ" dirty="0"/>
          </a:p>
        </p:txBody>
      </p:sp>
      <p:pic>
        <p:nvPicPr>
          <p:cNvPr id="3074" name="Picture 2" descr="VÃ½sledek obrÃ¡zku pro cushing">
            <a:extLst>
              <a:ext uri="{FF2B5EF4-FFF2-40B4-BE49-F238E27FC236}">
                <a16:creationId xmlns:a16="http://schemas.microsoft.com/office/drawing/2014/main" id="{27DE7676-CCF3-46A1-976B-D21CE4DEC73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53207"/>
            <a:ext cx="5660891" cy="469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863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3B4FED-D2BB-40FD-9158-7A5D6EC30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452" y="2572748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Diabetes </a:t>
            </a:r>
            <a:r>
              <a:rPr lang="cs-CZ" b="1" dirty="0" err="1"/>
              <a:t>mellitus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609868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DBA3C2-C92B-4CEB-868F-52A62295B3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43CCDE-9FC4-4E35-B675-3B91051BF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46" y="661307"/>
            <a:ext cx="10668004" cy="344053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cs-CZ" dirty="0"/>
              <a:t>Chronické onemocnění s vysokou morbiditou a mortalitou, v ČR nyní asi 850 tis osob s DM</a:t>
            </a:r>
          </a:p>
          <a:p>
            <a:pPr>
              <a:lnSpc>
                <a:spcPct val="100000"/>
              </a:lnSpc>
            </a:pPr>
            <a:r>
              <a:rPr lang="cs-CZ" dirty="0"/>
              <a:t>Základním znakem je HYPERGLYKEMIE </a:t>
            </a:r>
          </a:p>
          <a:p>
            <a:pPr>
              <a:lnSpc>
                <a:spcPct val="100000"/>
              </a:lnSpc>
            </a:pPr>
            <a:r>
              <a:rPr lang="cs-CZ" dirty="0"/>
              <a:t>Způsobena: nedostatečnou tvorbou inzulinu, jeho nedostatečným působením nebo kombinací</a:t>
            </a:r>
          </a:p>
          <a:p>
            <a:pPr>
              <a:lnSpc>
                <a:spcPct val="100000"/>
              </a:lnSpc>
            </a:pPr>
            <a:r>
              <a:rPr lang="cs-CZ" dirty="0"/>
              <a:t>Nedostatek inzulinu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→ narušení transportu glukózy z krve do buňky → hyperglykémie, nedostatek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glu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uvnitř buněk; stimuluje se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glykogenolýza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glukoneogeneze a štěpení triacylglycerolů na mastné kyseliny (</a:t>
            </a:r>
            <a:r>
              <a:rPr lang="cs-CZ" i="1" u="sng" dirty="0">
                <a:latin typeface="Calibri" panose="020F0502020204030204" pitchFamily="34" charset="0"/>
                <a:cs typeface="Calibri" panose="020F0502020204030204" pitchFamily="34" charset="0"/>
              </a:rPr>
              <a:t>úbytek hmotnosti, nechutenství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→ vznikají ketolátky →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ketoacidóza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→ ketonurie</a:t>
            </a:r>
          </a:p>
          <a:p>
            <a:pPr>
              <a:lnSpc>
                <a:spcPct val="100000"/>
              </a:lnSpc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Hyperglykémie → glykosurie → </a:t>
            </a:r>
            <a:r>
              <a:rPr lang="cs-CZ" i="1" u="sng" dirty="0">
                <a:latin typeface="Calibri" panose="020F0502020204030204" pitchFamily="34" charset="0"/>
                <a:cs typeface="Calibri" panose="020F0502020204030204" pitchFamily="34" charset="0"/>
              </a:rPr>
              <a:t>polyurie</a:t>
            </a:r>
            <a:r>
              <a:rPr lang="cs-CZ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i="1" u="sng" dirty="0">
                <a:latin typeface="Calibri" panose="020F0502020204030204" pitchFamily="34" charset="0"/>
                <a:cs typeface="Calibri" panose="020F0502020204030204" pitchFamily="34" charset="0"/>
              </a:rPr>
              <a:t>žízeň</a:t>
            </a:r>
          </a:p>
          <a:p>
            <a:pPr>
              <a:lnSpc>
                <a:spcPct val="100000"/>
              </a:lnSpc>
            </a:pP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Další nežádoucí účinky: </a:t>
            </a:r>
            <a:r>
              <a:rPr lang="cs-CZ" i="1" u="sng" dirty="0">
                <a:latin typeface="Calibri" panose="020F0502020204030204" pitchFamily="34" charset="0"/>
                <a:cs typeface="Calibri" panose="020F0502020204030204" pitchFamily="34" charset="0"/>
              </a:rPr>
              <a:t>únava, špatné hojení ran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  <a:endParaRPr lang="cs-CZ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A5C11C9-65D2-491A-A266-6ADBD2CB441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006736"/>
            <a:ext cx="12191998" cy="851265"/>
          </a:xfrm>
          <a:custGeom>
            <a:avLst/>
            <a:gdLst>
              <a:gd name="connsiteX0" fmla="*/ 619389 w 12191998"/>
              <a:gd name="connsiteY0" fmla="*/ 0 h 851265"/>
              <a:gd name="connsiteX1" fmla="*/ 687652 w 12191998"/>
              <a:gd name="connsiteY1" fmla="*/ 3175 h 851265"/>
              <a:gd name="connsiteX2" fmla="*/ 747977 w 12191998"/>
              <a:gd name="connsiteY2" fmla="*/ 9525 h 851265"/>
              <a:gd name="connsiteX3" fmla="*/ 800364 w 12191998"/>
              <a:gd name="connsiteY3" fmla="*/ 20637 h 851265"/>
              <a:gd name="connsiteX4" fmla="*/ 846402 w 12191998"/>
              <a:gd name="connsiteY4" fmla="*/ 36512 h 851265"/>
              <a:gd name="connsiteX5" fmla="*/ 887677 w 12191998"/>
              <a:gd name="connsiteY5" fmla="*/ 52387 h 851265"/>
              <a:gd name="connsiteX6" fmla="*/ 924189 w 12191998"/>
              <a:gd name="connsiteY6" fmla="*/ 68262 h 851265"/>
              <a:gd name="connsiteX7" fmla="*/ 962289 w 12191998"/>
              <a:gd name="connsiteY7" fmla="*/ 87312 h 851265"/>
              <a:gd name="connsiteX8" fmla="*/ 1000389 w 12191998"/>
              <a:gd name="connsiteY8" fmla="*/ 106362 h 851265"/>
              <a:gd name="connsiteX9" fmla="*/ 1036902 w 12191998"/>
              <a:gd name="connsiteY9" fmla="*/ 125412 h 851265"/>
              <a:gd name="connsiteX10" fmla="*/ 1078177 w 12191998"/>
              <a:gd name="connsiteY10" fmla="*/ 141287 h 851265"/>
              <a:gd name="connsiteX11" fmla="*/ 1124214 w 12191998"/>
              <a:gd name="connsiteY11" fmla="*/ 155575 h 851265"/>
              <a:gd name="connsiteX12" fmla="*/ 1176602 w 12191998"/>
              <a:gd name="connsiteY12" fmla="*/ 166687 h 851265"/>
              <a:gd name="connsiteX13" fmla="*/ 1236927 w 12191998"/>
              <a:gd name="connsiteY13" fmla="*/ 174625 h 851265"/>
              <a:gd name="connsiteX14" fmla="*/ 1305189 w 12191998"/>
              <a:gd name="connsiteY14" fmla="*/ 176212 h 851265"/>
              <a:gd name="connsiteX15" fmla="*/ 1373452 w 12191998"/>
              <a:gd name="connsiteY15" fmla="*/ 174625 h 851265"/>
              <a:gd name="connsiteX16" fmla="*/ 1433777 w 12191998"/>
              <a:gd name="connsiteY16" fmla="*/ 166687 h 851265"/>
              <a:gd name="connsiteX17" fmla="*/ 1486164 w 12191998"/>
              <a:gd name="connsiteY17" fmla="*/ 155575 h 851265"/>
              <a:gd name="connsiteX18" fmla="*/ 1532202 w 12191998"/>
              <a:gd name="connsiteY18" fmla="*/ 141287 h 851265"/>
              <a:gd name="connsiteX19" fmla="*/ 1573477 w 12191998"/>
              <a:gd name="connsiteY19" fmla="*/ 125412 h 851265"/>
              <a:gd name="connsiteX20" fmla="*/ 1609989 w 12191998"/>
              <a:gd name="connsiteY20" fmla="*/ 106362 h 851265"/>
              <a:gd name="connsiteX21" fmla="*/ 1648089 w 12191998"/>
              <a:gd name="connsiteY21" fmla="*/ 87312 h 851265"/>
              <a:gd name="connsiteX22" fmla="*/ 1686189 w 12191998"/>
              <a:gd name="connsiteY22" fmla="*/ 68262 h 851265"/>
              <a:gd name="connsiteX23" fmla="*/ 1722702 w 12191998"/>
              <a:gd name="connsiteY23" fmla="*/ 52387 h 851265"/>
              <a:gd name="connsiteX24" fmla="*/ 1763977 w 12191998"/>
              <a:gd name="connsiteY24" fmla="*/ 36512 h 851265"/>
              <a:gd name="connsiteX25" fmla="*/ 1810014 w 12191998"/>
              <a:gd name="connsiteY25" fmla="*/ 20637 h 851265"/>
              <a:gd name="connsiteX26" fmla="*/ 1862402 w 12191998"/>
              <a:gd name="connsiteY26" fmla="*/ 9525 h 851265"/>
              <a:gd name="connsiteX27" fmla="*/ 1922727 w 12191998"/>
              <a:gd name="connsiteY27" fmla="*/ 3175 h 851265"/>
              <a:gd name="connsiteX28" fmla="*/ 1990989 w 12191998"/>
              <a:gd name="connsiteY28" fmla="*/ 0 h 851265"/>
              <a:gd name="connsiteX29" fmla="*/ 2059252 w 12191998"/>
              <a:gd name="connsiteY29" fmla="*/ 3175 h 851265"/>
              <a:gd name="connsiteX30" fmla="*/ 2119577 w 12191998"/>
              <a:gd name="connsiteY30" fmla="*/ 9525 h 851265"/>
              <a:gd name="connsiteX31" fmla="*/ 2171964 w 12191998"/>
              <a:gd name="connsiteY31" fmla="*/ 20637 h 851265"/>
              <a:gd name="connsiteX32" fmla="*/ 2218002 w 12191998"/>
              <a:gd name="connsiteY32" fmla="*/ 36512 h 851265"/>
              <a:gd name="connsiteX33" fmla="*/ 2259277 w 12191998"/>
              <a:gd name="connsiteY33" fmla="*/ 52387 h 851265"/>
              <a:gd name="connsiteX34" fmla="*/ 2295789 w 12191998"/>
              <a:gd name="connsiteY34" fmla="*/ 68262 h 851265"/>
              <a:gd name="connsiteX35" fmla="*/ 2333889 w 12191998"/>
              <a:gd name="connsiteY35" fmla="*/ 87312 h 851265"/>
              <a:gd name="connsiteX36" fmla="*/ 2371989 w 12191998"/>
              <a:gd name="connsiteY36" fmla="*/ 106362 h 851265"/>
              <a:gd name="connsiteX37" fmla="*/ 2408502 w 12191998"/>
              <a:gd name="connsiteY37" fmla="*/ 125412 h 851265"/>
              <a:gd name="connsiteX38" fmla="*/ 2449777 w 12191998"/>
              <a:gd name="connsiteY38" fmla="*/ 141287 h 851265"/>
              <a:gd name="connsiteX39" fmla="*/ 2495814 w 12191998"/>
              <a:gd name="connsiteY39" fmla="*/ 155575 h 851265"/>
              <a:gd name="connsiteX40" fmla="*/ 2548202 w 12191998"/>
              <a:gd name="connsiteY40" fmla="*/ 166687 h 851265"/>
              <a:gd name="connsiteX41" fmla="*/ 2608527 w 12191998"/>
              <a:gd name="connsiteY41" fmla="*/ 174625 h 851265"/>
              <a:gd name="connsiteX42" fmla="*/ 2676789 w 12191998"/>
              <a:gd name="connsiteY42" fmla="*/ 176212 h 851265"/>
              <a:gd name="connsiteX43" fmla="*/ 2745052 w 12191998"/>
              <a:gd name="connsiteY43" fmla="*/ 174625 h 851265"/>
              <a:gd name="connsiteX44" fmla="*/ 2805377 w 12191998"/>
              <a:gd name="connsiteY44" fmla="*/ 166687 h 851265"/>
              <a:gd name="connsiteX45" fmla="*/ 2857764 w 12191998"/>
              <a:gd name="connsiteY45" fmla="*/ 155575 h 851265"/>
              <a:gd name="connsiteX46" fmla="*/ 2903802 w 12191998"/>
              <a:gd name="connsiteY46" fmla="*/ 141287 h 851265"/>
              <a:gd name="connsiteX47" fmla="*/ 2945077 w 12191998"/>
              <a:gd name="connsiteY47" fmla="*/ 125412 h 851265"/>
              <a:gd name="connsiteX48" fmla="*/ 2981589 w 12191998"/>
              <a:gd name="connsiteY48" fmla="*/ 106362 h 851265"/>
              <a:gd name="connsiteX49" fmla="*/ 3019689 w 12191998"/>
              <a:gd name="connsiteY49" fmla="*/ 87312 h 851265"/>
              <a:gd name="connsiteX50" fmla="*/ 3057789 w 12191998"/>
              <a:gd name="connsiteY50" fmla="*/ 68262 h 851265"/>
              <a:gd name="connsiteX51" fmla="*/ 3094302 w 12191998"/>
              <a:gd name="connsiteY51" fmla="*/ 52387 h 851265"/>
              <a:gd name="connsiteX52" fmla="*/ 3135577 w 12191998"/>
              <a:gd name="connsiteY52" fmla="*/ 36512 h 851265"/>
              <a:gd name="connsiteX53" fmla="*/ 3181614 w 12191998"/>
              <a:gd name="connsiteY53" fmla="*/ 20637 h 851265"/>
              <a:gd name="connsiteX54" fmla="*/ 3234002 w 12191998"/>
              <a:gd name="connsiteY54" fmla="*/ 9525 h 851265"/>
              <a:gd name="connsiteX55" fmla="*/ 3294327 w 12191998"/>
              <a:gd name="connsiteY55" fmla="*/ 3175 h 851265"/>
              <a:gd name="connsiteX56" fmla="*/ 3361002 w 12191998"/>
              <a:gd name="connsiteY56" fmla="*/ 0 h 851265"/>
              <a:gd name="connsiteX57" fmla="*/ 3430852 w 12191998"/>
              <a:gd name="connsiteY57" fmla="*/ 3175 h 851265"/>
              <a:gd name="connsiteX58" fmla="*/ 3491177 w 12191998"/>
              <a:gd name="connsiteY58" fmla="*/ 9525 h 851265"/>
              <a:gd name="connsiteX59" fmla="*/ 3543564 w 12191998"/>
              <a:gd name="connsiteY59" fmla="*/ 20637 h 851265"/>
              <a:gd name="connsiteX60" fmla="*/ 3589602 w 12191998"/>
              <a:gd name="connsiteY60" fmla="*/ 36512 h 851265"/>
              <a:gd name="connsiteX61" fmla="*/ 3630877 w 12191998"/>
              <a:gd name="connsiteY61" fmla="*/ 52387 h 851265"/>
              <a:gd name="connsiteX62" fmla="*/ 3667389 w 12191998"/>
              <a:gd name="connsiteY62" fmla="*/ 68262 h 851265"/>
              <a:gd name="connsiteX63" fmla="*/ 3705489 w 12191998"/>
              <a:gd name="connsiteY63" fmla="*/ 87312 h 851265"/>
              <a:gd name="connsiteX64" fmla="*/ 3743589 w 12191998"/>
              <a:gd name="connsiteY64" fmla="*/ 106362 h 851265"/>
              <a:gd name="connsiteX65" fmla="*/ 3780102 w 12191998"/>
              <a:gd name="connsiteY65" fmla="*/ 125412 h 851265"/>
              <a:gd name="connsiteX66" fmla="*/ 3821377 w 12191998"/>
              <a:gd name="connsiteY66" fmla="*/ 141287 h 851265"/>
              <a:gd name="connsiteX67" fmla="*/ 3867414 w 12191998"/>
              <a:gd name="connsiteY67" fmla="*/ 155575 h 851265"/>
              <a:gd name="connsiteX68" fmla="*/ 3919802 w 12191998"/>
              <a:gd name="connsiteY68" fmla="*/ 166687 h 851265"/>
              <a:gd name="connsiteX69" fmla="*/ 3980127 w 12191998"/>
              <a:gd name="connsiteY69" fmla="*/ 174625 h 851265"/>
              <a:gd name="connsiteX70" fmla="*/ 4048389 w 12191998"/>
              <a:gd name="connsiteY70" fmla="*/ 176212 h 851265"/>
              <a:gd name="connsiteX71" fmla="*/ 4116652 w 12191998"/>
              <a:gd name="connsiteY71" fmla="*/ 174625 h 851265"/>
              <a:gd name="connsiteX72" fmla="*/ 4176977 w 12191998"/>
              <a:gd name="connsiteY72" fmla="*/ 166687 h 851265"/>
              <a:gd name="connsiteX73" fmla="*/ 4229364 w 12191998"/>
              <a:gd name="connsiteY73" fmla="*/ 155575 h 851265"/>
              <a:gd name="connsiteX74" fmla="*/ 4275402 w 12191998"/>
              <a:gd name="connsiteY74" fmla="*/ 141287 h 851265"/>
              <a:gd name="connsiteX75" fmla="*/ 4316677 w 12191998"/>
              <a:gd name="connsiteY75" fmla="*/ 125412 h 851265"/>
              <a:gd name="connsiteX76" fmla="*/ 4353189 w 12191998"/>
              <a:gd name="connsiteY76" fmla="*/ 106362 h 851265"/>
              <a:gd name="connsiteX77" fmla="*/ 4429389 w 12191998"/>
              <a:gd name="connsiteY77" fmla="*/ 68262 h 851265"/>
              <a:gd name="connsiteX78" fmla="*/ 4465902 w 12191998"/>
              <a:gd name="connsiteY78" fmla="*/ 52387 h 851265"/>
              <a:gd name="connsiteX79" fmla="*/ 4507177 w 12191998"/>
              <a:gd name="connsiteY79" fmla="*/ 36512 h 851265"/>
              <a:gd name="connsiteX80" fmla="*/ 4553216 w 12191998"/>
              <a:gd name="connsiteY80" fmla="*/ 20637 h 851265"/>
              <a:gd name="connsiteX81" fmla="*/ 4605602 w 12191998"/>
              <a:gd name="connsiteY81" fmla="*/ 9525 h 851265"/>
              <a:gd name="connsiteX82" fmla="*/ 4665928 w 12191998"/>
              <a:gd name="connsiteY82" fmla="*/ 3175 h 851265"/>
              <a:gd name="connsiteX83" fmla="*/ 4734189 w 12191998"/>
              <a:gd name="connsiteY83" fmla="*/ 0 h 851265"/>
              <a:gd name="connsiteX84" fmla="*/ 4802453 w 12191998"/>
              <a:gd name="connsiteY84" fmla="*/ 3175 h 851265"/>
              <a:gd name="connsiteX85" fmla="*/ 4862777 w 12191998"/>
              <a:gd name="connsiteY85" fmla="*/ 9525 h 851265"/>
              <a:gd name="connsiteX86" fmla="*/ 4915165 w 12191998"/>
              <a:gd name="connsiteY86" fmla="*/ 20637 h 851265"/>
              <a:gd name="connsiteX87" fmla="*/ 4961202 w 12191998"/>
              <a:gd name="connsiteY87" fmla="*/ 36512 h 851265"/>
              <a:gd name="connsiteX88" fmla="*/ 5002478 w 12191998"/>
              <a:gd name="connsiteY88" fmla="*/ 52387 h 851265"/>
              <a:gd name="connsiteX89" fmla="*/ 5038989 w 12191998"/>
              <a:gd name="connsiteY89" fmla="*/ 68262 h 851265"/>
              <a:gd name="connsiteX90" fmla="*/ 5077091 w 12191998"/>
              <a:gd name="connsiteY90" fmla="*/ 87312 h 851265"/>
              <a:gd name="connsiteX91" fmla="*/ 5115189 w 12191998"/>
              <a:gd name="connsiteY91" fmla="*/ 106362 h 851265"/>
              <a:gd name="connsiteX92" fmla="*/ 5151702 w 12191998"/>
              <a:gd name="connsiteY92" fmla="*/ 125412 h 851265"/>
              <a:gd name="connsiteX93" fmla="*/ 5192978 w 12191998"/>
              <a:gd name="connsiteY93" fmla="*/ 141287 h 851265"/>
              <a:gd name="connsiteX94" fmla="*/ 5239014 w 12191998"/>
              <a:gd name="connsiteY94" fmla="*/ 155575 h 851265"/>
              <a:gd name="connsiteX95" fmla="*/ 5291401 w 12191998"/>
              <a:gd name="connsiteY95" fmla="*/ 166687 h 851265"/>
              <a:gd name="connsiteX96" fmla="*/ 5351727 w 12191998"/>
              <a:gd name="connsiteY96" fmla="*/ 174625 h 851265"/>
              <a:gd name="connsiteX97" fmla="*/ 5410199 w 12191998"/>
              <a:gd name="connsiteY97" fmla="*/ 175985 h 851265"/>
              <a:gd name="connsiteX98" fmla="*/ 5468671 w 12191998"/>
              <a:gd name="connsiteY98" fmla="*/ 174625 h 851265"/>
              <a:gd name="connsiteX99" fmla="*/ 5528996 w 12191998"/>
              <a:gd name="connsiteY99" fmla="*/ 166687 h 851265"/>
              <a:gd name="connsiteX100" fmla="*/ 5581383 w 12191998"/>
              <a:gd name="connsiteY100" fmla="*/ 155575 h 851265"/>
              <a:gd name="connsiteX101" fmla="*/ 5627421 w 12191998"/>
              <a:gd name="connsiteY101" fmla="*/ 141287 h 851265"/>
              <a:gd name="connsiteX102" fmla="*/ 5668696 w 12191998"/>
              <a:gd name="connsiteY102" fmla="*/ 125412 h 851265"/>
              <a:gd name="connsiteX103" fmla="*/ 5705210 w 12191998"/>
              <a:gd name="connsiteY103" fmla="*/ 106362 h 851265"/>
              <a:gd name="connsiteX104" fmla="*/ 5743308 w 12191998"/>
              <a:gd name="connsiteY104" fmla="*/ 87312 h 851265"/>
              <a:gd name="connsiteX105" fmla="*/ 5781408 w 12191998"/>
              <a:gd name="connsiteY105" fmla="*/ 68262 h 851265"/>
              <a:gd name="connsiteX106" fmla="*/ 5817921 w 12191998"/>
              <a:gd name="connsiteY106" fmla="*/ 52387 h 851265"/>
              <a:gd name="connsiteX107" fmla="*/ 5859196 w 12191998"/>
              <a:gd name="connsiteY107" fmla="*/ 36512 h 851265"/>
              <a:gd name="connsiteX108" fmla="*/ 5905234 w 12191998"/>
              <a:gd name="connsiteY108" fmla="*/ 20637 h 851265"/>
              <a:gd name="connsiteX109" fmla="*/ 5957621 w 12191998"/>
              <a:gd name="connsiteY109" fmla="*/ 9525 h 851265"/>
              <a:gd name="connsiteX110" fmla="*/ 6017948 w 12191998"/>
              <a:gd name="connsiteY110" fmla="*/ 3175 h 851265"/>
              <a:gd name="connsiteX111" fmla="*/ 6086210 w 12191998"/>
              <a:gd name="connsiteY111" fmla="*/ 0 h 851265"/>
              <a:gd name="connsiteX112" fmla="*/ 6095999 w 12191998"/>
              <a:gd name="connsiteY112" fmla="*/ 455 h 851265"/>
              <a:gd name="connsiteX113" fmla="*/ 6105789 w 12191998"/>
              <a:gd name="connsiteY113" fmla="*/ 0 h 851265"/>
              <a:gd name="connsiteX114" fmla="*/ 6174052 w 12191998"/>
              <a:gd name="connsiteY114" fmla="*/ 3175 h 851265"/>
              <a:gd name="connsiteX115" fmla="*/ 6234377 w 12191998"/>
              <a:gd name="connsiteY115" fmla="*/ 9525 h 851265"/>
              <a:gd name="connsiteX116" fmla="*/ 6286764 w 12191998"/>
              <a:gd name="connsiteY116" fmla="*/ 20637 h 851265"/>
              <a:gd name="connsiteX117" fmla="*/ 6332802 w 12191998"/>
              <a:gd name="connsiteY117" fmla="*/ 36512 h 851265"/>
              <a:gd name="connsiteX118" fmla="*/ 6374077 w 12191998"/>
              <a:gd name="connsiteY118" fmla="*/ 52387 h 851265"/>
              <a:gd name="connsiteX119" fmla="*/ 6410589 w 12191998"/>
              <a:gd name="connsiteY119" fmla="*/ 68262 h 851265"/>
              <a:gd name="connsiteX120" fmla="*/ 6448689 w 12191998"/>
              <a:gd name="connsiteY120" fmla="*/ 87312 h 851265"/>
              <a:gd name="connsiteX121" fmla="*/ 6486789 w 12191998"/>
              <a:gd name="connsiteY121" fmla="*/ 106362 h 851265"/>
              <a:gd name="connsiteX122" fmla="*/ 6523302 w 12191998"/>
              <a:gd name="connsiteY122" fmla="*/ 125412 h 851265"/>
              <a:gd name="connsiteX123" fmla="*/ 6564577 w 12191998"/>
              <a:gd name="connsiteY123" fmla="*/ 141287 h 851265"/>
              <a:gd name="connsiteX124" fmla="*/ 6610614 w 12191998"/>
              <a:gd name="connsiteY124" fmla="*/ 155575 h 851265"/>
              <a:gd name="connsiteX125" fmla="*/ 6663002 w 12191998"/>
              <a:gd name="connsiteY125" fmla="*/ 166687 h 851265"/>
              <a:gd name="connsiteX126" fmla="*/ 6723327 w 12191998"/>
              <a:gd name="connsiteY126" fmla="*/ 174625 h 851265"/>
              <a:gd name="connsiteX127" fmla="*/ 6781799 w 12191998"/>
              <a:gd name="connsiteY127" fmla="*/ 175985 h 851265"/>
              <a:gd name="connsiteX128" fmla="*/ 6840271 w 12191998"/>
              <a:gd name="connsiteY128" fmla="*/ 174625 h 851265"/>
              <a:gd name="connsiteX129" fmla="*/ 6900596 w 12191998"/>
              <a:gd name="connsiteY129" fmla="*/ 166687 h 851265"/>
              <a:gd name="connsiteX130" fmla="*/ 6952983 w 12191998"/>
              <a:gd name="connsiteY130" fmla="*/ 155575 h 851265"/>
              <a:gd name="connsiteX131" fmla="*/ 6999021 w 12191998"/>
              <a:gd name="connsiteY131" fmla="*/ 141287 h 851265"/>
              <a:gd name="connsiteX132" fmla="*/ 7040296 w 12191998"/>
              <a:gd name="connsiteY132" fmla="*/ 125412 h 851265"/>
              <a:gd name="connsiteX133" fmla="*/ 7076808 w 12191998"/>
              <a:gd name="connsiteY133" fmla="*/ 106362 h 851265"/>
              <a:gd name="connsiteX134" fmla="*/ 7114908 w 12191998"/>
              <a:gd name="connsiteY134" fmla="*/ 87312 h 851265"/>
              <a:gd name="connsiteX135" fmla="*/ 7153008 w 12191998"/>
              <a:gd name="connsiteY135" fmla="*/ 68262 h 851265"/>
              <a:gd name="connsiteX136" fmla="*/ 7189521 w 12191998"/>
              <a:gd name="connsiteY136" fmla="*/ 52387 h 851265"/>
              <a:gd name="connsiteX137" fmla="*/ 7230796 w 12191998"/>
              <a:gd name="connsiteY137" fmla="*/ 36512 h 851265"/>
              <a:gd name="connsiteX138" fmla="*/ 7276833 w 12191998"/>
              <a:gd name="connsiteY138" fmla="*/ 20637 h 851265"/>
              <a:gd name="connsiteX139" fmla="*/ 7329221 w 12191998"/>
              <a:gd name="connsiteY139" fmla="*/ 9525 h 851265"/>
              <a:gd name="connsiteX140" fmla="*/ 7389546 w 12191998"/>
              <a:gd name="connsiteY140" fmla="*/ 3175 h 851265"/>
              <a:gd name="connsiteX141" fmla="*/ 7457808 w 12191998"/>
              <a:gd name="connsiteY141" fmla="*/ 0 h 851265"/>
              <a:gd name="connsiteX142" fmla="*/ 7526071 w 12191998"/>
              <a:gd name="connsiteY142" fmla="*/ 3175 h 851265"/>
              <a:gd name="connsiteX143" fmla="*/ 7586396 w 12191998"/>
              <a:gd name="connsiteY143" fmla="*/ 9525 h 851265"/>
              <a:gd name="connsiteX144" fmla="*/ 7638783 w 12191998"/>
              <a:gd name="connsiteY144" fmla="*/ 20637 h 851265"/>
              <a:gd name="connsiteX145" fmla="*/ 7684821 w 12191998"/>
              <a:gd name="connsiteY145" fmla="*/ 36512 h 851265"/>
              <a:gd name="connsiteX146" fmla="*/ 7726096 w 12191998"/>
              <a:gd name="connsiteY146" fmla="*/ 52387 h 851265"/>
              <a:gd name="connsiteX147" fmla="*/ 7762608 w 12191998"/>
              <a:gd name="connsiteY147" fmla="*/ 68262 h 851265"/>
              <a:gd name="connsiteX148" fmla="*/ 7800708 w 12191998"/>
              <a:gd name="connsiteY148" fmla="*/ 87312 h 851265"/>
              <a:gd name="connsiteX149" fmla="*/ 7838808 w 12191998"/>
              <a:gd name="connsiteY149" fmla="*/ 106362 h 851265"/>
              <a:gd name="connsiteX150" fmla="*/ 7875321 w 12191998"/>
              <a:gd name="connsiteY150" fmla="*/ 125412 h 851265"/>
              <a:gd name="connsiteX151" fmla="*/ 7916596 w 12191998"/>
              <a:gd name="connsiteY151" fmla="*/ 141287 h 851265"/>
              <a:gd name="connsiteX152" fmla="*/ 7962633 w 12191998"/>
              <a:gd name="connsiteY152" fmla="*/ 155575 h 851265"/>
              <a:gd name="connsiteX153" fmla="*/ 8015021 w 12191998"/>
              <a:gd name="connsiteY153" fmla="*/ 166687 h 851265"/>
              <a:gd name="connsiteX154" fmla="*/ 8075346 w 12191998"/>
              <a:gd name="connsiteY154" fmla="*/ 174625 h 851265"/>
              <a:gd name="connsiteX155" fmla="*/ 8143608 w 12191998"/>
              <a:gd name="connsiteY155" fmla="*/ 176212 h 851265"/>
              <a:gd name="connsiteX156" fmla="*/ 8211871 w 12191998"/>
              <a:gd name="connsiteY156" fmla="*/ 174625 h 851265"/>
              <a:gd name="connsiteX157" fmla="*/ 8272196 w 12191998"/>
              <a:gd name="connsiteY157" fmla="*/ 166687 h 851265"/>
              <a:gd name="connsiteX158" fmla="*/ 8324583 w 12191998"/>
              <a:gd name="connsiteY158" fmla="*/ 155575 h 851265"/>
              <a:gd name="connsiteX159" fmla="*/ 8370621 w 12191998"/>
              <a:gd name="connsiteY159" fmla="*/ 141287 h 851265"/>
              <a:gd name="connsiteX160" fmla="*/ 8411896 w 12191998"/>
              <a:gd name="connsiteY160" fmla="*/ 125412 h 851265"/>
              <a:gd name="connsiteX161" fmla="*/ 8448408 w 12191998"/>
              <a:gd name="connsiteY161" fmla="*/ 106362 h 851265"/>
              <a:gd name="connsiteX162" fmla="*/ 8486508 w 12191998"/>
              <a:gd name="connsiteY162" fmla="*/ 87312 h 851265"/>
              <a:gd name="connsiteX163" fmla="*/ 8524608 w 12191998"/>
              <a:gd name="connsiteY163" fmla="*/ 68262 h 851265"/>
              <a:gd name="connsiteX164" fmla="*/ 8561120 w 12191998"/>
              <a:gd name="connsiteY164" fmla="*/ 52387 h 851265"/>
              <a:gd name="connsiteX165" fmla="*/ 8602396 w 12191998"/>
              <a:gd name="connsiteY165" fmla="*/ 36512 h 851265"/>
              <a:gd name="connsiteX166" fmla="*/ 8648432 w 12191998"/>
              <a:gd name="connsiteY166" fmla="*/ 20637 h 851265"/>
              <a:gd name="connsiteX167" fmla="*/ 8700820 w 12191998"/>
              <a:gd name="connsiteY167" fmla="*/ 9525 h 851265"/>
              <a:gd name="connsiteX168" fmla="*/ 8761146 w 12191998"/>
              <a:gd name="connsiteY168" fmla="*/ 3175 h 851265"/>
              <a:gd name="connsiteX169" fmla="*/ 8827820 w 12191998"/>
              <a:gd name="connsiteY169" fmla="*/ 0 h 851265"/>
              <a:gd name="connsiteX170" fmla="*/ 8897670 w 12191998"/>
              <a:gd name="connsiteY170" fmla="*/ 3175 h 851265"/>
              <a:gd name="connsiteX171" fmla="*/ 8957996 w 12191998"/>
              <a:gd name="connsiteY171" fmla="*/ 9525 h 851265"/>
              <a:gd name="connsiteX172" fmla="*/ 9010382 w 12191998"/>
              <a:gd name="connsiteY172" fmla="*/ 20637 h 851265"/>
              <a:gd name="connsiteX173" fmla="*/ 9056420 w 12191998"/>
              <a:gd name="connsiteY173" fmla="*/ 36512 h 851265"/>
              <a:gd name="connsiteX174" fmla="*/ 9097696 w 12191998"/>
              <a:gd name="connsiteY174" fmla="*/ 52387 h 851265"/>
              <a:gd name="connsiteX175" fmla="*/ 9134208 w 12191998"/>
              <a:gd name="connsiteY175" fmla="*/ 68262 h 851265"/>
              <a:gd name="connsiteX176" fmla="*/ 9172308 w 12191998"/>
              <a:gd name="connsiteY176" fmla="*/ 87312 h 851265"/>
              <a:gd name="connsiteX177" fmla="*/ 9210408 w 12191998"/>
              <a:gd name="connsiteY177" fmla="*/ 106362 h 851265"/>
              <a:gd name="connsiteX178" fmla="*/ 9246920 w 12191998"/>
              <a:gd name="connsiteY178" fmla="*/ 125412 h 851265"/>
              <a:gd name="connsiteX179" fmla="*/ 9288196 w 12191998"/>
              <a:gd name="connsiteY179" fmla="*/ 141287 h 851265"/>
              <a:gd name="connsiteX180" fmla="*/ 9334232 w 12191998"/>
              <a:gd name="connsiteY180" fmla="*/ 155575 h 851265"/>
              <a:gd name="connsiteX181" fmla="*/ 9386620 w 12191998"/>
              <a:gd name="connsiteY181" fmla="*/ 166687 h 851265"/>
              <a:gd name="connsiteX182" fmla="*/ 9446946 w 12191998"/>
              <a:gd name="connsiteY182" fmla="*/ 174625 h 851265"/>
              <a:gd name="connsiteX183" fmla="*/ 9515208 w 12191998"/>
              <a:gd name="connsiteY183" fmla="*/ 176212 h 851265"/>
              <a:gd name="connsiteX184" fmla="*/ 9583470 w 12191998"/>
              <a:gd name="connsiteY184" fmla="*/ 174625 h 851265"/>
              <a:gd name="connsiteX185" fmla="*/ 9643796 w 12191998"/>
              <a:gd name="connsiteY185" fmla="*/ 166687 h 851265"/>
              <a:gd name="connsiteX186" fmla="*/ 9696182 w 12191998"/>
              <a:gd name="connsiteY186" fmla="*/ 155575 h 851265"/>
              <a:gd name="connsiteX187" fmla="*/ 9742220 w 12191998"/>
              <a:gd name="connsiteY187" fmla="*/ 141287 h 851265"/>
              <a:gd name="connsiteX188" fmla="*/ 9783496 w 12191998"/>
              <a:gd name="connsiteY188" fmla="*/ 125412 h 851265"/>
              <a:gd name="connsiteX189" fmla="*/ 9820008 w 12191998"/>
              <a:gd name="connsiteY189" fmla="*/ 106362 h 851265"/>
              <a:gd name="connsiteX190" fmla="*/ 9896208 w 12191998"/>
              <a:gd name="connsiteY190" fmla="*/ 68262 h 851265"/>
              <a:gd name="connsiteX191" fmla="*/ 9932720 w 12191998"/>
              <a:gd name="connsiteY191" fmla="*/ 52387 h 851265"/>
              <a:gd name="connsiteX192" fmla="*/ 9973996 w 12191998"/>
              <a:gd name="connsiteY192" fmla="*/ 36512 h 851265"/>
              <a:gd name="connsiteX193" fmla="*/ 10020032 w 12191998"/>
              <a:gd name="connsiteY193" fmla="*/ 20637 h 851265"/>
              <a:gd name="connsiteX194" fmla="*/ 10072420 w 12191998"/>
              <a:gd name="connsiteY194" fmla="*/ 9525 h 851265"/>
              <a:gd name="connsiteX195" fmla="*/ 10132746 w 12191998"/>
              <a:gd name="connsiteY195" fmla="*/ 3175 h 851265"/>
              <a:gd name="connsiteX196" fmla="*/ 10201008 w 12191998"/>
              <a:gd name="connsiteY196" fmla="*/ 0 h 851265"/>
              <a:gd name="connsiteX197" fmla="*/ 10269270 w 12191998"/>
              <a:gd name="connsiteY197" fmla="*/ 3175 h 851265"/>
              <a:gd name="connsiteX198" fmla="*/ 10329596 w 12191998"/>
              <a:gd name="connsiteY198" fmla="*/ 9525 h 851265"/>
              <a:gd name="connsiteX199" fmla="*/ 10381982 w 12191998"/>
              <a:gd name="connsiteY199" fmla="*/ 20637 h 851265"/>
              <a:gd name="connsiteX200" fmla="*/ 10428020 w 12191998"/>
              <a:gd name="connsiteY200" fmla="*/ 36512 h 851265"/>
              <a:gd name="connsiteX201" fmla="*/ 10469296 w 12191998"/>
              <a:gd name="connsiteY201" fmla="*/ 52387 h 851265"/>
              <a:gd name="connsiteX202" fmla="*/ 10505808 w 12191998"/>
              <a:gd name="connsiteY202" fmla="*/ 68262 h 851265"/>
              <a:gd name="connsiteX203" fmla="*/ 10543908 w 12191998"/>
              <a:gd name="connsiteY203" fmla="*/ 87312 h 851265"/>
              <a:gd name="connsiteX204" fmla="*/ 10582008 w 12191998"/>
              <a:gd name="connsiteY204" fmla="*/ 106362 h 851265"/>
              <a:gd name="connsiteX205" fmla="*/ 10618520 w 12191998"/>
              <a:gd name="connsiteY205" fmla="*/ 125412 h 851265"/>
              <a:gd name="connsiteX206" fmla="*/ 10659796 w 12191998"/>
              <a:gd name="connsiteY206" fmla="*/ 141287 h 851265"/>
              <a:gd name="connsiteX207" fmla="*/ 10705832 w 12191998"/>
              <a:gd name="connsiteY207" fmla="*/ 155575 h 851265"/>
              <a:gd name="connsiteX208" fmla="*/ 10758220 w 12191998"/>
              <a:gd name="connsiteY208" fmla="*/ 166687 h 851265"/>
              <a:gd name="connsiteX209" fmla="*/ 10818546 w 12191998"/>
              <a:gd name="connsiteY209" fmla="*/ 174625 h 851265"/>
              <a:gd name="connsiteX210" fmla="*/ 10886808 w 12191998"/>
              <a:gd name="connsiteY210" fmla="*/ 176212 h 851265"/>
              <a:gd name="connsiteX211" fmla="*/ 10955070 w 12191998"/>
              <a:gd name="connsiteY211" fmla="*/ 174625 h 851265"/>
              <a:gd name="connsiteX212" fmla="*/ 11015396 w 12191998"/>
              <a:gd name="connsiteY212" fmla="*/ 166687 h 851265"/>
              <a:gd name="connsiteX213" fmla="*/ 11067782 w 12191998"/>
              <a:gd name="connsiteY213" fmla="*/ 155575 h 851265"/>
              <a:gd name="connsiteX214" fmla="*/ 11113820 w 12191998"/>
              <a:gd name="connsiteY214" fmla="*/ 141287 h 851265"/>
              <a:gd name="connsiteX215" fmla="*/ 11155096 w 12191998"/>
              <a:gd name="connsiteY215" fmla="*/ 125412 h 851265"/>
              <a:gd name="connsiteX216" fmla="*/ 11191608 w 12191998"/>
              <a:gd name="connsiteY216" fmla="*/ 106362 h 851265"/>
              <a:gd name="connsiteX217" fmla="*/ 11229708 w 12191998"/>
              <a:gd name="connsiteY217" fmla="*/ 87312 h 851265"/>
              <a:gd name="connsiteX218" fmla="*/ 11267808 w 12191998"/>
              <a:gd name="connsiteY218" fmla="*/ 68262 h 851265"/>
              <a:gd name="connsiteX219" fmla="*/ 11304320 w 12191998"/>
              <a:gd name="connsiteY219" fmla="*/ 52387 h 851265"/>
              <a:gd name="connsiteX220" fmla="*/ 11345596 w 12191998"/>
              <a:gd name="connsiteY220" fmla="*/ 36512 h 851265"/>
              <a:gd name="connsiteX221" fmla="*/ 11391632 w 12191998"/>
              <a:gd name="connsiteY221" fmla="*/ 20637 h 851265"/>
              <a:gd name="connsiteX222" fmla="*/ 11444020 w 12191998"/>
              <a:gd name="connsiteY222" fmla="*/ 9525 h 851265"/>
              <a:gd name="connsiteX223" fmla="*/ 11504346 w 12191998"/>
              <a:gd name="connsiteY223" fmla="*/ 3175 h 851265"/>
              <a:gd name="connsiteX224" fmla="*/ 11572608 w 12191998"/>
              <a:gd name="connsiteY224" fmla="*/ 0 h 851265"/>
              <a:gd name="connsiteX225" fmla="*/ 11640870 w 12191998"/>
              <a:gd name="connsiteY225" fmla="*/ 3175 h 851265"/>
              <a:gd name="connsiteX226" fmla="*/ 11701196 w 12191998"/>
              <a:gd name="connsiteY226" fmla="*/ 9525 h 851265"/>
              <a:gd name="connsiteX227" fmla="*/ 11753582 w 12191998"/>
              <a:gd name="connsiteY227" fmla="*/ 20637 h 851265"/>
              <a:gd name="connsiteX228" fmla="*/ 11799620 w 12191998"/>
              <a:gd name="connsiteY228" fmla="*/ 36512 h 851265"/>
              <a:gd name="connsiteX229" fmla="*/ 11840896 w 12191998"/>
              <a:gd name="connsiteY229" fmla="*/ 52387 h 851265"/>
              <a:gd name="connsiteX230" fmla="*/ 11877408 w 12191998"/>
              <a:gd name="connsiteY230" fmla="*/ 68262 h 851265"/>
              <a:gd name="connsiteX231" fmla="*/ 11915508 w 12191998"/>
              <a:gd name="connsiteY231" fmla="*/ 87312 h 851265"/>
              <a:gd name="connsiteX232" fmla="*/ 11953608 w 12191998"/>
              <a:gd name="connsiteY232" fmla="*/ 106362 h 851265"/>
              <a:gd name="connsiteX233" fmla="*/ 11990120 w 12191998"/>
              <a:gd name="connsiteY233" fmla="*/ 125412 h 851265"/>
              <a:gd name="connsiteX234" fmla="*/ 12031396 w 12191998"/>
              <a:gd name="connsiteY234" fmla="*/ 141287 h 851265"/>
              <a:gd name="connsiteX235" fmla="*/ 12077432 w 12191998"/>
              <a:gd name="connsiteY235" fmla="*/ 155575 h 851265"/>
              <a:gd name="connsiteX236" fmla="*/ 12129820 w 12191998"/>
              <a:gd name="connsiteY236" fmla="*/ 166688 h 851265"/>
              <a:gd name="connsiteX237" fmla="*/ 12190146 w 12191998"/>
              <a:gd name="connsiteY237" fmla="*/ 174625 h 851265"/>
              <a:gd name="connsiteX238" fmla="*/ 12191998 w 12191998"/>
              <a:gd name="connsiteY238" fmla="*/ 174668 h 851265"/>
              <a:gd name="connsiteX239" fmla="*/ 12191998 w 12191998"/>
              <a:gd name="connsiteY239" fmla="*/ 851265 h 851265"/>
              <a:gd name="connsiteX240" fmla="*/ 0 w 12191998"/>
              <a:gd name="connsiteY240" fmla="*/ 851265 h 851265"/>
              <a:gd name="connsiteX241" fmla="*/ 0 w 12191998"/>
              <a:gd name="connsiteY241" fmla="*/ 174668 h 851265"/>
              <a:gd name="connsiteX242" fmla="*/ 1852 w 12191998"/>
              <a:gd name="connsiteY242" fmla="*/ 174625 h 851265"/>
              <a:gd name="connsiteX243" fmla="*/ 62177 w 12191998"/>
              <a:gd name="connsiteY243" fmla="*/ 166687 h 851265"/>
              <a:gd name="connsiteX244" fmla="*/ 114564 w 12191998"/>
              <a:gd name="connsiteY244" fmla="*/ 155575 h 851265"/>
              <a:gd name="connsiteX245" fmla="*/ 160602 w 12191998"/>
              <a:gd name="connsiteY245" fmla="*/ 141287 h 851265"/>
              <a:gd name="connsiteX246" fmla="*/ 201877 w 12191998"/>
              <a:gd name="connsiteY246" fmla="*/ 125412 h 851265"/>
              <a:gd name="connsiteX247" fmla="*/ 238389 w 12191998"/>
              <a:gd name="connsiteY247" fmla="*/ 106362 h 851265"/>
              <a:gd name="connsiteX248" fmla="*/ 276489 w 12191998"/>
              <a:gd name="connsiteY248" fmla="*/ 87312 h 851265"/>
              <a:gd name="connsiteX249" fmla="*/ 314589 w 12191998"/>
              <a:gd name="connsiteY249" fmla="*/ 68262 h 851265"/>
              <a:gd name="connsiteX250" fmla="*/ 351102 w 12191998"/>
              <a:gd name="connsiteY250" fmla="*/ 52387 h 851265"/>
              <a:gd name="connsiteX251" fmla="*/ 392377 w 12191998"/>
              <a:gd name="connsiteY251" fmla="*/ 36512 h 851265"/>
              <a:gd name="connsiteX252" fmla="*/ 438414 w 12191998"/>
              <a:gd name="connsiteY252" fmla="*/ 20637 h 851265"/>
              <a:gd name="connsiteX253" fmla="*/ 490802 w 12191998"/>
              <a:gd name="connsiteY253" fmla="*/ 9525 h 851265"/>
              <a:gd name="connsiteX254" fmla="*/ 551127 w 12191998"/>
              <a:gd name="connsiteY254" fmla="*/ 3175 h 8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1998" h="851265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6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2" y="36512"/>
                </a:lnTo>
                <a:lnTo>
                  <a:pt x="5002478" y="52387"/>
                </a:lnTo>
                <a:lnTo>
                  <a:pt x="5038989" y="68262"/>
                </a:lnTo>
                <a:lnTo>
                  <a:pt x="5077091" y="87312"/>
                </a:lnTo>
                <a:lnTo>
                  <a:pt x="5115189" y="106362"/>
                </a:lnTo>
                <a:lnTo>
                  <a:pt x="5151702" y="125412"/>
                </a:lnTo>
                <a:lnTo>
                  <a:pt x="5192978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10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8" y="3175"/>
                </a:lnTo>
                <a:lnTo>
                  <a:pt x="6086210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1998" y="174668"/>
                </a:lnTo>
                <a:lnTo>
                  <a:pt x="12191998" y="851265"/>
                </a:lnTo>
                <a:lnTo>
                  <a:pt x="0" y="851265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152" name="Picture 8" descr="SouvisejÃ­cÃ­ obrÃ¡zek">
            <a:extLst>
              <a:ext uri="{FF2B5EF4-FFF2-40B4-BE49-F238E27FC236}">
                <a16:creationId xmlns:a16="http://schemas.microsoft.com/office/drawing/2014/main" id="{204725C0-F422-4A18-8D0C-8DEAF9D20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902" y="3137888"/>
            <a:ext cx="3504698" cy="350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388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2FB1BA-FFD3-44EC-A087-AE644AADF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Diabetes </a:t>
            </a:r>
            <a:r>
              <a:rPr lang="cs-CZ" dirty="0" err="1"/>
              <a:t>mellitus</a:t>
            </a:r>
            <a:r>
              <a:rPr lang="cs-CZ" dirty="0"/>
              <a:t> 1.typu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1E73CD-A15B-43BA-907E-296550E2A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6" y="1514475"/>
            <a:ext cx="10725150" cy="4365117"/>
          </a:xfrm>
        </p:spPr>
        <p:txBody>
          <a:bodyPr>
            <a:normAutofit/>
          </a:bodyPr>
          <a:lstStyle/>
          <a:p>
            <a:r>
              <a:rPr lang="cs-CZ" sz="1800" dirty="0"/>
              <a:t>Autoimunitní onemocnění- postupná destrukce beta buněk pankreatu a úplné chybění sekrece inzulinu</a:t>
            </a:r>
          </a:p>
          <a:p>
            <a:r>
              <a:rPr lang="cs-CZ" sz="1800" dirty="0"/>
              <a:t>Dělení:  </a:t>
            </a:r>
            <a:r>
              <a:rPr lang="cs-CZ" sz="1800" u="sng" dirty="0"/>
              <a:t>klasický typ- </a:t>
            </a:r>
            <a:r>
              <a:rPr lang="cs-CZ" sz="1800" dirty="0"/>
              <a:t>od dětství, časté </a:t>
            </a:r>
            <a:r>
              <a:rPr lang="cs-CZ" sz="1800" dirty="0" err="1"/>
              <a:t>ketoacidózy</a:t>
            </a: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</a:t>
            </a:r>
            <a:r>
              <a:rPr lang="cs-CZ" sz="1800" u="sng" dirty="0"/>
              <a:t>LADA-</a:t>
            </a:r>
            <a:r>
              <a:rPr lang="cs-CZ" sz="1800" dirty="0"/>
              <a:t> </a:t>
            </a:r>
            <a:r>
              <a:rPr lang="cs-CZ" sz="1800" dirty="0" err="1"/>
              <a:t>latent</a:t>
            </a:r>
            <a:r>
              <a:rPr lang="cs-CZ" sz="1800" dirty="0"/>
              <a:t> </a:t>
            </a:r>
            <a:r>
              <a:rPr lang="cs-CZ" sz="1800" dirty="0" err="1"/>
              <a:t>autoimunne</a:t>
            </a:r>
            <a:r>
              <a:rPr lang="cs-CZ" sz="1800" dirty="0"/>
              <a:t> diabetes in </a:t>
            </a:r>
            <a:r>
              <a:rPr lang="cs-CZ" sz="1800" dirty="0" err="1"/>
              <a:t>adults</a:t>
            </a:r>
            <a:r>
              <a:rPr lang="cs-CZ" sz="1800" dirty="0"/>
              <a:t>- rozvíjí se později, může mít zbytkovou sekreci inzulinu</a:t>
            </a:r>
          </a:p>
          <a:p>
            <a:r>
              <a:rPr lang="cs-CZ" sz="1800" dirty="0"/>
              <a:t>Vyšší riziko autoimunit</a:t>
            </a:r>
          </a:p>
          <a:p>
            <a:r>
              <a:rPr lang="cs-CZ" sz="1800" dirty="0"/>
              <a:t>V době </a:t>
            </a:r>
            <a:r>
              <a:rPr lang="cs-CZ" sz="1800" dirty="0" err="1"/>
              <a:t>prvozáchytu</a:t>
            </a:r>
            <a:r>
              <a:rPr lang="cs-CZ" sz="1800" dirty="0"/>
              <a:t> glykemie výrazná, může vzniknout i </a:t>
            </a:r>
            <a:r>
              <a:rPr lang="cs-CZ" sz="1800" dirty="0" err="1"/>
              <a:t>ketoacidotické</a:t>
            </a:r>
            <a:r>
              <a:rPr lang="cs-CZ" sz="1800" dirty="0"/>
              <a:t> koma</a:t>
            </a:r>
          </a:p>
          <a:p>
            <a:pPr marL="0" indent="0">
              <a:buNone/>
            </a:pPr>
            <a:r>
              <a:rPr lang="cs-CZ" sz="1800" dirty="0"/>
              <a:t>    </a:t>
            </a:r>
            <a:r>
              <a:rPr lang="cs-CZ" sz="1800" i="1" dirty="0"/>
              <a:t>(nedostatek inzulinu a </a:t>
            </a:r>
            <a:r>
              <a:rPr lang="cs-CZ" sz="1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↑</a:t>
            </a:r>
            <a:r>
              <a:rPr lang="cs-CZ" sz="1800" i="1" dirty="0">
                <a:cs typeface="Calibri Light" panose="020F0302020204030204" pitchFamily="34" charset="0"/>
              </a:rPr>
              <a:t>koncentrace glukagonu způsobí </a:t>
            </a:r>
            <a:r>
              <a:rPr lang="cs-CZ" sz="1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↑</a:t>
            </a:r>
            <a:r>
              <a:rPr lang="cs-CZ" sz="1800" i="1" dirty="0">
                <a:cs typeface="Calibri Light" panose="020F0302020204030204" pitchFamily="34" charset="0"/>
              </a:rPr>
              <a:t>tvorbu ketolátek</a:t>
            </a:r>
            <a:r>
              <a:rPr lang="cs-CZ" sz="1800" i="1" dirty="0">
                <a:latin typeface="Calibri" panose="020F0502020204030204" pitchFamily="34" charset="0"/>
                <a:cs typeface="Calibri" panose="020F0502020204030204" pitchFamily="34" charset="0"/>
              </a:rPr>
              <a:t> →</a:t>
            </a:r>
            <a:r>
              <a:rPr lang="cs-CZ" sz="1800" i="1" dirty="0">
                <a:cs typeface="Calibri Light" panose="020F0302020204030204" pitchFamily="34" charset="0"/>
              </a:rPr>
              <a:t> </a:t>
            </a:r>
            <a:r>
              <a:rPr lang="cs-CZ" sz="1800" i="1" dirty="0" err="1">
                <a:cs typeface="Calibri Light" panose="020F0302020204030204" pitchFamily="34" charset="0"/>
              </a:rPr>
              <a:t>acetoacetátu</a:t>
            </a:r>
            <a:r>
              <a:rPr lang="cs-CZ" sz="1800" i="1" dirty="0">
                <a:cs typeface="Calibri Light" panose="020F0302020204030204" pitchFamily="34" charset="0"/>
              </a:rPr>
              <a:t> a beta-</a:t>
            </a:r>
          </a:p>
          <a:p>
            <a:pPr marL="0" indent="0">
              <a:buNone/>
            </a:pPr>
            <a:r>
              <a:rPr lang="cs-CZ" sz="1800" i="1" dirty="0">
                <a:cs typeface="Calibri Light" panose="020F0302020204030204" pitchFamily="34" charset="0"/>
              </a:rPr>
              <a:t>    </a:t>
            </a:r>
            <a:r>
              <a:rPr lang="cs-CZ" sz="1800" i="1" dirty="0" err="1">
                <a:cs typeface="Calibri Light" panose="020F0302020204030204" pitchFamily="34" charset="0"/>
              </a:rPr>
              <a:t>hydroxybutyrátu</a:t>
            </a:r>
            <a:r>
              <a:rPr lang="cs-CZ" sz="1800" i="1" dirty="0">
                <a:cs typeface="Calibri Light" panose="020F0302020204030204" pitchFamily="34" charset="0"/>
              </a:rPr>
              <a:t> </a:t>
            </a:r>
            <a:r>
              <a:rPr lang="cs-CZ" sz="1800" i="1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sz="1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↓ </a:t>
            </a:r>
            <a:r>
              <a:rPr lang="cs-CZ" sz="1800" i="1" dirty="0">
                <a:cs typeface="Calibri Light" panose="020F0302020204030204" pitchFamily="34" charset="0"/>
              </a:rPr>
              <a:t>pH </a:t>
            </a:r>
            <a:r>
              <a:rPr lang="cs-CZ" sz="1800" i="1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sz="1800" i="1" dirty="0">
                <a:cs typeface="Calibri Light" panose="020F0302020204030204" pitchFamily="34" charset="0"/>
              </a:rPr>
              <a:t>acidóza dráždí dýchací centrum</a:t>
            </a:r>
            <a:r>
              <a:rPr lang="cs-CZ" sz="1800" i="1" dirty="0">
                <a:latin typeface="Calibri" panose="020F0502020204030204" pitchFamily="34" charset="0"/>
                <a:cs typeface="Calibri" panose="020F0502020204030204" pitchFamily="34" charset="0"/>
              </a:rPr>
              <a:t> →</a:t>
            </a:r>
            <a:r>
              <a:rPr lang="cs-CZ" sz="1800" i="1" dirty="0">
                <a:cs typeface="Calibri Light" panose="020F0302020204030204" pitchFamily="34" charset="0"/>
              </a:rPr>
              <a:t> </a:t>
            </a:r>
            <a:r>
              <a:rPr lang="cs-CZ" sz="1800" i="1" dirty="0" err="1" smtClean="0">
                <a:cs typeface="Calibri Light" panose="020F0302020204030204" pitchFamily="34" charset="0"/>
              </a:rPr>
              <a:t>Kussmaulovo</a:t>
            </a:r>
            <a:r>
              <a:rPr lang="cs-CZ" sz="1800" i="1" dirty="0" smtClean="0">
                <a:cs typeface="Calibri Light" panose="020F0302020204030204" pitchFamily="34" charset="0"/>
              </a:rPr>
              <a:t> </a:t>
            </a:r>
            <a:r>
              <a:rPr lang="cs-CZ" sz="1800" i="1" dirty="0">
                <a:cs typeface="Calibri Light" panose="020F0302020204030204" pitchFamily="34" charset="0"/>
              </a:rPr>
              <a:t>dýchání, </a:t>
            </a:r>
            <a:r>
              <a:rPr lang="cs-CZ" sz="1800" i="1" dirty="0" err="1">
                <a:cs typeface="Calibri Light" panose="020F0302020204030204" pitchFamily="34" charset="0"/>
              </a:rPr>
              <a:t>foetor</a:t>
            </a:r>
            <a:endParaRPr lang="cs-CZ" sz="1800" i="1" dirty="0"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cs-CZ" sz="1800" i="1" dirty="0">
                <a:cs typeface="Calibri Light" panose="020F0302020204030204" pitchFamily="34" charset="0"/>
              </a:rPr>
              <a:t>   </a:t>
            </a:r>
            <a:r>
              <a:rPr lang="cs-CZ" sz="1800" i="1" dirty="0" err="1">
                <a:cs typeface="Calibri Light" panose="020F0302020204030204" pitchFamily="34" charset="0"/>
              </a:rPr>
              <a:t>acetonemicus</a:t>
            </a:r>
            <a:r>
              <a:rPr lang="cs-CZ" sz="1800" i="1" dirty="0">
                <a:cs typeface="Calibri Light" panose="020F0302020204030204" pitchFamily="34" charset="0"/>
              </a:rPr>
              <a:t> </a:t>
            </a:r>
            <a:r>
              <a:rPr lang="cs-CZ" sz="1800" i="1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sz="1800" i="1" dirty="0">
                <a:cs typeface="Calibri Light" panose="020F0302020204030204" pitchFamily="34" charset="0"/>
              </a:rPr>
              <a:t>poruchy vědomí)</a:t>
            </a:r>
          </a:p>
          <a:p>
            <a:r>
              <a:rPr lang="cs-CZ" sz="1800" dirty="0">
                <a:cs typeface="Calibri Light" panose="020F0302020204030204" pitchFamily="34" charset="0"/>
              </a:rPr>
              <a:t>Dg:  klinika, glykemie, glykosurie v moči, ↓</a:t>
            </a:r>
            <a:r>
              <a:rPr lang="cs-CZ" sz="1800" dirty="0" err="1">
                <a:cs typeface="Calibri Light" panose="020F0302020204030204" pitchFamily="34" charset="0"/>
              </a:rPr>
              <a:t>Cpeptid</a:t>
            </a:r>
            <a:r>
              <a:rPr lang="cs-CZ" sz="1800" dirty="0">
                <a:cs typeface="Calibri Light" panose="020F0302020204030204" pitchFamily="34" charset="0"/>
              </a:rPr>
              <a:t> lačný i stimulovaný, protilátky (anti GAD, anti- IA2, anti IAA)</a:t>
            </a:r>
          </a:p>
          <a:p>
            <a:r>
              <a:rPr lang="cs-CZ" sz="1800" dirty="0">
                <a:cs typeface="Calibri Light" panose="020F0302020204030204" pitchFamily="34" charset="0"/>
              </a:rPr>
              <a:t>Léčba: insulin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865855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EA201D-38A1-4F4F-BAFC-9619033AC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>
            <a:normAutofit/>
          </a:bodyPr>
          <a:lstStyle/>
          <a:p>
            <a:r>
              <a:rPr lang="cs-CZ" dirty="0"/>
              <a:t>Diabetes </a:t>
            </a:r>
            <a:r>
              <a:rPr lang="cs-CZ" dirty="0" err="1"/>
              <a:t>mellitus</a:t>
            </a:r>
            <a:r>
              <a:rPr lang="cs-CZ" dirty="0"/>
              <a:t> 2.typu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AF177C-A0F1-4BC8-81A0-C3935647B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7" y="1309037"/>
            <a:ext cx="10250511" cy="580403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1600" dirty="0"/>
              <a:t>Chronické zvýšení glykemie kvůli insulinové rezistenci- časem se beta-bb vyčerpají a může dojít k absolutnímu nedostatku insulinu</a:t>
            </a:r>
          </a:p>
          <a:p>
            <a:pPr>
              <a:lnSpc>
                <a:spcPct val="100000"/>
              </a:lnSpc>
            </a:pPr>
            <a:r>
              <a:rPr lang="cs-CZ" sz="1600" dirty="0"/>
              <a:t>Glykemie stoupá pomalu- často </a:t>
            </a:r>
            <a:r>
              <a:rPr lang="cs-CZ" sz="1600" dirty="0" err="1"/>
              <a:t>asymtomatický</a:t>
            </a:r>
            <a:r>
              <a:rPr lang="cs-CZ" sz="1600" dirty="0"/>
              <a:t> průběh a náhodná diagnostika</a:t>
            </a:r>
          </a:p>
          <a:p>
            <a:pPr>
              <a:lnSpc>
                <a:spcPct val="100000"/>
              </a:lnSpc>
            </a:pPr>
            <a:r>
              <a:rPr lang="cs-CZ" sz="1600" dirty="0" err="1"/>
              <a:t>Etio</a:t>
            </a:r>
            <a:r>
              <a:rPr lang="cs-CZ" sz="1600" dirty="0"/>
              <a:t>: genetická predispozice+ obezita+ nedostatek pohybu</a:t>
            </a:r>
          </a:p>
          <a:p>
            <a:pPr>
              <a:lnSpc>
                <a:spcPct val="100000"/>
              </a:lnSpc>
            </a:pPr>
            <a:r>
              <a:rPr lang="cs-CZ" sz="1600" dirty="0"/>
              <a:t>Dg.: Glykemie v plazmě (ve 22, před jídly, po jídle- 2 hod, lačná- 8 hod po jídle)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600" dirty="0"/>
              <a:t>                - glykemický profil (před a po jídle, ve 22 hod – 7hodnot)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600" dirty="0"/>
              <a:t>                - velký glykemický profil (+ ve 3 v noci)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600" dirty="0"/>
              <a:t>           </a:t>
            </a:r>
            <a:r>
              <a:rPr lang="cs-CZ" sz="1600" dirty="0" err="1"/>
              <a:t>oGGT</a:t>
            </a:r>
            <a:r>
              <a:rPr lang="cs-CZ" sz="1600" dirty="0"/>
              <a:t>- vypít 75g </a:t>
            </a:r>
            <a:r>
              <a:rPr lang="cs-CZ" sz="1600" dirty="0" err="1"/>
              <a:t>glc</a:t>
            </a:r>
            <a:r>
              <a:rPr lang="cs-CZ" sz="1600" dirty="0"/>
              <a:t> ve 200ml tekutiny- měří se za 120 min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600" dirty="0"/>
              <a:t>           </a:t>
            </a:r>
            <a:r>
              <a:rPr lang="cs-CZ" sz="1600" dirty="0" err="1"/>
              <a:t>Cpeptid</a:t>
            </a:r>
            <a:endParaRPr lang="cs-CZ" sz="1600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1600" dirty="0"/>
              <a:t>           HbA1c- glykovaný hemoglobin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600" dirty="0"/>
              <a:t>                      - odráží </a:t>
            </a:r>
            <a:r>
              <a:rPr lang="cs-CZ" sz="1600" dirty="0" err="1"/>
              <a:t>gly</a:t>
            </a:r>
            <a:r>
              <a:rPr lang="cs-CZ" sz="1600" dirty="0"/>
              <a:t> za posledních 6-8týdnů je &lt;4,5%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21C55DB8-AD9F-4CC2-B64C-1586374389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1745882"/>
              </p:ext>
            </p:extLst>
          </p:nvPr>
        </p:nvGraphicFramePr>
        <p:xfrm>
          <a:off x="6670307" y="3946358"/>
          <a:ext cx="4673065" cy="2529257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097518">
                  <a:extLst>
                    <a:ext uri="{9D8B030D-6E8A-4147-A177-3AD203B41FA5}">
                      <a16:colId xmlns:a16="http://schemas.microsoft.com/office/drawing/2014/main" val="1050891541"/>
                    </a:ext>
                  </a:extLst>
                </a:gridCol>
                <a:gridCol w="1617255">
                  <a:extLst>
                    <a:ext uri="{9D8B030D-6E8A-4147-A177-3AD203B41FA5}">
                      <a16:colId xmlns:a16="http://schemas.microsoft.com/office/drawing/2014/main" val="1732830210"/>
                    </a:ext>
                  </a:extLst>
                </a:gridCol>
                <a:gridCol w="958292">
                  <a:extLst>
                    <a:ext uri="{9D8B030D-6E8A-4147-A177-3AD203B41FA5}">
                      <a16:colId xmlns:a16="http://schemas.microsoft.com/office/drawing/2014/main" val="3768422241"/>
                    </a:ext>
                  </a:extLst>
                </a:gridCol>
              </a:tblGrid>
              <a:tr h="1131176">
                <a:tc>
                  <a:txBody>
                    <a:bodyPr/>
                    <a:lstStyle/>
                    <a:p>
                      <a:r>
                        <a:rPr lang="cs-CZ" sz="1300" dirty="0"/>
                        <a:t>Diabetes </a:t>
                      </a:r>
                      <a:r>
                        <a:rPr lang="cs-CZ" sz="1300" dirty="0" err="1"/>
                        <a:t>mellitus</a:t>
                      </a:r>
                      <a:endParaRPr lang="cs-CZ" sz="1300" dirty="0"/>
                    </a:p>
                  </a:txBody>
                  <a:tcPr marL="67157" marR="67157" marT="33579" marB="33579"/>
                </a:tc>
                <a:tc>
                  <a:txBody>
                    <a:bodyPr/>
                    <a:lstStyle/>
                    <a:p>
                      <a:r>
                        <a:rPr lang="cs-CZ" sz="1300"/>
                        <a:t>Glykemie nalačno</a:t>
                      </a:r>
                    </a:p>
                    <a:p>
                      <a:r>
                        <a:rPr lang="cs-CZ" sz="1300"/>
                        <a:t>Gly ve 120.min oGGT </a:t>
                      </a:r>
                    </a:p>
                    <a:p>
                      <a:r>
                        <a:rPr lang="cs-CZ" sz="1300"/>
                        <a:t>nebo náhodně</a:t>
                      </a:r>
                    </a:p>
                  </a:txBody>
                  <a:tcPr marL="67157" marR="67157" marT="33579" marB="33579"/>
                </a:tc>
                <a:tc>
                  <a:txBody>
                    <a:bodyPr/>
                    <a:lstStyle/>
                    <a:p>
                      <a:r>
                        <a:rPr lang="cs-CZ" sz="1300"/>
                        <a:t>&gt;7,0</a:t>
                      </a:r>
                    </a:p>
                    <a:p>
                      <a:r>
                        <a:rPr lang="cs-CZ" sz="1300"/>
                        <a:t>&gt;11,0</a:t>
                      </a:r>
                    </a:p>
                  </a:txBody>
                  <a:tcPr marL="67157" marR="67157" marT="33579" marB="33579"/>
                </a:tc>
                <a:extLst>
                  <a:ext uri="{0D108BD9-81ED-4DB2-BD59-A6C34878D82A}">
                    <a16:rowId xmlns:a16="http://schemas.microsoft.com/office/drawing/2014/main" val="3563995719"/>
                  </a:ext>
                </a:extLst>
              </a:tr>
              <a:tr h="822155">
                <a:tc>
                  <a:txBody>
                    <a:bodyPr/>
                    <a:lstStyle/>
                    <a:p>
                      <a:r>
                        <a:rPr lang="cs-CZ" sz="1300"/>
                        <a:t>Porušená glukosová tolerance</a:t>
                      </a:r>
                    </a:p>
                  </a:txBody>
                  <a:tcPr marL="67157" marR="67157" marT="33579" marB="33579"/>
                </a:tc>
                <a:tc>
                  <a:txBody>
                    <a:bodyPr/>
                    <a:lstStyle/>
                    <a:p>
                      <a:r>
                        <a:rPr lang="cs-CZ" sz="1300"/>
                        <a:t>Gly nalačno</a:t>
                      </a:r>
                    </a:p>
                    <a:p>
                      <a:r>
                        <a:rPr lang="cs-CZ" sz="1300"/>
                        <a:t>Gly ve 120.min oGGT</a:t>
                      </a:r>
                    </a:p>
                  </a:txBody>
                  <a:tcPr marL="67157" marR="67157" marT="33579" marB="33579"/>
                </a:tc>
                <a:tc>
                  <a:txBody>
                    <a:bodyPr/>
                    <a:lstStyle/>
                    <a:p>
                      <a:r>
                        <a:rPr lang="cs-CZ" sz="1300"/>
                        <a:t>5,6- 6,9</a:t>
                      </a:r>
                    </a:p>
                    <a:p>
                      <a:r>
                        <a:rPr lang="cs-CZ" sz="1300"/>
                        <a:t>7,8- 11,1</a:t>
                      </a:r>
                    </a:p>
                  </a:txBody>
                  <a:tcPr marL="67157" marR="67157" marT="33579" marB="33579"/>
                </a:tc>
                <a:extLst>
                  <a:ext uri="{0D108BD9-81ED-4DB2-BD59-A6C34878D82A}">
                    <a16:rowId xmlns:a16="http://schemas.microsoft.com/office/drawing/2014/main" val="2465242309"/>
                  </a:ext>
                </a:extLst>
              </a:tr>
              <a:tr h="575926">
                <a:tc>
                  <a:txBody>
                    <a:bodyPr/>
                    <a:lstStyle/>
                    <a:p>
                      <a:r>
                        <a:rPr lang="cs-CZ" sz="1300"/>
                        <a:t>Zvýšená glykemie nalačno</a:t>
                      </a:r>
                    </a:p>
                  </a:txBody>
                  <a:tcPr marL="67157" marR="67157" marT="33579" marB="33579"/>
                </a:tc>
                <a:tc>
                  <a:txBody>
                    <a:bodyPr/>
                    <a:lstStyle/>
                    <a:p>
                      <a:r>
                        <a:rPr lang="cs-CZ" sz="1300"/>
                        <a:t>Gly nalačno</a:t>
                      </a:r>
                    </a:p>
                  </a:txBody>
                  <a:tcPr marL="67157" marR="67157" marT="33579" marB="33579"/>
                </a:tc>
                <a:tc>
                  <a:txBody>
                    <a:bodyPr/>
                    <a:lstStyle/>
                    <a:p>
                      <a:r>
                        <a:rPr lang="cs-CZ" sz="1300" dirty="0"/>
                        <a:t>5,6- 6,9</a:t>
                      </a:r>
                    </a:p>
                  </a:txBody>
                  <a:tcPr marL="67157" marR="67157" marT="33579" marB="33579"/>
                </a:tc>
                <a:extLst>
                  <a:ext uri="{0D108BD9-81ED-4DB2-BD59-A6C34878D82A}">
                    <a16:rowId xmlns:a16="http://schemas.microsoft.com/office/drawing/2014/main" val="4227212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7095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89DBA3C2-C92B-4CEB-868F-52A62295B3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1AAD096-CAC8-4C39-91F7-D11B2CC97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6" y="382385"/>
            <a:ext cx="10668004" cy="1113295"/>
          </a:xfrm>
        </p:spPr>
        <p:txBody>
          <a:bodyPr anchor="b">
            <a:normAutofit/>
          </a:bodyPr>
          <a:lstStyle/>
          <a:p>
            <a:pPr algn="ctr"/>
            <a:r>
              <a:rPr lang="cs-CZ"/>
              <a:t>Léčba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C42C92-D6FE-43E4-B477-681A1F076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6" y="1785257"/>
            <a:ext cx="10668004" cy="34405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/>
              <a:t>Dieta</a:t>
            </a:r>
            <a:r>
              <a:rPr lang="cs-CZ" sz="2400" dirty="0"/>
              <a:t> (omezit jednoduché cukry, nesladit, omezit cholesterol, tuky, sůl, dostatek vlákniny)</a:t>
            </a:r>
          </a:p>
          <a:p>
            <a:pPr marL="0" indent="0">
              <a:buNone/>
            </a:pPr>
            <a:r>
              <a:rPr lang="cs-CZ" sz="2400" b="1" dirty="0"/>
              <a:t>Fyzická aktivita </a:t>
            </a:r>
            <a:r>
              <a:rPr lang="cs-CZ" sz="2400" dirty="0"/>
              <a:t>(aerobní alespoň 4x/týden zvýší citlivost tkání k insulinu, </a:t>
            </a:r>
            <a:r>
              <a:rPr lang="cs-CZ" sz="2400" dirty="0" err="1"/>
              <a:t>redukace</a:t>
            </a:r>
            <a:r>
              <a:rPr lang="cs-CZ" sz="2400" dirty="0"/>
              <a:t> hmotnosti)</a:t>
            </a:r>
          </a:p>
          <a:p>
            <a:pPr marL="0" indent="0">
              <a:buNone/>
            </a:pPr>
            <a:r>
              <a:rPr lang="cs-CZ" sz="2400" b="1" dirty="0"/>
              <a:t>Farmakologická </a:t>
            </a:r>
            <a:r>
              <a:rPr lang="cs-CZ" sz="2400" b="1" dirty="0" err="1"/>
              <a:t>léčeba</a:t>
            </a:r>
            <a:endParaRPr lang="cs-CZ" sz="2400" b="1" dirty="0"/>
          </a:p>
          <a:p>
            <a:pPr marL="0" indent="0">
              <a:buNone/>
            </a:pPr>
            <a:r>
              <a:rPr lang="cs-CZ" sz="2400" dirty="0"/>
              <a:t>- perorální </a:t>
            </a:r>
            <a:r>
              <a:rPr lang="cs-CZ" sz="2400" dirty="0" err="1"/>
              <a:t>antidiabetika</a:t>
            </a:r>
            <a:r>
              <a:rPr lang="cs-CZ" sz="2400" dirty="0"/>
              <a:t> (PAD)</a:t>
            </a:r>
          </a:p>
          <a:p>
            <a:pPr marL="0" indent="0">
              <a:buNone/>
            </a:pPr>
            <a:r>
              <a:rPr lang="cs-CZ" sz="2400" dirty="0"/>
              <a:t>- insulin- intenzifikovaný režim,   konvenční režim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0A5C11C9-65D2-491A-A266-6ADBD2CB441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006736"/>
            <a:ext cx="12191998" cy="851265"/>
          </a:xfrm>
          <a:custGeom>
            <a:avLst/>
            <a:gdLst>
              <a:gd name="connsiteX0" fmla="*/ 619389 w 12191998"/>
              <a:gd name="connsiteY0" fmla="*/ 0 h 851265"/>
              <a:gd name="connsiteX1" fmla="*/ 687652 w 12191998"/>
              <a:gd name="connsiteY1" fmla="*/ 3175 h 851265"/>
              <a:gd name="connsiteX2" fmla="*/ 747977 w 12191998"/>
              <a:gd name="connsiteY2" fmla="*/ 9525 h 851265"/>
              <a:gd name="connsiteX3" fmla="*/ 800364 w 12191998"/>
              <a:gd name="connsiteY3" fmla="*/ 20637 h 851265"/>
              <a:gd name="connsiteX4" fmla="*/ 846402 w 12191998"/>
              <a:gd name="connsiteY4" fmla="*/ 36512 h 851265"/>
              <a:gd name="connsiteX5" fmla="*/ 887677 w 12191998"/>
              <a:gd name="connsiteY5" fmla="*/ 52387 h 851265"/>
              <a:gd name="connsiteX6" fmla="*/ 924189 w 12191998"/>
              <a:gd name="connsiteY6" fmla="*/ 68262 h 851265"/>
              <a:gd name="connsiteX7" fmla="*/ 962289 w 12191998"/>
              <a:gd name="connsiteY7" fmla="*/ 87312 h 851265"/>
              <a:gd name="connsiteX8" fmla="*/ 1000389 w 12191998"/>
              <a:gd name="connsiteY8" fmla="*/ 106362 h 851265"/>
              <a:gd name="connsiteX9" fmla="*/ 1036902 w 12191998"/>
              <a:gd name="connsiteY9" fmla="*/ 125412 h 851265"/>
              <a:gd name="connsiteX10" fmla="*/ 1078177 w 12191998"/>
              <a:gd name="connsiteY10" fmla="*/ 141287 h 851265"/>
              <a:gd name="connsiteX11" fmla="*/ 1124214 w 12191998"/>
              <a:gd name="connsiteY11" fmla="*/ 155575 h 851265"/>
              <a:gd name="connsiteX12" fmla="*/ 1176602 w 12191998"/>
              <a:gd name="connsiteY12" fmla="*/ 166687 h 851265"/>
              <a:gd name="connsiteX13" fmla="*/ 1236927 w 12191998"/>
              <a:gd name="connsiteY13" fmla="*/ 174625 h 851265"/>
              <a:gd name="connsiteX14" fmla="*/ 1305189 w 12191998"/>
              <a:gd name="connsiteY14" fmla="*/ 176212 h 851265"/>
              <a:gd name="connsiteX15" fmla="*/ 1373452 w 12191998"/>
              <a:gd name="connsiteY15" fmla="*/ 174625 h 851265"/>
              <a:gd name="connsiteX16" fmla="*/ 1433777 w 12191998"/>
              <a:gd name="connsiteY16" fmla="*/ 166687 h 851265"/>
              <a:gd name="connsiteX17" fmla="*/ 1486164 w 12191998"/>
              <a:gd name="connsiteY17" fmla="*/ 155575 h 851265"/>
              <a:gd name="connsiteX18" fmla="*/ 1532202 w 12191998"/>
              <a:gd name="connsiteY18" fmla="*/ 141287 h 851265"/>
              <a:gd name="connsiteX19" fmla="*/ 1573477 w 12191998"/>
              <a:gd name="connsiteY19" fmla="*/ 125412 h 851265"/>
              <a:gd name="connsiteX20" fmla="*/ 1609989 w 12191998"/>
              <a:gd name="connsiteY20" fmla="*/ 106362 h 851265"/>
              <a:gd name="connsiteX21" fmla="*/ 1648089 w 12191998"/>
              <a:gd name="connsiteY21" fmla="*/ 87312 h 851265"/>
              <a:gd name="connsiteX22" fmla="*/ 1686189 w 12191998"/>
              <a:gd name="connsiteY22" fmla="*/ 68262 h 851265"/>
              <a:gd name="connsiteX23" fmla="*/ 1722702 w 12191998"/>
              <a:gd name="connsiteY23" fmla="*/ 52387 h 851265"/>
              <a:gd name="connsiteX24" fmla="*/ 1763977 w 12191998"/>
              <a:gd name="connsiteY24" fmla="*/ 36512 h 851265"/>
              <a:gd name="connsiteX25" fmla="*/ 1810014 w 12191998"/>
              <a:gd name="connsiteY25" fmla="*/ 20637 h 851265"/>
              <a:gd name="connsiteX26" fmla="*/ 1862402 w 12191998"/>
              <a:gd name="connsiteY26" fmla="*/ 9525 h 851265"/>
              <a:gd name="connsiteX27" fmla="*/ 1922727 w 12191998"/>
              <a:gd name="connsiteY27" fmla="*/ 3175 h 851265"/>
              <a:gd name="connsiteX28" fmla="*/ 1990989 w 12191998"/>
              <a:gd name="connsiteY28" fmla="*/ 0 h 851265"/>
              <a:gd name="connsiteX29" fmla="*/ 2059252 w 12191998"/>
              <a:gd name="connsiteY29" fmla="*/ 3175 h 851265"/>
              <a:gd name="connsiteX30" fmla="*/ 2119577 w 12191998"/>
              <a:gd name="connsiteY30" fmla="*/ 9525 h 851265"/>
              <a:gd name="connsiteX31" fmla="*/ 2171964 w 12191998"/>
              <a:gd name="connsiteY31" fmla="*/ 20637 h 851265"/>
              <a:gd name="connsiteX32" fmla="*/ 2218002 w 12191998"/>
              <a:gd name="connsiteY32" fmla="*/ 36512 h 851265"/>
              <a:gd name="connsiteX33" fmla="*/ 2259277 w 12191998"/>
              <a:gd name="connsiteY33" fmla="*/ 52387 h 851265"/>
              <a:gd name="connsiteX34" fmla="*/ 2295789 w 12191998"/>
              <a:gd name="connsiteY34" fmla="*/ 68262 h 851265"/>
              <a:gd name="connsiteX35" fmla="*/ 2333889 w 12191998"/>
              <a:gd name="connsiteY35" fmla="*/ 87312 h 851265"/>
              <a:gd name="connsiteX36" fmla="*/ 2371989 w 12191998"/>
              <a:gd name="connsiteY36" fmla="*/ 106362 h 851265"/>
              <a:gd name="connsiteX37" fmla="*/ 2408502 w 12191998"/>
              <a:gd name="connsiteY37" fmla="*/ 125412 h 851265"/>
              <a:gd name="connsiteX38" fmla="*/ 2449777 w 12191998"/>
              <a:gd name="connsiteY38" fmla="*/ 141287 h 851265"/>
              <a:gd name="connsiteX39" fmla="*/ 2495814 w 12191998"/>
              <a:gd name="connsiteY39" fmla="*/ 155575 h 851265"/>
              <a:gd name="connsiteX40" fmla="*/ 2548202 w 12191998"/>
              <a:gd name="connsiteY40" fmla="*/ 166687 h 851265"/>
              <a:gd name="connsiteX41" fmla="*/ 2608527 w 12191998"/>
              <a:gd name="connsiteY41" fmla="*/ 174625 h 851265"/>
              <a:gd name="connsiteX42" fmla="*/ 2676789 w 12191998"/>
              <a:gd name="connsiteY42" fmla="*/ 176212 h 851265"/>
              <a:gd name="connsiteX43" fmla="*/ 2745052 w 12191998"/>
              <a:gd name="connsiteY43" fmla="*/ 174625 h 851265"/>
              <a:gd name="connsiteX44" fmla="*/ 2805377 w 12191998"/>
              <a:gd name="connsiteY44" fmla="*/ 166687 h 851265"/>
              <a:gd name="connsiteX45" fmla="*/ 2857764 w 12191998"/>
              <a:gd name="connsiteY45" fmla="*/ 155575 h 851265"/>
              <a:gd name="connsiteX46" fmla="*/ 2903802 w 12191998"/>
              <a:gd name="connsiteY46" fmla="*/ 141287 h 851265"/>
              <a:gd name="connsiteX47" fmla="*/ 2945077 w 12191998"/>
              <a:gd name="connsiteY47" fmla="*/ 125412 h 851265"/>
              <a:gd name="connsiteX48" fmla="*/ 2981589 w 12191998"/>
              <a:gd name="connsiteY48" fmla="*/ 106362 h 851265"/>
              <a:gd name="connsiteX49" fmla="*/ 3019689 w 12191998"/>
              <a:gd name="connsiteY49" fmla="*/ 87312 h 851265"/>
              <a:gd name="connsiteX50" fmla="*/ 3057789 w 12191998"/>
              <a:gd name="connsiteY50" fmla="*/ 68262 h 851265"/>
              <a:gd name="connsiteX51" fmla="*/ 3094302 w 12191998"/>
              <a:gd name="connsiteY51" fmla="*/ 52387 h 851265"/>
              <a:gd name="connsiteX52" fmla="*/ 3135577 w 12191998"/>
              <a:gd name="connsiteY52" fmla="*/ 36512 h 851265"/>
              <a:gd name="connsiteX53" fmla="*/ 3181614 w 12191998"/>
              <a:gd name="connsiteY53" fmla="*/ 20637 h 851265"/>
              <a:gd name="connsiteX54" fmla="*/ 3234002 w 12191998"/>
              <a:gd name="connsiteY54" fmla="*/ 9525 h 851265"/>
              <a:gd name="connsiteX55" fmla="*/ 3294327 w 12191998"/>
              <a:gd name="connsiteY55" fmla="*/ 3175 h 851265"/>
              <a:gd name="connsiteX56" fmla="*/ 3361002 w 12191998"/>
              <a:gd name="connsiteY56" fmla="*/ 0 h 851265"/>
              <a:gd name="connsiteX57" fmla="*/ 3430852 w 12191998"/>
              <a:gd name="connsiteY57" fmla="*/ 3175 h 851265"/>
              <a:gd name="connsiteX58" fmla="*/ 3491177 w 12191998"/>
              <a:gd name="connsiteY58" fmla="*/ 9525 h 851265"/>
              <a:gd name="connsiteX59" fmla="*/ 3543564 w 12191998"/>
              <a:gd name="connsiteY59" fmla="*/ 20637 h 851265"/>
              <a:gd name="connsiteX60" fmla="*/ 3589602 w 12191998"/>
              <a:gd name="connsiteY60" fmla="*/ 36512 h 851265"/>
              <a:gd name="connsiteX61" fmla="*/ 3630877 w 12191998"/>
              <a:gd name="connsiteY61" fmla="*/ 52387 h 851265"/>
              <a:gd name="connsiteX62" fmla="*/ 3667389 w 12191998"/>
              <a:gd name="connsiteY62" fmla="*/ 68262 h 851265"/>
              <a:gd name="connsiteX63" fmla="*/ 3705489 w 12191998"/>
              <a:gd name="connsiteY63" fmla="*/ 87312 h 851265"/>
              <a:gd name="connsiteX64" fmla="*/ 3743589 w 12191998"/>
              <a:gd name="connsiteY64" fmla="*/ 106362 h 851265"/>
              <a:gd name="connsiteX65" fmla="*/ 3780102 w 12191998"/>
              <a:gd name="connsiteY65" fmla="*/ 125412 h 851265"/>
              <a:gd name="connsiteX66" fmla="*/ 3821377 w 12191998"/>
              <a:gd name="connsiteY66" fmla="*/ 141287 h 851265"/>
              <a:gd name="connsiteX67" fmla="*/ 3867414 w 12191998"/>
              <a:gd name="connsiteY67" fmla="*/ 155575 h 851265"/>
              <a:gd name="connsiteX68" fmla="*/ 3919802 w 12191998"/>
              <a:gd name="connsiteY68" fmla="*/ 166687 h 851265"/>
              <a:gd name="connsiteX69" fmla="*/ 3980127 w 12191998"/>
              <a:gd name="connsiteY69" fmla="*/ 174625 h 851265"/>
              <a:gd name="connsiteX70" fmla="*/ 4048389 w 12191998"/>
              <a:gd name="connsiteY70" fmla="*/ 176212 h 851265"/>
              <a:gd name="connsiteX71" fmla="*/ 4116652 w 12191998"/>
              <a:gd name="connsiteY71" fmla="*/ 174625 h 851265"/>
              <a:gd name="connsiteX72" fmla="*/ 4176977 w 12191998"/>
              <a:gd name="connsiteY72" fmla="*/ 166687 h 851265"/>
              <a:gd name="connsiteX73" fmla="*/ 4229364 w 12191998"/>
              <a:gd name="connsiteY73" fmla="*/ 155575 h 851265"/>
              <a:gd name="connsiteX74" fmla="*/ 4275402 w 12191998"/>
              <a:gd name="connsiteY74" fmla="*/ 141287 h 851265"/>
              <a:gd name="connsiteX75" fmla="*/ 4316677 w 12191998"/>
              <a:gd name="connsiteY75" fmla="*/ 125412 h 851265"/>
              <a:gd name="connsiteX76" fmla="*/ 4353189 w 12191998"/>
              <a:gd name="connsiteY76" fmla="*/ 106362 h 851265"/>
              <a:gd name="connsiteX77" fmla="*/ 4429389 w 12191998"/>
              <a:gd name="connsiteY77" fmla="*/ 68262 h 851265"/>
              <a:gd name="connsiteX78" fmla="*/ 4465902 w 12191998"/>
              <a:gd name="connsiteY78" fmla="*/ 52387 h 851265"/>
              <a:gd name="connsiteX79" fmla="*/ 4507177 w 12191998"/>
              <a:gd name="connsiteY79" fmla="*/ 36512 h 851265"/>
              <a:gd name="connsiteX80" fmla="*/ 4553216 w 12191998"/>
              <a:gd name="connsiteY80" fmla="*/ 20637 h 851265"/>
              <a:gd name="connsiteX81" fmla="*/ 4605602 w 12191998"/>
              <a:gd name="connsiteY81" fmla="*/ 9525 h 851265"/>
              <a:gd name="connsiteX82" fmla="*/ 4665928 w 12191998"/>
              <a:gd name="connsiteY82" fmla="*/ 3175 h 851265"/>
              <a:gd name="connsiteX83" fmla="*/ 4734189 w 12191998"/>
              <a:gd name="connsiteY83" fmla="*/ 0 h 851265"/>
              <a:gd name="connsiteX84" fmla="*/ 4802453 w 12191998"/>
              <a:gd name="connsiteY84" fmla="*/ 3175 h 851265"/>
              <a:gd name="connsiteX85" fmla="*/ 4862777 w 12191998"/>
              <a:gd name="connsiteY85" fmla="*/ 9525 h 851265"/>
              <a:gd name="connsiteX86" fmla="*/ 4915165 w 12191998"/>
              <a:gd name="connsiteY86" fmla="*/ 20637 h 851265"/>
              <a:gd name="connsiteX87" fmla="*/ 4961202 w 12191998"/>
              <a:gd name="connsiteY87" fmla="*/ 36512 h 851265"/>
              <a:gd name="connsiteX88" fmla="*/ 5002478 w 12191998"/>
              <a:gd name="connsiteY88" fmla="*/ 52387 h 851265"/>
              <a:gd name="connsiteX89" fmla="*/ 5038989 w 12191998"/>
              <a:gd name="connsiteY89" fmla="*/ 68262 h 851265"/>
              <a:gd name="connsiteX90" fmla="*/ 5077091 w 12191998"/>
              <a:gd name="connsiteY90" fmla="*/ 87312 h 851265"/>
              <a:gd name="connsiteX91" fmla="*/ 5115189 w 12191998"/>
              <a:gd name="connsiteY91" fmla="*/ 106362 h 851265"/>
              <a:gd name="connsiteX92" fmla="*/ 5151702 w 12191998"/>
              <a:gd name="connsiteY92" fmla="*/ 125412 h 851265"/>
              <a:gd name="connsiteX93" fmla="*/ 5192978 w 12191998"/>
              <a:gd name="connsiteY93" fmla="*/ 141287 h 851265"/>
              <a:gd name="connsiteX94" fmla="*/ 5239014 w 12191998"/>
              <a:gd name="connsiteY94" fmla="*/ 155575 h 851265"/>
              <a:gd name="connsiteX95" fmla="*/ 5291401 w 12191998"/>
              <a:gd name="connsiteY95" fmla="*/ 166687 h 851265"/>
              <a:gd name="connsiteX96" fmla="*/ 5351727 w 12191998"/>
              <a:gd name="connsiteY96" fmla="*/ 174625 h 851265"/>
              <a:gd name="connsiteX97" fmla="*/ 5410199 w 12191998"/>
              <a:gd name="connsiteY97" fmla="*/ 175985 h 851265"/>
              <a:gd name="connsiteX98" fmla="*/ 5468671 w 12191998"/>
              <a:gd name="connsiteY98" fmla="*/ 174625 h 851265"/>
              <a:gd name="connsiteX99" fmla="*/ 5528996 w 12191998"/>
              <a:gd name="connsiteY99" fmla="*/ 166687 h 851265"/>
              <a:gd name="connsiteX100" fmla="*/ 5581383 w 12191998"/>
              <a:gd name="connsiteY100" fmla="*/ 155575 h 851265"/>
              <a:gd name="connsiteX101" fmla="*/ 5627421 w 12191998"/>
              <a:gd name="connsiteY101" fmla="*/ 141287 h 851265"/>
              <a:gd name="connsiteX102" fmla="*/ 5668696 w 12191998"/>
              <a:gd name="connsiteY102" fmla="*/ 125412 h 851265"/>
              <a:gd name="connsiteX103" fmla="*/ 5705210 w 12191998"/>
              <a:gd name="connsiteY103" fmla="*/ 106362 h 851265"/>
              <a:gd name="connsiteX104" fmla="*/ 5743308 w 12191998"/>
              <a:gd name="connsiteY104" fmla="*/ 87312 h 851265"/>
              <a:gd name="connsiteX105" fmla="*/ 5781408 w 12191998"/>
              <a:gd name="connsiteY105" fmla="*/ 68262 h 851265"/>
              <a:gd name="connsiteX106" fmla="*/ 5817921 w 12191998"/>
              <a:gd name="connsiteY106" fmla="*/ 52387 h 851265"/>
              <a:gd name="connsiteX107" fmla="*/ 5859196 w 12191998"/>
              <a:gd name="connsiteY107" fmla="*/ 36512 h 851265"/>
              <a:gd name="connsiteX108" fmla="*/ 5905234 w 12191998"/>
              <a:gd name="connsiteY108" fmla="*/ 20637 h 851265"/>
              <a:gd name="connsiteX109" fmla="*/ 5957621 w 12191998"/>
              <a:gd name="connsiteY109" fmla="*/ 9525 h 851265"/>
              <a:gd name="connsiteX110" fmla="*/ 6017948 w 12191998"/>
              <a:gd name="connsiteY110" fmla="*/ 3175 h 851265"/>
              <a:gd name="connsiteX111" fmla="*/ 6086210 w 12191998"/>
              <a:gd name="connsiteY111" fmla="*/ 0 h 851265"/>
              <a:gd name="connsiteX112" fmla="*/ 6095999 w 12191998"/>
              <a:gd name="connsiteY112" fmla="*/ 455 h 851265"/>
              <a:gd name="connsiteX113" fmla="*/ 6105789 w 12191998"/>
              <a:gd name="connsiteY113" fmla="*/ 0 h 851265"/>
              <a:gd name="connsiteX114" fmla="*/ 6174052 w 12191998"/>
              <a:gd name="connsiteY114" fmla="*/ 3175 h 851265"/>
              <a:gd name="connsiteX115" fmla="*/ 6234377 w 12191998"/>
              <a:gd name="connsiteY115" fmla="*/ 9525 h 851265"/>
              <a:gd name="connsiteX116" fmla="*/ 6286764 w 12191998"/>
              <a:gd name="connsiteY116" fmla="*/ 20637 h 851265"/>
              <a:gd name="connsiteX117" fmla="*/ 6332802 w 12191998"/>
              <a:gd name="connsiteY117" fmla="*/ 36512 h 851265"/>
              <a:gd name="connsiteX118" fmla="*/ 6374077 w 12191998"/>
              <a:gd name="connsiteY118" fmla="*/ 52387 h 851265"/>
              <a:gd name="connsiteX119" fmla="*/ 6410589 w 12191998"/>
              <a:gd name="connsiteY119" fmla="*/ 68262 h 851265"/>
              <a:gd name="connsiteX120" fmla="*/ 6448689 w 12191998"/>
              <a:gd name="connsiteY120" fmla="*/ 87312 h 851265"/>
              <a:gd name="connsiteX121" fmla="*/ 6486789 w 12191998"/>
              <a:gd name="connsiteY121" fmla="*/ 106362 h 851265"/>
              <a:gd name="connsiteX122" fmla="*/ 6523302 w 12191998"/>
              <a:gd name="connsiteY122" fmla="*/ 125412 h 851265"/>
              <a:gd name="connsiteX123" fmla="*/ 6564577 w 12191998"/>
              <a:gd name="connsiteY123" fmla="*/ 141287 h 851265"/>
              <a:gd name="connsiteX124" fmla="*/ 6610614 w 12191998"/>
              <a:gd name="connsiteY124" fmla="*/ 155575 h 851265"/>
              <a:gd name="connsiteX125" fmla="*/ 6663002 w 12191998"/>
              <a:gd name="connsiteY125" fmla="*/ 166687 h 851265"/>
              <a:gd name="connsiteX126" fmla="*/ 6723327 w 12191998"/>
              <a:gd name="connsiteY126" fmla="*/ 174625 h 851265"/>
              <a:gd name="connsiteX127" fmla="*/ 6781799 w 12191998"/>
              <a:gd name="connsiteY127" fmla="*/ 175985 h 851265"/>
              <a:gd name="connsiteX128" fmla="*/ 6840271 w 12191998"/>
              <a:gd name="connsiteY128" fmla="*/ 174625 h 851265"/>
              <a:gd name="connsiteX129" fmla="*/ 6900596 w 12191998"/>
              <a:gd name="connsiteY129" fmla="*/ 166687 h 851265"/>
              <a:gd name="connsiteX130" fmla="*/ 6952983 w 12191998"/>
              <a:gd name="connsiteY130" fmla="*/ 155575 h 851265"/>
              <a:gd name="connsiteX131" fmla="*/ 6999021 w 12191998"/>
              <a:gd name="connsiteY131" fmla="*/ 141287 h 851265"/>
              <a:gd name="connsiteX132" fmla="*/ 7040296 w 12191998"/>
              <a:gd name="connsiteY132" fmla="*/ 125412 h 851265"/>
              <a:gd name="connsiteX133" fmla="*/ 7076808 w 12191998"/>
              <a:gd name="connsiteY133" fmla="*/ 106362 h 851265"/>
              <a:gd name="connsiteX134" fmla="*/ 7114908 w 12191998"/>
              <a:gd name="connsiteY134" fmla="*/ 87312 h 851265"/>
              <a:gd name="connsiteX135" fmla="*/ 7153008 w 12191998"/>
              <a:gd name="connsiteY135" fmla="*/ 68262 h 851265"/>
              <a:gd name="connsiteX136" fmla="*/ 7189521 w 12191998"/>
              <a:gd name="connsiteY136" fmla="*/ 52387 h 851265"/>
              <a:gd name="connsiteX137" fmla="*/ 7230796 w 12191998"/>
              <a:gd name="connsiteY137" fmla="*/ 36512 h 851265"/>
              <a:gd name="connsiteX138" fmla="*/ 7276833 w 12191998"/>
              <a:gd name="connsiteY138" fmla="*/ 20637 h 851265"/>
              <a:gd name="connsiteX139" fmla="*/ 7329221 w 12191998"/>
              <a:gd name="connsiteY139" fmla="*/ 9525 h 851265"/>
              <a:gd name="connsiteX140" fmla="*/ 7389546 w 12191998"/>
              <a:gd name="connsiteY140" fmla="*/ 3175 h 851265"/>
              <a:gd name="connsiteX141" fmla="*/ 7457808 w 12191998"/>
              <a:gd name="connsiteY141" fmla="*/ 0 h 851265"/>
              <a:gd name="connsiteX142" fmla="*/ 7526071 w 12191998"/>
              <a:gd name="connsiteY142" fmla="*/ 3175 h 851265"/>
              <a:gd name="connsiteX143" fmla="*/ 7586396 w 12191998"/>
              <a:gd name="connsiteY143" fmla="*/ 9525 h 851265"/>
              <a:gd name="connsiteX144" fmla="*/ 7638783 w 12191998"/>
              <a:gd name="connsiteY144" fmla="*/ 20637 h 851265"/>
              <a:gd name="connsiteX145" fmla="*/ 7684821 w 12191998"/>
              <a:gd name="connsiteY145" fmla="*/ 36512 h 851265"/>
              <a:gd name="connsiteX146" fmla="*/ 7726096 w 12191998"/>
              <a:gd name="connsiteY146" fmla="*/ 52387 h 851265"/>
              <a:gd name="connsiteX147" fmla="*/ 7762608 w 12191998"/>
              <a:gd name="connsiteY147" fmla="*/ 68262 h 851265"/>
              <a:gd name="connsiteX148" fmla="*/ 7800708 w 12191998"/>
              <a:gd name="connsiteY148" fmla="*/ 87312 h 851265"/>
              <a:gd name="connsiteX149" fmla="*/ 7838808 w 12191998"/>
              <a:gd name="connsiteY149" fmla="*/ 106362 h 851265"/>
              <a:gd name="connsiteX150" fmla="*/ 7875321 w 12191998"/>
              <a:gd name="connsiteY150" fmla="*/ 125412 h 851265"/>
              <a:gd name="connsiteX151" fmla="*/ 7916596 w 12191998"/>
              <a:gd name="connsiteY151" fmla="*/ 141287 h 851265"/>
              <a:gd name="connsiteX152" fmla="*/ 7962633 w 12191998"/>
              <a:gd name="connsiteY152" fmla="*/ 155575 h 851265"/>
              <a:gd name="connsiteX153" fmla="*/ 8015021 w 12191998"/>
              <a:gd name="connsiteY153" fmla="*/ 166687 h 851265"/>
              <a:gd name="connsiteX154" fmla="*/ 8075346 w 12191998"/>
              <a:gd name="connsiteY154" fmla="*/ 174625 h 851265"/>
              <a:gd name="connsiteX155" fmla="*/ 8143608 w 12191998"/>
              <a:gd name="connsiteY155" fmla="*/ 176212 h 851265"/>
              <a:gd name="connsiteX156" fmla="*/ 8211871 w 12191998"/>
              <a:gd name="connsiteY156" fmla="*/ 174625 h 851265"/>
              <a:gd name="connsiteX157" fmla="*/ 8272196 w 12191998"/>
              <a:gd name="connsiteY157" fmla="*/ 166687 h 851265"/>
              <a:gd name="connsiteX158" fmla="*/ 8324583 w 12191998"/>
              <a:gd name="connsiteY158" fmla="*/ 155575 h 851265"/>
              <a:gd name="connsiteX159" fmla="*/ 8370621 w 12191998"/>
              <a:gd name="connsiteY159" fmla="*/ 141287 h 851265"/>
              <a:gd name="connsiteX160" fmla="*/ 8411896 w 12191998"/>
              <a:gd name="connsiteY160" fmla="*/ 125412 h 851265"/>
              <a:gd name="connsiteX161" fmla="*/ 8448408 w 12191998"/>
              <a:gd name="connsiteY161" fmla="*/ 106362 h 851265"/>
              <a:gd name="connsiteX162" fmla="*/ 8486508 w 12191998"/>
              <a:gd name="connsiteY162" fmla="*/ 87312 h 851265"/>
              <a:gd name="connsiteX163" fmla="*/ 8524608 w 12191998"/>
              <a:gd name="connsiteY163" fmla="*/ 68262 h 851265"/>
              <a:gd name="connsiteX164" fmla="*/ 8561120 w 12191998"/>
              <a:gd name="connsiteY164" fmla="*/ 52387 h 851265"/>
              <a:gd name="connsiteX165" fmla="*/ 8602396 w 12191998"/>
              <a:gd name="connsiteY165" fmla="*/ 36512 h 851265"/>
              <a:gd name="connsiteX166" fmla="*/ 8648432 w 12191998"/>
              <a:gd name="connsiteY166" fmla="*/ 20637 h 851265"/>
              <a:gd name="connsiteX167" fmla="*/ 8700820 w 12191998"/>
              <a:gd name="connsiteY167" fmla="*/ 9525 h 851265"/>
              <a:gd name="connsiteX168" fmla="*/ 8761146 w 12191998"/>
              <a:gd name="connsiteY168" fmla="*/ 3175 h 851265"/>
              <a:gd name="connsiteX169" fmla="*/ 8827820 w 12191998"/>
              <a:gd name="connsiteY169" fmla="*/ 0 h 851265"/>
              <a:gd name="connsiteX170" fmla="*/ 8897670 w 12191998"/>
              <a:gd name="connsiteY170" fmla="*/ 3175 h 851265"/>
              <a:gd name="connsiteX171" fmla="*/ 8957996 w 12191998"/>
              <a:gd name="connsiteY171" fmla="*/ 9525 h 851265"/>
              <a:gd name="connsiteX172" fmla="*/ 9010382 w 12191998"/>
              <a:gd name="connsiteY172" fmla="*/ 20637 h 851265"/>
              <a:gd name="connsiteX173" fmla="*/ 9056420 w 12191998"/>
              <a:gd name="connsiteY173" fmla="*/ 36512 h 851265"/>
              <a:gd name="connsiteX174" fmla="*/ 9097696 w 12191998"/>
              <a:gd name="connsiteY174" fmla="*/ 52387 h 851265"/>
              <a:gd name="connsiteX175" fmla="*/ 9134208 w 12191998"/>
              <a:gd name="connsiteY175" fmla="*/ 68262 h 851265"/>
              <a:gd name="connsiteX176" fmla="*/ 9172308 w 12191998"/>
              <a:gd name="connsiteY176" fmla="*/ 87312 h 851265"/>
              <a:gd name="connsiteX177" fmla="*/ 9210408 w 12191998"/>
              <a:gd name="connsiteY177" fmla="*/ 106362 h 851265"/>
              <a:gd name="connsiteX178" fmla="*/ 9246920 w 12191998"/>
              <a:gd name="connsiteY178" fmla="*/ 125412 h 851265"/>
              <a:gd name="connsiteX179" fmla="*/ 9288196 w 12191998"/>
              <a:gd name="connsiteY179" fmla="*/ 141287 h 851265"/>
              <a:gd name="connsiteX180" fmla="*/ 9334232 w 12191998"/>
              <a:gd name="connsiteY180" fmla="*/ 155575 h 851265"/>
              <a:gd name="connsiteX181" fmla="*/ 9386620 w 12191998"/>
              <a:gd name="connsiteY181" fmla="*/ 166687 h 851265"/>
              <a:gd name="connsiteX182" fmla="*/ 9446946 w 12191998"/>
              <a:gd name="connsiteY182" fmla="*/ 174625 h 851265"/>
              <a:gd name="connsiteX183" fmla="*/ 9515208 w 12191998"/>
              <a:gd name="connsiteY183" fmla="*/ 176212 h 851265"/>
              <a:gd name="connsiteX184" fmla="*/ 9583470 w 12191998"/>
              <a:gd name="connsiteY184" fmla="*/ 174625 h 851265"/>
              <a:gd name="connsiteX185" fmla="*/ 9643796 w 12191998"/>
              <a:gd name="connsiteY185" fmla="*/ 166687 h 851265"/>
              <a:gd name="connsiteX186" fmla="*/ 9696182 w 12191998"/>
              <a:gd name="connsiteY186" fmla="*/ 155575 h 851265"/>
              <a:gd name="connsiteX187" fmla="*/ 9742220 w 12191998"/>
              <a:gd name="connsiteY187" fmla="*/ 141287 h 851265"/>
              <a:gd name="connsiteX188" fmla="*/ 9783496 w 12191998"/>
              <a:gd name="connsiteY188" fmla="*/ 125412 h 851265"/>
              <a:gd name="connsiteX189" fmla="*/ 9820008 w 12191998"/>
              <a:gd name="connsiteY189" fmla="*/ 106362 h 851265"/>
              <a:gd name="connsiteX190" fmla="*/ 9896208 w 12191998"/>
              <a:gd name="connsiteY190" fmla="*/ 68262 h 851265"/>
              <a:gd name="connsiteX191" fmla="*/ 9932720 w 12191998"/>
              <a:gd name="connsiteY191" fmla="*/ 52387 h 851265"/>
              <a:gd name="connsiteX192" fmla="*/ 9973996 w 12191998"/>
              <a:gd name="connsiteY192" fmla="*/ 36512 h 851265"/>
              <a:gd name="connsiteX193" fmla="*/ 10020032 w 12191998"/>
              <a:gd name="connsiteY193" fmla="*/ 20637 h 851265"/>
              <a:gd name="connsiteX194" fmla="*/ 10072420 w 12191998"/>
              <a:gd name="connsiteY194" fmla="*/ 9525 h 851265"/>
              <a:gd name="connsiteX195" fmla="*/ 10132746 w 12191998"/>
              <a:gd name="connsiteY195" fmla="*/ 3175 h 851265"/>
              <a:gd name="connsiteX196" fmla="*/ 10201008 w 12191998"/>
              <a:gd name="connsiteY196" fmla="*/ 0 h 851265"/>
              <a:gd name="connsiteX197" fmla="*/ 10269270 w 12191998"/>
              <a:gd name="connsiteY197" fmla="*/ 3175 h 851265"/>
              <a:gd name="connsiteX198" fmla="*/ 10329596 w 12191998"/>
              <a:gd name="connsiteY198" fmla="*/ 9525 h 851265"/>
              <a:gd name="connsiteX199" fmla="*/ 10381982 w 12191998"/>
              <a:gd name="connsiteY199" fmla="*/ 20637 h 851265"/>
              <a:gd name="connsiteX200" fmla="*/ 10428020 w 12191998"/>
              <a:gd name="connsiteY200" fmla="*/ 36512 h 851265"/>
              <a:gd name="connsiteX201" fmla="*/ 10469296 w 12191998"/>
              <a:gd name="connsiteY201" fmla="*/ 52387 h 851265"/>
              <a:gd name="connsiteX202" fmla="*/ 10505808 w 12191998"/>
              <a:gd name="connsiteY202" fmla="*/ 68262 h 851265"/>
              <a:gd name="connsiteX203" fmla="*/ 10543908 w 12191998"/>
              <a:gd name="connsiteY203" fmla="*/ 87312 h 851265"/>
              <a:gd name="connsiteX204" fmla="*/ 10582008 w 12191998"/>
              <a:gd name="connsiteY204" fmla="*/ 106362 h 851265"/>
              <a:gd name="connsiteX205" fmla="*/ 10618520 w 12191998"/>
              <a:gd name="connsiteY205" fmla="*/ 125412 h 851265"/>
              <a:gd name="connsiteX206" fmla="*/ 10659796 w 12191998"/>
              <a:gd name="connsiteY206" fmla="*/ 141287 h 851265"/>
              <a:gd name="connsiteX207" fmla="*/ 10705832 w 12191998"/>
              <a:gd name="connsiteY207" fmla="*/ 155575 h 851265"/>
              <a:gd name="connsiteX208" fmla="*/ 10758220 w 12191998"/>
              <a:gd name="connsiteY208" fmla="*/ 166687 h 851265"/>
              <a:gd name="connsiteX209" fmla="*/ 10818546 w 12191998"/>
              <a:gd name="connsiteY209" fmla="*/ 174625 h 851265"/>
              <a:gd name="connsiteX210" fmla="*/ 10886808 w 12191998"/>
              <a:gd name="connsiteY210" fmla="*/ 176212 h 851265"/>
              <a:gd name="connsiteX211" fmla="*/ 10955070 w 12191998"/>
              <a:gd name="connsiteY211" fmla="*/ 174625 h 851265"/>
              <a:gd name="connsiteX212" fmla="*/ 11015396 w 12191998"/>
              <a:gd name="connsiteY212" fmla="*/ 166687 h 851265"/>
              <a:gd name="connsiteX213" fmla="*/ 11067782 w 12191998"/>
              <a:gd name="connsiteY213" fmla="*/ 155575 h 851265"/>
              <a:gd name="connsiteX214" fmla="*/ 11113820 w 12191998"/>
              <a:gd name="connsiteY214" fmla="*/ 141287 h 851265"/>
              <a:gd name="connsiteX215" fmla="*/ 11155096 w 12191998"/>
              <a:gd name="connsiteY215" fmla="*/ 125412 h 851265"/>
              <a:gd name="connsiteX216" fmla="*/ 11191608 w 12191998"/>
              <a:gd name="connsiteY216" fmla="*/ 106362 h 851265"/>
              <a:gd name="connsiteX217" fmla="*/ 11229708 w 12191998"/>
              <a:gd name="connsiteY217" fmla="*/ 87312 h 851265"/>
              <a:gd name="connsiteX218" fmla="*/ 11267808 w 12191998"/>
              <a:gd name="connsiteY218" fmla="*/ 68262 h 851265"/>
              <a:gd name="connsiteX219" fmla="*/ 11304320 w 12191998"/>
              <a:gd name="connsiteY219" fmla="*/ 52387 h 851265"/>
              <a:gd name="connsiteX220" fmla="*/ 11345596 w 12191998"/>
              <a:gd name="connsiteY220" fmla="*/ 36512 h 851265"/>
              <a:gd name="connsiteX221" fmla="*/ 11391632 w 12191998"/>
              <a:gd name="connsiteY221" fmla="*/ 20637 h 851265"/>
              <a:gd name="connsiteX222" fmla="*/ 11444020 w 12191998"/>
              <a:gd name="connsiteY222" fmla="*/ 9525 h 851265"/>
              <a:gd name="connsiteX223" fmla="*/ 11504346 w 12191998"/>
              <a:gd name="connsiteY223" fmla="*/ 3175 h 851265"/>
              <a:gd name="connsiteX224" fmla="*/ 11572608 w 12191998"/>
              <a:gd name="connsiteY224" fmla="*/ 0 h 851265"/>
              <a:gd name="connsiteX225" fmla="*/ 11640870 w 12191998"/>
              <a:gd name="connsiteY225" fmla="*/ 3175 h 851265"/>
              <a:gd name="connsiteX226" fmla="*/ 11701196 w 12191998"/>
              <a:gd name="connsiteY226" fmla="*/ 9525 h 851265"/>
              <a:gd name="connsiteX227" fmla="*/ 11753582 w 12191998"/>
              <a:gd name="connsiteY227" fmla="*/ 20637 h 851265"/>
              <a:gd name="connsiteX228" fmla="*/ 11799620 w 12191998"/>
              <a:gd name="connsiteY228" fmla="*/ 36512 h 851265"/>
              <a:gd name="connsiteX229" fmla="*/ 11840896 w 12191998"/>
              <a:gd name="connsiteY229" fmla="*/ 52387 h 851265"/>
              <a:gd name="connsiteX230" fmla="*/ 11877408 w 12191998"/>
              <a:gd name="connsiteY230" fmla="*/ 68262 h 851265"/>
              <a:gd name="connsiteX231" fmla="*/ 11915508 w 12191998"/>
              <a:gd name="connsiteY231" fmla="*/ 87312 h 851265"/>
              <a:gd name="connsiteX232" fmla="*/ 11953608 w 12191998"/>
              <a:gd name="connsiteY232" fmla="*/ 106362 h 851265"/>
              <a:gd name="connsiteX233" fmla="*/ 11990120 w 12191998"/>
              <a:gd name="connsiteY233" fmla="*/ 125412 h 851265"/>
              <a:gd name="connsiteX234" fmla="*/ 12031396 w 12191998"/>
              <a:gd name="connsiteY234" fmla="*/ 141287 h 851265"/>
              <a:gd name="connsiteX235" fmla="*/ 12077432 w 12191998"/>
              <a:gd name="connsiteY235" fmla="*/ 155575 h 851265"/>
              <a:gd name="connsiteX236" fmla="*/ 12129820 w 12191998"/>
              <a:gd name="connsiteY236" fmla="*/ 166688 h 851265"/>
              <a:gd name="connsiteX237" fmla="*/ 12190146 w 12191998"/>
              <a:gd name="connsiteY237" fmla="*/ 174625 h 851265"/>
              <a:gd name="connsiteX238" fmla="*/ 12191998 w 12191998"/>
              <a:gd name="connsiteY238" fmla="*/ 174668 h 851265"/>
              <a:gd name="connsiteX239" fmla="*/ 12191998 w 12191998"/>
              <a:gd name="connsiteY239" fmla="*/ 851265 h 851265"/>
              <a:gd name="connsiteX240" fmla="*/ 0 w 12191998"/>
              <a:gd name="connsiteY240" fmla="*/ 851265 h 851265"/>
              <a:gd name="connsiteX241" fmla="*/ 0 w 12191998"/>
              <a:gd name="connsiteY241" fmla="*/ 174668 h 851265"/>
              <a:gd name="connsiteX242" fmla="*/ 1852 w 12191998"/>
              <a:gd name="connsiteY242" fmla="*/ 174625 h 851265"/>
              <a:gd name="connsiteX243" fmla="*/ 62177 w 12191998"/>
              <a:gd name="connsiteY243" fmla="*/ 166687 h 851265"/>
              <a:gd name="connsiteX244" fmla="*/ 114564 w 12191998"/>
              <a:gd name="connsiteY244" fmla="*/ 155575 h 851265"/>
              <a:gd name="connsiteX245" fmla="*/ 160602 w 12191998"/>
              <a:gd name="connsiteY245" fmla="*/ 141287 h 851265"/>
              <a:gd name="connsiteX246" fmla="*/ 201877 w 12191998"/>
              <a:gd name="connsiteY246" fmla="*/ 125412 h 851265"/>
              <a:gd name="connsiteX247" fmla="*/ 238389 w 12191998"/>
              <a:gd name="connsiteY247" fmla="*/ 106362 h 851265"/>
              <a:gd name="connsiteX248" fmla="*/ 276489 w 12191998"/>
              <a:gd name="connsiteY248" fmla="*/ 87312 h 851265"/>
              <a:gd name="connsiteX249" fmla="*/ 314589 w 12191998"/>
              <a:gd name="connsiteY249" fmla="*/ 68262 h 851265"/>
              <a:gd name="connsiteX250" fmla="*/ 351102 w 12191998"/>
              <a:gd name="connsiteY250" fmla="*/ 52387 h 851265"/>
              <a:gd name="connsiteX251" fmla="*/ 392377 w 12191998"/>
              <a:gd name="connsiteY251" fmla="*/ 36512 h 851265"/>
              <a:gd name="connsiteX252" fmla="*/ 438414 w 12191998"/>
              <a:gd name="connsiteY252" fmla="*/ 20637 h 851265"/>
              <a:gd name="connsiteX253" fmla="*/ 490802 w 12191998"/>
              <a:gd name="connsiteY253" fmla="*/ 9525 h 851265"/>
              <a:gd name="connsiteX254" fmla="*/ 551127 w 12191998"/>
              <a:gd name="connsiteY254" fmla="*/ 3175 h 8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1998" h="851265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6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2" y="36512"/>
                </a:lnTo>
                <a:lnTo>
                  <a:pt x="5002478" y="52387"/>
                </a:lnTo>
                <a:lnTo>
                  <a:pt x="5038989" y="68262"/>
                </a:lnTo>
                <a:lnTo>
                  <a:pt x="5077091" y="87312"/>
                </a:lnTo>
                <a:lnTo>
                  <a:pt x="5115189" y="106362"/>
                </a:lnTo>
                <a:lnTo>
                  <a:pt x="5151702" y="125412"/>
                </a:lnTo>
                <a:lnTo>
                  <a:pt x="5192978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10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8" y="3175"/>
                </a:lnTo>
                <a:lnTo>
                  <a:pt x="6086210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1998" y="174668"/>
                </a:lnTo>
                <a:lnTo>
                  <a:pt x="12191998" y="851265"/>
                </a:lnTo>
                <a:lnTo>
                  <a:pt x="0" y="851265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VÃ½sledek obrÃ¡zku pro diabetes">
            <a:extLst>
              <a:ext uri="{FF2B5EF4-FFF2-40B4-BE49-F238E27FC236}">
                <a16:creationId xmlns:a16="http://schemas.microsoft.com/office/drawing/2014/main" id="{B5F725EF-19CA-4257-868D-4DE2DD15E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3405387"/>
            <a:ext cx="3314700" cy="221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846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6">
            <a:extLst>
              <a:ext uri="{FF2B5EF4-FFF2-40B4-BE49-F238E27FC236}">
                <a16:creationId xmlns:a16="http://schemas.microsoft.com/office/drawing/2014/main" id="{126ADEF2-2BA7-419F-A580-9C6541A73B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2B146248-6675-4D3A-B34A-7363E28C91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14">
            <a:extLst>
              <a:ext uri="{FF2B5EF4-FFF2-40B4-BE49-F238E27FC236}">
                <a16:creationId xmlns:a16="http://schemas.microsoft.com/office/drawing/2014/main" id="{8E52EA45-4231-40F0-A5F9-509764441E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E26580E3-C3E7-4C81-9BC7-D725DBB743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7EBD04A-C444-4521-B3AE-4B5D20433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54" y="643464"/>
            <a:ext cx="3437290" cy="43748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spc="800"/>
              <a:t>Insulin</a:t>
            </a: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85F40D7B-BD77-47DE-93EC-8AC926B001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352015"/>
              </p:ext>
            </p:extLst>
          </p:nvPr>
        </p:nvGraphicFramePr>
        <p:xfrm>
          <a:off x="5340297" y="862350"/>
          <a:ext cx="6220334" cy="5137218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843408">
                  <a:extLst>
                    <a:ext uri="{9D8B030D-6E8A-4147-A177-3AD203B41FA5}">
                      <a16:colId xmlns:a16="http://schemas.microsoft.com/office/drawing/2014/main" val="2094455544"/>
                    </a:ext>
                  </a:extLst>
                </a:gridCol>
                <a:gridCol w="877316">
                  <a:extLst>
                    <a:ext uri="{9D8B030D-6E8A-4147-A177-3AD203B41FA5}">
                      <a16:colId xmlns:a16="http://schemas.microsoft.com/office/drawing/2014/main" val="2069411629"/>
                    </a:ext>
                  </a:extLst>
                </a:gridCol>
                <a:gridCol w="1119349">
                  <a:extLst>
                    <a:ext uri="{9D8B030D-6E8A-4147-A177-3AD203B41FA5}">
                      <a16:colId xmlns:a16="http://schemas.microsoft.com/office/drawing/2014/main" val="519139497"/>
                    </a:ext>
                  </a:extLst>
                </a:gridCol>
                <a:gridCol w="987224">
                  <a:extLst>
                    <a:ext uri="{9D8B030D-6E8A-4147-A177-3AD203B41FA5}">
                      <a16:colId xmlns:a16="http://schemas.microsoft.com/office/drawing/2014/main" val="1262707005"/>
                    </a:ext>
                  </a:extLst>
                </a:gridCol>
                <a:gridCol w="663345">
                  <a:extLst>
                    <a:ext uri="{9D8B030D-6E8A-4147-A177-3AD203B41FA5}">
                      <a16:colId xmlns:a16="http://schemas.microsoft.com/office/drawing/2014/main" val="70412525"/>
                    </a:ext>
                  </a:extLst>
                </a:gridCol>
                <a:gridCol w="1729692">
                  <a:extLst>
                    <a:ext uri="{9D8B030D-6E8A-4147-A177-3AD203B41FA5}">
                      <a16:colId xmlns:a16="http://schemas.microsoft.com/office/drawing/2014/main" val="1885867454"/>
                    </a:ext>
                  </a:extLst>
                </a:gridCol>
              </a:tblGrid>
              <a:tr h="471027"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cs-CZ" sz="8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krátkodobé</a:t>
                      </a:r>
                      <a:endParaRPr lang="cs-CZ" sz="12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dlouhodobé</a:t>
                      </a:r>
                      <a:endParaRPr lang="cs-CZ" sz="12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premixované (krátko+dlouhodobý)</a:t>
                      </a:r>
                      <a:endParaRPr lang="cs-CZ" sz="12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1604206"/>
                  </a:ext>
                </a:extLst>
              </a:tr>
              <a:tr h="650622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humánní insuliny</a:t>
                      </a:r>
                      <a:endParaRPr lang="cs-CZ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ctr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nástup účinku: 30min</a:t>
                      </a:r>
                      <a:endParaRPr lang="cs-CZ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podat 20min před jídlem</a:t>
                      </a:r>
                      <a:endParaRPr lang="cs-CZ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nástup účinku:1-2hod</a:t>
                      </a:r>
                      <a:endParaRPr lang="cs-CZ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před spaním</a:t>
                      </a:r>
                      <a:endParaRPr lang="cs-CZ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ctr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Mixtard, Insuman comb</a:t>
                      </a:r>
                      <a:endParaRPr lang="cs-CZ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ctr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184490"/>
                  </a:ext>
                </a:extLst>
              </a:tr>
              <a:tr h="65062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maximum: 1-2hod</a:t>
                      </a:r>
                      <a:endParaRPr lang="cs-CZ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bývají nutné svačiny a 2.večeře</a:t>
                      </a:r>
                      <a:endParaRPr lang="cs-CZ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maximum: 6-12hod</a:t>
                      </a:r>
                      <a:endParaRPr lang="cs-CZ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475621"/>
                  </a:ext>
                </a:extLst>
              </a:tr>
              <a:tr h="47102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trvání: 8hod</a:t>
                      </a:r>
                      <a:endParaRPr lang="cs-CZ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akutně lze i.v.</a:t>
                      </a:r>
                      <a:endParaRPr lang="cs-CZ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trvání: 16hod</a:t>
                      </a:r>
                      <a:endParaRPr lang="cs-CZ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427345"/>
                  </a:ext>
                </a:extLst>
              </a:tr>
              <a:tr h="65062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HumulinR, Actrapid</a:t>
                      </a:r>
                      <a:endParaRPr lang="cs-CZ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cs-CZ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HumulinN, Insuman basal</a:t>
                      </a:r>
                      <a:endParaRPr lang="cs-CZ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1026747"/>
                  </a:ext>
                </a:extLst>
              </a:tr>
              <a:tr h="650622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inzulinová analoga</a:t>
                      </a:r>
                      <a:endParaRPr lang="cs-CZ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ctr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nástup účinku: 15min</a:t>
                      </a:r>
                      <a:endParaRPr lang="cs-CZ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podat 10min před jídlem</a:t>
                      </a:r>
                      <a:endParaRPr lang="cs-CZ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nástup účinku:90-120min</a:t>
                      </a:r>
                      <a:endParaRPr lang="cs-CZ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před spaním</a:t>
                      </a:r>
                      <a:endParaRPr lang="cs-CZ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ctr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Novomix, Humalog mix</a:t>
                      </a:r>
                      <a:endParaRPr lang="cs-CZ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ctr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8306315"/>
                  </a:ext>
                </a:extLst>
              </a:tr>
              <a:tr h="65062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maximum: 30-90min</a:t>
                      </a:r>
                      <a:endParaRPr lang="cs-CZ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kryjí jen postprandiální období</a:t>
                      </a:r>
                      <a:endParaRPr lang="cs-CZ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nemají peak</a:t>
                      </a:r>
                      <a:endParaRPr lang="cs-CZ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4527237"/>
                  </a:ext>
                </a:extLst>
              </a:tr>
              <a:tr h="47102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trvání: 4-5hod</a:t>
                      </a:r>
                      <a:endParaRPr lang="cs-CZ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Novorapid, Humalog</a:t>
                      </a:r>
                      <a:endParaRPr lang="cs-CZ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trvání :24hod</a:t>
                      </a:r>
                      <a:endParaRPr lang="cs-CZ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8386206"/>
                  </a:ext>
                </a:extLst>
              </a:tr>
              <a:tr h="47102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cs-CZ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cs-CZ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Levemir, Lantus</a:t>
                      </a:r>
                      <a:endParaRPr lang="cs-CZ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6505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3236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E4C6818-080D-428C-AAE2-AF86815FD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cs-CZ" sz="6000" dirty="0">
                <a:solidFill>
                  <a:srgbClr val="FFFFFF"/>
                </a:solidFill>
              </a:rPr>
              <a:t>Hormon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C5C7FB-5634-49CB-AF18-D574982CF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4610" y="528320"/>
            <a:ext cx="6082110" cy="586232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rgbClr val="000000"/>
                </a:solidFill>
              </a:rPr>
              <a:t>Chemický posel, který slouží v organismu k přenosu informací při řízení funkcí orgánů a metabolických procesů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000000"/>
                </a:solidFill>
              </a:rPr>
              <a:t>Tvoří se:</a:t>
            </a:r>
          </a:p>
          <a:p>
            <a:r>
              <a:rPr lang="cs-CZ" sz="2400" dirty="0">
                <a:solidFill>
                  <a:srgbClr val="000000"/>
                </a:solidFill>
              </a:rPr>
              <a:t> ve žlázách s vnitřní sekrecí (hypofýza, štítná žláza, Langerhansovy ostrůvky v pankreatu,..)</a:t>
            </a:r>
          </a:p>
          <a:p>
            <a:r>
              <a:rPr lang="cs-CZ" sz="2400" dirty="0">
                <a:solidFill>
                  <a:srgbClr val="000000"/>
                </a:solidFill>
              </a:rPr>
              <a:t>v difusně rozesetých endokrinních buňkách (v CNS, srdečních síních, ledvinách,..)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000000"/>
                </a:solidFill>
              </a:rPr>
              <a:t>Podle chemické struktury:</a:t>
            </a:r>
          </a:p>
          <a:p>
            <a:r>
              <a:rPr lang="cs-CZ" sz="2400" dirty="0">
                <a:solidFill>
                  <a:srgbClr val="000000"/>
                </a:solidFill>
              </a:rPr>
              <a:t>Peptidové hormony (glykoproteiny)</a:t>
            </a:r>
          </a:p>
          <a:p>
            <a:r>
              <a:rPr lang="cs-CZ" sz="2400" dirty="0">
                <a:solidFill>
                  <a:srgbClr val="000000"/>
                </a:solidFill>
              </a:rPr>
              <a:t>Steroidní hormony</a:t>
            </a:r>
          </a:p>
          <a:p>
            <a:r>
              <a:rPr lang="cs-CZ" sz="2400" dirty="0">
                <a:solidFill>
                  <a:srgbClr val="000000"/>
                </a:solidFill>
              </a:rPr>
              <a:t>Deriváty tyrosinu (katecholaminy, hormony štítné žlázy)</a:t>
            </a:r>
          </a:p>
        </p:txBody>
      </p:sp>
    </p:spTree>
    <p:extLst>
      <p:ext uri="{BB962C8B-B14F-4D97-AF65-F5344CB8AC3E}">
        <p14:creationId xmlns:p14="http://schemas.microsoft.com/office/powerpoint/2010/main" val="947838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D17F87-FE96-4A5F-83F2-3E87B953B0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4BFBC11-8E98-4F11-8552-DB40FCC8F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863" y="666625"/>
            <a:ext cx="9768038" cy="305527"/>
          </a:xfrm>
        </p:spPr>
        <p:txBody>
          <a:bodyPr anchor="ctr">
            <a:normAutofit fontScale="90000"/>
          </a:bodyPr>
          <a:lstStyle/>
          <a:p>
            <a:pPr algn="r"/>
            <a:r>
              <a:rPr lang="cs-CZ"/>
              <a:t>PAD- perorální antidiabetika</a:t>
            </a:r>
            <a:endParaRPr lang="cs-CZ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46C973-6034-4DAE-8C50-764E316048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9705" cy="68580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2ADC72-9292-411C-B17E-1DC83998D3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53659" y="666625"/>
            <a:ext cx="0" cy="1207892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ulka 10">
            <a:extLst>
              <a:ext uri="{FF2B5EF4-FFF2-40B4-BE49-F238E27FC236}">
                <a16:creationId xmlns:a16="http://schemas.microsoft.com/office/drawing/2014/main" id="{189A86B5-EDD6-4A34-BFFF-E6D9487C31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7797"/>
              </p:ext>
            </p:extLst>
          </p:nvPr>
        </p:nvGraphicFramePr>
        <p:xfrm>
          <a:off x="173290" y="1280158"/>
          <a:ext cx="11877535" cy="54767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27734">
                  <a:extLst>
                    <a:ext uri="{9D8B030D-6E8A-4147-A177-3AD203B41FA5}">
                      <a16:colId xmlns:a16="http://schemas.microsoft.com/office/drawing/2014/main" val="444492234"/>
                    </a:ext>
                  </a:extLst>
                </a:gridCol>
                <a:gridCol w="1579741">
                  <a:extLst>
                    <a:ext uri="{9D8B030D-6E8A-4147-A177-3AD203B41FA5}">
                      <a16:colId xmlns:a16="http://schemas.microsoft.com/office/drawing/2014/main" val="4072093654"/>
                    </a:ext>
                  </a:extLst>
                </a:gridCol>
                <a:gridCol w="2284374">
                  <a:extLst>
                    <a:ext uri="{9D8B030D-6E8A-4147-A177-3AD203B41FA5}">
                      <a16:colId xmlns:a16="http://schemas.microsoft.com/office/drawing/2014/main" val="3468329910"/>
                    </a:ext>
                  </a:extLst>
                </a:gridCol>
                <a:gridCol w="2205814">
                  <a:extLst>
                    <a:ext uri="{9D8B030D-6E8A-4147-A177-3AD203B41FA5}">
                      <a16:colId xmlns:a16="http://schemas.microsoft.com/office/drawing/2014/main" val="812624517"/>
                    </a:ext>
                  </a:extLst>
                </a:gridCol>
                <a:gridCol w="2079872">
                  <a:extLst>
                    <a:ext uri="{9D8B030D-6E8A-4147-A177-3AD203B41FA5}">
                      <a16:colId xmlns:a16="http://schemas.microsoft.com/office/drawing/2014/main" val="36015164"/>
                    </a:ext>
                  </a:extLst>
                </a:gridCol>
              </a:tblGrid>
              <a:tr h="266641">
                <a:tc rowSpan="5"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 dirty="0">
                          <a:effectLst/>
                        </a:rPr>
                        <a:t>↑citlivosti tkání k insulinu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62B4C6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Biguanidy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Metformin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62B4C6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Stadamet, Siofor, Glucophage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KI: CHRI kreat &gt;150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248249"/>
                  </a:ext>
                </a:extLst>
              </a:tr>
              <a:tr h="28066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      NYHA III-IV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932276"/>
                  </a:ext>
                </a:extLst>
              </a:tr>
              <a:tr h="28066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      choroby jater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942942"/>
                  </a:ext>
                </a:extLst>
              </a:tr>
              <a:tr h="28066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NÚ: laktacidóza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8683988"/>
                  </a:ext>
                </a:extLst>
              </a:tr>
              <a:tr h="29034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Glitazony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Thiazolidindiony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Pioglitazon, Actos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 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839913"/>
                  </a:ext>
                </a:extLst>
              </a:tr>
              <a:tr h="280667">
                <a:tc rowSpan="4"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 dirty="0">
                          <a:effectLst/>
                        </a:rPr>
                        <a:t>↑ citlivosti tkání k insulinu, ↑citlivosti </a:t>
                      </a:r>
                      <a:r>
                        <a:rPr lang="cs-CZ" sz="1600" u="none" strike="noStrike" dirty="0" err="1">
                          <a:effectLst/>
                        </a:rPr>
                        <a:t>tk.k</a:t>
                      </a:r>
                      <a:r>
                        <a:rPr lang="cs-CZ" sz="1600" u="none" strike="noStrike" dirty="0">
                          <a:effectLst/>
                        </a:rPr>
                        <a:t> insulinu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 dirty="0">
                          <a:effectLst/>
                        </a:rPr>
                        <a:t>Deriváty </a:t>
                      </a:r>
                      <a:r>
                        <a:rPr lang="cs-CZ" sz="1600" u="none" strike="noStrike" dirty="0" err="1">
                          <a:effectLst/>
                        </a:rPr>
                        <a:t>sulfonyurey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62B4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Gliklazid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Gliklazid Actavis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KI: CHRI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95247380"/>
                  </a:ext>
                </a:extLst>
              </a:tr>
              <a:tr h="28066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Glimepirid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Amaryl, Eglymad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NÚ: hypoglykemie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66425295"/>
                  </a:ext>
                </a:extLst>
              </a:tr>
              <a:tr h="28066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Glikvidon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 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zadržování tekutin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832827216"/>
                  </a:ext>
                </a:extLst>
              </a:tr>
              <a:tr h="29034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 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zvyšují chuť k jídlu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6801898"/>
                  </a:ext>
                </a:extLst>
              </a:tr>
              <a:tr h="280667">
                <a:tc rowSpan="5"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↑ sekrece insulinu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62B4C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Glinidy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 dirty="0" err="1">
                          <a:effectLst/>
                        </a:rPr>
                        <a:t>Repaglinid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62B4C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Repaglinide, Dibetix, Prandin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rychlejší nástup účinku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1375434"/>
                  </a:ext>
                </a:extLst>
              </a:tr>
              <a:tr h="52389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kratší poločas- 3x denně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6564372"/>
                  </a:ext>
                </a:extLst>
              </a:tr>
              <a:tr h="28066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Inkretiny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Exenatid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Byetta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s.c.!!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776149"/>
                  </a:ext>
                </a:extLst>
              </a:tr>
              <a:tr h="28066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 err="1">
                          <a:effectLst/>
                        </a:rPr>
                        <a:t>Liraglutid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</a:rPr>
                        <a:t> 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 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160369"/>
                  </a:ext>
                </a:extLst>
              </a:tr>
              <a:tr h="52651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Gliptiny= DPP4 inh.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Sitagliptin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 err="1">
                          <a:effectLst/>
                        </a:rPr>
                        <a:t>Janumet</a:t>
                      </a:r>
                      <a:r>
                        <a:rPr lang="cs-CZ" sz="1600" u="none" strike="noStrike" dirty="0">
                          <a:effectLst/>
                        </a:rPr>
                        <a:t>, </a:t>
                      </a:r>
                      <a:r>
                        <a:rPr lang="cs-CZ" sz="1600" u="none" strike="noStrike" dirty="0" err="1">
                          <a:effectLst/>
                        </a:rPr>
                        <a:t>Januvia</a:t>
                      </a:r>
                      <a:r>
                        <a:rPr lang="cs-CZ" sz="1600" u="none" strike="noStrike" dirty="0">
                          <a:effectLst/>
                        </a:rPr>
                        <a:t>, </a:t>
                      </a:r>
                      <a:r>
                        <a:rPr lang="cs-CZ" sz="1600" u="none" strike="noStrike" dirty="0" err="1">
                          <a:effectLst/>
                        </a:rPr>
                        <a:t>Efficib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AF2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 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60370"/>
                  </a:ext>
                </a:extLst>
              </a:tr>
              <a:tr h="526514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zpomalení vstřebávání 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Inhibitory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Akarbóza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 err="1">
                          <a:effectLst/>
                        </a:rPr>
                        <a:t>Glucobay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při nedodržení diety průjmy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71576125"/>
                  </a:ext>
                </a:extLst>
              </a:tr>
              <a:tr h="526514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sacharidů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glukosidáz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Miglitol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 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</a:rPr>
                        <a:t>meteorismus, pomocný lék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631137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7334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DE0F71-C3B5-4D09-BB21-9609ECFEC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formy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D3F581-0D9B-4177-AA1E-B8029901B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MODY- maturity </a:t>
            </a:r>
            <a:r>
              <a:rPr lang="cs-CZ" dirty="0" err="1"/>
              <a:t>onset</a:t>
            </a:r>
            <a:r>
              <a:rPr lang="cs-CZ" dirty="0"/>
              <a:t> diabetes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young</a:t>
            </a:r>
            <a:r>
              <a:rPr lang="cs-CZ" dirty="0"/>
              <a:t>, obvykle asymptomatické, u lidí do 30let</a:t>
            </a:r>
          </a:p>
          <a:p>
            <a:r>
              <a:rPr lang="cs-CZ" dirty="0"/>
              <a:t>Gestační diabetes- nově vzniká v graviditě a mizí po porodu</a:t>
            </a:r>
          </a:p>
          <a:p>
            <a:pPr marL="0" indent="0">
              <a:buNone/>
            </a:pPr>
            <a:r>
              <a:rPr lang="cs-CZ" dirty="0"/>
              <a:t>                              - </a:t>
            </a:r>
            <a:r>
              <a:rPr lang="cs-CZ" dirty="0" err="1"/>
              <a:t>oGTT</a:t>
            </a:r>
            <a:r>
              <a:rPr lang="cs-CZ" dirty="0"/>
              <a:t> mezi 24.-28.t.g. u všech</a:t>
            </a:r>
          </a:p>
          <a:p>
            <a:r>
              <a:rPr lang="cs-CZ" dirty="0"/>
              <a:t>Prediabetes- vyšší glykemie nalačno nebo poručená </a:t>
            </a:r>
            <a:r>
              <a:rPr lang="cs-CZ" dirty="0" err="1"/>
              <a:t>glukosová</a:t>
            </a:r>
            <a:r>
              <a:rPr lang="cs-CZ" dirty="0"/>
              <a:t> tolerance</a:t>
            </a:r>
          </a:p>
          <a:p>
            <a:r>
              <a:rPr lang="cs-CZ" dirty="0"/>
              <a:t>Sekundární diabetes- endokrinní (vyšší </a:t>
            </a:r>
            <a:r>
              <a:rPr lang="cs-CZ" dirty="0" err="1"/>
              <a:t>kortisol</a:t>
            </a:r>
            <a:r>
              <a:rPr lang="cs-CZ" dirty="0"/>
              <a:t>, STH, fT4, </a:t>
            </a:r>
            <a:r>
              <a:rPr lang="cs-CZ" dirty="0" err="1"/>
              <a:t>feochromocytom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                                   </a:t>
            </a:r>
            <a:r>
              <a:rPr lang="cs-CZ" dirty="0" err="1"/>
              <a:t>pankreatoprivní</a:t>
            </a:r>
            <a:r>
              <a:rPr lang="cs-CZ" dirty="0"/>
              <a:t> (CF, trauma, hemochromatóza)</a:t>
            </a:r>
          </a:p>
          <a:p>
            <a:pPr marL="0" indent="0">
              <a:buNone/>
            </a:pPr>
            <a:r>
              <a:rPr lang="cs-CZ" dirty="0"/>
              <a:t>                                   léky (</a:t>
            </a:r>
            <a:r>
              <a:rPr lang="cs-CZ" dirty="0" err="1"/>
              <a:t>kys.nikotinová</a:t>
            </a:r>
            <a:r>
              <a:rPr lang="cs-CZ" dirty="0"/>
              <a:t>, glukokortikoidy)</a:t>
            </a:r>
          </a:p>
          <a:p>
            <a:pPr marL="0" indent="0">
              <a:buNone/>
            </a:pPr>
            <a:r>
              <a:rPr lang="cs-CZ" dirty="0"/>
              <a:t>                                   infekce (kongenitální rubeola, CMV)</a:t>
            </a:r>
          </a:p>
          <a:p>
            <a:pPr marL="0" indent="0">
              <a:buNone/>
            </a:pPr>
            <a:r>
              <a:rPr lang="cs-CZ" dirty="0"/>
              <a:t>                                   Downův </a:t>
            </a:r>
            <a:r>
              <a:rPr lang="cs-CZ" dirty="0" err="1"/>
              <a:t>sy</a:t>
            </a:r>
            <a:r>
              <a:rPr lang="cs-CZ" dirty="0"/>
              <a:t>, </a:t>
            </a:r>
            <a:r>
              <a:rPr lang="cs-CZ" dirty="0" err="1"/>
              <a:t>Klinfelterův</a:t>
            </a:r>
            <a:r>
              <a:rPr lang="cs-CZ" dirty="0"/>
              <a:t> </a:t>
            </a:r>
            <a:r>
              <a:rPr lang="cs-CZ" dirty="0" err="1"/>
              <a:t>sy</a:t>
            </a:r>
            <a:r>
              <a:rPr lang="cs-CZ" dirty="0"/>
              <a:t>, </a:t>
            </a:r>
            <a:r>
              <a:rPr lang="cs-CZ" dirty="0" err="1"/>
              <a:t>Turnerův</a:t>
            </a:r>
            <a:r>
              <a:rPr lang="cs-CZ" dirty="0"/>
              <a:t> </a:t>
            </a:r>
            <a:r>
              <a:rPr lang="cs-CZ" dirty="0" err="1"/>
              <a:t>sy</a:t>
            </a:r>
            <a:r>
              <a:rPr lang="cs-CZ" dirty="0"/>
              <a:t>,..</a:t>
            </a:r>
          </a:p>
        </p:txBody>
      </p:sp>
    </p:spTree>
    <p:extLst>
      <p:ext uri="{BB962C8B-B14F-4D97-AF65-F5344CB8AC3E}">
        <p14:creationId xmlns:p14="http://schemas.microsoft.com/office/powerpoint/2010/main" val="376280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89DBA3C2-C92B-4CEB-868F-52A62295B3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07F5B22-1441-4A5F-88F0-1FFC7157B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6" y="382385"/>
            <a:ext cx="10668004" cy="1113295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komplikace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007CBF-9ED6-4948-A968-3C9124492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6" y="1785257"/>
            <a:ext cx="10668004" cy="3440539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Diabetická </a:t>
            </a:r>
            <a:r>
              <a:rPr lang="cs-CZ" sz="2400" dirty="0" err="1"/>
              <a:t>ketoacidóza</a:t>
            </a:r>
            <a:r>
              <a:rPr lang="cs-CZ" sz="2400" dirty="0"/>
              <a:t>, </a:t>
            </a:r>
            <a:r>
              <a:rPr lang="cs-CZ" sz="2400" dirty="0" err="1"/>
              <a:t>ketoacidotické</a:t>
            </a:r>
            <a:r>
              <a:rPr lang="cs-CZ" sz="2400" dirty="0"/>
              <a:t> koma</a:t>
            </a:r>
          </a:p>
          <a:p>
            <a:r>
              <a:rPr lang="cs-CZ" sz="2400" dirty="0" err="1"/>
              <a:t>Laktacidóza</a:t>
            </a:r>
            <a:r>
              <a:rPr lang="cs-CZ" sz="2400" dirty="0"/>
              <a:t>, koma</a:t>
            </a:r>
          </a:p>
          <a:p>
            <a:r>
              <a:rPr lang="cs-CZ" sz="2400" dirty="0"/>
              <a:t>Hypoglykemie</a:t>
            </a:r>
          </a:p>
          <a:p>
            <a:r>
              <a:rPr lang="cs-CZ" sz="2400" dirty="0"/>
              <a:t>Nefropatie</a:t>
            </a:r>
          </a:p>
          <a:p>
            <a:r>
              <a:rPr lang="cs-CZ" sz="2400" dirty="0"/>
              <a:t>Retinopatie </a:t>
            </a:r>
          </a:p>
          <a:p>
            <a:r>
              <a:rPr lang="cs-CZ" sz="2400" dirty="0"/>
              <a:t>Polyneuropatie</a:t>
            </a:r>
          </a:p>
          <a:p>
            <a:r>
              <a:rPr lang="cs-CZ" sz="2400" dirty="0"/>
              <a:t>Syndrom diabetické nohy</a:t>
            </a:r>
          </a:p>
          <a:p>
            <a:r>
              <a:rPr lang="cs-CZ" sz="2400" dirty="0"/>
              <a:t>ICHS, CMP, ICHDKK</a:t>
            </a:r>
          </a:p>
        </p:txBody>
      </p:sp>
      <p:sp>
        <p:nvSpPr>
          <p:cNvPr id="15" name="Freeform: Shape 9">
            <a:extLst>
              <a:ext uri="{FF2B5EF4-FFF2-40B4-BE49-F238E27FC236}">
                <a16:creationId xmlns:a16="http://schemas.microsoft.com/office/drawing/2014/main" id="{0A5C11C9-65D2-491A-A266-6ADBD2CB441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006736"/>
            <a:ext cx="12191998" cy="851265"/>
          </a:xfrm>
          <a:custGeom>
            <a:avLst/>
            <a:gdLst>
              <a:gd name="connsiteX0" fmla="*/ 619389 w 12191998"/>
              <a:gd name="connsiteY0" fmla="*/ 0 h 851265"/>
              <a:gd name="connsiteX1" fmla="*/ 687652 w 12191998"/>
              <a:gd name="connsiteY1" fmla="*/ 3175 h 851265"/>
              <a:gd name="connsiteX2" fmla="*/ 747977 w 12191998"/>
              <a:gd name="connsiteY2" fmla="*/ 9525 h 851265"/>
              <a:gd name="connsiteX3" fmla="*/ 800364 w 12191998"/>
              <a:gd name="connsiteY3" fmla="*/ 20637 h 851265"/>
              <a:gd name="connsiteX4" fmla="*/ 846402 w 12191998"/>
              <a:gd name="connsiteY4" fmla="*/ 36512 h 851265"/>
              <a:gd name="connsiteX5" fmla="*/ 887677 w 12191998"/>
              <a:gd name="connsiteY5" fmla="*/ 52387 h 851265"/>
              <a:gd name="connsiteX6" fmla="*/ 924189 w 12191998"/>
              <a:gd name="connsiteY6" fmla="*/ 68262 h 851265"/>
              <a:gd name="connsiteX7" fmla="*/ 962289 w 12191998"/>
              <a:gd name="connsiteY7" fmla="*/ 87312 h 851265"/>
              <a:gd name="connsiteX8" fmla="*/ 1000389 w 12191998"/>
              <a:gd name="connsiteY8" fmla="*/ 106362 h 851265"/>
              <a:gd name="connsiteX9" fmla="*/ 1036902 w 12191998"/>
              <a:gd name="connsiteY9" fmla="*/ 125412 h 851265"/>
              <a:gd name="connsiteX10" fmla="*/ 1078177 w 12191998"/>
              <a:gd name="connsiteY10" fmla="*/ 141287 h 851265"/>
              <a:gd name="connsiteX11" fmla="*/ 1124214 w 12191998"/>
              <a:gd name="connsiteY11" fmla="*/ 155575 h 851265"/>
              <a:gd name="connsiteX12" fmla="*/ 1176602 w 12191998"/>
              <a:gd name="connsiteY12" fmla="*/ 166687 h 851265"/>
              <a:gd name="connsiteX13" fmla="*/ 1236927 w 12191998"/>
              <a:gd name="connsiteY13" fmla="*/ 174625 h 851265"/>
              <a:gd name="connsiteX14" fmla="*/ 1305189 w 12191998"/>
              <a:gd name="connsiteY14" fmla="*/ 176212 h 851265"/>
              <a:gd name="connsiteX15" fmla="*/ 1373452 w 12191998"/>
              <a:gd name="connsiteY15" fmla="*/ 174625 h 851265"/>
              <a:gd name="connsiteX16" fmla="*/ 1433777 w 12191998"/>
              <a:gd name="connsiteY16" fmla="*/ 166687 h 851265"/>
              <a:gd name="connsiteX17" fmla="*/ 1486164 w 12191998"/>
              <a:gd name="connsiteY17" fmla="*/ 155575 h 851265"/>
              <a:gd name="connsiteX18" fmla="*/ 1532202 w 12191998"/>
              <a:gd name="connsiteY18" fmla="*/ 141287 h 851265"/>
              <a:gd name="connsiteX19" fmla="*/ 1573477 w 12191998"/>
              <a:gd name="connsiteY19" fmla="*/ 125412 h 851265"/>
              <a:gd name="connsiteX20" fmla="*/ 1609989 w 12191998"/>
              <a:gd name="connsiteY20" fmla="*/ 106362 h 851265"/>
              <a:gd name="connsiteX21" fmla="*/ 1648089 w 12191998"/>
              <a:gd name="connsiteY21" fmla="*/ 87312 h 851265"/>
              <a:gd name="connsiteX22" fmla="*/ 1686189 w 12191998"/>
              <a:gd name="connsiteY22" fmla="*/ 68262 h 851265"/>
              <a:gd name="connsiteX23" fmla="*/ 1722702 w 12191998"/>
              <a:gd name="connsiteY23" fmla="*/ 52387 h 851265"/>
              <a:gd name="connsiteX24" fmla="*/ 1763977 w 12191998"/>
              <a:gd name="connsiteY24" fmla="*/ 36512 h 851265"/>
              <a:gd name="connsiteX25" fmla="*/ 1810014 w 12191998"/>
              <a:gd name="connsiteY25" fmla="*/ 20637 h 851265"/>
              <a:gd name="connsiteX26" fmla="*/ 1862402 w 12191998"/>
              <a:gd name="connsiteY26" fmla="*/ 9525 h 851265"/>
              <a:gd name="connsiteX27" fmla="*/ 1922727 w 12191998"/>
              <a:gd name="connsiteY27" fmla="*/ 3175 h 851265"/>
              <a:gd name="connsiteX28" fmla="*/ 1990989 w 12191998"/>
              <a:gd name="connsiteY28" fmla="*/ 0 h 851265"/>
              <a:gd name="connsiteX29" fmla="*/ 2059252 w 12191998"/>
              <a:gd name="connsiteY29" fmla="*/ 3175 h 851265"/>
              <a:gd name="connsiteX30" fmla="*/ 2119577 w 12191998"/>
              <a:gd name="connsiteY30" fmla="*/ 9525 h 851265"/>
              <a:gd name="connsiteX31" fmla="*/ 2171964 w 12191998"/>
              <a:gd name="connsiteY31" fmla="*/ 20637 h 851265"/>
              <a:gd name="connsiteX32" fmla="*/ 2218002 w 12191998"/>
              <a:gd name="connsiteY32" fmla="*/ 36512 h 851265"/>
              <a:gd name="connsiteX33" fmla="*/ 2259277 w 12191998"/>
              <a:gd name="connsiteY33" fmla="*/ 52387 h 851265"/>
              <a:gd name="connsiteX34" fmla="*/ 2295789 w 12191998"/>
              <a:gd name="connsiteY34" fmla="*/ 68262 h 851265"/>
              <a:gd name="connsiteX35" fmla="*/ 2333889 w 12191998"/>
              <a:gd name="connsiteY35" fmla="*/ 87312 h 851265"/>
              <a:gd name="connsiteX36" fmla="*/ 2371989 w 12191998"/>
              <a:gd name="connsiteY36" fmla="*/ 106362 h 851265"/>
              <a:gd name="connsiteX37" fmla="*/ 2408502 w 12191998"/>
              <a:gd name="connsiteY37" fmla="*/ 125412 h 851265"/>
              <a:gd name="connsiteX38" fmla="*/ 2449777 w 12191998"/>
              <a:gd name="connsiteY38" fmla="*/ 141287 h 851265"/>
              <a:gd name="connsiteX39" fmla="*/ 2495814 w 12191998"/>
              <a:gd name="connsiteY39" fmla="*/ 155575 h 851265"/>
              <a:gd name="connsiteX40" fmla="*/ 2548202 w 12191998"/>
              <a:gd name="connsiteY40" fmla="*/ 166687 h 851265"/>
              <a:gd name="connsiteX41" fmla="*/ 2608527 w 12191998"/>
              <a:gd name="connsiteY41" fmla="*/ 174625 h 851265"/>
              <a:gd name="connsiteX42" fmla="*/ 2676789 w 12191998"/>
              <a:gd name="connsiteY42" fmla="*/ 176212 h 851265"/>
              <a:gd name="connsiteX43" fmla="*/ 2745052 w 12191998"/>
              <a:gd name="connsiteY43" fmla="*/ 174625 h 851265"/>
              <a:gd name="connsiteX44" fmla="*/ 2805377 w 12191998"/>
              <a:gd name="connsiteY44" fmla="*/ 166687 h 851265"/>
              <a:gd name="connsiteX45" fmla="*/ 2857764 w 12191998"/>
              <a:gd name="connsiteY45" fmla="*/ 155575 h 851265"/>
              <a:gd name="connsiteX46" fmla="*/ 2903802 w 12191998"/>
              <a:gd name="connsiteY46" fmla="*/ 141287 h 851265"/>
              <a:gd name="connsiteX47" fmla="*/ 2945077 w 12191998"/>
              <a:gd name="connsiteY47" fmla="*/ 125412 h 851265"/>
              <a:gd name="connsiteX48" fmla="*/ 2981589 w 12191998"/>
              <a:gd name="connsiteY48" fmla="*/ 106362 h 851265"/>
              <a:gd name="connsiteX49" fmla="*/ 3019689 w 12191998"/>
              <a:gd name="connsiteY49" fmla="*/ 87312 h 851265"/>
              <a:gd name="connsiteX50" fmla="*/ 3057789 w 12191998"/>
              <a:gd name="connsiteY50" fmla="*/ 68262 h 851265"/>
              <a:gd name="connsiteX51" fmla="*/ 3094302 w 12191998"/>
              <a:gd name="connsiteY51" fmla="*/ 52387 h 851265"/>
              <a:gd name="connsiteX52" fmla="*/ 3135577 w 12191998"/>
              <a:gd name="connsiteY52" fmla="*/ 36512 h 851265"/>
              <a:gd name="connsiteX53" fmla="*/ 3181614 w 12191998"/>
              <a:gd name="connsiteY53" fmla="*/ 20637 h 851265"/>
              <a:gd name="connsiteX54" fmla="*/ 3234002 w 12191998"/>
              <a:gd name="connsiteY54" fmla="*/ 9525 h 851265"/>
              <a:gd name="connsiteX55" fmla="*/ 3294327 w 12191998"/>
              <a:gd name="connsiteY55" fmla="*/ 3175 h 851265"/>
              <a:gd name="connsiteX56" fmla="*/ 3361002 w 12191998"/>
              <a:gd name="connsiteY56" fmla="*/ 0 h 851265"/>
              <a:gd name="connsiteX57" fmla="*/ 3430852 w 12191998"/>
              <a:gd name="connsiteY57" fmla="*/ 3175 h 851265"/>
              <a:gd name="connsiteX58" fmla="*/ 3491177 w 12191998"/>
              <a:gd name="connsiteY58" fmla="*/ 9525 h 851265"/>
              <a:gd name="connsiteX59" fmla="*/ 3543564 w 12191998"/>
              <a:gd name="connsiteY59" fmla="*/ 20637 h 851265"/>
              <a:gd name="connsiteX60" fmla="*/ 3589602 w 12191998"/>
              <a:gd name="connsiteY60" fmla="*/ 36512 h 851265"/>
              <a:gd name="connsiteX61" fmla="*/ 3630877 w 12191998"/>
              <a:gd name="connsiteY61" fmla="*/ 52387 h 851265"/>
              <a:gd name="connsiteX62" fmla="*/ 3667389 w 12191998"/>
              <a:gd name="connsiteY62" fmla="*/ 68262 h 851265"/>
              <a:gd name="connsiteX63" fmla="*/ 3705489 w 12191998"/>
              <a:gd name="connsiteY63" fmla="*/ 87312 h 851265"/>
              <a:gd name="connsiteX64" fmla="*/ 3743589 w 12191998"/>
              <a:gd name="connsiteY64" fmla="*/ 106362 h 851265"/>
              <a:gd name="connsiteX65" fmla="*/ 3780102 w 12191998"/>
              <a:gd name="connsiteY65" fmla="*/ 125412 h 851265"/>
              <a:gd name="connsiteX66" fmla="*/ 3821377 w 12191998"/>
              <a:gd name="connsiteY66" fmla="*/ 141287 h 851265"/>
              <a:gd name="connsiteX67" fmla="*/ 3867414 w 12191998"/>
              <a:gd name="connsiteY67" fmla="*/ 155575 h 851265"/>
              <a:gd name="connsiteX68" fmla="*/ 3919802 w 12191998"/>
              <a:gd name="connsiteY68" fmla="*/ 166687 h 851265"/>
              <a:gd name="connsiteX69" fmla="*/ 3980127 w 12191998"/>
              <a:gd name="connsiteY69" fmla="*/ 174625 h 851265"/>
              <a:gd name="connsiteX70" fmla="*/ 4048389 w 12191998"/>
              <a:gd name="connsiteY70" fmla="*/ 176212 h 851265"/>
              <a:gd name="connsiteX71" fmla="*/ 4116652 w 12191998"/>
              <a:gd name="connsiteY71" fmla="*/ 174625 h 851265"/>
              <a:gd name="connsiteX72" fmla="*/ 4176977 w 12191998"/>
              <a:gd name="connsiteY72" fmla="*/ 166687 h 851265"/>
              <a:gd name="connsiteX73" fmla="*/ 4229364 w 12191998"/>
              <a:gd name="connsiteY73" fmla="*/ 155575 h 851265"/>
              <a:gd name="connsiteX74" fmla="*/ 4275402 w 12191998"/>
              <a:gd name="connsiteY74" fmla="*/ 141287 h 851265"/>
              <a:gd name="connsiteX75" fmla="*/ 4316677 w 12191998"/>
              <a:gd name="connsiteY75" fmla="*/ 125412 h 851265"/>
              <a:gd name="connsiteX76" fmla="*/ 4353189 w 12191998"/>
              <a:gd name="connsiteY76" fmla="*/ 106362 h 851265"/>
              <a:gd name="connsiteX77" fmla="*/ 4429389 w 12191998"/>
              <a:gd name="connsiteY77" fmla="*/ 68262 h 851265"/>
              <a:gd name="connsiteX78" fmla="*/ 4465902 w 12191998"/>
              <a:gd name="connsiteY78" fmla="*/ 52387 h 851265"/>
              <a:gd name="connsiteX79" fmla="*/ 4507177 w 12191998"/>
              <a:gd name="connsiteY79" fmla="*/ 36512 h 851265"/>
              <a:gd name="connsiteX80" fmla="*/ 4553216 w 12191998"/>
              <a:gd name="connsiteY80" fmla="*/ 20637 h 851265"/>
              <a:gd name="connsiteX81" fmla="*/ 4605602 w 12191998"/>
              <a:gd name="connsiteY81" fmla="*/ 9525 h 851265"/>
              <a:gd name="connsiteX82" fmla="*/ 4665928 w 12191998"/>
              <a:gd name="connsiteY82" fmla="*/ 3175 h 851265"/>
              <a:gd name="connsiteX83" fmla="*/ 4734189 w 12191998"/>
              <a:gd name="connsiteY83" fmla="*/ 0 h 851265"/>
              <a:gd name="connsiteX84" fmla="*/ 4802453 w 12191998"/>
              <a:gd name="connsiteY84" fmla="*/ 3175 h 851265"/>
              <a:gd name="connsiteX85" fmla="*/ 4862777 w 12191998"/>
              <a:gd name="connsiteY85" fmla="*/ 9525 h 851265"/>
              <a:gd name="connsiteX86" fmla="*/ 4915165 w 12191998"/>
              <a:gd name="connsiteY86" fmla="*/ 20637 h 851265"/>
              <a:gd name="connsiteX87" fmla="*/ 4961202 w 12191998"/>
              <a:gd name="connsiteY87" fmla="*/ 36512 h 851265"/>
              <a:gd name="connsiteX88" fmla="*/ 5002478 w 12191998"/>
              <a:gd name="connsiteY88" fmla="*/ 52387 h 851265"/>
              <a:gd name="connsiteX89" fmla="*/ 5038989 w 12191998"/>
              <a:gd name="connsiteY89" fmla="*/ 68262 h 851265"/>
              <a:gd name="connsiteX90" fmla="*/ 5077091 w 12191998"/>
              <a:gd name="connsiteY90" fmla="*/ 87312 h 851265"/>
              <a:gd name="connsiteX91" fmla="*/ 5115189 w 12191998"/>
              <a:gd name="connsiteY91" fmla="*/ 106362 h 851265"/>
              <a:gd name="connsiteX92" fmla="*/ 5151702 w 12191998"/>
              <a:gd name="connsiteY92" fmla="*/ 125412 h 851265"/>
              <a:gd name="connsiteX93" fmla="*/ 5192978 w 12191998"/>
              <a:gd name="connsiteY93" fmla="*/ 141287 h 851265"/>
              <a:gd name="connsiteX94" fmla="*/ 5239014 w 12191998"/>
              <a:gd name="connsiteY94" fmla="*/ 155575 h 851265"/>
              <a:gd name="connsiteX95" fmla="*/ 5291401 w 12191998"/>
              <a:gd name="connsiteY95" fmla="*/ 166687 h 851265"/>
              <a:gd name="connsiteX96" fmla="*/ 5351727 w 12191998"/>
              <a:gd name="connsiteY96" fmla="*/ 174625 h 851265"/>
              <a:gd name="connsiteX97" fmla="*/ 5410199 w 12191998"/>
              <a:gd name="connsiteY97" fmla="*/ 175985 h 851265"/>
              <a:gd name="connsiteX98" fmla="*/ 5468671 w 12191998"/>
              <a:gd name="connsiteY98" fmla="*/ 174625 h 851265"/>
              <a:gd name="connsiteX99" fmla="*/ 5528996 w 12191998"/>
              <a:gd name="connsiteY99" fmla="*/ 166687 h 851265"/>
              <a:gd name="connsiteX100" fmla="*/ 5581383 w 12191998"/>
              <a:gd name="connsiteY100" fmla="*/ 155575 h 851265"/>
              <a:gd name="connsiteX101" fmla="*/ 5627421 w 12191998"/>
              <a:gd name="connsiteY101" fmla="*/ 141287 h 851265"/>
              <a:gd name="connsiteX102" fmla="*/ 5668696 w 12191998"/>
              <a:gd name="connsiteY102" fmla="*/ 125412 h 851265"/>
              <a:gd name="connsiteX103" fmla="*/ 5705210 w 12191998"/>
              <a:gd name="connsiteY103" fmla="*/ 106362 h 851265"/>
              <a:gd name="connsiteX104" fmla="*/ 5743308 w 12191998"/>
              <a:gd name="connsiteY104" fmla="*/ 87312 h 851265"/>
              <a:gd name="connsiteX105" fmla="*/ 5781408 w 12191998"/>
              <a:gd name="connsiteY105" fmla="*/ 68262 h 851265"/>
              <a:gd name="connsiteX106" fmla="*/ 5817921 w 12191998"/>
              <a:gd name="connsiteY106" fmla="*/ 52387 h 851265"/>
              <a:gd name="connsiteX107" fmla="*/ 5859196 w 12191998"/>
              <a:gd name="connsiteY107" fmla="*/ 36512 h 851265"/>
              <a:gd name="connsiteX108" fmla="*/ 5905234 w 12191998"/>
              <a:gd name="connsiteY108" fmla="*/ 20637 h 851265"/>
              <a:gd name="connsiteX109" fmla="*/ 5957621 w 12191998"/>
              <a:gd name="connsiteY109" fmla="*/ 9525 h 851265"/>
              <a:gd name="connsiteX110" fmla="*/ 6017948 w 12191998"/>
              <a:gd name="connsiteY110" fmla="*/ 3175 h 851265"/>
              <a:gd name="connsiteX111" fmla="*/ 6086210 w 12191998"/>
              <a:gd name="connsiteY111" fmla="*/ 0 h 851265"/>
              <a:gd name="connsiteX112" fmla="*/ 6095999 w 12191998"/>
              <a:gd name="connsiteY112" fmla="*/ 455 h 851265"/>
              <a:gd name="connsiteX113" fmla="*/ 6105789 w 12191998"/>
              <a:gd name="connsiteY113" fmla="*/ 0 h 851265"/>
              <a:gd name="connsiteX114" fmla="*/ 6174052 w 12191998"/>
              <a:gd name="connsiteY114" fmla="*/ 3175 h 851265"/>
              <a:gd name="connsiteX115" fmla="*/ 6234377 w 12191998"/>
              <a:gd name="connsiteY115" fmla="*/ 9525 h 851265"/>
              <a:gd name="connsiteX116" fmla="*/ 6286764 w 12191998"/>
              <a:gd name="connsiteY116" fmla="*/ 20637 h 851265"/>
              <a:gd name="connsiteX117" fmla="*/ 6332802 w 12191998"/>
              <a:gd name="connsiteY117" fmla="*/ 36512 h 851265"/>
              <a:gd name="connsiteX118" fmla="*/ 6374077 w 12191998"/>
              <a:gd name="connsiteY118" fmla="*/ 52387 h 851265"/>
              <a:gd name="connsiteX119" fmla="*/ 6410589 w 12191998"/>
              <a:gd name="connsiteY119" fmla="*/ 68262 h 851265"/>
              <a:gd name="connsiteX120" fmla="*/ 6448689 w 12191998"/>
              <a:gd name="connsiteY120" fmla="*/ 87312 h 851265"/>
              <a:gd name="connsiteX121" fmla="*/ 6486789 w 12191998"/>
              <a:gd name="connsiteY121" fmla="*/ 106362 h 851265"/>
              <a:gd name="connsiteX122" fmla="*/ 6523302 w 12191998"/>
              <a:gd name="connsiteY122" fmla="*/ 125412 h 851265"/>
              <a:gd name="connsiteX123" fmla="*/ 6564577 w 12191998"/>
              <a:gd name="connsiteY123" fmla="*/ 141287 h 851265"/>
              <a:gd name="connsiteX124" fmla="*/ 6610614 w 12191998"/>
              <a:gd name="connsiteY124" fmla="*/ 155575 h 851265"/>
              <a:gd name="connsiteX125" fmla="*/ 6663002 w 12191998"/>
              <a:gd name="connsiteY125" fmla="*/ 166687 h 851265"/>
              <a:gd name="connsiteX126" fmla="*/ 6723327 w 12191998"/>
              <a:gd name="connsiteY126" fmla="*/ 174625 h 851265"/>
              <a:gd name="connsiteX127" fmla="*/ 6781799 w 12191998"/>
              <a:gd name="connsiteY127" fmla="*/ 175985 h 851265"/>
              <a:gd name="connsiteX128" fmla="*/ 6840271 w 12191998"/>
              <a:gd name="connsiteY128" fmla="*/ 174625 h 851265"/>
              <a:gd name="connsiteX129" fmla="*/ 6900596 w 12191998"/>
              <a:gd name="connsiteY129" fmla="*/ 166687 h 851265"/>
              <a:gd name="connsiteX130" fmla="*/ 6952983 w 12191998"/>
              <a:gd name="connsiteY130" fmla="*/ 155575 h 851265"/>
              <a:gd name="connsiteX131" fmla="*/ 6999021 w 12191998"/>
              <a:gd name="connsiteY131" fmla="*/ 141287 h 851265"/>
              <a:gd name="connsiteX132" fmla="*/ 7040296 w 12191998"/>
              <a:gd name="connsiteY132" fmla="*/ 125412 h 851265"/>
              <a:gd name="connsiteX133" fmla="*/ 7076808 w 12191998"/>
              <a:gd name="connsiteY133" fmla="*/ 106362 h 851265"/>
              <a:gd name="connsiteX134" fmla="*/ 7114908 w 12191998"/>
              <a:gd name="connsiteY134" fmla="*/ 87312 h 851265"/>
              <a:gd name="connsiteX135" fmla="*/ 7153008 w 12191998"/>
              <a:gd name="connsiteY135" fmla="*/ 68262 h 851265"/>
              <a:gd name="connsiteX136" fmla="*/ 7189521 w 12191998"/>
              <a:gd name="connsiteY136" fmla="*/ 52387 h 851265"/>
              <a:gd name="connsiteX137" fmla="*/ 7230796 w 12191998"/>
              <a:gd name="connsiteY137" fmla="*/ 36512 h 851265"/>
              <a:gd name="connsiteX138" fmla="*/ 7276833 w 12191998"/>
              <a:gd name="connsiteY138" fmla="*/ 20637 h 851265"/>
              <a:gd name="connsiteX139" fmla="*/ 7329221 w 12191998"/>
              <a:gd name="connsiteY139" fmla="*/ 9525 h 851265"/>
              <a:gd name="connsiteX140" fmla="*/ 7389546 w 12191998"/>
              <a:gd name="connsiteY140" fmla="*/ 3175 h 851265"/>
              <a:gd name="connsiteX141" fmla="*/ 7457808 w 12191998"/>
              <a:gd name="connsiteY141" fmla="*/ 0 h 851265"/>
              <a:gd name="connsiteX142" fmla="*/ 7526071 w 12191998"/>
              <a:gd name="connsiteY142" fmla="*/ 3175 h 851265"/>
              <a:gd name="connsiteX143" fmla="*/ 7586396 w 12191998"/>
              <a:gd name="connsiteY143" fmla="*/ 9525 h 851265"/>
              <a:gd name="connsiteX144" fmla="*/ 7638783 w 12191998"/>
              <a:gd name="connsiteY144" fmla="*/ 20637 h 851265"/>
              <a:gd name="connsiteX145" fmla="*/ 7684821 w 12191998"/>
              <a:gd name="connsiteY145" fmla="*/ 36512 h 851265"/>
              <a:gd name="connsiteX146" fmla="*/ 7726096 w 12191998"/>
              <a:gd name="connsiteY146" fmla="*/ 52387 h 851265"/>
              <a:gd name="connsiteX147" fmla="*/ 7762608 w 12191998"/>
              <a:gd name="connsiteY147" fmla="*/ 68262 h 851265"/>
              <a:gd name="connsiteX148" fmla="*/ 7800708 w 12191998"/>
              <a:gd name="connsiteY148" fmla="*/ 87312 h 851265"/>
              <a:gd name="connsiteX149" fmla="*/ 7838808 w 12191998"/>
              <a:gd name="connsiteY149" fmla="*/ 106362 h 851265"/>
              <a:gd name="connsiteX150" fmla="*/ 7875321 w 12191998"/>
              <a:gd name="connsiteY150" fmla="*/ 125412 h 851265"/>
              <a:gd name="connsiteX151" fmla="*/ 7916596 w 12191998"/>
              <a:gd name="connsiteY151" fmla="*/ 141287 h 851265"/>
              <a:gd name="connsiteX152" fmla="*/ 7962633 w 12191998"/>
              <a:gd name="connsiteY152" fmla="*/ 155575 h 851265"/>
              <a:gd name="connsiteX153" fmla="*/ 8015021 w 12191998"/>
              <a:gd name="connsiteY153" fmla="*/ 166687 h 851265"/>
              <a:gd name="connsiteX154" fmla="*/ 8075346 w 12191998"/>
              <a:gd name="connsiteY154" fmla="*/ 174625 h 851265"/>
              <a:gd name="connsiteX155" fmla="*/ 8143608 w 12191998"/>
              <a:gd name="connsiteY155" fmla="*/ 176212 h 851265"/>
              <a:gd name="connsiteX156" fmla="*/ 8211871 w 12191998"/>
              <a:gd name="connsiteY156" fmla="*/ 174625 h 851265"/>
              <a:gd name="connsiteX157" fmla="*/ 8272196 w 12191998"/>
              <a:gd name="connsiteY157" fmla="*/ 166687 h 851265"/>
              <a:gd name="connsiteX158" fmla="*/ 8324583 w 12191998"/>
              <a:gd name="connsiteY158" fmla="*/ 155575 h 851265"/>
              <a:gd name="connsiteX159" fmla="*/ 8370621 w 12191998"/>
              <a:gd name="connsiteY159" fmla="*/ 141287 h 851265"/>
              <a:gd name="connsiteX160" fmla="*/ 8411896 w 12191998"/>
              <a:gd name="connsiteY160" fmla="*/ 125412 h 851265"/>
              <a:gd name="connsiteX161" fmla="*/ 8448408 w 12191998"/>
              <a:gd name="connsiteY161" fmla="*/ 106362 h 851265"/>
              <a:gd name="connsiteX162" fmla="*/ 8486508 w 12191998"/>
              <a:gd name="connsiteY162" fmla="*/ 87312 h 851265"/>
              <a:gd name="connsiteX163" fmla="*/ 8524608 w 12191998"/>
              <a:gd name="connsiteY163" fmla="*/ 68262 h 851265"/>
              <a:gd name="connsiteX164" fmla="*/ 8561120 w 12191998"/>
              <a:gd name="connsiteY164" fmla="*/ 52387 h 851265"/>
              <a:gd name="connsiteX165" fmla="*/ 8602396 w 12191998"/>
              <a:gd name="connsiteY165" fmla="*/ 36512 h 851265"/>
              <a:gd name="connsiteX166" fmla="*/ 8648432 w 12191998"/>
              <a:gd name="connsiteY166" fmla="*/ 20637 h 851265"/>
              <a:gd name="connsiteX167" fmla="*/ 8700820 w 12191998"/>
              <a:gd name="connsiteY167" fmla="*/ 9525 h 851265"/>
              <a:gd name="connsiteX168" fmla="*/ 8761146 w 12191998"/>
              <a:gd name="connsiteY168" fmla="*/ 3175 h 851265"/>
              <a:gd name="connsiteX169" fmla="*/ 8827820 w 12191998"/>
              <a:gd name="connsiteY169" fmla="*/ 0 h 851265"/>
              <a:gd name="connsiteX170" fmla="*/ 8897670 w 12191998"/>
              <a:gd name="connsiteY170" fmla="*/ 3175 h 851265"/>
              <a:gd name="connsiteX171" fmla="*/ 8957996 w 12191998"/>
              <a:gd name="connsiteY171" fmla="*/ 9525 h 851265"/>
              <a:gd name="connsiteX172" fmla="*/ 9010382 w 12191998"/>
              <a:gd name="connsiteY172" fmla="*/ 20637 h 851265"/>
              <a:gd name="connsiteX173" fmla="*/ 9056420 w 12191998"/>
              <a:gd name="connsiteY173" fmla="*/ 36512 h 851265"/>
              <a:gd name="connsiteX174" fmla="*/ 9097696 w 12191998"/>
              <a:gd name="connsiteY174" fmla="*/ 52387 h 851265"/>
              <a:gd name="connsiteX175" fmla="*/ 9134208 w 12191998"/>
              <a:gd name="connsiteY175" fmla="*/ 68262 h 851265"/>
              <a:gd name="connsiteX176" fmla="*/ 9172308 w 12191998"/>
              <a:gd name="connsiteY176" fmla="*/ 87312 h 851265"/>
              <a:gd name="connsiteX177" fmla="*/ 9210408 w 12191998"/>
              <a:gd name="connsiteY177" fmla="*/ 106362 h 851265"/>
              <a:gd name="connsiteX178" fmla="*/ 9246920 w 12191998"/>
              <a:gd name="connsiteY178" fmla="*/ 125412 h 851265"/>
              <a:gd name="connsiteX179" fmla="*/ 9288196 w 12191998"/>
              <a:gd name="connsiteY179" fmla="*/ 141287 h 851265"/>
              <a:gd name="connsiteX180" fmla="*/ 9334232 w 12191998"/>
              <a:gd name="connsiteY180" fmla="*/ 155575 h 851265"/>
              <a:gd name="connsiteX181" fmla="*/ 9386620 w 12191998"/>
              <a:gd name="connsiteY181" fmla="*/ 166687 h 851265"/>
              <a:gd name="connsiteX182" fmla="*/ 9446946 w 12191998"/>
              <a:gd name="connsiteY182" fmla="*/ 174625 h 851265"/>
              <a:gd name="connsiteX183" fmla="*/ 9515208 w 12191998"/>
              <a:gd name="connsiteY183" fmla="*/ 176212 h 851265"/>
              <a:gd name="connsiteX184" fmla="*/ 9583470 w 12191998"/>
              <a:gd name="connsiteY184" fmla="*/ 174625 h 851265"/>
              <a:gd name="connsiteX185" fmla="*/ 9643796 w 12191998"/>
              <a:gd name="connsiteY185" fmla="*/ 166687 h 851265"/>
              <a:gd name="connsiteX186" fmla="*/ 9696182 w 12191998"/>
              <a:gd name="connsiteY186" fmla="*/ 155575 h 851265"/>
              <a:gd name="connsiteX187" fmla="*/ 9742220 w 12191998"/>
              <a:gd name="connsiteY187" fmla="*/ 141287 h 851265"/>
              <a:gd name="connsiteX188" fmla="*/ 9783496 w 12191998"/>
              <a:gd name="connsiteY188" fmla="*/ 125412 h 851265"/>
              <a:gd name="connsiteX189" fmla="*/ 9820008 w 12191998"/>
              <a:gd name="connsiteY189" fmla="*/ 106362 h 851265"/>
              <a:gd name="connsiteX190" fmla="*/ 9896208 w 12191998"/>
              <a:gd name="connsiteY190" fmla="*/ 68262 h 851265"/>
              <a:gd name="connsiteX191" fmla="*/ 9932720 w 12191998"/>
              <a:gd name="connsiteY191" fmla="*/ 52387 h 851265"/>
              <a:gd name="connsiteX192" fmla="*/ 9973996 w 12191998"/>
              <a:gd name="connsiteY192" fmla="*/ 36512 h 851265"/>
              <a:gd name="connsiteX193" fmla="*/ 10020032 w 12191998"/>
              <a:gd name="connsiteY193" fmla="*/ 20637 h 851265"/>
              <a:gd name="connsiteX194" fmla="*/ 10072420 w 12191998"/>
              <a:gd name="connsiteY194" fmla="*/ 9525 h 851265"/>
              <a:gd name="connsiteX195" fmla="*/ 10132746 w 12191998"/>
              <a:gd name="connsiteY195" fmla="*/ 3175 h 851265"/>
              <a:gd name="connsiteX196" fmla="*/ 10201008 w 12191998"/>
              <a:gd name="connsiteY196" fmla="*/ 0 h 851265"/>
              <a:gd name="connsiteX197" fmla="*/ 10269270 w 12191998"/>
              <a:gd name="connsiteY197" fmla="*/ 3175 h 851265"/>
              <a:gd name="connsiteX198" fmla="*/ 10329596 w 12191998"/>
              <a:gd name="connsiteY198" fmla="*/ 9525 h 851265"/>
              <a:gd name="connsiteX199" fmla="*/ 10381982 w 12191998"/>
              <a:gd name="connsiteY199" fmla="*/ 20637 h 851265"/>
              <a:gd name="connsiteX200" fmla="*/ 10428020 w 12191998"/>
              <a:gd name="connsiteY200" fmla="*/ 36512 h 851265"/>
              <a:gd name="connsiteX201" fmla="*/ 10469296 w 12191998"/>
              <a:gd name="connsiteY201" fmla="*/ 52387 h 851265"/>
              <a:gd name="connsiteX202" fmla="*/ 10505808 w 12191998"/>
              <a:gd name="connsiteY202" fmla="*/ 68262 h 851265"/>
              <a:gd name="connsiteX203" fmla="*/ 10543908 w 12191998"/>
              <a:gd name="connsiteY203" fmla="*/ 87312 h 851265"/>
              <a:gd name="connsiteX204" fmla="*/ 10582008 w 12191998"/>
              <a:gd name="connsiteY204" fmla="*/ 106362 h 851265"/>
              <a:gd name="connsiteX205" fmla="*/ 10618520 w 12191998"/>
              <a:gd name="connsiteY205" fmla="*/ 125412 h 851265"/>
              <a:gd name="connsiteX206" fmla="*/ 10659796 w 12191998"/>
              <a:gd name="connsiteY206" fmla="*/ 141287 h 851265"/>
              <a:gd name="connsiteX207" fmla="*/ 10705832 w 12191998"/>
              <a:gd name="connsiteY207" fmla="*/ 155575 h 851265"/>
              <a:gd name="connsiteX208" fmla="*/ 10758220 w 12191998"/>
              <a:gd name="connsiteY208" fmla="*/ 166687 h 851265"/>
              <a:gd name="connsiteX209" fmla="*/ 10818546 w 12191998"/>
              <a:gd name="connsiteY209" fmla="*/ 174625 h 851265"/>
              <a:gd name="connsiteX210" fmla="*/ 10886808 w 12191998"/>
              <a:gd name="connsiteY210" fmla="*/ 176212 h 851265"/>
              <a:gd name="connsiteX211" fmla="*/ 10955070 w 12191998"/>
              <a:gd name="connsiteY211" fmla="*/ 174625 h 851265"/>
              <a:gd name="connsiteX212" fmla="*/ 11015396 w 12191998"/>
              <a:gd name="connsiteY212" fmla="*/ 166687 h 851265"/>
              <a:gd name="connsiteX213" fmla="*/ 11067782 w 12191998"/>
              <a:gd name="connsiteY213" fmla="*/ 155575 h 851265"/>
              <a:gd name="connsiteX214" fmla="*/ 11113820 w 12191998"/>
              <a:gd name="connsiteY214" fmla="*/ 141287 h 851265"/>
              <a:gd name="connsiteX215" fmla="*/ 11155096 w 12191998"/>
              <a:gd name="connsiteY215" fmla="*/ 125412 h 851265"/>
              <a:gd name="connsiteX216" fmla="*/ 11191608 w 12191998"/>
              <a:gd name="connsiteY216" fmla="*/ 106362 h 851265"/>
              <a:gd name="connsiteX217" fmla="*/ 11229708 w 12191998"/>
              <a:gd name="connsiteY217" fmla="*/ 87312 h 851265"/>
              <a:gd name="connsiteX218" fmla="*/ 11267808 w 12191998"/>
              <a:gd name="connsiteY218" fmla="*/ 68262 h 851265"/>
              <a:gd name="connsiteX219" fmla="*/ 11304320 w 12191998"/>
              <a:gd name="connsiteY219" fmla="*/ 52387 h 851265"/>
              <a:gd name="connsiteX220" fmla="*/ 11345596 w 12191998"/>
              <a:gd name="connsiteY220" fmla="*/ 36512 h 851265"/>
              <a:gd name="connsiteX221" fmla="*/ 11391632 w 12191998"/>
              <a:gd name="connsiteY221" fmla="*/ 20637 h 851265"/>
              <a:gd name="connsiteX222" fmla="*/ 11444020 w 12191998"/>
              <a:gd name="connsiteY222" fmla="*/ 9525 h 851265"/>
              <a:gd name="connsiteX223" fmla="*/ 11504346 w 12191998"/>
              <a:gd name="connsiteY223" fmla="*/ 3175 h 851265"/>
              <a:gd name="connsiteX224" fmla="*/ 11572608 w 12191998"/>
              <a:gd name="connsiteY224" fmla="*/ 0 h 851265"/>
              <a:gd name="connsiteX225" fmla="*/ 11640870 w 12191998"/>
              <a:gd name="connsiteY225" fmla="*/ 3175 h 851265"/>
              <a:gd name="connsiteX226" fmla="*/ 11701196 w 12191998"/>
              <a:gd name="connsiteY226" fmla="*/ 9525 h 851265"/>
              <a:gd name="connsiteX227" fmla="*/ 11753582 w 12191998"/>
              <a:gd name="connsiteY227" fmla="*/ 20637 h 851265"/>
              <a:gd name="connsiteX228" fmla="*/ 11799620 w 12191998"/>
              <a:gd name="connsiteY228" fmla="*/ 36512 h 851265"/>
              <a:gd name="connsiteX229" fmla="*/ 11840896 w 12191998"/>
              <a:gd name="connsiteY229" fmla="*/ 52387 h 851265"/>
              <a:gd name="connsiteX230" fmla="*/ 11877408 w 12191998"/>
              <a:gd name="connsiteY230" fmla="*/ 68262 h 851265"/>
              <a:gd name="connsiteX231" fmla="*/ 11915508 w 12191998"/>
              <a:gd name="connsiteY231" fmla="*/ 87312 h 851265"/>
              <a:gd name="connsiteX232" fmla="*/ 11953608 w 12191998"/>
              <a:gd name="connsiteY232" fmla="*/ 106362 h 851265"/>
              <a:gd name="connsiteX233" fmla="*/ 11990120 w 12191998"/>
              <a:gd name="connsiteY233" fmla="*/ 125412 h 851265"/>
              <a:gd name="connsiteX234" fmla="*/ 12031396 w 12191998"/>
              <a:gd name="connsiteY234" fmla="*/ 141287 h 851265"/>
              <a:gd name="connsiteX235" fmla="*/ 12077432 w 12191998"/>
              <a:gd name="connsiteY235" fmla="*/ 155575 h 851265"/>
              <a:gd name="connsiteX236" fmla="*/ 12129820 w 12191998"/>
              <a:gd name="connsiteY236" fmla="*/ 166688 h 851265"/>
              <a:gd name="connsiteX237" fmla="*/ 12190146 w 12191998"/>
              <a:gd name="connsiteY237" fmla="*/ 174625 h 851265"/>
              <a:gd name="connsiteX238" fmla="*/ 12191998 w 12191998"/>
              <a:gd name="connsiteY238" fmla="*/ 174668 h 851265"/>
              <a:gd name="connsiteX239" fmla="*/ 12191998 w 12191998"/>
              <a:gd name="connsiteY239" fmla="*/ 851265 h 851265"/>
              <a:gd name="connsiteX240" fmla="*/ 0 w 12191998"/>
              <a:gd name="connsiteY240" fmla="*/ 851265 h 851265"/>
              <a:gd name="connsiteX241" fmla="*/ 0 w 12191998"/>
              <a:gd name="connsiteY241" fmla="*/ 174668 h 851265"/>
              <a:gd name="connsiteX242" fmla="*/ 1852 w 12191998"/>
              <a:gd name="connsiteY242" fmla="*/ 174625 h 851265"/>
              <a:gd name="connsiteX243" fmla="*/ 62177 w 12191998"/>
              <a:gd name="connsiteY243" fmla="*/ 166687 h 851265"/>
              <a:gd name="connsiteX244" fmla="*/ 114564 w 12191998"/>
              <a:gd name="connsiteY244" fmla="*/ 155575 h 851265"/>
              <a:gd name="connsiteX245" fmla="*/ 160602 w 12191998"/>
              <a:gd name="connsiteY245" fmla="*/ 141287 h 851265"/>
              <a:gd name="connsiteX246" fmla="*/ 201877 w 12191998"/>
              <a:gd name="connsiteY246" fmla="*/ 125412 h 851265"/>
              <a:gd name="connsiteX247" fmla="*/ 238389 w 12191998"/>
              <a:gd name="connsiteY247" fmla="*/ 106362 h 851265"/>
              <a:gd name="connsiteX248" fmla="*/ 276489 w 12191998"/>
              <a:gd name="connsiteY248" fmla="*/ 87312 h 851265"/>
              <a:gd name="connsiteX249" fmla="*/ 314589 w 12191998"/>
              <a:gd name="connsiteY249" fmla="*/ 68262 h 851265"/>
              <a:gd name="connsiteX250" fmla="*/ 351102 w 12191998"/>
              <a:gd name="connsiteY250" fmla="*/ 52387 h 851265"/>
              <a:gd name="connsiteX251" fmla="*/ 392377 w 12191998"/>
              <a:gd name="connsiteY251" fmla="*/ 36512 h 851265"/>
              <a:gd name="connsiteX252" fmla="*/ 438414 w 12191998"/>
              <a:gd name="connsiteY252" fmla="*/ 20637 h 851265"/>
              <a:gd name="connsiteX253" fmla="*/ 490802 w 12191998"/>
              <a:gd name="connsiteY253" fmla="*/ 9525 h 851265"/>
              <a:gd name="connsiteX254" fmla="*/ 551127 w 12191998"/>
              <a:gd name="connsiteY254" fmla="*/ 3175 h 8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1998" h="851265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6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2" y="36512"/>
                </a:lnTo>
                <a:lnTo>
                  <a:pt x="5002478" y="52387"/>
                </a:lnTo>
                <a:lnTo>
                  <a:pt x="5038989" y="68262"/>
                </a:lnTo>
                <a:lnTo>
                  <a:pt x="5077091" y="87312"/>
                </a:lnTo>
                <a:lnTo>
                  <a:pt x="5115189" y="106362"/>
                </a:lnTo>
                <a:lnTo>
                  <a:pt x="5151702" y="125412"/>
                </a:lnTo>
                <a:lnTo>
                  <a:pt x="5192978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10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8" y="3175"/>
                </a:lnTo>
                <a:lnTo>
                  <a:pt x="6086210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1998" y="174668"/>
                </a:lnTo>
                <a:lnTo>
                  <a:pt x="12191998" y="851265"/>
                </a:lnTo>
                <a:lnTo>
                  <a:pt x="0" y="851265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170" name="Picture 2" descr="SouvisejÃ­cÃ­ obrÃ¡zek">
            <a:extLst>
              <a:ext uri="{FF2B5EF4-FFF2-40B4-BE49-F238E27FC236}">
                <a16:creationId xmlns:a16="http://schemas.microsoft.com/office/drawing/2014/main" id="{CBA01243-5D91-4FCA-8B3A-054EA72CD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776450"/>
            <a:ext cx="33147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326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79650" y="1412876"/>
            <a:ext cx="7772400" cy="1470025"/>
          </a:xfrm>
        </p:spPr>
        <p:txBody>
          <a:bodyPr anchor="ctr"/>
          <a:lstStyle/>
          <a:p>
            <a:r>
              <a:rPr lang="cs-CZ" altLang="cs-CZ" sz="4400" dirty="0">
                <a:solidFill>
                  <a:srgbClr val="FFFF00"/>
                </a:solidFill>
              </a:rPr>
              <a:t>Onemocnění štítné žlázy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3068638"/>
            <a:ext cx="6400800" cy="35290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800" dirty="0"/>
              <a:t>hypotyreóza</a:t>
            </a:r>
          </a:p>
          <a:p>
            <a:pPr>
              <a:lnSpc>
                <a:spcPct val="80000"/>
              </a:lnSpc>
            </a:pPr>
            <a:r>
              <a:rPr lang="cs-CZ" altLang="cs-CZ" sz="2800" dirty="0"/>
              <a:t>hypertyreóza</a:t>
            </a:r>
          </a:p>
          <a:p>
            <a:pPr>
              <a:lnSpc>
                <a:spcPct val="80000"/>
              </a:lnSpc>
            </a:pPr>
            <a:r>
              <a:rPr lang="cs-CZ" altLang="cs-CZ" sz="2800" dirty="0" err="1"/>
              <a:t>tyroiditidy</a:t>
            </a:r>
            <a:endParaRPr lang="cs-CZ" altLang="cs-CZ" sz="2800" dirty="0"/>
          </a:p>
          <a:p>
            <a:pPr>
              <a:lnSpc>
                <a:spcPct val="80000"/>
              </a:lnSpc>
            </a:pPr>
            <a:r>
              <a:rPr lang="cs-CZ" altLang="cs-CZ" sz="2800" dirty="0"/>
              <a:t>nádory štítnice</a:t>
            </a:r>
          </a:p>
          <a:p>
            <a:pPr>
              <a:lnSpc>
                <a:spcPct val="80000"/>
              </a:lnSpc>
            </a:pPr>
            <a:r>
              <a:rPr lang="cs-CZ" altLang="cs-CZ" sz="2800" dirty="0" err="1"/>
              <a:t>příštitná</a:t>
            </a:r>
            <a:r>
              <a:rPr lang="cs-CZ" altLang="cs-CZ" sz="2800" dirty="0"/>
              <a:t> tělíska</a:t>
            </a:r>
          </a:p>
          <a:p>
            <a:pPr>
              <a:lnSpc>
                <a:spcPct val="80000"/>
              </a:lnSpc>
            </a:pPr>
            <a:endParaRPr lang="cs-CZ" altLang="cs-CZ" sz="2800" dirty="0"/>
          </a:p>
          <a:p>
            <a:pPr>
              <a:lnSpc>
                <a:spcPct val="80000"/>
              </a:lnSpc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56312521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>
                <a:solidFill>
                  <a:srgbClr val="FFFF00"/>
                </a:solidFill>
              </a:rPr>
              <a:t>Anatomicko-fyziologické poznámky I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/>
              <a:t>největší endokrinní žláza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vzniká z výchlipky parafaryngu 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obsahuje parafolikulární C-buňky (kalcitonin) 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nese příštitná tělíska (parathormon)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secernuje tyroxin (T4) trijodtyronin (T3)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základní funkční jednotkou je folikul vyplněný koloidem – obsahuje thyreoglobulin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sekrece je řízena hladinou hormonů, TSH, TRH, vliv má STH, ADH 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denní dávka jódu – 100-150ug, vyšší dávky tlumí činnost</a:t>
            </a:r>
          </a:p>
        </p:txBody>
      </p:sp>
    </p:spTree>
    <p:extLst>
      <p:ext uri="{BB962C8B-B14F-4D97-AF65-F5344CB8AC3E}">
        <p14:creationId xmlns:p14="http://schemas.microsoft.com/office/powerpoint/2010/main" val="179610532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r>
              <a:rPr lang="cs-CZ" altLang="cs-CZ" sz="4000">
                <a:solidFill>
                  <a:srgbClr val="FFFF00"/>
                </a:solidFill>
              </a:rPr>
              <a:t>Anatomicko-fyziologické poznámky II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63750" y="1268414"/>
            <a:ext cx="8229600" cy="54006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/>
              <a:t>porucha sekrece může nastat na kterémkoli stupni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800"/>
              <a:t>vychytávání jódu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800"/>
              <a:t>snížená účinnost enzymů syntézy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800"/>
              <a:t>nedostatečná tvorba thyreoglobulinu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800"/>
              <a:t>nedostatečné uvolnění T3 a T4 z globulinu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mechanizmus účinku – stimulace spotřeby kyslíku za uvolnění tepla, zvyšuje intenzitu bazálního metabolizmu, zajišťuje správný růst a vývoj organizmu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fyziologické koncentrace mají anabolický efekt, zvýšené koncentrace působí katabolicky </a:t>
            </a:r>
          </a:p>
        </p:txBody>
      </p:sp>
    </p:spTree>
    <p:extLst>
      <p:ext uri="{BB962C8B-B14F-4D97-AF65-F5344CB8AC3E}">
        <p14:creationId xmlns:p14="http://schemas.microsoft.com/office/powerpoint/2010/main" val="295720871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FF00"/>
                </a:solidFill>
              </a:rPr>
              <a:t>Normální scintigram štítnice</a:t>
            </a:r>
          </a:p>
        </p:txBody>
      </p:sp>
      <p:pic>
        <p:nvPicPr>
          <p:cNvPr id="45061" name="Picture 5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48125" y="1341439"/>
            <a:ext cx="4210050" cy="5183187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19224145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8" y="0"/>
            <a:ext cx="8229600" cy="1143000"/>
          </a:xfrm>
        </p:spPr>
        <p:txBody>
          <a:bodyPr/>
          <a:lstStyle/>
          <a:p>
            <a:r>
              <a:rPr lang="cs-CZ" altLang="cs-CZ">
                <a:solidFill>
                  <a:srgbClr val="FFFF00"/>
                </a:solidFill>
              </a:rPr>
              <a:t>Hypotyreóza I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63750" y="1125538"/>
            <a:ext cx="8229600" cy="55165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/>
              <a:t>syndrom vyvolaný nízkými hladinami hormonů štítnice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plně rozvinutý stav – myxedém, častější u žen, nemusí být doprovázen strumou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příčiny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800"/>
              <a:t>primární – vrozené vady, záněty, nedostatek jódu, strumigeny, léky – lithium, přebytek jódu, záření, léčba radioaktivním jódem, chirurgický zákrok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800"/>
              <a:t>sekundární – Sheehanův syndrom, tu hypofýzy, ozáření, neúčinný TSH, ozáření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800"/>
              <a:t>terciární – postižení hypotalamu – ozáření, ischemie, úrazy</a:t>
            </a:r>
          </a:p>
        </p:txBody>
      </p:sp>
    </p:spTree>
    <p:extLst>
      <p:ext uri="{BB962C8B-B14F-4D97-AF65-F5344CB8AC3E}">
        <p14:creationId xmlns:p14="http://schemas.microsoft.com/office/powerpoint/2010/main" val="270927617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FF00"/>
                </a:solidFill>
              </a:rPr>
              <a:t>Hypotyreóza II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5257800"/>
          </a:xfrm>
        </p:spPr>
        <p:txBody>
          <a:bodyPr/>
          <a:lstStyle/>
          <a:p>
            <a:r>
              <a:rPr lang="cs-CZ" altLang="cs-CZ"/>
              <a:t>je popsána i rezistence tkání na hormony štítnice a produkce PL proti tkáním štítnice</a:t>
            </a:r>
          </a:p>
          <a:p>
            <a:r>
              <a:rPr lang="cs-CZ" altLang="cs-CZ"/>
              <a:t>klinický obraz – zpomalený film, zimomřivost, spavost, suchá ztluštělá kůže, prořídlé suché vlasy, řídké obočí, odulý obličej, chraplavý hlas, mírný přírůstek hmotnosti, zácpa, myopatie, neuropatie, bradykardie, nízká voltáž EKG</a:t>
            </a:r>
          </a:p>
          <a:p>
            <a:r>
              <a:rPr lang="cs-CZ" altLang="cs-CZ"/>
              <a:t>oligosymptomatické formy – někdy jen zácpa </a:t>
            </a:r>
          </a:p>
        </p:txBody>
      </p:sp>
    </p:spTree>
    <p:extLst>
      <p:ext uri="{BB962C8B-B14F-4D97-AF65-F5344CB8AC3E}">
        <p14:creationId xmlns:p14="http://schemas.microsoft.com/office/powerpoint/2010/main" val="351034434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FF00"/>
                </a:solidFill>
              </a:rPr>
              <a:t>Hypotyreóza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3614" y="1241425"/>
            <a:ext cx="5400675" cy="5386388"/>
          </a:xfrm>
        </p:spPr>
      </p:pic>
    </p:spTree>
    <p:extLst>
      <p:ext uri="{BB962C8B-B14F-4D97-AF65-F5344CB8AC3E}">
        <p14:creationId xmlns:p14="http://schemas.microsoft.com/office/powerpoint/2010/main" val="176079441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3107ED3-7153-474A-B826-F3AE9E05A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rgbClr val="FFFFFF"/>
                </a:solidFill>
              </a:rPr>
              <a:t>Regulace a účinky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0A4687-0BF6-42EB-9030-9EE0E805A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" y="2621280"/>
            <a:ext cx="11155680" cy="3931920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000000"/>
                </a:solidFill>
              </a:rPr>
              <a:t>Hormony a ostatní látkové signály vykonávají regulační funkci, při níž odpověď na signál zpětně ovlivňuje zdroj signálu</a:t>
            </a:r>
          </a:p>
          <a:p>
            <a:r>
              <a:rPr lang="cs-CZ" sz="2400" dirty="0">
                <a:solidFill>
                  <a:srgbClr val="000000"/>
                </a:solidFill>
              </a:rPr>
              <a:t>Hormon se váže na receptor: membránový/ jaderný, poté se uvolní intracelulární přenašeč, který předá v buňce hormonální signál dále. (takovými druhými posly jsou např. </a:t>
            </a:r>
            <a:r>
              <a:rPr lang="cs-CZ" sz="2400" dirty="0" err="1">
                <a:solidFill>
                  <a:srgbClr val="000000"/>
                </a:solidFill>
              </a:rPr>
              <a:t>cAMP</a:t>
            </a:r>
            <a:r>
              <a:rPr lang="cs-CZ" sz="2400" dirty="0">
                <a:solidFill>
                  <a:srgbClr val="000000"/>
                </a:solidFill>
              </a:rPr>
              <a:t>, Ca, NO,..)</a:t>
            </a:r>
          </a:p>
          <a:p>
            <a:r>
              <a:rPr lang="cs-CZ" sz="2400" dirty="0">
                <a:solidFill>
                  <a:srgbClr val="000000"/>
                </a:solidFill>
              </a:rPr>
              <a:t>Negativní zpětná vazba- odpověď se tlumí</a:t>
            </a:r>
          </a:p>
          <a:p>
            <a:r>
              <a:rPr lang="cs-CZ" sz="2400" dirty="0" smtClean="0">
                <a:solidFill>
                  <a:srgbClr val="000000"/>
                </a:solidFill>
              </a:rPr>
              <a:t>Pozitivní </a:t>
            </a:r>
            <a:r>
              <a:rPr lang="cs-CZ" sz="2400" dirty="0">
                <a:solidFill>
                  <a:srgbClr val="000000"/>
                </a:solidFill>
              </a:rPr>
              <a:t>zpětná vazba- odpověď se zesiluje</a:t>
            </a:r>
          </a:p>
        </p:txBody>
      </p:sp>
      <p:pic>
        <p:nvPicPr>
          <p:cNvPr id="6" name="Obrázek 5" descr="Obsah obrázku text, mapa&#10;&#10;Popis byl vytvořen automaticky">
            <a:extLst>
              <a:ext uri="{FF2B5EF4-FFF2-40B4-BE49-F238E27FC236}">
                <a16:creationId xmlns:a16="http://schemas.microsoft.com/office/drawing/2014/main" id="{923EAE28-5BAC-4914-AB33-B25AB8F20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677" y="4079749"/>
            <a:ext cx="5512083" cy="259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147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FF00"/>
                </a:solidFill>
              </a:rPr>
              <a:t>Pretibiální myxedém</a:t>
            </a:r>
          </a:p>
        </p:txBody>
      </p:sp>
      <p:pic>
        <p:nvPicPr>
          <p:cNvPr id="62469" name="Picture 5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6989" y="1582738"/>
            <a:ext cx="7058025" cy="45593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40056191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r>
              <a:rPr lang="cs-CZ" altLang="cs-CZ">
                <a:solidFill>
                  <a:srgbClr val="FFFF00"/>
                </a:solidFill>
              </a:rPr>
              <a:t>Hypotyreóza III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1196975"/>
            <a:ext cx="8229600" cy="55006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/>
              <a:t>laboratorní diagnostika – hladiny hormonů (snížení T3, T4, zvýšení TSH), zvýšení cholesterolu, anémie, rozšíření srdečního stínu</a:t>
            </a:r>
          </a:p>
          <a:p>
            <a:pPr>
              <a:lnSpc>
                <a:spcPct val="90000"/>
              </a:lnSpc>
            </a:pPr>
            <a:r>
              <a:rPr lang="cs-CZ" altLang="cs-CZ"/>
              <a:t>léčba – substituce pomalu stoupající dávkou – hrozí nebezpečí zhoršení ICHS</a:t>
            </a:r>
          </a:p>
          <a:p>
            <a:pPr>
              <a:lnSpc>
                <a:spcPct val="90000"/>
              </a:lnSpc>
            </a:pPr>
            <a:r>
              <a:rPr lang="cs-CZ" altLang="cs-CZ"/>
              <a:t>T4 v dávce 200-400ug denně, T3 v dávce 50-100ug – pružnější účinek, lze kombinovat</a:t>
            </a:r>
          </a:p>
          <a:p>
            <a:pPr>
              <a:lnSpc>
                <a:spcPct val="90000"/>
              </a:lnSpc>
            </a:pPr>
            <a:r>
              <a:rPr lang="cs-CZ" altLang="cs-CZ"/>
              <a:t>kontrola účinku – hladiny hormonů T3, T4, TSH, reflex Achillovy šlachy (RAŠ), BM  </a:t>
            </a:r>
          </a:p>
        </p:txBody>
      </p:sp>
    </p:spTree>
    <p:extLst>
      <p:ext uri="{BB962C8B-B14F-4D97-AF65-F5344CB8AC3E}">
        <p14:creationId xmlns:p14="http://schemas.microsoft.com/office/powerpoint/2010/main" val="301034506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FF00"/>
                </a:solidFill>
              </a:rPr>
              <a:t>Hypotyreóza IV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1916113"/>
            <a:ext cx="8229600" cy="4525962"/>
          </a:xfrm>
        </p:spPr>
        <p:txBody>
          <a:bodyPr/>
          <a:lstStyle/>
          <a:p>
            <a:r>
              <a:rPr lang="cs-CZ" altLang="cs-CZ"/>
              <a:t>endemický kreténizmus – mentálně nedostatečné osoby narozené v oblasti nedostatku jódu – dříve Tyrolsko, Valašsko</a:t>
            </a:r>
          </a:p>
          <a:p>
            <a:r>
              <a:rPr lang="cs-CZ" altLang="cs-CZ"/>
              <a:t>rysy - vpáčený kořen nosu, nízká hranice vlasů na čele, ztluštělá kůže, spasticita, hluchota, špatná artikulace až němota</a:t>
            </a:r>
          </a:p>
        </p:txBody>
      </p:sp>
    </p:spTree>
    <p:extLst>
      <p:ext uri="{BB962C8B-B14F-4D97-AF65-F5344CB8AC3E}">
        <p14:creationId xmlns:p14="http://schemas.microsoft.com/office/powerpoint/2010/main" val="325131569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FF00"/>
                </a:solidFill>
              </a:rPr>
              <a:t>Myxedémové koma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79650" y="2060576"/>
            <a:ext cx="8229600" cy="4525963"/>
          </a:xfrm>
        </p:spPr>
        <p:txBody>
          <a:bodyPr/>
          <a:lstStyle/>
          <a:p>
            <a:r>
              <a:rPr lang="cs-CZ" altLang="cs-CZ"/>
              <a:t>mortalita až 50%, hypotermie (25</a:t>
            </a:r>
            <a:r>
              <a:rPr lang="cs-CZ" altLang="cs-CZ" baseline="30000"/>
              <a:t>o</a:t>
            </a:r>
            <a:r>
              <a:rPr lang="cs-CZ" altLang="cs-CZ"/>
              <a:t>C), křeče, prohlubující se porucha vědomí, hypoventilace, acidóza, bradykardie, hyponatrémie diluční, hypotenze, hypokalémie</a:t>
            </a:r>
          </a:p>
          <a:p>
            <a:r>
              <a:rPr lang="cs-CZ" altLang="cs-CZ"/>
              <a:t>léčba – 200-500ug T4, hypertonické roztoky NaCl, steroidy</a:t>
            </a:r>
          </a:p>
        </p:txBody>
      </p:sp>
    </p:spTree>
    <p:extLst>
      <p:ext uri="{BB962C8B-B14F-4D97-AF65-F5344CB8AC3E}">
        <p14:creationId xmlns:p14="http://schemas.microsoft.com/office/powerpoint/2010/main" val="384197919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FF00"/>
                </a:solidFill>
              </a:rPr>
              <a:t>Hypertyreóza I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4997450"/>
          </a:xfrm>
        </p:spPr>
        <p:txBody>
          <a:bodyPr/>
          <a:lstStyle/>
          <a:p>
            <a:r>
              <a:rPr lang="cs-CZ" altLang="cs-CZ" sz="2800"/>
              <a:t>zvýšená činnost štítnice – tyreotoxikóza, všechny stavy zvýšených hladin hormonů štítnice</a:t>
            </a:r>
          </a:p>
          <a:p>
            <a:r>
              <a:rPr lang="cs-CZ" altLang="cs-CZ" sz="2800"/>
              <a:t>příčiny</a:t>
            </a:r>
          </a:p>
          <a:p>
            <a:r>
              <a:rPr lang="cs-CZ" altLang="cs-CZ" sz="2800"/>
              <a:t>primární – Gravesova-Basedowa nemoc – difúzní toxická struma, toxický autonomní adenom, T3 tyreotoxikóza</a:t>
            </a:r>
          </a:p>
          <a:p>
            <a:r>
              <a:rPr lang="cs-CZ" altLang="cs-CZ" sz="2800"/>
              <a:t>sekundární – při subakutní tyreoiditidě uvolněním hormonů do oběhu, zhoubné nádory produkující hormon, adenomy hypofýzy</a:t>
            </a:r>
          </a:p>
          <a:p>
            <a:pPr>
              <a:buFontTx/>
              <a:buNone/>
            </a:pPr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384925087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FF00"/>
                </a:solidFill>
              </a:rPr>
              <a:t>Struma</a:t>
            </a:r>
          </a:p>
        </p:txBody>
      </p:sp>
      <p:pic>
        <p:nvPicPr>
          <p:cNvPr id="41988" name="Picture 4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3525" y="1196976"/>
            <a:ext cx="3994150" cy="540067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97049877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FF00"/>
                </a:solidFill>
              </a:rPr>
              <a:t>Hypertyreóza II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1989138"/>
            <a:ext cx="8229600" cy="4525962"/>
          </a:xfrm>
        </p:spPr>
        <p:txBody>
          <a:bodyPr/>
          <a:lstStyle/>
          <a:p>
            <a:r>
              <a:rPr lang="cs-CZ" altLang="cs-CZ"/>
              <a:t>zvýšená potřeba kyslíku a obrat ATP</a:t>
            </a:r>
          </a:p>
          <a:p>
            <a:r>
              <a:rPr lang="cs-CZ" altLang="cs-CZ"/>
              <a:t>organizmus pracuje neekonomicky – úbytek hmotnosti při vyšší dodávce potravy</a:t>
            </a:r>
          </a:p>
          <a:p>
            <a:r>
              <a:rPr lang="cs-CZ" altLang="cs-CZ"/>
              <a:t>zvýšený bazální metabolizmus</a:t>
            </a:r>
          </a:p>
          <a:p>
            <a:r>
              <a:rPr lang="cs-CZ" altLang="cs-CZ"/>
              <a:t>zvýšená potřeba inzulinu, vitaminů, může být hyperkalcémie, hyperkalciurie</a:t>
            </a:r>
          </a:p>
        </p:txBody>
      </p:sp>
    </p:spTree>
    <p:extLst>
      <p:ext uri="{BB962C8B-B14F-4D97-AF65-F5344CB8AC3E}">
        <p14:creationId xmlns:p14="http://schemas.microsoft.com/office/powerpoint/2010/main" val="314316505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FF00"/>
                </a:solidFill>
              </a:rPr>
              <a:t>Graves – Basedowa choroba I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/>
              <a:t>nejčastější forma hypertyreózy</a:t>
            </a:r>
          </a:p>
          <a:p>
            <a:pPr>
              <a:lnSpc>
                <a:spcPct val="90000"/>
              </a:lnSpc>
            </a:pPr>
            <a:r>
              <a:rPr lang="cs-CZ" altLang="cs-CZ"/>
              <a:t>příčina – tvorba autoprotilátek proti receptorům TSH – aktivují tvorbu stejně jako TSH</a:t>
            </a:r>
          </a:p>
          <a:p>
            <a:pPr>
              <a:lnSpc>
                <a:spcPct val="90000"/>
              </a:lnSpc>
            </a:pPr>
            <a:r>
              <a:rPr lang="cs-CZ" altLang="cs-CZ"/>
              <a:t>klinické příznaky - triáda </a:t>
            </a:r>
          </a:p>
          <a:p>
            <a:pPr>
              <a:lnSpc>
                <a:spcPct val="90000"/>
              </a:lnSpc>
              <a:buClr>
                <a:srgbClr val="66FF33"/>
              </a:buClr>
              <a:buFont typeface="Wingdings" panose="05000000000000000000" pitchFamily="2" charset="2"/>
              <a:buChar char="Ø"/>
            </a:pPr>
            <a:r>
              <a:rPr lang="cs-CZ" altLang="cs-CZ"/>
              <a:t>exophtalmus – zbytnění tkání orbity, poruchy okohybných svalů</a:t>
            </a:r>
          </a:p>
          <a:p>
            <a:pPr>
              <a:lnSpc>
                <a:spcPct val="90000"/>
              </a:lnSpc>
              <a:buClr>
                <a:srgbClr val="66FF33"/>
              </a:buClr>
              <a:buFont typeface="Wingdings" panose="05000000000000000000" pitchFamily="2" charset="2"/>
              <a:buChar char="Ø"/>
            </a:pPr>
            <a:r>
              <a:rPr lang="cs-CZ" altLang="cs-CZ"/>
              <a:t>tachykardie</a:t>
            </a:r>
          </a:p>
          <a:p>
            <a:pPr>
              <a:lnSpc>
                <a:spcPct val="90000"/>
              </a:lnSpc>
              <a:buClr>
                <a:srgbClr val="66FF33"/>
              </a:buClr>
              <a:buFont typeface="Wingdings" panose="05000000000000000000" pitchFamily="2" charset="2"/>
              <a:buChar char="Ø"/>
            </a:pPr>
            <a:r>
              <a:rPr lang="cs-CZ" altLang="cs-CZ"/>
              <a:t>struma</a:t>
            </a:r>
          </a:p>
        </p:txBody>
      </p:sp>
    </p:spTree>
    <p:extLst>
      <p:ext uri="{BB962C8B-B14F-4D97-AF65-F5344CB8AC3E}">
        <p14:creationId xmlns:p14="http://schemas.microsoft.com/office/powerpoint/2010/main" val="145112597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FF00"/>
                </a:solidFill>
              </a:rPr>
              <a:t>Exophtalmus</a:t>
            </a:r>
          </a:p>
        </p:txBody>
      </p:sp>
      <p:pic>
        <p:nvPicPr>
          <p:cNvPr id="59397" name="Picture 5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5550" y="1385889"/>
            <a:ext cx="7272338" cy="5011737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90891606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FF00"/>
                </a:solidFill>
              </a:rPr>
              <a:t>Graves – Basedowa choroba II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/>
              <a:t>další příznaky </a:t>
            </a:r>
          </a:p>
          <a:p>
            <a:pPr>
              <a:lnSpc>
                <a:spcPct val="90000"/>
              </a:lnSpc>
              <a:buClr>
                <a:srgbClr val="66FF33"/>
              </a:buClr>
              <a:buFont typeface="Wingdings" panose="05000000000000000000" pitchFamily="2" charset="2"/>
              <a:buChar char="Ø"/>
            </a:pPr>
            <a:r>
              <a:rPr lang="cs-CZ" altLang="cs-CZ" sz="2800"/>
              <a:t>nervozita, předrážděnost, emoční labilita</a:t>
            </a:r>
          </a:p>
          <a:p>
            <a:pPr>
              <a:lnSpc>
                <a:spcPct val="90000"/>
              </a:lnSpc>
              <a:buClr>
                <a:srgbClr val="66FF33"/>
              </a:buClr>
              <a:buFont typeface="Wingdings" panose="05000000000000000000" pitchFamily="2" charset="2"/>
              <a:buChar char="Ø"/>
            </a:pPr>
            <a:r>
              <a:rPr lang="cs-CZ" altLang="cs-CZ" sz="2800"/>
              <a:t>nespavost</a:t>
            </a:r>
          </a:p>
          <a:p>
            <a:pPr>
              <a:lnSpc>
                <a:spcPct val="90000"/>
              </a:lnSpc>
              <a:buClr>
                <a:srgbClr val="66FF33"/>
              </a:buClr>
              <a:buFont typeface="Wingdings" panose="05000000000000000000" pitchFamily="2" charset="2"/>
              <a:buChar char="Ø"/>
            </a:pPr>
            <a:r>
              <a:rPr lang="cs-CZ" altLang="cs-CZ" sz="2800"/>
              <a:t>intolerance tepla, pocení – kůže teplá, vlhká, subfebrilie </a:t>
            </a:r>
          </a:p>
          <a:p>
            <a:pPr>
              <a:lnSpc>
                <a:spcPct val="90000"/>
              </a:lnSpc>
              <a:buClr>
                <a:srgbClr val="66FF33"/>
              </a:buClr>
              <a:buFont typeface="Wingdings" panose="05000000000000000000" pitchFamily="2" charset="2"/>
              <a:buChar char="Ø"/>
            </a:pPr>
            <a:r>
              <a:rPr lang="cs-CZ" altLang="cs-CZ" sz="2800"/>
              <a:t>palpitace, dušnost </a:t>
            </a:r>
          </a:p>
          <a:p>
            <a:pPr>
              <a:lnSpc>
                <a:spcPct val="90000"/>
              </a:lnSpc>
              <a:buClr>
                <a:srgbClr val="66FF33"/>
              </a:buClr>
              <a:buFont typeface="Wingdings" panose="05000000000000000000" pitchFamily="2" charset="2"/>
              <a:buChar char="Ø"/>
            </a:pPr>
            <a:r>
              <a:rPr lang="cs-CZ" altLang="cs-CZ" sz="2800"/>
              <a:t>hubnutí, vlčí hlad, průjmy </a:t>
            </a:r>
          </a:p>
          <a:p>
            <a:pPr>
              <a:lnSpc>
                <a:spcPct val="90000"/>
              </a:lnSpc>
              <a:buClr>
                <a:srgbClr val="66FF33"/>
              </a:buClr>
              <a:buFont typeface="Wingdings" panose="05000000000000000000" pitchFamily="2" charset="2"/>
              <a:buChar char="Ø"/>
            </a:pPr>
            <a:r>
              <a:rPr lang="cs-CZ" altLang="cs-CZ" sz="2800"/>
              <a:t>jemný drobný třes</a:t>
            </a:r>
          </a:p>
          <a:p>
            <a:pPr>
              <a:lnSpc>
                <a:spcPct val="90000"/>
              </a:lnSpc>
              <a:buClr>
                <a:srgbClr val="66FF33"/>
              </a:buClr>
              <a:buFont typeface="Wingdings" panose="05000000000000000000" pitchFamily="2" charset="2"/>
              <a:buChar char="Ø"/>
            </a:pPr>
            <a:r>
              <a:rPr lang="cs-CZ" altLang="cs-CZ" sz="2800"/>
              <a:t>důležité – </a:t>
            </a:r>
            <a:r>
              <a:rPr lang="cs-CZ" altLang="cs-CZ" sz="2800">
                <a:solidFill>
                  <a:srgbClr val="66FF33"/>
                </a:solidFill>
              </a:rPr>
              <a:t>postižení srdce</a:t>
            </a:r>
            <a:r>
              <a:rPr lang="cs-CZ" altLang="cs-CZ" sz="2800"/>
              <a:t> – tendence k arytmiím, tachykardie i ve spánku, fibrilace síní</a:t>
            </a:r>
          </a:p>
          <a:p>
            <a:pPr>
              <a:lnSpc>
                <a:spcPct val="90000"/>
              </a:lnSpc>
              <a:buClr>
                <a:srgbClr val="66FF33"/>
              </a:buClr>
              <a:buFont typeface="Wingdings" panose="05000000000000000000" pitchFamily="2" charset="2"/>
              <a:buChar char="Ø"/>
            </a:pPr>
            <a:r>
              <a:rPr lang="cs-CZ" altLang="cs-CZ" sz="2800"/>
              <a:t>lokální – struma pulsující, vír, šelest </a:t>
            </a:r>
          </a:p>
          <a:p>
            <a:pPr>
              <a:lnSpc>
                <a:spcPct val="90000"/>
              </a:lnSpc>
              <a:buClr>
                <a:srgbClr val="66FF33"/>
              </a:buClr>
              <a:buFont typeface="Wingdings" panose="05000000000000000000" pitchFamily="2" charset="2"/>
              <a:buChar char="Ø"/>
            </a:pPr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325397477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10F82EE-173D-4714-A9B3-DC0B2E8F6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cs-CZ" sz="4000">
                <a:solidFill>
                  <a:srgbClr val="FFFFFF"/>
                </a:solidFill>
              </a:rPr>
              <a:t>Hypothalamo-hypofyzární systém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2A53815-C0B1-461E-9DB8-70A8CF1E0C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667" y="4160490"/>
            <a:ext cx="6388428" cy="2540131"/>
          </a:xfrm>
        </p:spPr>
      </p:pic>
      <p:pic>
        <p:nvPicPr>
          <p:cNvPr id="6" name="Picture 2" descr="SouvisejÃ­cÃ­ obrÃ¡zek">
            <a:extLst>
              <a:ext uri="{FF2B5EF4-FFF2-40B4-BE49-F238E27FC236}">
                <a16:creationId xmlns:a16="http://schemas.microsoft.com/office/drawing/2014/main" id="{4313205C-CBC6-44A9-B2F7-178AB0DD7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6662"/>
            <a:ext cx="515633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74925D6-8501-4792-80EC-97B7C79F5A1C}"/>
              </a:ext>
            </a:extLst>
          </p:cNvPr>
          <p:cNvSpPr txBox="1"/>
          <p:nvPr/>
        </p:nvSpPr>
        <p:spPr>
          <a:xfrm>
            <a:off x="4484173" y="2602494"/>
            <a:ext cx="770782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Hypothalamus je část </a:t>
            </a:r>
            <a:r>
              <a:rPr lang="cs-CZ" sz="2400" dirty="0" err="1"/>
              <a:t>diencephala</a:t>
            </a:r>
            <a:r>
              <a:rPr lang="cs-CZ" sz="2400" dirty="0"/>
              <a:t> (mezimozku), vybíhá v hypofýzu, která se dělí na </a:t>
            </a:r>
            <a:r>
              <a:rPr lang="cs-CZ" sz="2400" b="1" u="sng" dirty="0"/>
              <a:t>adenohypofýzu</a:t>
            </a:r>
            <a:r>
              <a:rPr lang="cs-CZ" sz="2400" dirty="0"/>
              <a:t> a </a:t>
            </a:r>
            <a:r>
              <a:rPr lang="cs-CZ" sz="2400" b="1" u="sng" dirty="0"/>
              <a:t>neurohypofýzu</a:t>
            </a:r>
            <a:r>
              <a:rPr lang="cs-CZ" sz="2400" dirty="0"/>
              <a:t>. Kromě endokrinních funkcí řídí příjem potravy, termoregulaci, spánek, osmotickou a vodní homeostázu,…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62851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>
                <a:solidFill>
                  <a:srgbClr val="FFFF00"/>
                </a:solidFill>
              </a:rPr>
              <a:t>Scintigrafie štítnice </a:t>
            </a:r>
            <a:br>
              <a:rPr lang="cs-CZ" altLang="cs-CZ" sz="4000">
                <a:solidFill>
                  <a:srgbClr val="FFFF00"/>
                </a:solidFill>
              </a:rPr>
            </a:br>
            <a:r>
              <a:rPr lang="cs-CZ" altLang="cs-CZ" sz="4000">
                <a:solidFill>
                  <a:srgbClr val="FFFF00"/>
                </a:solidFill>
              </a:rPr>
              <a:t>při hypertyreóze – toxický uzel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8438" y="1628776"/>
            <a:ext cx="4203700" cy="5040313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99207157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FF00"/>
                </a:solidFill>
              </a:rPr>
              <a:t>Graves – Basedowa choroba III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800"/>
              <a:t>laboratorní nálezy – vysoké hladiny hormonů, nízká hladina TSH, zvýšený BM, zkrácený RAŠ, zvýšená akumulace jódu</a:t>
            </a:r>
          </a:p>
          <a:p>
            <a:r>
              <a:rPr lang="cs-CZ" altLang="cs-CZ" sz="2800"/>
              <a:t>léčba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800"/>
              <a:t>medikamentózní – suprese štítnice – carbimazol event. s betablokátory, dodávka vitaminů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800"/>
              <a:t>chirurgická – totální strumektomie – u častých recidiv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800"/>
              <a:t>radiojod J131</a:t>
            </a:r>
          </a:p>
        </p:txBody>
      </p:sp>
    </p:spTree>
    <p:extLst>
      <p:ext uri="{BB962C8B-B14F-4D97-AF65-F5344CB8AC3E}">
        <p14:creationId xmlns:p14="http://schemas.microsoft.com/office/powerpoint/2010/main" val="15440237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r>
              <a:rPr lang="cs-CZ" altLang="cs-CZ">
                <a:solidFill>
                  <a:srgbClr val="FFFF00"/>
                </a:solidFill>
              </a:rPr>
              <a:t>Hypertyreóza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06863" y="1196976"/>
            <a:ext cx="3878262" cy="5472113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44754808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FF00"/>
                </a:solidFill>
              </a:rPr>
              <a:t>Toxický autonomní adenom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341438"/>
            <a:ext cx="8229600" cy="55165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/>
              <a:t>na TSH nezávislý, nález shodný s Basedowou chorobou, vysoká kumulace jódu při scinti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cs-CZ" altLang="cs-CZ" sz="4000">
                <a:solidFill>
                  <a:srgbClr val="FFFF00"/>
                </a:solidFill>
              </a:rPr>
              <a:t>Tyreotoxická krize</a:t>
            </a:r>
          </a:p>
          <a:p>
            <a:pPr>
              <a:lnSpc>
                <a:spcPct val="90000"/>
              </a:lnSpc>
              <a:buClr>
                <a:srgbClr val="66FF33"/>
              </a:buClr>
              <a:buFont typeface="Wingdings" panose="05000000000000000000" pitchFamily="2" charset="2"/>
              <a:buChar char="Ø"/>
            </a:pPr>
            <a:r>
              <a:rPr lang="cs-CZ" altLang="cs-CZ" sz="2800"/>
              <a:t>život ohrožující komplikace při nedostatečně léčené toxikóze při zátěži – operace, trauma, stresy</a:t>
            </a:r>
          </a:p>
          <a:p>
            <a:pPr>
              <a:lnSpc>
                <a:spcPct val="90000"/>
              </a:lnSpc>
              <a:buClr>
                <a:srgbClr val="66FF33"/>
              </a:buClr>
              <a:buFont typeface="Wingdings" panose="05000000000000000000" pitchFamily="2" charset="2"/>
              <a:buChar char="Ø"/>
            </a:pPr>
            <a:r>
              <a:rPr lang="cs-CZ" altLang="cs-CZ" sz="2800"/>
              <a:t>příznaky – nápadná tachykardie, hyperpyrexie, průjmy, zvracení, neklid, třes, malátnost, dezorientace, koma</a:t>
            </a:r>
          </a:p>
          <a:p>
            <a:pPr>
              <a:lnSpc>
                <a:spcPct val="90000"/>
              </a:lnSpc>
              <a:buClr>
                <a:srgbClr val="66FF33"/>
              </a:buClr>
              <a:buFont typeface="Wingdings" panose="05000000000000000000" pitchFamily="2" charset="2"/>
              <a:buChar char="Ø"/>
            </a:pPr>
            <a:r>
              <a:rPr lang="cs-CZ" altLang="cs-CZ" sz="2800"/>
              <a:t>diagnostika – pouze hladiny </a:t>
            </a:r>
          </a:p>
          <a:p>
            <a:pPr>
              <a:lnSpc>
                <a:spcPct val="90000"/>
              </a:lnSpc>
              <a:buClr>
                <a:srgbClr val="66FF33"/>
              </a:buClr>
              <a:buFont typeface="Wingdings" panose="05000000000000000000" pitchFamily="2" charset="2"/>
              <a:buChar char="Ø"/>
            </a:pPr>
            <a:r>
              <a:rPr lang="cs-CZ" altLang="cs-CZ" sz="2800"/>
              <a:t>léčba – vysoké dávky carbimazolu, Lugolův roztok do infuze</a:t>
            </a:r>
          </a:p>
        </p:txBody>
      </p:sp>
    </p:spTree>
    <p:extLst>
      <p:ext uri="{BB962C8B-B14F-4D97-AF65-F5344CB8AC3E}">
        <p14:creationId xmlns:p14="http://schemas.microsoft.com/office/powerpoint/2010/main" val="16421783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FF00"/>
                </a:solidFill>
              </a:rPr>
              <a:t>Nádory štítnice I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/>
              <a:t>benigní – epitelové – folikulární adenom</a:t>
            </a:r>
          </a:p>
          <a:p>
            <a:pPr>
              <a:lnSpc>
                <a:spcPct val="90000"/>
              </a:lnSpc>
            </a:pPr>
            <a:r>
              <a:rPr lang="cs-CZ" altLang="cs-CZ"/>
              <a:t>             - neepitelové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/>
              <a:t>maligní – epitelové – karcinomy –   </a:t>
            </a:r>
          </a:p>
          <a:p>
            <a:pPr>
              <a:lnSpc>
                <a:spcPct val="90000"/>
              </a:lnSpc>
            </a:pPr>
            <a:r>
              <a:rPr lang="cs-CZ" altLang="cs-CZ"/>
              <a:t>                folikulární</a:t>
            </a:r>
          </a:p>
          <a:p>
            <a:pPr>
              <a:lnSpc>
                <a:spcPct val="90000"/>
              </a:lnSpc>
            </a:pPr>
            <a:r>
              <a:rPr lang="cs-CZ" altLang="cs-CZ"/>
              <a:t>                papilární </a:t>
            </a:r>
          </a:p>
          <a:p>
            <a:pPr>
              <a:lnSpc>
                <a:spcPct val="90000"/>
              </a:lnSpc>
            </a:pPr>
            <a:r>
              <a:rPr lang="cs-CZ" altLang="cs-CZ"/>
              <a:t>                anaplastický </a:t>
            </a:r>
          </a:p>
          <a:p>
            <a:pPr>
              <a:lnSpc>
                <a:spcPct val="90000"/>
              </a:lnSpc>
            </a:pPr>
            <a:r>
              <a:rPr lang="cs-CZ" altLang="cs-CZ"/>
              <a:t>                medulární</a:t>
            </a:r>
          </a:p>
          <a:p>
            <a:pPr>
              <a:lnSpc>
                <a:spcPct val="90000"/>
              </a:lnSpc>
            </a:pPr>
            <a:r>
              <a:rPr lang="cs-CZ" altLang="cs-CZ"/>
              <a:t>            -  neepitelové - sarkomy</a:t>
            </a:r>
          </a:p>
        </p:txBody>
      </p:sp>
    </p:spTree>
    <p:extLst>
      <p:ext uri="{BB962C8B-B14F-4D97-AF65-F5344CB8AC3E}">
        <p14:creationId xmlns:p14="http://schemas.microsoft.com/office/powerpoint/2010/main" val="1323899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FF00"/>
                </a:solidFill>
              </a:rPr>
              <a:t>Nádory štítnice II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50688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/>
              <a:t>příznaky – pomalu rostoucí nebolestivý uzel, nepravidelných obrysů, prorůstající do okolí, někdy i bolestivost okolních tkání z útlaku</a:t>
            </a:r>
          </a:p>
          <a:p>
            <a:pPr>
              <a:lnSpc>
                <a:spcPct val="90000"/>
              </a:lnSpc>
            </a:pPr>
            <a:r>
              <a:rPr lang="cs-CZ" altLang="cs-CZ"/>
              <a:t>diagnóza – scintigrafie, biopsie, laboratorně – nemá specifický nález, pouze u Ca z C buněk – zvýšení kalcitoninu</a:t>
            </a:r>
          </a:p>
          <a:p>
            <a:pPr>
              <a:lnSpc>
                <a:spcPct val="90000"/>
              </a:lnSpc>
            </a:pPr>
            <a:r>
              <a:rPr lang="cs-CZ" altLang="cs-CZ"/>
              <a:t>léčba – chirurgická, radiojod, hormonální suprese, ozáření </a:t>
            </a:r>
          </a:p>
        </p:txBody>
      </p:sp>
    </p:spTree>
    <p:extLst>
      <p:ext uri="{BB962C8B-B14F-4D97-AF65-F5344CB8AC3E}">
        <p14:creationId xmlns:p14="http://schemas.microsoft.com/office/powerpoint/2010/main" val="2765448450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8" y="0"/>
            <a:ext cx="8229600" cy="1143000"/>
          </a:xfrm>
        </p:spPr>
        <p:txBody>
          <a:bodyPr/>
          <a:lstStyle/>
          <a:p>
            <a:r>
              <a:rPr lang="cs-CZ" altLang="cs-CZ">
                <a:solidFill>
                  <a:srgbClr val="FFFF00"/>
                </a:solidFill>
              </a:rPr>
              <a:t>Kalciotropní hormony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981076"/>
            <a:ext cx="8229600" cy="5876925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800"/>
              <a:t>parathormon – mobilizuje Ca z kostí, zvyšuje reabsorpci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800"/>
              <a:t>kalcitonin – inhibuje resorpci z kostí, podporuje vylučování močí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800"/>
              <a:t>kalcitriol – zvyšuje resorpci ze střeva a reabsorpci z moči, mobilizuje Ca z kostí 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hlavní místa působení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800"/>
              <a:t>kostní tkáň – PTH a kalcitriol podporují mobilizaci Ca z kostí, kalcitonin ji tlumí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800"/>
              <a:t>střevo – kalcitriol podporuje vstřebávání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800"/>
              <a:t>ledviny – PTH tlumí zpětnou resorpci P, podporuje resorpci Ca, kalcitonin zvyšuje vylučování, kalcitriol podporuje resorpci </a:t>
            </a:r>
          </a:p>
        </p:txBody>
      </p:sp>
    </p:spTree>
    <p:extLst>
      <p:ext uri="{BB962C8B-B14F-4D97-AF65-F5344CB8AC3E}">
        <p14:creationId xmlns:p14="http://schemas.microsoft.com/office/powerpoint/2010/main" val="9022411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FF00"/>
                </a:solidFill>
              </a:rPr>
              <a:t>Příštitná tělíska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/>
              <a:t>obvykle 4, umístěna za horními a dolními laloky štítnice</a:t>
            </a:r>
          </a:p>
          <a:p>
            <a:pPr>
              <a:lnSpc>
                <a:spcPct val="90000"/>
              </a:lnSpc>
            </a:pPr>
            <a:r>
              <a:rPr lang="cs-CZ" altLang="cs-CZ"/>
              <a:t>produkují parathormon</a:t>
            </a:r>
          </a:p>
          <a:p>
            <a:pPr>
              <a:lnSpc>
                <a:spcPct val="90000"/>
              </a:lnSpc>
            </a:pPr>
            <a:r>
              <a:rPr lang="cs-CZ" altLang="cs-CZ">
                <a:solidFill>
                  <a:srgbClr val="FFFF00"/>
                </a:solidFill>
              </a:rPr>
              <a:t>hypoparatyreóza</a:t>
            </a:r>
            <a:r>
              <a:rPr lang="cs-CZ" altLang="cs-CZ"/>
              <a:t> – nejčastěji tyreoprivní tetanie po chirurgickém zákroku na štítnici</a:t>
            </a:r>
          </a:p>
          <a:p>
            <a:pPr>
              <a:lnSpc>
                <a:spcPct val="90000"/>
              </a:lnSpc>
            </a:pPr>
            <a:r>
              <a:rPr lang="cs-CZ" altLang="cs-CZ"/>
              <a:t>léčba – substituce</a:t>
            </a:r>
          </a:p>
          <a:p>
            <a:pPr>
              <a:lnSpc>
                <a:spcPct val="90000"/>
              </a:lnSpc>
            </a:pPr>
            <a:r>
              <a:rPr lang="cs-CZ" altLang="cs-CZ">
                <a:solidFill>
                  <a:srgbClr val="FFFF00"/>
                </a:solidFill>
              </a:rPr>
              <a:t>hyperparatyreóza</a:t>
            </a:r>
            <a:r>
              <a:rPr lang="cs-CZ" altLang="cs-CZ"/>
              <a:t> – nadprodukce parathormonu, nejčastěji adenom - vysoká hladina Ca, tendence k tvorbě močových kamenů</a:t>
            </a:r>
          </a:p>
        </p:txBody>
      </p:sp>
    </p:spTree>
    <p:extLst>
      <p:ext uri="{BB962C8B-B14F-4D97-AF65-F5344CB8AC3E}">
        <p14:creationId xmlns:p14="http://schemas.microsoft.com/office/powerpoint/2010/main" val="253613500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FF00"/>
                </a:solidFill>
              </a:rPr>
              <a:t>Hypokalcémie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844675"/>
            <a:ext cx="8229600" cy="4281488"/>
          </a:xfrm>
        </p:spPr>
      </p:pic>
    </p:spTree>
    <p:extLst>
      <p:ext uri="{BB962C8B-B14F-4D97-AF65-F5344CB8AC3E}">
        <p14:creationId xmlns:p14="http://schemas.microsoft.com/office/powerpoint/2010/main" val="262643672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991544" y="2276872"/>
            <a:ext cx="8229600" cy="295232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dirty="0" smtClean="0">
                <a:solidFill>
                  <a:srgbClr val="FFFF00"/>
                </a:solidFill>
              </a:rPr>
              <a:t> Nemoci nadledvin</a:t>
            </a:r>
            <a:br>
              <a:rPr lang="cs-CZ" altLang="cs-CZ" dirty="0" smtClean="0">
                <a:solidFill>
                  <a:srgbClr val="FFFF00"/>
                </a:solidFill>
              </a:rPr>
            </a:br>
            <a:r>
              <a:rPr lang="cs-CZ" altLang="cs-CZ" dirty="0">
                <a:solidFill>
                  <a:srgbClr val="FFFF00"/>
                </a:solidFill>
              </a:rPr>
              <a:t/>
            </a:r>
            <a:br>
              <a:rPr lang="cs-CZ" altLang="cs-CZ" dirty="0">
                <a:solidFill>
                  <a:srgbClr val="FFFF00"/>
                </a:solidFill>
              </a:rPr>
            </a:br>
            <a:r>
              <a:rPr lang="cs-CZ" altLang="cs-CZ" sz="3600" dirty="0" err="1"/>
              <a:t>Addisonova</a:t>
            </a:r>
            <a:r>
              <a:rPr lang="cs-CZ" altLang="cs-CZ" sz="3600" dirty="0"/>
              <a:t> choroba</a:t>
            </a:r>
            <a:br>
              <a:rPr lang="cs-CZ" altLang="cs-CZ" sz="3600" dirty="0"/>
            </a:br>
            <a:r>
              <a:rPr lang="cs-CZ" altLang="cs-CZ" sz="3600" dirty="0" err="1"/>
              <a:t>Cushingova</a:t>
            </a:r>
            <a:r>
              <a:rPr lang="cs-CZ" altLang="cs-CZ" sz="3600" dirty="0"/>
              <a:t> choroba</a:t>
            </a:r>
            <a:r>
              <a:rPr lang="cs-CZ" altLang="cs-CZ" dirty="0"/>
              <a:t/>
            </a:r>
            <a:br>
              <a:rPr lang="cs-CZ" altLang="cs-CZ" dirty="0"/>
            </a:br>
            <a:r>
              <a:rPr lang="cs-CZ" altLang="cs-CZ" dirty="0" smtClean="0">
                <a:solidFill>
                  <a:srgbClr val="FFFF00"/>
                </a:solidFill>
              </a:rPr>
              <a:t/>
            </a:r>
            <a:br>
              <a:rPr lang="cs-CZ" altLang="cs-CZ" dirty="0" smtClean="0">
                <a:solidFill>
                  <a:srgbClr val="FFFF00"/>
                </a:solidFill>
              </a:rPr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95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87988E9-B5B7-4BC6-9E93-427FF0072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Hypothalamus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547E6B-B388-485B-B824-3B6B3868C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2663" y="199815"/>
            <a:ext cx="6589336" cy="6146276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sz="2400" b="1" dirty="0" err="1">
                <a:solidFill>
                  <a:srgbClr val="000000"/>
                </a:solidFill>
              </a:rPr>
              <a:t>Liberiny</a:t>
            </a:r>
            <a:r>
              <a:rPr lang="cs-CZ" sz="2400" dirty="0">
                <a:solidFill>
                  <a:srgbClr val="000000"/>
                </a:solidFill>
              </a:rPr>
              <a:t> – regulují uvolňování hormonů z                  adenohypofýzy 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b="1" dirty="0" err="1">
                <a:solidFill>
                  <a:srgbClr val="000000"/>
                </a:solidFill>
              </a:rPr>
              <a:t>Statiny</a:t>
            </a:r>
            <a:r>
              <a:rPr lang="cs-CZ" sz="2400" dirty="0">
                <a:solidFill>
                  <a:srgbClr val="000000"/>
                </a:solidFill>
              </a:rPr>
              <a:t>- regulují uvolňování hormonů z                  adenohypofýzy 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b="1" dirty="0">
                <a:solidFill>
                  <a:srgbClr val="000000"/>
                </a:solidFill>
              </a:rPr>
              <a:t>Oxytocin</a:t>
            </a:r>
          </a:p>
          <a:p>
            <a:r>
              <a:rPr lang="cs-CZ" sz="2400" dirty="0">
                <a:solidFill>
                  <a:srgbClr val="000000"/>
                </a:solidFill>
              </a:rPr>
              <a:t>kontrakce svalových buněk mléčné žlázy</a:t>
            </a:r>
          </a:p>
          <a:p>
            <a:r>
              <a:rPr lang="cs-CZ" sz="2400" dirty="0">
                <a:solidFill>
                  <a:srgbClr val="000000"/>
                </a:solidFill>
              </a:rPr>
              <a:t> kontrakce svalových buněk dělohy během porodu</a:t>
            </a:r>
          </a:p>
          <a:p>
            <a:r>
              <a:rPr lang="cs-CZ" sz="2400" dirty="0">
                <a:solidFill>
                  <a:srgbClr val="000000"/>
                </a:solidFill>
              </a:rPr>
              <a:t>kontrakce dělohy a svaloviny vývodných semenných cest během orgasmu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cs-CZ" sz="2400" b="1" dirty="0">
                <a:solidFill>
                  <a:srgbClr val="000000"/>
                </a:solidFill>
              </a:rPr>
              <a:t>Antidiuretický hormon/ ADH/ Vasopresin</a:t>
            </a:r>
          </a:p>
          <a:p>
            <a:r>
              <a:rPr lang="cs-CZ" sz="2400" dirty="0">
                <a:solidFill>
                  <a:srgbClr val="000000"/>
                </a:solidFill>
              </a:rPr>
              <a:t>Zvyšuje resorpci vody ve sběrných </a:t>
            </a:r>
            <a:r>
              <a:rPr lang="cs-CZ" sz="2400" dirty="0" smtClean="0">
                <a:solidFill>
                  <a:srgbClr val="000000"/>
                </a:solidFill>
              </a:rPr>
              <a:t>kanálcích </a:t>
            </a:r>
            <a:r>
              <a:rPr lang="cs-CZ" sz="2400" dirty="0">
                <a:solidFill>
                  <a:srgbClr val="000000"/>
                </a:solidFill>
              </a:rPr>
              <a:t>v ledvinách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6C425B8-E4FE-4440-9A01-115F1D8A6B85}"/>
              </a:ext>
            </a:extLst>
          </p:cNvPr>
          <p:cNvSpPr txBox="1"/>
          <p:nvPr/>
        </p:nvSpPr>
        <p:spPr>
          <a:xfrm>
            <a:off x="5637229" y="2974156"/>
            <a:ext cx="6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cs-CZ" dirty="0"/>
          </a:p>
        </p:txBody>
      </p:sp>
      <p:sp>
        <p:nvSpPr>
          <p:cNvPr id="6" name="Šipka: nahoru 5">
            <a:extLst>
              <a:ext uri="{FF2B5EF4-FFF2-40B4-BE49-F238E27FC236}">
                <a16:creationId xmlns:a16="http://schemas.microsoft.com/office/drawing/2014/main" id="{8E262C3A-DE0C-4D41-A59C-91F41DD3B611}"/>
              </a:ext>
            </a:extLst>
          </p:cNvPr>
          <p:cNvSpPr/>
          <p:nvPr/>
        </p:nvSpPr>
        <p:spPr>
          <a:xfrm>
            <a:off x="8249453" y="996335"/>
            <a:ext cx="109886" cy="30900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Šipka: dolů 6">
            <a:extLst>
              <a:ext uri="{FF2B5EF4-FFF2-40B4-BE49-F238E27FC236}">
                <a16:creationId xmlns:a16="http://schemas.microsoft.com/office/drawing/2014/main" id="{A704A124-0F45-4F30-ABB6-E1DBD5B50368}"/>
              </a:ext>
            </a:extLst>
          </p:cNvPr>
          <p:cNvSpPr/>
          <p:nvPr/>
        </p:nvSpPr>
        <p:spPr>
          <a:xfrm>
            <a:off x="8237240" y="1799797"/>
            <a:ext cx="109886" cy="3090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Grafický objekt 10" descr="Muž s miminkem">
            <a:extLst>
              <a:ext uri="{FF2B5EF4-FFF2-40B4-BE49-F238E27FC236}">
                <a16:creationId xmlns:a16="http://schemas.microsoft.com/office/drawing/2014/main" id="{013D498F-B684-406E-A434-8581345895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064309" y="2627695"/>
            <a:ext cx="514433" cy="514433"/>
          </a:xfrm>
          <a:prstGeom prst="rect">
            <a:avLst/>
          </a:prstGeom>
        </p:spPr>
      </p:pic>
      <p:pic>
        <p:nvPicPr>
          <p:cNvPr id="14" name="Grafický objekt 13" descr="Těhotná žena">
            <a:extLst>
              <a:ext uri="{FF2B5EF4-FFF2-40B4-BE49-F238E27FC236}">
                <a16:creationId xmlns:a16="http://schemas.microsoft.com/office/drawing/2014/main" id="{5831E6FD-2E3E-472B-BA3A-74B7974F1B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064309" y="3265210"/>
            <a:ext cx="573392" cy="573392"/>
          </a:xfrm>
          <a:prstGeom prst="rect">
            <a:avLst/>
          </a:prstGeom>
        </p:spPr>
      </p:pic>
      <p:pic>
        <p:nvPicPr>
          <p:cNvPr id="16" name="Grafický objekt 15" descr="Muž a žena">
            <a:extLst>
              <a:ext uri="{FF2B5EF4-FFF2-40B4-BE49-F238E27FC236}">
                <a16:creationId xmlns:a16="http://schemas.microsoft.com/office/drawing/2014/main" id="{4C11E613-6678-4CB4-9BAB-C039CAA3FC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023974" y="3976746"/>
            <a:ext cx="654061" cy="654061"/>
          </a:xfrm>
          <a:prstGeom prst="rect">
            <a:avLst/>
          </a:prstGeom>
        </p:spPr>
      </p:pic>
      <p:pic>
        <p:nvPicPr>
          <p:cNvPr id="18" name="Grafický objekt 17" descr="Ledviny">
            <a:extLst>
              <a:ext uri="{FF2B5EF4-FFF2-40B4-BE49-F238E27FC236}">
                <a16:creationId xmlns:a16="http://schemas.microsoft.com/office/drawing/2014/main" id="{85471A3B-4832-4F47-926C-29075314BD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952763" y="5522585"/>
            <a:ext cx="684938" cy="684938"/>
          </a:xfrm>
          <a:prstGeom prst="rect">
            <a:avLst/>
          </a:prstGeom>
        </p:spPr>
      </p:pic>
      <p:pic>
        <p:nvPicPr>
          <p:cNvPr id="20" name="Grafický objekt 19" descr="Toaleta">
            <a:extLst>
              <a:ext uri="{FF2B5EF4-FFF2-40B4-BE49-F238E27FC236}">
                <a16:creationId xmlns:a16="http://schemas.microsoft.com/office/drawing/2014/main" id="{3A54036D-BD20-4B05-B94E-4353E58F897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292402" y="5522585"/>
            <a:ext cx="613926" cy="61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009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FF00"/>
                </a:solidFill>
              </a:rPr>
              <a:t>Nadledviny I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1341438"/>
            <a:ext cx="82296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/>
              <a:t>kůra nadledvin – tři vrstvy 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800"/>
              <a:t>glomerulosa – mineralokortikoidy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800"/>
              <a:t>fasciculata    - glukokortikoidy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800"/>
              <a:t>reticularis     - nadledvinové androgeny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800">
                <a:solidFill>
                  <a:srgbClr val="FFFF00"/>
                </a:solidFill>
              </a:rPr>
              <a:t>Glukokortikoidy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kortizol – denní sekrece 15-30mg, při zátěži až 300mg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řízení sekrece – ACTH, dlouhodobá stimulace vyvolá zvětšení nadledvin, dlouhodobý pokles stimulace – atrofie nadledvin, sekrece ACTH řízena z hypotalamu, při poškození organizmu z retikulární formace </a:t>
            </a:r>
          </a:p>
        </p:txBody>
      </p:sp>
    </p:spTree>
    <p:extLst>
      <p:ext uri="{BB962C8B-B14F-4D97-AF65-F5344CB8AC3E}">
        <p14:creationId xmlns:p14="http://schemas.microsoft.com/office/powerpoint/2010/main" val="245574606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FF00"/>
                </a:solidFill>
              </a:rPr>
              <a:t>Nadledviny II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1"/>
            <a:ext cx="8229600" cy="4924425"/>
          </a:xfrm>
        </p:spPr>
        <p:txBody>
          <a:bodyPr/>
          <a:lstStyle/>
          <a:p>
            <a:r>
              <a:rPr lang="cs-CZ" altLang="cs-CZ"/>
              <a:t>účinky – permisivní činnost na mnoho pochodů v organizmu – glykogenolýza, vazokonstrikce, vliv cytokinů, působení erytropoietinu</a:t>
            </a:r>
          </a:p>
          <a:p>
            <a:r>
              <a:rPr lang="cs-CZ" altLang="cs-CZ"/>
              <a:t>za stressu umožní přesun energie – spotřebovávají se tuky a bílkoviny, glukóza se šetří pro mozek, podporuje glukoneogenezu až s možností vyčerpání inzulárního aparátu – steroidní diabetes</a:t>
            </a:r>
          </a:p>
        </p:txBody>
      </p:sp>
    </p:spTree>
    <p:extLst>
      <p:ext uri="{BB962C8B-B14F-4D97-AF65-F5344CB8AC3E}">
        <p14:creationId xmlns:p14="http://schemas.microsoft.com/office/powerpoint/2010/main" val="876754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r>
              <a:rPr lang="cs-CZ" altLang="cs-CZ">
                <a:solidFill>
                  <a:srgbClr val="FFFF00"/>
                </a:solidFill>
              </a:rPr>
              <a:t>Nadledviny III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196976"/>
            <a:ext cx="8229600" cy="5661025"/>
          </a:xfrm>
        </p:spPr>
        <p:txBody>
          <a:bodyPr/>
          <a:lstStyle/>
          <a:p>
            <a:r>
              <a:rPr lang="cs-CZ" altLang="cs-CZ" sz="2800">
                <a:solidFill>
                  <a:srgbClr val="FFFF00"/>
                </a:solidFill>
              </a:rPr>
              <a:t>mineralokortikoidy</a:t>
            </a:r>
          </a:p>
          <a:p>
            <a:r>
              <a:rPr lang="cs-CZ" altLang="cs-CZ" sz="2800"/>
              <a:t>aldosteron – denní sekrece 50-150ug</a:t>
            </a:r>
          </a:p>
          <a:p>
            <a:r>
              <a:rPr lang="cs-CZ" altLang="cs-CZ" sz="2800"/>
              <a:t>řízení sekrece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800"/>
              <a:t>renin-angiotenzin I a II – aktivován snížením krevního objemu, poklesem TK a ztrátou soli, angiotenzin II aktivuje přímo kůru nadledvin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800"/>
              <a:t>vzestup hladiny kalia v séru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800"/>
              <a:t>pokles hladiny sodíku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800"/>
              <a:t>ACTH</a:t>
            </a:r>
          </a:p>
          <a:p>
            <a:r>
              <a:rPr lang="cs-CZ" altLang="cs-CZ" sz="2800"/>
              <a:t>účinky – retence Na, vylučování K  - účel – zachování intravaskulárního objemu</a:t>
            </a:r>
          </a:p>
        </p:txBody>
      </p:sp>
    </p:spTree>
    <p:extLst>
      <p:ext uri="{BB962C8B-B14F-4D97-AF65-F5344CB8AC3E}">
        <p14:creationId xmlns:p14="http://schemas.microsoft.com/office/powerpoint/2010/main" val="226701736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FF00"/>
                </a:solidFill>
              </a:rPr>
              <a:t>Addisonova choroba I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/>
              <a:t>nedostatečná činnost kůry nadledvin</a:t>
            </a:r>
          </a:p>
          <a:p>
            <a:pPr>
              <a:lnSpc>
                <a:spcPct val="90000"/>
              </a:lnSpc>
            </a:pPr>
            <a:r>
              <a:rPr lang="cs-CZ" altLang="cs-CZ"/>
              <a:t>příčiny 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/>
              <a:t>dříve TBC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/>
              <a:t>dnes nejčasteji autoimunitní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/>
              <a:t>sekundární a terciární při poškození hypofýzy nebo hypotalamu</a:t>
            </a:r>
          </a:p>
          <a:p>
            <a:pPr>
              <a:lnSpc>
                <a:spcPct val="90000"/>
              </a:lnSpc>
            </a:pPr>
            <a:r>
              <a:rPr lang="cs-CZ" altLang="cs-CZ"/>
              <a:t>příznaky – únavnost, slabost, adynamie, hyperpigmentace, hypoglykémie – přecitlivělost na inzulin, nebezpečí při operacích – není rezerva sekrece</a:t>
            </a:r>
          </a:p>
        </p:txBody>
      </p:sp>
    </p:spTree>
    <p:extLst>
      <p:ext uri="{BB962C8B-B14F-4D97-AF65-F5344CB8AC3E}">
        <p14:creationId xmlns:p14="http://schemas.microsoft.com/office/powerpoint/2010/main" val="32573519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r>
              <a:rPr lang="cs-CZ" altLang="cs-CZ">
                <a:solidFill>
                  <a:srgbClr val="FFFF00"/>
                </a:solidFill>
              </a:rPr>
              <a:t>Addisonova choroba II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1341438"/>
            <a:ext cx="82296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/>
              <a:t>léčba – substituce 20-40mg denně, nutno dodávat i mineralokortikoidy – 50-100ug</a:t>
            </a:r>
          </a:p>
          <a:p>
            <a:pPr>
              <a:lnSpc>
                <a:spcPct val="90000"/>
              </a:lnSpc>
            </a:pPr>
            <a:r>
              <a:rPr lang="cs-CZ" altLang="cs-CZ" sz="2800">
                <a:solidFill>
                  <a:srgbClr val="FFFF00"/>
                </a:solidFill>
              </a:rPr>
              <a:t>Addisonská krize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po náhlé zátěži adisonika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po náhlém vysazení dlouhodobě podávaných glukokortikoidů 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příznaky – adynamie, bolesti břicha, nausea, zvracení, průjmy, hypotenze, tachykardie, šokový stav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laboratorně – hyponatrémie, hyperkalémie, hypoglykémie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léčba – doplnění steroidů, doplnění volumu</a:t>
            </a:r>
          </a:p>
        </p:txBody>
      </p:sp>
    </p:spTree>
    <p:extLst>
      <p:ext uri="{BB962C8B-B14F-4D97-AF65-F5344CB8AC3E}">
        <p14:creationId xmlns:p14="http://schemas.microsoft.com/office/powerpoint/2010/main" val="374272894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FF00"/>
                </a:solidFill>
              </a:rPr>
              <a:t>Hyperkorticizmus I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>
                <a:solidFill>
                  <a:srgbClr val="FFFF00"/>
                </a:solidFill>
              </a:rPr>
              <a:t>Cushingův syndrom</a:t>
            </a:r>
            <a:r>
              <a:rPr lang="cs-CZ" altLang="cs-CZ"/>
              <a:t>  </a:t>
            </a:r>
          </a:p>
          <a:p>
            <a:pPr>
              <a:lnSpc>
                <a:spcPct val="90000"/>
              </a:lnSpc>
            </a:pPr>
            <a:r>
              <a:rPr lang="cs-CZ" altLang="cs-CZ"/>
              <a:t>nadbytek glukokortikoidů </a:t>
            </a:r>
          </a:p>
          <a:p>
            <a:pPr>
              <a:lnSpc>
                <a:spcPct val="90000"/>
              </a:lnSpc>
            </a:pPr>
            <a:r>
              <a:rPr lang="cs-CZ" altLang="cs-CZ"/>
              <a:t>trunkální obezita, měsícovitý obličej, akné, striae, hypertenze, DM, bolesti v kostech, psychické změny</a:t>
            </a:r>
          </a:p>
          <a:p>
            <a:pPr>
              <a:lnSpc>
                <a:spcPct val="90000"/>
              </a:lnSpc>
            </a:pPr>
            <a:r>
              <a:rPr lang="cs-CZ" altLang="cs-CZ"/>
              <a:t>příčina – většinou adenom kůry nadledvin, u sekundárních a terciárních nadprodukce  ACTH nebo CRH</a:t>
            </a:r>
          </a:p>
          <a:p>
            <a:pPr>
              <a:lnSpc>
                <a:spcPct val="90000"/>
              </a:lnSpc>
            </a:pPr>
            <a:r>
              <a:rPr lang="cs-CZ" altLang="cs-CZ"/>
              <a:t>léčba – chirurgická se substitucí</a:t>
            </a:r>
          </a:p>
        </p:txBody>
      </p:sp>
    </p:spTree>
    <p:extLst>
      <p:ext uri="{BB962C8B-B14F-4D97-AF65-F5344CB8AC3E}">
        <p14:creationId xmlns:p14="http://schemas.microsoft.com/office/powerpoint/2010/main" val="398310585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FF00"/>
                </a:solidFill>
              </a:rPr>
              <a:t>Cushingova choroba - striae</a:t>
            </a:r>
          </a:p>
        </p:txBody>
      </p:sp>
      <p:pic>
        <p:nvPicPr>
          <p:cNvPr id="50181" name="Picture 5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4114" y="1357314"/>
            <a:ext cx="7343775" cy="5011737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573948660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>
                <a:solidFill>
                  <a:srgbClr val="FFFF00"/>
                </a:solidFill>
              </a:rPr>
              <a:t>Cushingova choroba </a:t>
            </a:r>
            <a:br>
              <a:rPr lang="cs-CZ" altLang="cs-CZ" sz="4000">
                <a:solidFill>
                  <a:srgbClr val="FFFF00"/>
                </a:solidFill>
              </a:rPr>
            </a:br>
            <a:r>
              <a:rPr lang="cs-CZ" altLang="cs-CZ" sz="4000">
                <a:solidFill>
                  <a:srgbClr val="FFFF00"/>
                </a:solidFill>
              </a:rPr>
              <a:t>– trunkální typ obezity</a:t>
            </a:r>
          </a:p>
        </p:txBody>
      </p:sp>
      <p:pic>
        <p:nvPicPr>
          <p:cNvPr id="53255" name="Picture 7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7714" y="1600201"/>
            <a:ext cx="5832475" cy="4525963"/>
          </a:xfrm>
        </p:spPr>
      </p:pic>
    </p:spTree>
    <p:extLst>
      <p:ext uri="{BB962C8B-B14F-4D97-AF65-F5344CB8AC3E}">
        <p14:creationId xmlns:p14="http://schemas.microsoft.com/office/powerpoint/2010/main" val="254967323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6" name="Rectangle 6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r>
              <a:rPr lang="cs-CZ" altLang="cs-CZ" sz="4000">
                <a:solidFill>
                  <a:srgbClr val="FFFF00"/>
                </a:solidFill>
              </a:rPr>
              <a:t>Cushingova choroba </a:t>
            </a:r>
            <a:br>
              <a:rPr lang="cs-CZ" altLang="cs-CZ" sz="4000">
                <a:solidFill>
                  <a:srgbClr val="FFFF00"/>
                </a:solidFill>
              </a:rPr>
            </a:br>
            <a:r>
              <a:rPr lang="cs-CZ" altLang="cs-CZ" sz="4000">
                <a:solidFill>
                  <a:srgbClr val="FFFF00"/>
                </a:solidFill>
              </a:rPr>
              <a:t>– měsícovitý obličej</a:t>
            </a:r>
          </a:p>
        </p:txBody>
      </p:sp>
      <p:pic>
        <p:nvPicPr>
          <p:cNvPr id="56325" name="Picture 5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40238" y="1412876"/>
            <a:ext cx="3579812" cy="518477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22494700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8" y="0"/>
            <a:ext cx="8229600" cy="1143000"/>
          </a:xfrm>
        </p:spPr>
        <p:txBody>
          <a:bodyPr/>
          <a:lstStyle/>
          <a:p>
            <a:r>
              <a:rPr lang="cs-CZ" altLang="cs-CZ">
                <a:solidFill>
                  <a:srgbClr val="FFFF00"/>
                </a:solidFill>
              </a:rPr>
              <a:t>Hyperkorticizmus II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1341438"/>
            <a:ext cx="82296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>
                <a:solidFill>
                  <a:srgbClr val="FFFF00"/>
                </a:solidFill>
              </a:rPr>
              <a:t>Connův syndrom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nadprodukce aldosteronu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hypertenze, bolesti hlavy, hypokalémie se svalovou slabostí a změnami na EKG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příčina – také většinou adenom nebo hyperplázie kůry nadledvin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léčba – chirurgická</a:t>
            </a:r>
          </a:p>
          <a:p>
            <a:pPr>
              <a:lnSpc>
                <a:spcPct val="90000"/>
              </a:lnSpc>
            </a:pPr>
            <a:r>
              <a:rPr lang="cs-CZ" altLang="cs-CZ" sz="2800">
                <a:solidFill>
                  <a:srgbClr val="FFFF00"/>
                </a:solidFill>
              </a:rPr>
              <a:t>sekundární hyperaldosteronizmus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u otoků, ascitu, dekompenzovaného diabetu, hypertenze, srdečního selhání – kde se část intravaskulárního prostoru přesouvá na třetího prostoru</a:t>
            </a:r>
          </a:p>
        </p:txBody>
      </p:sp>
    </p:spTree>
    <p:extLst>
      <p:ext uri="{BB962C8B-B14F-4D97-AF65-F5344CB8AC3E}">
        <p14:creationId xmlns:p14="http://schemas.microsoft.com/office/powerpoint/2010/main" val="111773686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DB1962-DC7B-4FA8-8771-AE3574690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kern="1200" dirty="0" err="1">
                <a:latin typeface="+mj-lt"/>
                <a:ea typeface="+mj-ea"/>
                <a:cs typeface="+mj-cs"/>
              </a:rPr>
              <a:t>Liberiny</a:t>
            </a:r>
            <a:r>
              <a:rPr lang="en-US" b="1" kern="1200" dirty="0">
                <a:latin typeface="+mj-lt"/>
                <a:ea typeface="+mj-ea"/>
                <a:cs typeface="+mj-cs"/>
              </a:rPr>
              <a:t>, </a:t>
            </a:r>
            <a:r>
              <a:rPr lang="en-US" b="1" kern="1200" dirty="0" err="1">
                <a:latin typeface="+mj-lt"/>
                <a:ea typeface="+mj-ea"/>
                <a:cs typeface="+mj-cs"/>
              </a:rPr>
              <a:t>statiny</a:t>
            </a:r>
            <a:endParaRPr lang="en-US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042" name="Content Placeholder 1031">
            <a:extLst>
              <a:ext uri="{FF2B5EF4-FFF2-40B4-BE49-F238E27FC236}">
                <a16:creationId xmlns:a16="http://schemas.microsoft.com/office/drawing/2014/main" id="{BFB8D2DF-10FF-4FFA-8564-E15BA1A89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2438400"/>
            <a:ext cx="4343400" cy="3785419"/>
          </a:xfrm>
        </p:spPr>
        <p:txBody>
          <a:bodyPr>
            <a:normAutofit/>
          </a:bodyPr>
          <a:lstStyle/>
          <a:p>
            <a:r>
              <a:rPr lang="cs-CZ" sz="2000" b="1" dirty="0" err="1"/>
              <a:t>Gn</a:t>
            </a:r>
            <a:r>
              <a:rPr lang="cs-CZ" sz="2000" b="1" dirty="0"/>
              <a:t>-RH</a:t>
            </a:r>
            <a:r>
              <a:rPr lang="cs-CZ" sz="2000" dirty="0"/>
              <a:t>- </a:t>
            </a:r>
            <a:r>
              <a:rPr lang="cs-CZ" sz="2000" dirty="0" err="1"/>
              <a:t>gonadoliberin</a:t>
            </a:r>
            <a:endParaRPr lang="cs-CZ" sz="2000" dirty="0"/>
          </a:p>
          <a:p>
            <a:r>
              <a:rPr lang="cs-CZ" sz="2000" b="1" dirty="0"/>
              <a:t>TRH</a:t>
            </a:r>
            <a:r>
              <a:rPr lang="cs-CZ" sz="2000" dirty="0"/>
              <a:t>- </a:t>
            </a:r>
            <a:r>
              <a:rPr lang="cs-CZ" sz="2000" dirty="0" err="1"/>
              <a:t>thyreoliberin</a:t>
            </a:r>
            <a:endParaRPr lang="cs-CZ" sz="2000" dirty="0"/>
          </a:p>
          <a:p>
            <a:r>
              <a:rPr lang="cs-CZ" sz="2000" b="1" dirty="0"/>
              <a:t>CRH</a:t>
            </a:r>
            <a:r>
              <a:rPr lang="cs-CZ" sz="2000" dirty="0"/>
              <a:t>- </a:t>
            </a:r>
            <a:r>
              <a:rPr lang="cs-CZ" sz="2000" dirty="0" err="1"/>
              <a:t>kortikoliberin</a:t>
            </a:r>
            <a:endParaRPr lang="cs-CZ" sz="2000" dirty="0"/>
          </a:p>
          <a:p>
            <a:r>
              <a:rPr lang="cs-CZ" sz="2000" b="1" dirty="0"/>
              <a:t>PIH</a:t>
            </a:r>
            <a:r>
              <a:rPr lang="cs-CZ" sz="2000" dirty="0"/>
              <a:t>= </a:t>
            </a:r>
            <a:r>
              <a:rPr lang="cs-CZ" sz="2000" dirty="0" err="1"/>
              <a:t>GnIH</a:t>
            </a:r>
            <a:r>
              <a:rPr lang="cs-CZ" sz="2000" dirty="0"/>
              <a:t>= dopamin/ </a:t>
            </a:r>
            <a:r>
              <a:rPr lang="cs-CZ" sz="2000" dirty="0" err="1"/>
              <a:t>prolaktostatin</a:t>
            </a:r>
            <a:endParaRPr lang="cs-CZ" sz="2000" dirty="0"/>
          </a:p>
          <a:p>
            <a:r>
              <a:rPr lang="cs-CZ" sz="2000" b="1" dirty="0"/>
              <a:t>SIH</a:t>
            </a:r>
            <a:r>
              <a:rPr lang="cs-CZ" sz="2000" dirty="0"/>
              <a:t>- </a:t>
            </a:r>
            <a:r>
              <a:rPr lang="cs-CZ" sz="2000" dirty="0" err="1"/>
              <a:t>somatostatin</a:t>
            </a:r>
            <a:endParaRPr lang="cs-CZ" sz="2000" dirty="0"/>
          </a:p>
          <a:p>
            <a:endParaRPr lang="en-US" sz="1800" dirty="0"/>
          </a:p>
        </p:txBody>
      </p:sp>
      <p:pic>
        <p:nvPicPr>
          <p:cNvPr id="1028" name="Picture 4" descr="VÃ½sledek obrÃ¡zku pro hypothamalo hypofyzÃ¡rnÃ­ systÃ©m">
            <a:extLst>
              <a:ext uri="{FF2B5EF4-FFF2-40B4-BE49-F238E27FC236}">
                <a16:creationId xmlns:a16="http://schemas.microsoft.com/office/drawing/2014/main" id="{4E82350A-85F6-4C2C-B47D-0A7C92140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4"/>
          <a:stretch/>
        </p:blipFill>
        <p:spPr bwMode="auto">
          <a:xfrm>
            <a:off x="4851400" y="192816"/>
            <a:ext cx="7340600" cy="66651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7704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r>
              <a:rPr lang="cs-CZ" altLang="cs-CZ">
                <a:solidFill>
                  <a:srgbClr val="FFFF00"/>
                </a:solidFill>
              </a:rPr>
              <a:t>Hyperkorticizmus III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9288" y="1341438"/>
            <a:ext cx="8229600" cy="5257800"/>
          </a:xfrm>
        </p:spPr>
        <p:txBody>
          <a:bodyPr/>
          <a:lstStyle/>
          <a:p>
            <a:r>
              <a:rPr lang="cs-CZ" altLang="cs-CZ" sz="2800">
                <a:solidFill>
                  <a:srgbClr val="FFFF00"/>
                </a:solidFill>
              </a:rPr>
              <a:t>kongenitální adrenální hyperplázie</a:t>
            </a:r>
          </a:p>
          <a:p>
            <a:r>
              <a:rPr lang="cs-CZ" altLang="cs-CZ" sz="2800"/>
              <a:t>nadprodukce nadledvinových androgenů</a:t>
            </a:r>
          </a:p>
          <a:p>
            <a:r>
              <a:rPr lang="cs-CZ" altLang="cs-CZ" sz="2800"/>
              <a:t>děti ženského pohlaví – fuze labií, velký klitoris, mužský typ svaloviny, růst vousů, hrubý hlas, nevyvinou se mléčné žlázy, nedostaví se menses</a:t>
            </a:r>
          </a:p>
          <a:p>
            <a:r>
              <a:rPr lang="cs-CZ" altLang="cs-CZ" sz="2800"/>
              <a:t>chlapci – urychlení růstu penisu a ochlupení, testes zůstávají malá, pseudopubertas praecox, macrogenitosomia praecox</a:t>
            </a:r>
          </a:p>
          <a:p>
            <a:r>
              <a:rPr lang="cs-CZ" altLang="cs-CZ" sz="2800"/>
              <a:t>léčba – malé dávky glukokortikoidů sníží produkci ACTH</a:t>
            </a:r>
          </a:p>
        </p:txBody>
      </p:sp>
    </p:spTree>
    <p:extLst>
      <p:ext uri="{BB962C8B-B14F-4D97-AF65-F5344CB8AC3E}">
        <p14:creationId xmlns:p14="http://schemas.microsoft.com/office/powerpoint/2010/main" val="321124039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596537" y="2547575"/>
            <a:ext cx="10972800" cy="1143000"/>
          </a:xfrm>
        </p:spPr>
        <p:txBody>
          <a:bodyPr/>
          <a:lstStyle/>
          <a:p>
            <a:r>
              <a:rPr lang="cs-CZ" altLang="cs-CZ" dirty="0">
                <a:solidFill>
                  <a:srgbClr val="FFCC00"/>
                </a:solidFill>
              </a:rPr>
              <a:t>Nemoci dřeně nadledvin</a:t>
            </a:r>
            <a:br>
              <a:rPr lang="cs-CZ" altLang="cs-CZ" dirty="0">
                <a:solidFill>
                  <a:srgbClr val="FFCC00"/>
                </a:solidFill>
              </a:rPr>
            </a:br>
            <a:endParaRPr lang="cs-CZ" altLang="cs-CZ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7319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CC00"/>
                </a:solidFill>
              </a:rPr>
              <a:t>Dřeň nadledvin I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/>
              <a:t>hlavní hormony – adrenalin, noradrenalin,</a:t>
            </a:r>
          </a:p>
          <a:p>
            <a:pPr>
              <a:lnSpc>
                <a:spcPct val="90000"/>
              </a:lnSpc>
            </a:pPr>
            <a:r>
              <a:rPr lang="cs-CZ" altLang="cs-CZ"/>
              <a:t>ovlivňují vazomotoriku a funkci synapsí</a:t>
            </a:r>
          </a:p>
          <a:p>
            <a:pPr>
              <a:lnSpc>
                <a:spcPct val="90000"/>
              </a:lnSpc>
            </a:pPr>
            <a:r>
              <a:rPr lang="cs-CZ" altLang="cs-CZ"/>
              <a:t>odbourání – působení monoaminooxidázy (MAO) a katecholortometyltransferázy (COMT)</a:t>
            </a:r>
          </a:p>
          <a:p>
            <a:pPr>
              <a:lnSpc>
                <a:spcPct val="90000"/>
              </a:lnSpc>
            </a:pPr>
            <a:r>
              <a:rPr lang="cs-CZ" altLang="cs-CZ"/>
              <a:t>feochromocytom – nádor z buněk secernujících katecholaminy, nejen ve dřeni nadledvin, ale i jiných gangliích (např. paraaortálně)</a:t>
            </a:r>
          </a:p>
          <a:p>
            <a:pPr>
              <a:lnSpc>
                <a:spcPct val="90000"/>
              </a:lnSpc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27329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CC00"/>
                </a:solidFill>
              </a:rPr>
              <a:t>Dřeň nadledvin II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příznaky – trvale nebo epizodicky vyšší TK, bolesti hlavy, pocení, palpitace, nausea, chvění, návaly horka</a:t>
            </a:r>
          </a:p>
          <a:p>
            <a:r>
              <a:rPr lang="cs-CZ" altLang="cs-CZ"/>
              <a:t>laboratorně – zvýšené vylučování VMK, CT</a:t>
            </a:r>
          </a:p>
          <a:p>
            <a:r>
              <a:rPr lang="cs-CZ" altLang="cs-CZ"/>
              <a:t>léčba chirurgická, u inoperabilních snaha o blokádu účinku</a:t>
            </a:r>
          </a:p>
        </p:txBody>
      </p:sp>
    </p:spTree>
    <p:extLst>
      <p:ext uri="{BB962C8B-B14F-4D97-AF65-F5344CB8AC3E}">
        <p14:creationId xmlns:p14="http://schemas.microsoft.com/office/powerpoint/2010/main" val="9075693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r>
              <a:rPr lang="cs-CZ" altLang="cs-CZ">
                <a:solidFill>
                  <a:srgbClr val="FFCC00"/>
                </a:solidFill>
              </a:rPr>
              <a:t>Stres – akutní fáze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1268414"/>
            <a:ext cx="8229600" cy="5068887"/>
          </a:xfrm>
        </p:spPr>
        <p:txBody>
          <a:bodyPr/>
          <a:lstStyle/>
          <a:p>
            <a:r>
              <a:rPr lang="cs-CZ" altLang="cs-CZ" sz="2800"/>
              <a:t>reakce na jakékoli poškození organizmu</a:t>
            </a:r>
          </a:p>
          <a:p>
            <a:r>
              <a:rPr lang="cs-CZ" altLang="cs-CZ" sz="2800"/>
              <a:t>cíle reakce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800"/>
              <a:t>zajistit dostatečnou dávku energie – katecholaminy, glukagon, glukokoritkoidy, STH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800"/>
              <a:t>udržet vodní a elektrolytovou rovnováhu – aldosteron, ADH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800"/>
              <a:t>boj proti infekci, udržení homeostázy IL-1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800"/>
              <a:t>modulace bolesti – endorfiny</a:t>
            </a:r>
          </a:p>
          <a:p>
            <a:r>
              <a:rPr lang="cs-CZ" altLang="cs-CZ" sz="2800"/>
              <a:t>je aktivován celý systém sympatoadrenální, hypotalamohypofyzární, imunitní</a:t>
            </a:r>
          </a:p>
        </p:txBody>
      </p:sp>
    </p:spTree>
    <p:extLst>
      <p:ext uri="{BB962C8B-B14F-4D97-AF65-F5344CB8AC3E}">
        <p14:creationId xmlns:p14="http://schemas.microsoft.com/office/powerpoint/2010/main" val="2251106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8160" y="2769644"/>
            <a:ext cx="10972800" cy="1143000"/>
          </a:xfrm>
        </p:spPr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7850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5536429-1376-4289-A9E2-8363B7D9B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Adenohypofýza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EA705B-09FD-4A10-AD99-C946C3DA8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2111" y="381000"/>
            <a:ext cx="5779689" cy="6134100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sz="2400" b="1" dirty="0">
                <a:solidFill>
                  <a:srgbClr val="000000"/>
                </a:solidFill>
              </a:rPr>
              <a:t>STH Somatotropin (růstový hormon)</a:t>
            </a:r>
          </a:p>
          <a:p>
            <a:r>
              <a:rPr lang="cs-CZ" sz="2400" dirty="0">
                <a:solidFill>
                  <a:srgbClr val="000000"/>
                </a:solidFill>
              </a:rPr>
              <a:t>Zvyšuje proteosyntézu, mobilizuje tuk, zvyšuje výdej glykogenu z jater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cs-CZ" sz="2400" b="1" dirty="0">
                <a:solidFill>
                  <a:srgbClr val="000000"/>
                </a:solidFill>
              </a:rPr>
              <a:t>PRL Prolaktin</a:t>
            </a:r>
          </a:p>
          <a:p>
            <a:r>
              <a:rPr lang="cs-CZ" sz="2400" dirty="0">
                <a:solidFill>
                  <a:srgbClr val="000000"/>
                </a:solidFill>
              </a:rPr>
              <a:t>Stimuluje růst mléčné žlázy a tvorbu mateřského mléka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cs-CZ" sz="2400" b="1" dirty="0">
                <a:solidFill>
                  <a:srgbClr val="000000"/>
                </a:solidFill>
              </a:rPr>
              <a:t>TSH tyreotropin</a:t>
            </a:r>
          </a:p>
          <a:p>
            <a:r>
              <a:rPr lang="cs-CZ" sz="2400" dirty="0" err="1">
                <a:solidFill>
                  <a:srgbClr val="000000"/>
                </a:solidFill>
              </a:rPr>
              <a:t>Stimuje</a:t>
            </a:r>
            <a:r>
              <a:rPr lang="cs-CZ" sz="2400" dirty="0">
                <a:solidFill>
                  <a:srgbClr val="000000"/>
                </a:solidFill>
              </a:rPr>
              <a:t> tvorbu hormonů štítné žlázy (</a:t>
            </a:r>
            <a:r>
              <a:rPr lang="cs-CZ" sz="2400" dirty="0" err="1">
                <a:solidFill>
                  <a:srgbClr val="000000"/>
                </a:solidFill>
              </a:rPr>
              <a:t>trijodtyroninu</a:t>
            </a:r>
            <a:r>
              <a:rPr lang="cs-CZ" sz="2400" dirty="0">
                <a:solidFill>
                  <a:srgbClr val="000000"/>
                </a:solidFill>
              </a:rPr>
              <a:t> T3 a tyroxinu T4)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cs-CZ" sz="2400" b="1" dirty="0">
                <a:solidFill>
                  <a:srgbClr val="000000"/>
                </a:solidFill>
              </a:rPr>
              <a:t>FSH Folikulostimulační hormon</a:t>
            </a:r>
          </a:p>
          <a:p>
            <a:r>
              <a:rPr lang="cs-CZ" sz="2400" dirty="0">
                <a:solidFill>
                  <a:srgbClr val="000000"/>
                </a:solidFill>
              </a:rPr>
              <a:t>Stimuluje růst ovariálních folikulů u žen a spermatogenezi u mužů</a:t>
            </a:r>
          </a:p>
          <a:p>
            <a:pPr marL="457200" indent="-457200">
              <a:buFont typeface="+mj-lt"/>
              <a:buAutoNum type="arabicPeriod"/>
            </a:pPr>
            <a:endParaRPr lang="cs-CZ" sz="2400" dirty="0">
              <a:solidFill>
                <a:srgbClr val="000000"/>
              </a:solidFill>
            </a:endParaRPr>
          </a:p>
        </p:txBody>
      </p:sp>
      <p:pic>
        <p:nvPicPr>
          <p:cNvPr id="5" name="Grafický objekt 4" descr="Muž">
            <a:extLst>
              <a:ext uri="{FF2B5EF4-FFF2-40B4-BE49-F238E27FC236}">
                <a16:creationId xmlns:a16="http://schemas.microsoft.com/office/drawing/2014/main" id="{C46F8B71-D7BE-4418-BBC3-3A47C0114A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541001" y="5434430"/>
            <a:ext cx="660400" cy="660400"/>
          </a:xfrm>
          <a:prstGeom prst="rect">
            <a:avLst/>
          </a:prstGeom>
        </p:spPr>
      </p:pic>
      <p:pic>
        <p:nvPicPr>
          <p:cNvPr id="7" name="Grafický objekt 6" descr="Žena">
            <a:extLst>
              <a:ext uri="{FF2B5EF4-FFF2-40B4-BE49-F238E27FC236}">
                <a16:creationId xmlns:a16="http://schemas.microsoft.com/office/drawing/2014/main" id="{35D8F039-A5F7-4E1B-A67F-1F28C50143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201401" y="5497930"/>
            <a:ext cx="660400" cy="660400"/>
          </a:xfrm>
          <a:prstGeom prst="rect">
            <a:avLst/>
          </a:prstGeom>
        </p:spPr>
      </p:pic>
      <p:pic>
        <p:nvPicPr>
          <p:cNvPr id="11" name="Grafický objekt 10" descr="Svalnatá paže">
            <a:extLst>
              <a:ext uri="{FF2B5EF4-FFF2-40B4-BE49-F238E27FC236}">
                <a16:creationId xmlns:a16="http://schemas.microsoft.com/office/drawing/2014/main" id="{4CBEDD70-9138-4426-B77E-AB968E39D3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020426" y="1253541"/>
            <a:ext cx="800100" cy="800100"/>
          </a:xfrm>
          <a:prstGeom prst="rect">
            <a:avLst/>
          </a:prstGeom>
        </p:spPr>
      </p:pic>
      <p:pic>
        <p:nvPicPr>
          <p:cNvPr id="14" name="Grafický objekt 13" descr="Žena s miminkem">
            <a:extLst>
              <a:ext uri="{FF2B5EF4-FFF2-40B4-BE49-F238E27FC236}">
                <a16:creationId xmlns:a16="http://schemas.microsoft.com/office/drawing/2014/main" id="{DD31D882-817E-4585-8DEF-C69B443696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1017252" y="2517191"/>
            <a:ext cx="844548" cy="844548"/>
          </a:xfrm>
          <a:prstGeom prst="rect">
            <a:avLst/>
          </a:prstGeom>
        </p:spPr>
      </p:pic>
      <p:pic>
        <p:nvPicPr>
          <p:cNvPr id="16" name="Grafický objekt 15" descr="Léky">
            <a:extLst>
              <a:ext uri="{FF2B5EF4-FFF2-40B4-BE49-F238E27FC236}">
                <a16:creationId xmlns:a16="http://schemas.microsoft.com/office/drawing/2014/main" id="{C31FFE1D-DDDC-48E2-8AD2-F835B9F9CE4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1074400" y="3742738"/>
            <a:ext cx="746125" cy="74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17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AE3A58D-F8ED-4D22-A2AE-00EDE2A38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Adenohypofýza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02E026-DB67-4FC3-AEB6-89937ECFB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 fontScale="92500" lnSpcReduction="20000"/>
          </a:bodyPr>
          <a:lstStyle/>
          <a:p>
            <a:pPr marL="457200" indent="-457200">
              <a:buFont typeface="+mj-lt"/>
              <a:buAutoNum type="arabicPeriod" startAt="5"/>
            </a:pPr>
            <a:endParaRPr lang="cs-CZ" sz="2400" b="1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 startAt="5"/>
            </a:pPr>
            <a:r>
              <a:rPr lang="cs-CZ" sz="2600" b="1" dirty="0">
                <a:solidFill>
                  <a:srgbClr val="000000"/>
                </a:solidFill>
              </a:rPr>
              <a:t>LH Luteinizační hormon</a:t>
            </a:r>
          </a:p>
          <a:p>
            <a:r>
              <a:rPr lang="cs-CZ" sz="2600" dirty="0">
                <a:solidFill>
                  <a:srgbClr val="000000"/>
                </a:solidFill>
              </a:rPr>
              <a:t>Stimuluje produkci estrogenu a progesteronu ve vaječnících a způsobuje ovulaci, u mužů působí na tvorbu testosteronu v </a:t>
            </a:r>
            <a:r>
              <a:rPr lang="cs-CZ" sz="2600" dirty="0" err="1">
                <a:solidFill>
                  <a:srgbClr val="000000"/>
                </a:solidFill>
              </a:rPr>
              <a:t>Leydigových</a:t>
            </a:r>
            <a:r>
              <a:rPr lang="cs-CZ" sz="2600" dirty="0">
                <a:solidFill>
                  <a:srgbClr val="000000"/>
                </a:solidFill>
              </a:rPr>
              <a:t> buňkách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cs-CZ" sz="2600" b="1" dirty="0">
                <a:solidFill>
                  <a:srgbClr val="000000"/>
                </a:solidFill>
              </a:rPr>
              <a:t>ACTH adrenokortikotropní hormon</a:t>
            </a:r>
          </a:p>
          <a:p>
            <a:r>
              <a:rPr lang="cs-CZ" sz="2600" dirty="0">
                <a:solidFill>
                  <a:srgbClr val="000000"/>
                </a:solidFill>
              </a:rPr>
              <a:t>Zvyšuje produkci hormonů kůry nadledvin</a:t>
            </a:r>
          </a:p>
          <a:p>
            <a:r>
              <a:rPr lang="cs-CZ" sz="2600" dirty="0">
                <a:solidFill>
                  <a:srgbClr val="000000"/>
                </a:solidFill>
              </a:rPr>
              <a:t>Glukokortikoidy- </a:t>
            </a:r>
            <a:r>
              <a:rPr lang="cs-CZ" sz="2600" dirty="0" err="1">
                <a:solidFill>
                  <a:srgbClr val="000000"/>
                </a:solidFill>
              </a:rPr>
              <a:t>kortisol</a:t>
            </a:r>
            <a:r>
              <a:rPr lang="cs-CZ" sz="2600" dirty="0">
                <a:solidFill>
                  <a:srgbClr val="000000"/>
                </a:solidFill>
              </a:rPr>
              <a:t>- metabolismus sacharidů, proteinů, lipidů</a:t>
            </a:r>
          </a:p>
          <a:p>
            <a:r>
              <a:rPr lang="cs-CZ" sz="2600" dirty="0">
                <a:solidFill>
                  <a:srgbClr val="000000"/>
                </a:solidFill>
              </a:rPr>
              <a:t>Mineralokortikoidy- aldosteron- zvyšují zpětnou resorpci Na</a:t>
            </a:r>
            <a:r>
              <a:rPr lang="cs-CZ" sz="2600" baseline="30000" dirty="0">
                <a:solidFill>
                  <a:srgbClr val="000000"/>
                </a:solidFill>
              </a:rPr>
              <a:t>+ </a:t>
            </a:r>
            <a:r>
              <a:rPr lang="cs-CZ" sz="2600" dirty="0">
                <a:solidFill>
                  <a:srgbClr val="000000"/>
                </a:solidFill>
              </a:rPr>
              <a:t>→zvyšují TK; zvyšují ztrátu K</a:t>
            </a:r>
            <a:r>
              <a:rPr lang="cs-CZ" sz="2600" baseline="30000" dirty="0">
                <a:solidFill>
                  <a:srgbClr val="000000"/>
                </a:solidFill>
              </a:rPr>
              <a:t> +</a:t>
            </a:r>
            <a:r>
              <a:rPr lang="cs-CZ" sz="2600" dirty="0">
                <a:solidFill>
                  <a:srgbClr val="000000"/>
                </a:solidFill>
              </a:rPr>
              <a:t> a H</a:t>
            </a:r>
            <a:r>
              <a:rPr lang="cs-CZ" sz="2600" baseline="30000" dirty="0">
                <a:solidFill>
                  <a:srgbClr val="000000"/>
                </a:solidFill>
              </a:rPr>
              <a:t> +</a:t>
            </a:r>
            <a:r>
              <a:rPr lang="cs-CZ" sz="2600" dirty="0">
                <a:solidFill>
                  <a:srgbClr val="000000"/>
                </a:solidFill>
              </a:rPr>
              <a:t> močí</a:t>
            </a:r>
          </a:p>
          <a:p>
            <a:pPr marL="0" indent="0">
              <a:buNone/>
            </a:pPr>
            <a:endParaRPr lang="cs-CZ" sz="2400" dirty="0">
              <a:solidFill>
                <a:srgbClr val="000000"/>
              </a:solidFill>
            </a:endParaRPr>
          </a:p>
        </p:txBody>
      </p:sp>
      <p:pic>
        <p:nvPicPr>
          <p:cNvPr id="5" name="Grafický objekt 4" descr="Zamilovaný smajlík bez výplně">
            <a:extLst>
              <a:ext uri="{FF2B5EF4-FFF2-40B4-BE49-F238E27FC236}">
                <a16:creationId xmlns:a16="http://schemas.microsoft.com/office/drawing/2014/main" id="{55F73BAB-49BA-427C-AB06-F4D3C27FCF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691387" y="1422053"/>
            <a:ext cx="596992" cy="596992"/>
          </a:xfrm>
          <a:prstGeom prst="rect">
            <a:avLst/>
          </a:prstGeom>
        </p:spPr>
      </p:pic>
      <p:pic>
        <p:nvPicPr>
          <p:cNvPr id="7" name="Grafický objekt 6" descr="Vzestupný trend">
            <a:extLst>
              <a:ext uri="{FF2B5EF4-FFF2-40B4-BE49-F238E27FC236}">
                <a16:creationId xmlns:a16="http://schemas.microsoft.com/office/drawing/2014/main" id="{8CAAA0D8-6F3C-432B-AE3F-DC10C3020E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719454" y="5314578"/>
            <a:ext cx="677204" cy="677204"/>
          </a:xfrm>
          <a:prstGeom prst="rect">
            <a:avLst/>
          </a:prstGeom>
        </p:spPr>
      </p:pic>
      <p:pic>
        <p:nvPicPr>
          <p:cNvPr id="11" name="Grafický objekt 10" descr="Túra">
            <a:extLst>
              <a:ext uri="{FF2B5EF4-FFF2-40B4-BE49-F238E27FC236}">
                <a16:creationId xmlns:a16="http://schemas.microsoft.com/office/drawing/2014/main" id="{DAD32D8A-DBE2-4993-8BBE-6E83DEAAE3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727916" y="3817856"/>
            <a:ext cx="808477" cy="80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01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AE8A20-B5DA-49DC-9A24-97246023C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968CB98-AC47-4B25-88BD-8B84F2050F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365"/>
            <a:ext cx="11661743" cy="6471520"/>
          </a:xfrm>
        </p:spPr>
      </p:pic>
    </p:spTree>
    <p:extLst>
      <p:ext uri="{BB962C8B-B14F-4D97-AF65-F5344CB8AC3E}">
        <p14:creationId xmlns:p14="http://schemas.microsoft.com/office/powerpoint/2010/main" val="425536935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ýchozí návrh">
  <a:themeElements>
    <a:clrScheme name="Výchozí návrh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2896</Words>
  <Application>Microsoft Office PowerPoint</Application>
  <PresentationFormat>Širokoúhlá obrazovka</PresentationFormat>
  <Paragraphs>434</Paragraphs>
  <Slides>65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65</vt:i4>
      </vt:variant>
    </vt:vector>
  </HeadingPairs>
  <TitlesOfParts>
    <vt:vector size="71" baseType="lpstr">
      <vt:lpstr>Arial</vt:lpstr>
      <vt:lpstr>Calibri</vt:lpstr>
      <vt:lpstr>Calibri Light</vt:lpstr>
      <vt:lpstr>Wingdings</vt:lpstr>
      <vt:lpstr>Motiv Office</vt:lpstr>
      <vt:lpstr>Výchozí návrh</vt:lpstr>
      <vt:lpstr>Endokrinologie</vt:lpstr>
      <vt:lpstr>Hormon</vt:lpstr>
      <vt:lpstr>Regulace a účinky</vt:lpstr>
      <vt:lpstr>Hypothalamo-hypofyzární systém</vt:lpstr>
      <vt:lpstr>Hypothalamus</vt:lpstr>
      <vt:lpstr>Liberiny, statiny</vt:lpstr>
      <vt:lpstr>Adenohypofýza</vt:lpstr>
      <vt:lpstr>Adenohypofýza</vt:lpstr>
      <vt:lpstr>Prezentace aplikace PowerPoint</vt:lpstr>
      <vt:lpstr>Onemocnění hypothalamu</vt:lpstr>
      <vt:lpstr>Onemocnění hypofýzy</vt:lpstr>
      <vt:lpstr>Akromegalie/ gigantismus/ somatotropinom</vt:lpstr>
      <vt:lpstr>Cuschingova choroba/ kortikotropinom</vt:lpstr>
      <vt:lpstr>Diabetes mellitus</vt:lpstr>
      <vt:lpstr>Prezentace aplikace PowerPoint</vt:lpstr>
      <vt:lpstr>Diabetes mellitus 1.typu</vt:lpstr>
      <vt:lpstr>Diabetes mellitus 2.typu</vt:lpstr>
      <vt:lpstr>Léčba</vt:lpstr>
      <vt:lpstr>Insulin</vt:lpstr>
      <vt:lpstr>PAD- perorální antidiabetika</vt:lpstr>
      <vt:lpstr>Další formy</vt:lpstr>
      <vt:lpstr>komplikace</vt:lpstr>
      <vt:lpstr>Onemocnění štítné žlázy</vt:lpstr>
      <vt:lpstr>Anatomicko-fyziologické poznámky I</vt:lpstr>
      <vt:lpstr>Anatomicko-fyziologické poznámky II</vt:lpstr>
      <vt:lpstr>Normální scintigram štítnice</vt:lpstr>
      <vt:lpstr>Hypotyreóza I </vt:lpstr>
      <vt:lpstr>Hypotyreóza II</vt:lpstr>
      <vt:lpstr>Hypotyreóza</vt:lpstr>
      <vt:lpstr>Pretibiální myxedém</vt:lpstr>
      <vt:lpstr>Hypotyreóza III</vt:lpstr>
      <vt:lpstr>Hypotyreóza IV</vt:lpstr>
      <vt:lpstr>Myxedémové koma</vt:lpstr>
      <vt:lpstr>Hypertyreóza I</vt:lpstr>
      <vt:lpstr>Struma</vt:lpstr>
      <vt:lpstr>Hypertyreóza II</vt:lpstr>
      <vt:lpstr>Graves – Basedowa choroba I</vt:lpstr>
      <vt:lpstr>Exophtalmus</vt:lpstr>
      <vt:lpstr>Graves – Basedowa choroba II</vt:lpstr>
      <vt:lpstr>Scintigrafie štítnice  při hypertyreóze – toxický uzel</vt:lpstr>
      <vt:lpstr>Graves – Basedowa choroba III</vt:lpstr>
      <vt:lpstr>Hypertyreóza</vt:lpstr>
      <vt:lpstr>Toxický autonomní adenom</vt:lpstr>
      <vt:lpstr>Nádory štítnice I</vt:lpstr>
      <vt:lpstr>Nádory štítnice II</vt:lpstr>
      <vt:lpstr>Kalciotropní hormony</vt:lpstr>
      <vt:lpstr>Příštitná tělíska</vt:lpstr>
      <vt:lpstr>Hypokalcémie</vt:lpstr>
      <vt:lpstr> Nemoci nadledvin  Addisonova choroba Cushingova choroba  </vt:lpstr>
      <vt:lpstr>Nadledviny I</vt:lpstr>
      <vt:lpstr>Nadledviny II</vt:lpstr>
      <vt:lpstr>Nadledviny III</vt:lpstr>
      <vt:lpstr>Addisonova choroba I</vt:lpstr>
      <vt:lpstr>Addisonova choroba II</vt:lpstr>
      <vt:lpstr>Hyperkorticizmus I</vt:lpstr>
      <vt:lpstr>Cushingova choroba - striae</vt:lpstr>
      <vt:lpstr>Cushingova choroba  – trunkální typ obezity</vt:lpstr>
      <vt:lpstr>Cushingova choroba  – měsícovitý obličej</vt:lpstr>
      <vt:lpstr>Hyperkorticizmus II</vt:lpstr>
      <vt:lpstr>Hyperkorticizmus III</vt:lpstr>
      <vt:lpstr>Nemoci dřeně nadledvin </vt:lpstr>
      <vt:lpstr>Dřeň nadledvin I</vt:lpstr>
      <vt:lpstr>Dřeň nadledvin II</vt:lpstr>
      <vt:lpstr>Stres – akutní fáze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Endokrinologie</dc:title>
  <dc:creator>Kateřina Sehnalová</dc:creator>
  <cp:lastModifiedBy>Hana Matějovská Kubešová</cp:lastModifiedBy>
  <cp:revision>10</cp:revision>
  <dcterms:created xsi:type="dcterms:W3CDTF">2019-09-10T20:16:16Z</dcterms:created>
  <dcterms:modified xsi:type="dcterms:W3CDTF">2020-02-22T19:48:40Z</dcterms:modified>
</cp:coreProperties>
</file>