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7"/>
  </p:notesMasterIdLst>
  <p:sldIdLst>
    <p:sldId id="256" r:id="rId2"/>
    <p:sldId id="258" r:id="rId3"/>
    <p:sldId id="299" r:id="rId4"/>
    <p:sldId id="300" r:id="rId5"/>
    <p:sldId id="259" r:id="rId6"/>
    <p:sldId id="260" r:id="rId7"/>
    <p:sldId id="301" r:id="rId8"/>
    <p:sldId id="295" r:id="rId9"/>
    <p:sldId id="257" r:id="rId10"/>
    <p:sldId id="351" r:id="rId11"/>
    <p:sldId id="352" r:id="rId12"/>
    <p:sldId id="294" r:id="rId13"/>
    <p:sldId id="344" r:id="rId14"/>
    <p:sldId id="296" r:id="rId15"/>
    <p:sldId id="302" r:id="rId16"/>
    <p:sldId id="303" r:id="rId17"/>
    <p:sldId id="297" r:id="rId18"/>
    <p:sldId id="345" r:id="rId19"/>
    <p:sldId id="346" r:id="rId20"/>
    <p:sldId id="350" r:id="rId21"/>
    <p:sldId id="349" r:id="rId22"/>
    <p:sldId id="347" r:id="rId23"/>
    <p:sldId id="348" r:id="rId24"/>
    <p:sldId id="353" r:id="rId25"/>
    <p:sldId id="29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208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E61C1-20BC-4256-A07A-11FF02A75CB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69A0B6-D0FC-4C3A-BDD9-2728C00D4840}">
      <dgm:prSet custT="1"/>
      <dgm:spPr>
        <a:xfrm>
          <a:off x="0" y="158832"/>
          <a:ext cx="4885203" cy="87516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s-CZ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Ráno</a:t>
          </a:r>
        </a:p>
        <a:p>
          <a:pPr>
            <a:buNone/>
          </a:pPr>
          <a:r>
            <a:rPr lang="cs-CZ" sz="2400" b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Snídaně ideálně půl hodiny   od probuzení</a:t>
          </a:r>
          <a:endParaRPr lang="en-US" sz="2400" b="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C0793643-411A-41AB-BE0E-07A7ACAB1314}" type="parTrans" cxnId="{DA81B901-6060-4295-A5DA-E97299E043CD}">
      <dgm:prSet/>
      <dgm:spPr/>
      <dgm:t>
        <a:bodyPr/>
        <a:lstStyle/>
        <a:p>
          <a:endParaRPr lang="en-US"/>
        </a:p>
      </dgm:t>
    </dgm:pt>
    <dgm:pt modelId="{A3757AE9-CADE-4936-AE68-B720BEAC3503}" type="sibTrans" cxnId="{DA81B901-6060-4295-A5DA-E97299E043CD}">
      <dgm:prSet/>
      <dgm:spPr/>
      <dgm:t>
        <a:bodyPr/>
        <a:lstStyle/>
        <a:p>
          <a:endParaRPr lang="en-US"/>
        </a:p>
      </dgm:t>
    </dgm:pt>
    <dgm:pt modelId="{FF5C4978-BACB-49AA-9587-066BC66C4F1E}">
      <dgm:prSet custT="1"/>
      <dgm:spPr>
        <a:xfrm>
          <a:off x="0" y="1097352"/>
          <a:ext cx="4885203" cy="875160"/>
        </a:xfrm>
        <a:solidFill>
          <a:srgbClr val="C0504D">
            <a:hueOff val="936304"/>
            <a:satOff val="-1168"/>
            <a:lumOff val="2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s-CZ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Během směny</a:t>
          </a:r>
        </a:p>
        <a:p>
          <a:pPr>
            <a:buNone/>
          </a:pPr>
          <a:r>
            <a:rPr lang="cs-CZ" sz="2400" b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Oběd a svačiny</a:t>
          </a:r>
          <a:endParaRPr lang="en-US" sz="2400" b="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6A9F6089-2A71-4E1A-9AF1-AB741CA80A46}" type="parTrans" cxnId="{A548D669-A66E-4059-9825-88634D0A2EA3}">
      <dgm:prSet/>
      <dgm:spPr/>
      <dgm:t>
        <a:bodyPr/>
        <a:lstStyle/>
        <a:p>
          <a:endParaRPr lang="en-US"/>
        </a:p>
      </dgm:t>
    </dgm:pt>
    <dgm:pt modelId="{E3CD09AD-9C06-4534-A7B7-63A73DA3F55F}" type="sibTrans" cxnId="{A548D669-A66E-4059-9825-88634D0A2EA3}">
      <dgm:prSet/>
      <dgm:spPr/>
      <dgm:t>
        <a:bodyPr/>
        <a:lstStyle/>
        <a:p>
          <a:endParaRPr lang="en-US"/>
        </a:p>
      </dgm:t>
    </dgm:pt>
    <dgm:pt modelId="{7495770F-DFB4-4D01-9B80-7E645D23FF89}">
      <dgm:prSet custT="1"/>
      <dgm:spPr>
        <a:xfrm>
          <a:off x="0" y="2035873"/>
          <a:ext cx="4885203" cy="875160"/>
        </a:xfrm>
        <a:solidFill>
          <a:srgbClr val="C0504D">
            <a:hueOff val="1872608"/>
            <a:satOff val="-2336"/>
            <a:lumOff val="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s-CZ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Po práci</a:t>
          </a:r>
        </a:p>
        <a:p>
          <a:pPr>
            <a:buNone/>
          </a:pPr>
          <a:r>
            <a:rPr lang="sk-SK" sz="24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Lehká</a:t>
          </a:r>
          <a:r>
            <a:rPr lang="sk-SK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sk-SK" sz="24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večeře</a:t>
          </a:r>
          <a:endParaRPr lang="en-US" sz="24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25B0DD84-A03F-42F5-9C28-08F3F68A73D8}" type="parTrans" cxnId="{FFB70DB4-F286-4F1A-8758-4639DCEAC7AF}">
      <dgm:prSet/>
      <dgm:spPr/>
      <dgm:t>
        <a:bodyPr/>
        <a:lstStyle/>
        <a:p>
          <a:endParaRPr lang="en-US"/>
        </a:p>
      </dgm:t>
    </dgm:pt>
    <dgm:pt modelId="{19F4661C-6541-4368-AD08-58E03AC7B353}" type="sibTrans" cxnId="{FFB70DB4-F286-4F1A-8758-4639DCEAC7AF}">
      <dgm:prSet/>
      <dgm:spPr/>
      <dgm:t>
        <a:bodyPr/>
        <a:lstStyle/>
        <a:p>
          <a:endParaRPr lang="en-US"/>
        </a:p>
      </dgm:t>
    </dgm:pt>
    <dgm:pt modelId="{A3A62B70-CC0C-4472-8DD5-4699C6CC1874}" type="pres">
      <dgm:prSet presAssocID="{19AE61C1-20BC-4256-A07A-11FF02A75CBF}" presName="linear" presStyleCnt="0">
        <dgm:presLayoutVars>
          <dgm:animLvl val="lvl"/>
          <dgm:resizeHandles val="exact"/>
        </dgm:presLayoutVars>
      </dgm:prSet>
      <dgm:spPr/>
    </dgm:pt>
    <dgm:pt modelId="{FD21CB07-94D9-49CF-9C8F-9B2FB4528196}" type="pres">
      <dgm:prSet presAssocID="{AF69A0B6-D0FC-4C3A-BDD9-2728C00D484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699EFD-40D9-4CBF-ACB0-E923666B5778}" type="pres">
      <dgm:prSet presAssocID="{A3757AE9-CADE-4936-AE68-B720BEAC3503}" presName="spacer" presStyleCnt="0"/>
      <dgm:spPr/>
    </dgm:pt>
    <dgm:pt modelId="{3314610E-1076-47D9-879B-42E4A475583D}" type="pres">
      <dgm:prSet presAssocID="{FF5C4978-BACB-49AA-9587-066BC66C4F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79CA45C-879D-4F1B-BBD7-6A8818B4D1BF}" type="pres">
      <dgm:prSet presAssocID="{E3CD09AD-9C06-4534-A7B7-63A73DA3F55F}" presName="spacer" presStyleCnt="0"/>
      <dgm:spPr/>
    </dgm:pt>
    <dgm:pt modelId="{1524E842-ED05-40E0-A9A4-7E02F830A331}" type="pres">
      <dgm:prSet presAssocID="{7495770F-DFB4-4D01-9B80-7E645D23FF8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A81B901-6060-4295-A5DA-E97299E043CD}" srcId="{19AE61C1-20BC-4256-A07A-11FF02A75CBF}" destId="{AF69A0B6-D0FC-4C3A-BDD9-2728C00D4840}" srcOrd="0" destOrd="0" parTransId="{C0793643-411A-41AB-BE0E-07A7ACAB1314}" sibTransId="{A3757AE9-CADE-4936-AE68-B720BEAC3503}"/>
    <dgm:cxn modelId="{AC0C3C41-5B10-45AE-9DD6-F0E036AD2224}" type="presOf" srcId="{19AE61C1-20BC-4256-A07A-11FF02A75CBF}" destId="{A3A62B70-CC0C-4472-8DD5-4699C6CC1874}" srcOrd="0" destOrd="0" presId="urn:microsoft.com/office/officeart/2005/8/layout/vList2"/>
    <dgm:cxn modelId="{9FCC4C41-9D7A-43F5-A22A-793BC8BA153E}" type="presOf" srcId="{7495770F-DFB4-4D01-9B80-7E645D23FF89}" destId="{1524E842-ED05-40E0-A9A4-7E02F830A331}" srcOrd="0" destOrd="0" presId="urn:microsoft.com/office/officeart/2005/8/layout/vList2"/>
    <dgm:cxn modelId="{A548D669-A66E-4059-9825-88634D0A2EA3}" srcId="{19AE61C1-20BC-4256-A07A-11FF02A75CBF}" destId="{FF5C4978-BACB-49AA-9587-066BC66C4F1E}" srcOrd="1" destOrd="0" parTransId="{6A9F6089-2A71-4E1A-9AF1-AB741CA80A46}" sibTransId="{E3CD09AD-9C06-4534-A7B7-63A73DA3F55F}"/>
    <dgm:cxn modelId="{655CF96B-DC03-4FC1-AB07-2CEB2716CC37}" type="presOf" srcId="{AF69A0B6-D0FC-4C3A-BDD9-2728C00D4840}" destId="{FD21CB07-94D9-49CF-9C8F-9B2FB4528196}" srcOrd="0" destOrd="0" presId="urn:microsoft.com/office/officeart/2005/8/layout/vList2"/>
    <dgm:cxn modelId="{A7606553-D0CC-4C2C-9171-4074D2CA148E}" type="presOf" srcId="{FF5C4978-BACB-49AA-9587-066BC66C4F1E}" destId="{3314610E-1076-47D9-879B-42E4A475583D}" srcOrd="0" destOrd="0" presId="urn:microsoft.com/office/officeart/2005/8/layout/vList2"/>
    <dgm:cxn modelId="{FFB70DB4-F286-4F1A-8758-4639DCEAC7AF}" srcId="{19AE61C1-20BC-4256-A07A-11FF02A75CBF}" destId="{7495770F-DFB4-4D01-9B80-7E645D23FF89}" srcOrd="2" destOrd="0" parTransId="{25B0DD84-A03F-42F5-9C28-08F3F68A73D8}" sibTransId="{19F4661C-6541-4368-AD08-58E03AC7B353}"/>
    <dgm:cxn modelId="{AECDEA96-5B1F-42A3-9E0A-2F3701E3CD51}" type="presParOf" srcId="{A3A62B70-CC0C-4472-8DD5-4699C6CC1874}" destId="{FD21CB07-94D9-49CF-9C8F-9B2FB4528196}" srcOrd="0" destOrd="0" presId="urn:microsoft.com/office/officeart/2005/8/layout/vList2"/>
    <dgm:cxn modelId="{8AAD1A40-36C9-48B1-82CC-7DA33D4C2B04}" type="presParOf" srcId="{A3A62B70-CC0C-4472-8DD5-4699C6CC1874}" destId="{E7699EFD-40D9-4CBF-ACB0-E923666B5778}" srcOrd="1" destOrd="0" presId="urn:microsoft.com/office/officeart/2005/8/layout/vList2"/>
    <dgm:cxn modelId="{2C2C6733-A340-4708-A26F-FF632570C1FC}" type="presParOf" srcId="{A3A62B70-CC0C-4472-8DD5-4699C6CC1874}" destId="{3314610E-1076-47D9-879B-42E4A475583D}" srcOrd="2" destOrd="0" presId="urn:microsoft.com/office/officeart/2005/8/layout/vList2"/>
    <dgm:cxn modelId="{2DFF4558-4CC0-45F2-8EEC-CE5833FCCB03}" type="presParOf" srcId="{A3A62B70-CC0C-4472-8DD5-4699C6CC1874}" destId="{E79CA45C-879D-4F1B-BBD7-6A8818B4D1BF}" srcOrd="3" destOrd="0" presId="urn:microsoft.com/office/officeart/2005/8/layout/vList2"/>
    <dgm:cxn modelId="{260B66DE-CCF7-4566-B7BB-54CEF4745E8D}" type="presParOf" srcId="{A3A62B70-CC0C-4472-8DD5-4699C6CC1874}" destId="{1524E842-ED05-40E0-A9A4-7E02F830A3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AE61C1-20BC-4256-A07A-11FF02A75CB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69A0B6-D0FC-4C3A-BDD9-2728C00D4840}">
      <dgm:prSet custT="1"/>
      <dgm:spPr>
        <a:xfrm>
          <a:off x="0" y="158832"/>
          <a:ext cx="4885203" cy="87516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s-CZ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Večeře</a:t>
          </a:r>
          <a:r>
            <a:rPr lang="cs-CZ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(před směnou)                                     může být vydatnější</a:t>
          </a:r>
          <a:endParaRPr lang="en-US" sz="24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C0793643-411A-41AB-BE0E-07A7ACAB1314}" type="parTrans" cxnId="{DA81B901-6060-4295-A5DA-E97299E043CD}">
      <dgm:prSet/>
      <dgm:spPr/>
      <dgm:t>
        <a:bodyPr/>
        <a:lstStyle/>
        <a:p>
          <a:endParaRPr lang="en-US"/>
        </a:p>
      </dgm:t>
    </dgm:pt>
    <dgm:pt modelId="{A3757AE9-CADE-4936-AE68-B720BEAC3503}" type="sibTrans" cxnId="{DA81B901-6060-4295-A5DA-E97299E043CD}">
      <dgm:prSet/>
      <dgm:spPr/>
      <dgm:t>
        <a:bodyPr/>
        <a:lstStyle/>
        <a:p>
          <a:endParaRPr lang="en-US"/>
        </a:p>
      </dgm:t>
    </dgm:pt>
    <dgm:pt modelId="{FF5C4978-BACB-49AA-9587-066BC66C4F1E}">
      <dgm:prSet custT="1"/>
      <dgm:spPr>
        <a:xfrm>
          <a:off x="0" y="1097352"/>
          <a:ext cx="4885203" cy="875160"/>
        </a:xfrm>
        <a:solidFill>
          <a:srgbClr val="C0504D">
            <a:hueOff val="936304"/>
            <a:satOff val="-1168"/>
            <a:lumOff val="2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s-CZ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Svačina ve 21:00                                     </a:t>
          </a:r>
          <a:r>
            <a:rPr lang="cs-CZ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(10-15 % DDD energie)</a:t>
          </a:r>
          <a:endParaRPr lang="en-US" sz="24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6A9F6089-2A71-4E1A-9AF1-AB741CA80A46}" type="parTrans" cxnId="{A548D669-A66E-4059-9825-88634D0A2EA3}">
      <dgm:prSet/>
      <dgm:spPr/>
      <dgm:t>
        <a:bodyPr/>
        <a:lstStyle/>
        <a:p>
          <a:endParaRPr lang="en-US"/>
        </a:p>
      </dgm:t>
    </dgm:pt>
    <dgm:pt modelId="{E3CD09AD-9C06-4534-A7B7-63A73DA3F55F}" type="sibTrans" cxnId="{A548D669-A66E-4059-9825-88634D0A2EA3}">
      <dgm:prSet/>
      <dgm:spPr/>
      <dgm:t>
        <a:bodyPr/>
        <a:lstStyle/>
        <a:p>
          <a:endParaRPr lang="en-US"/>
        </a:p>
      </dgm:t>
    </dgm:pt>
    <dgm:pt modelId="{7495770F-DFB4-4D01-9B80-7E645D23FF89}">
      <dgm:prSet custT="1"/>
      <dgm:spPr>
        <a:xfrm>
          <a:off x="0" y="2035873"/>
          <a:ext cx="4885203" cy="875160"/>
        </a:xfrm>
        <a:solidFill>
          <a:srgbClr val="C0504D">
            <a:hueOff val="1872608"/>
            <a:satOff val="-2336"/>
            <a:lumOff val="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s-CZ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Větší jídlo kolem 0:00                           </a:t>
          </a:r>
          <a:r>
            <a:rPr lang="cs-CZ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(cca 25 %)</a:t>
          </a:r>
          <a:endParaRPr lang="en-US" sz="24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25B0DD84-A03F-42F5-9C28-08F3F68A73D8}" type="parTrans" cxnId="{FFB70DB4-F286-4F1A-8758-4639DCEAC7AF}">
      <dgm:prSet/>
      <dgm:spPr/>
      <dgm:t>
        <a:bodyPr/>
        <a:lstStyle/>
        <a:p>
          <a:endParaRPr lang="en-US"/>
        </a:p>
      </dgm:t>
    </dgm:pt>
    <dgm:pt modelId="{19F4661C-6541-4368-AD08-58E03AC7B353}" type="sibTrans" cxnId="{FFB70DB4-F286-4F1A-8758-4639DCEAC7AF}">
      <dgm:prSet/>
      <dgm:spPr/>
      <dgm:t>
        <a:bodyPr/>
        <a:lstStyle/>
        <a:p>
          <a:endParaRPr lang="en-US"/>
        </a:p>
      </dgm:t>
    </dgm:pt>
    <dgm:pt modelId="{DACF03CE-04F0-405C-A11B-937563215ED0}">
      <dgm:prSet custT="1"/>
      <dgm:spPr>
        <a:xfrm>
          <a:off x="0" y="2974393"/>
          <a:ext cx="4885203" cy="875160"/>
        </a:xfrm>
        <a:solidFill>
          <a:srgbClr val="C0504D">
            <a:hueOff val="2808911"/>
            <a:satOff val="-3503"/>
            <a:lumOff val="82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s-CZ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Svačina ve 3:00                                        </a:t>
          </a:r>
          <a:r>
            <a:rPr lang="cs-CZ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(10–15 %)</a:t>
          </a:r>
          <a:endParaRPr lang="en-US" sz="24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316A4918-951C-443C-BA6D-523B8A23A5F2}" type="parTrans" cxnId="{FFC49125-4602-4903-8F59-D78B13CBFD55}">
      <dgm:prSet/>
      <dgm:spPr/>
      <dgm:t>
        <a:bodyPr/>
        <a:lstStyle/>
        <a:p>
          <a:endParaRPr lang="en-US"/>
        </a:p>
      </dgm:t>
    </dgm:pt>
    <dgm:pt modelId="{834BF02D-14E8-4BC0-98BC-AA174E001161}" type="sibTrans" cxnId="{FFC49125-4602-4903-8F59-D78B13CBFD55}">
      <dgm:prSet/>
      <dgm:spPr/>
      <dgm:t>
        <a:bodyPr/>
        <a:lstStyle/>
        <a:p>
          <a:endParaRPr lang="en-US"/>
        </a:p>
      </dgm:t>
    </dgm:pt>
    <dgm:pt modelId="{E2BA8708-A00F-443F-AD40-39BEC5E354EA}">
      <dgm:prSet custT="1"/>
      <dgm:spPr>
        <a:xfrm>
          <a:off x="0" y="3912913"/>
          <a:ext cx="4885203" cy="875160"/>
        </a:xfrm>
        <a:solidFill>
          <a:srgbClr val="C0504D">
            <a:hueOff val="3745215"/>
            <a:satOff val="-4671"/>
            <a:lumOff val="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s-CZ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Snídaně v 6:00                                     </a:t>
          </a:r>
          <a:r>
            <a:rPr lang="cs-CZ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méně tučná, lehce stravitelná (cca 20 %)</a:t>
          </a:r>
          <a:endParaRPr lang="en-US" sz="24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0F178584-B583-4742-9748-BCD5EDC741B9}" type="parTrans" cxnId="{E6E345B3-176E-4BD6-95E6-4FE802DC0547}">
      <dgm:prSet/>
      <dgm:spPr/>
      <dgm:t>
        <a:bodyPr/>
        <a:lstStyle/>
        <a:p>
          <a:endParaRPr lang="en-US"/>
        </a:p>
      </dgm:t>
    </dgm:pt>
    <dgm:pt modelId="{FF8407C8-09D1-47F6-B879-848B27632113}" type="sibTrans" cxnId="{E6E345B3-176E-4BD6-95E6-4FE802DC0547}">
      <dgm:prSet/>
      <dgm:spPr/>
      <dgm:t>
        <a:bodyPr/>
        <a:lstStyle/>
        <a:p>
          <a:endParaRPr lang="en-US"/>
        </a:p>
      </dgm:t>
    </dgm:pt>
    <dgm:pt modelId="{941E9632-C9A8-4E5C-A418-882665EFDEB4}">
      <dgm:prSet custT="1"/>
      <dgm:spPr>
        <a:xfrm>
          <a:off x="0" y="4851433"/>
          <a:ext cx="4885203" cy="875160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s-CZ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Po probuzení </a:t>
          </a:r>
        </a:p>
        <a:p>
          <a:pPr>
            <a:buNone/>
          </a:pPr>
          <a:r>
            <a:rPr lang="cs-CZ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menší porce </a:t>
          </a:r>
          <a:r>
            <a:rPr lang="cs-CZ" sz="2400" b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oběda</a:t>
          </a:r>
          <a:endParaRPr lang="en-US" sz="2400" b="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66608844-507E-4999-BDAC-4FCEF6C3FB97}" type="parTrans" cxnId="{11E39949-EC38-420C-B119-B7D2671D9D2F}">
      <dgm:prSet/>
      <dgm:spPr/>
      <dgm:t>
        <a:bodyPr/>
        <a:lstStyle/>
        <a:p>
          <a:endParaRPr lang="en-US"/>
        </a:p>
      </dgm:t>
    </dgm:pt>
    <dgm:pt modelId="{DD84CD80-701A-4A18-819C-80E2B8CC8822}" type="sibTrans" cxnId="{11E39949-EC38-420C-B119-B7D2671D9D2F}">
      <dgm:prSet/>
      <dgm:spPr/>
      <dgm:t>
        <a:bodyPr/>
        <a:lstStyle/>
        <a:p>
          <a:endParaRPr lang="en-US"/>
        </a:p>
      </dgm:t>
    </dgm:pt>
    <dgm:pt modelId="{A3A62B70-CC0C-4472-8DD5-4699C6CC1874}" type="pres">
      <dgm:prSet presAssocID="{19AE61C1-20BC-4256-A07A-11FF02A75CBF}" presName="linear" presStyleCnt="0">
        <dgm:presLayoutVars>
          <dgm:animLvl val="lvl"/>
          <dgm:resizeHandles val="exact"/>
        </dgm:presLayoutVars>
      </dgm:prSet>
      <dgm:spPr/>
    </dgm:pt>
    <dgm:pt modelId="{FD21CB07-94D9-49CF-9C8F-9B2FB4528196}" type="pres">
      <dgm:prSet presAssocID="{AF69A0B6-D0FC-4C3A-BDD9-2728C00D484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7699EFD-40D9-4CBF-ACB0-E923666B5778}" type="pres">
      <dgm:prSet presAssocID="{A3757AE9-CADE-4936-AE68-B720BEAC3503}" presName="spacer" presStyleCnt="0"/>
      <dgm:spPr/>
    </dgm:pt>
    <dgm:pt modelId="{3314610E-1076-47D9-879B-42E4A475583D}" type="pres">
      <dgm:prSet presAssocID="{FF5C4978-BACB-49AA-9587-066BC66C4F1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79CA45C-879D-4F1B-BBD7-6A8818B4D1BF}" type="pres">
      <dgm:prSet presAssocID="{E3CD09AD-9C06-4534-A7B7-63A73DA3F55F}" presName="spacer" presStyleCnt="0"/>
      <dgm:spPr/>
    </dgm:pt>
    <dgm:pt modelId="{1524E842-ED05-40E0-A9A4-7E02F830A331}" type="pres">
      <dgm:prSet presAssocID="{7495770F-DFB4-4D01-9B80-7E645D23FF8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B77D28E-BD2A-4E47-9447-C17F0786EA83}" type="pres">
      <dgm:prSet presAssocID="{19F4661C-6541-4368-AD08-58E03AC7B353}" presName="spacer" presStyleCnt="0"/>
      <dgm:spPr/>
    </dgm:pt>
    <dgm:pt modelId="{8006AA18-2B82-4945-B01A-2AB0933F286B}" type="pres">
      <dgm:prSet presAssocID="{DACF03CE-04F0-405C-A11B-937563215ED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8405D5D-6A63-4528-8E4B-F32B401E601B}" type="pres">
      <dgm:prSet presAssocID="{834BF02D-14E8-4BC0-98BC-AA174E001161}" presName="spacer" presStyleCnt="0"/>
      <dgm:spPr/>
    </dgm:pt>
    <dgm:pt modelId="{FA428A70-7006-43A5-99E1-74E366CAA54D}" type="pres">
      <dgm:prSet presAssocID="{E2BA8708-A00F-443F-AD40-39BEC5E354E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28A826D-B660-41DD-937C-FD1E7FC86A59}" type="pres">
      <dgm:prSet presAssocID="{FF8407C8-09D1-47F6-B879-848B27632113}" presName="spacer" presStyleCnt="0"/>
      <dgm:spPr/>
    </dgm:pt>
    <dgm:pt modelId="{AB9C738D-2F7B-4F9A-9705-6C5CBCD23C62}" type="pres">
      <dgm:prSet presAssocID="{941E9632-C9A8-4E5C-A418-882665EFDEB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A81B901-6060-4295-A5DA-E97299E043CD}" srcId="{19AE61C1-20BC-4256-A07A-11FF02A75CBF}" destId="{AF69A0B6-D0FC-4C3A-BDD9-2728C00D4840}" srcOrd="0" destOrd="0" parTransId="{C0793643-411A-41AB-BE0E-07A7ACAB1314}" sibTransId="{A3757AE9-CADE-4936-AE68-B720BEAC3503}"/>
    <dgm:cxn modelId="{FFC49125-4602-4903-8F59-D78B13CBFD55}" srcId="{19AE61C1-20BC-4256-A07A-11FF02A75CBF}" destId="{DACF03CE-04F0-405C-A11B-937563215ED0}" srcOrd="3" destOrd="0" parTransId="{316A4918-951C-443C-BA6D-523B8A23A5F2}" sibTransId="{834BF02D-14E8-4BC0-98BC-AA174E001161}"/>
    <dgm:cxn modelId="{BB71B73E-8250-4C0E-935A-CB99D1C628AB}" type="presOf" srcId="{E2BA8708-A00F-443F-AD40-39BEC5E354EA}" destId="{FA428A70-7006-43A5-99E1-74E366CAA54D}" srcOrd="0" destOrd="0" presId="urn:microsoft.com/office/officeart/2005/8/layout/vList2"/>
    <dgm:cxn modelId="{AC0C3C41-5B10-45AE-9DD6-F0E036AD2224}" type="presOf" srcId="{19AE61C1-20BC-4256-A07A-11FF02A75CBF}" destId="{A3A62B70-CC0C-4472-8DD5-4699C6CC1874}" srcOrd="0" destOrd="0" presId="urn:microsoft.com/office/officeart/2005/8/layout/vList2"/>
    <dgm:cxn modelId="{9FCC4C41-9D7A-43F5-A22A-793BC8BA153E}" type="presOf" srcId="{7495770F-DFB4-4D01-9B80-7E645D23FF89}" destId="{1524E842-ED05-40E0-A9A4-7E02F830A331}" srcOrd="0" destOrd="0" presId="urn:microsoft.com/office/officeart/2005/8/layout/vList2"/>
    <dgm:cxn modelId="{3287D642-A662-4CB5-B4AE-25780FCB974E}" type="presOf" srcId="{941E9632-C9A8-4E5C-A418-882665EFDEB4}" destId="{AB9C738D-2F7B-4F9A-9705-6C5CBCD23C62}" srcOrd="0" destOrd="0" presId="urn:microsoft.com/office/officeart/2005/8/layout/vList2"/>
    <dgm:cxn modelId="{11E39949-EC38-420C-B119-B7D2671D9D2F}" srcId="{19AE61C1-20BC-4256-A07A-11FF02A75CBF}" destId="{941E9632-C9A8-4E5C-A418-882665EFDEB4}" srcOrd="5" destOrd="0" parTransId="{66608844-507E-4999-BDAC-4FCEF6C3FB97}" sibTransId="{DD84CD80-701A-4A18-819C-80E2B8CC8822}"/>
    <dgm:cxn modelId="{A548D669-A66E-4059-9825-88634D0A2EA3}" srcId="{19AE61C1-20BC-4256-A07A-11FF02A75CBF}" destId="{FF5C4978-BACB-49AA-9587-066BC66C4F1E}" srcOrd="1" destOrd="0" parTransId="{6A9F6089-2A71-4E1A-9AF1-AB741CA80A46}" sibTransId="{E3CD09AD-9C06-4534-A7B7-63A73DA3F55F}"/>
    <dgm:cxn modelId="{655CF96B-DC03-4FC1-AB07-2CEB2716CC37}" type="presOf" srcId="{AF69A0B6-D0FC-4C3A-BDD9-2728C00D4840}" destId="{FD21CB07-94D9-49CF-9C8F-9B2FB4528196}" srcOrd="0" destOrd="0" presId="urn:microsoft.com/office/officeart/2005/8/layout/vList2"/>
    <dgm:cxn modelId="{A7606553-D0CC-4C2C-9171-4074D2CA148E}" type="presOf" srcId="{FF5C4978-BACB-49AA-9587-066BC66C4F1E}" destId="{3314610E-1076-47D9-879B-42E4A475583D}" srcOrd="0" destOrd="0" presId="urn:microsoft.com/office/officeart/2005/8/layout/vList2"/>
    <dgm:cxn modelId="{E6E345B3-176E-4BD6-95E6-4FE802DC0547}" srcId="{19AE61C1-20BC-4256-A07A-11FF02A75CBF}" destId="{E2BA8708-A00F-443F-AD40-39BEC5E354EA}" srcOrd="4" destOrd="0" parTransId="{0F178584-B583-4742-9748-BCD5EDC741B9}" sibTransId="{FF8407C8-09D1-47F6-B879-848B27632113}"/>
    <dgm:cxn modelId="{FFB70DB4-F286-4F1A-8758-4639DCEAC7AF}" srcId="{19AE61C1-20BC-4256-A07A-11FF02A75CBF}" destId="{7495770F-DFB4-4D01-9B80-7E645D23FF89}" srcOrd="2" destOrd="0" parTransId="{25B0DD84-A03F-42F5-9C28-08F3F68A73D8}" sibTransId="{19F4661C-6541-4368-AD08-58E03AC7B353}"/>
    <dgm:cxn modelId="{54CFF1FD-75EA-4D6B-8456-8F8790051CE7}" type="presOf" srcId="{DACF03CE-04F0-405C-A11B-937563215ED0}" destId="{8006AA18-2B82-4945-B01A-2AB0933F286B}" srcOrd="0" destOrd="0" presId="urn:microsoft.com/office/officeart/2005/8/layout/vList2"/>
    <dgm:cxn modelId="{AECDEA96-5B1F-42A3-9E0A-2F3701E3CD51}" type="presParOf" srcId="{A3A62B70-CC0C-4472-8DD5-4699C6CC1874}" destId="{FD21CB07-94D9-49CF-9C8F-9B2FB4528196}" srcOrd="0" destOrd="0" presId="urn:microsoft.com/office/officeart/2005/8/layout/vList2"/>
    <dgm:cxn modelId="{8AAD1A40-36C9-48B1-82CC-7DA33D4C2B04}" type="presParOf" srcId="{A3A62B70-CC0C-4472-8DD5-4699C6CC1874}" destId="{E7699EFD-40D9-4CBF-ACB0-E923666B5778}" srcOrd="1" destOrd="0" presId="urn:microsoft.com/office/officeart/2005/8/layout/vList2"/>
    <dgm:cxn modelId="{2C2C6733-A340-4708-A26F-FF632570C1FC}" type="presParOf" srcId="{A3A62B70-CC0C-4472-8DD5-4699C6CC1874}" destId="{3314610E-1076-47D9-879B-42E4A475583D}" srcOrd="2" destOrd="0" presId="urn:microsoft.com/office/officeart/2005/8/layout/vList2"/>
    <dgm:cxn modelId="{2DFF4558-4CC0-45F2-8EEC-CE5833FCCB03}" type="presParOf" srcId="{A3A62B70-CC0C-4472-8DD5-4699C6CC1874}" destId="{E79CA45C-879D-4F1B-BBD7-6A8818B4D1BF}" srcOrd="3" destOrd="0" presId="urn:microsoft.com/office/officeart/2005/8/layout/vList2"/>
    <dgm:cxn modelId="{260B66DE-CCF7-4566-B7BB-54CEF4745E8D}" type="presParOf" srcId="{A3A62B70-CC0C-4472-8DD5-4699C6CC1874}" destId="{1524E842-ED05-40E0-A9A4-7E02F830A331}" srcOrd="4" destOrd="0" presId="urn:microsoft.com/office/officeart/2005/8/layout/vList2"/>
    <dgm:cxn modelId="{B5081916-170C-42AB-8E12-7B6C7D2A2DA1}" type="presParOf" srcId="{A3A62B70-CC0C-4472-8DD5-4699C6CC1874}" destId="{3B77D28E-BD2A-4E47-9447-C17F0786EA83}" srcOrd="5" destOrd="0" presId="urn:microsoft.com/office/officeart/2005/8/layout/vList2"/>
    <dgm:cxn modelId="{47EAA3FE-8D12-4BB6-B336-19E0EA7953F2}" type="presParOf" srcId="{A3A62B70-CC0C-4472-8DD5-4699C6CC1874}" destId="{8006AA18-2B82-4945-B01A-2AB0933F286B}" srcOrd="6" destOrd="0" presId="urn:microsoft.com/office/officeart/2005/8/layout/vList2"/>
    <dgm:cxn modelId="{5C8580D5-5D9B-4F1D-BB16-563A796FCE69}" type="presParOf" srcId="{A3A62B70-CC0C-4472-8DD5-4699C6CC1874}" destId="{D8405D5D-6A63-4528-8E4B-F32B401E601B}" srcOrd="7" destOrd="0" presId="urn:microsoft.com/office/officeart/2005/8/layout/vList2"/>
    <dgm:cxn modelId="{BDAF5E43-8952-4B55-9DA1-53F076B4988E}" type="presParOf" srcId="{A3A62B70-CC0C-4472-8DD5-4699C6CC1874}" destId="{FA428A70-7006-43A5-99E1-74E366CAA54D}" srcOrd="8" destOrd="0" presId="urn:microsoft.com/office/officeart/2005/8/layout/vList2"/>
    <dgm:cxn modelId="{A32BB82C-2165-4CC9-A741-C295FC81DA30}" type="presParOf" srcId="{A3A62B70-CC0C-4472-8DD5-4699C6CC1874}" destId="{628A826D-B660-41DD-937C-FD1E7FC86A59}" srcOrd="9" destOrd="0" presId="urn:microsoft.com/office/officeart/2005/8/layout/vList2"/>
    <dgm:cxn modelId="{A445F4AC-95B0-42A2-8C2F-CB73E09EC3AA}" type="presParOf" srcId="{A3A62B70-CC0C-4472-8DD5-4699C6CC1874}" destId="{AB9C738D-2F7B-4F9A-9705-6C5CBCD23C6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1CB07-94D9-49CF-9C8F-9B2FB4528196}">
      <dsp:nvSpPr>
        <dsp:cNvPr id="0" name=""/>
        <dsp:cNvSpPr/>
      </dsp:nvSpPr>
      <dsp:spPr>
        <a:xfrm>
          <a:off x="0" y="393334"/>
          <a:ext cx="4533926" cy="1406924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Ráno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Snídaně ideálně půl hodiny   od probuzení</a:t>
          </a:r>
          <a:endParaRPr lang="en-US" sz="2400" b="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68680" y="462014"/>
        <a:ext cx="4396566" cy="1269564"/>
      </dsp:txXfrm>
    </dsp:sp>
    <dsp:sp modelId="{3314610E-1076-47D9-879B-42E4A475583D}">
      <dsp:nvSpPr>
        <dsp:cNvPr id="0" name=""/>
        <dsp:cNvSpPr/>
      </dsp:nvSpPr>
      <dsp:spPr>
        <a:xfrm>
          <a:off x="0" y="1987459"/>
          <a:ext cx="4533926" cy="1406924"/>
        </a:xfrm>
        <a:prstGeom prst="roundRect">
          <a:avLst/>
        </a:prstGeom>
        <a:solidFill>
          <a:srgbClr val="C0504D">
            <a:hueOff val="936304"/>
            <a:satOff val="-1168"/>
            <a:lumOff val="2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Během směny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Oběd a svačiny</a:t>
          </a:r>
          <a:endParaRPr lang="en-US" sz="2400" b="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68680" y="2056139"/>
        <a:ext cx="4396566" cy="1269564"/>
      </dsp:txXfrm>
    </dsp:sp>
    <dsp:sp modelId="{1524E842-ED05-40E0-A9A4-7E02F830A331}">
      <dsp:nvSpPr>
        <dsp:cNvPr id="0" name=""/>
        <dsp:cNvSpPr/>
      </dsp:nvSpPr>
      <dsp:spPr>
        <a:xfrm>
          <a:off x="0" y="3581584"/>
          <a:ext cx="4533926" cy="1406924"/>
        </a:xfrm>
        <a:prstGeom prst="roundRect">
          <a:avLst/>
        </a:prstGeom>
        <a:solidFill>
          <a:srgbClr val="C0504D">
            <a:hueOff val="1872608"/>
            <a:satOff val="-2336"/>
            <a:lumOff val="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Po práci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Lehká</a:t>
          </a:r>
          <a:r>
            <a:rPr lang="sk-SK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sk-SK" sz="2400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večeře</a:t>
          </a:r>
          <a:endParaRPr lang="en-US" sz="24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68680" y="3650264"/>
        <a:ext cx="4396566" cy="1269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1CB07-94D9-49CF-9C8F-9B2FB4528196}">
      <dsp:nvSpPr>
        <dsp:cNvPr id="0" name=""/>
        <dsp:cNvSpPr/>
      </dsp:nvSpPr>
      <dsp:spPr>
        <a:xfrm>
          <a:off x="0" y="1624"/>
          <a:ext cx="4885203" cy="97128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Večeře</a:t>
          </a:r>
          <a:r>
            <a:rPr lang="cs-CZ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(před směnou)                                     může být vydatnější</a:t>
          </a:r>
          <a:endParaRPr lang="en-US" sz="24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47414" y="49038"/>
        <a:ext cx="4790375" cy="876452"/>
      </dsp:txXfrm>
    </dsp:sp>
    <dsp:sp modelId="{3314610E-1076-47D9-879B-42E4A475583D}">
      <dsp:nvSpPr>
        <dsp:cNvPr id="0" name=""/>
        <dsp:cNvSpPr/>
      </dsp:nvSpPr>
      <dsp:spPr>
        <a:xfrm>
          <a:off x="0" y="983804"/>
          <a:ext cx="4885203" cy="971280"/>
        </a:xfrm>
        <a:prstGeom prst="roundRect">
          <a:avLst/>
        </a:prstGeom>
        <a:solidFill>
          <a:srgbClr val="C0504D">
            <a:hueOff val="936304"/>
            <a:satOff val="-1168"/>
            <a:lumOff val="2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Svačina ve 21:00                                     </a:t>
          </a:r>
          <a:r>
            <a:rPr lang="cs-CZ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(10-15 % DDD energie)</a:t>
          </a:r>
          <a:endParaRPr lang="en-US" sz="24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47414" y="1031218"/>
        <a:ext cx="4790375" cy="876452"/>
      </dsp:txXfrm>
    </dsp:sp>
    <dsp:sp modelId="{1524E842-ED05-40E0-A9A4-7E02F830A331}">
      <dsp:nvSpPr>
        <dsp:cNvPr id="0" name=""/>
        <dsp:cNvSpPr/>
      </dsp:nvSpPr>
      <dsp:spPr>
        <a:xfrm>
          <a:off x="0" y="1965983"/>
          <a:ext cx="4885203" cy="971280"/>
        </a:xfrm>
        <a:prstGeom prst="roundRect">
          <a:avLst/>
        </a:prstGeom>
        <a:solidFill>
          <a:srgbClr val="C0504D">
            <a:hueOff val="1872608"/>
            <a:satOff val="-2336"/>
            <a:lumOff val="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Větší jídlo kolem 0:00                           </a:t>
          </a:r>
          <a:r>
            <a:rPr lang="cs-CZ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(cca 25 %)</a:t>
          </a:r>
          <a:endParaRPr lang="en-US" sz="24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47414" y="2013397"/>
        <a:ext cx="4790375" cy="876452"/>
      </dsp:txXfrm>
    </dsp:sp>
    <dsp:sp modelId="{8006AA18-2B82-4945-B01A-2AB0933F286B}">
      <dsp:nvSpPr>
        <dsp:cNvPr id="0" name=""/>
        <dsp:cNvSpPr/>
      </dsp:nvSpPr>
      <dsp:spPr>
        <a:xfrm>
          <a:off x="0" y="2948162"/>
          <a:ext cx="4885203" cy="971280"/>
        </a:xfrm>
        <a:prstGeom prst="roundRect">
          <a:avLst/>
        </a:prstGeom>
        <a:solidFill>
          <a:srgbClr val="C0504D">
            <a:hueOff val="2808911"/>
            <a:satOff val="-3503"/>
            <a:lumOff val="82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Svačina ve 3:00                                        </a:t>
          </a:r>
          <a:r>
            <a:rPr lang="cs-CZ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(10–15 %)</a:t>
          </a:r>
          <a:endParaRPr lang="en-US" sz="24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47414" y="2995576"/>
        <a:ext cx="4790375" cy="876452"/>
      </dsp:txXfrm>
    </dsp:sp>
    <dsp:sp modelId="{FA428A70-7006-43A5-99E1-74E366CAA54D}">
      <dsp:nvSpPr>
        <dsp:cNvPr id="0" name=""/>
        <dsp:cNvSpPr/>
      </dsp:nvSpPr>
      <dsp:spPr>
        <a:xfrm>
          <a:off x="0" y="3930341"/>
          <a:ext cx="4885203" cy="971280"/>
        </a:xfrm>
        <a:prstGeom prst="roundRect">
          <a:avLst/>
        </a:prstGeom>
        <a:solidFill>
          <a:srgbClr val="C0504D">
            <a:hueOff val="3745215"/>
            <a:satOff val="-4671"/>
            <a:lumOff val="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Snídaně v 6:00                                     </a:t>
          </a:r>
          <a:r>
            <a:rPr lang="cs-CZ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méně tučná, lehce stravitelná (cca 20 %)</a:t>
          </a:r>
          <a:endParaRPr lang="en-US" sz="24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47414" y="3977755"/>
        <a:ext cx="4790375" cy="876452"/>
      </dsp:txXfrm>
    </dsp:sp>
    <dsp:sp modelId="{AB9C738D-2F7B-4F9A-9705-6C5CBCD23C62}">
      <dsp:nvSpPr>
        <dsp:cNvPr id="0" name=""/>
        <dsp:cNvSpPr/>
      </dsp:nvSpPr>
      <dsp:spPr>
        <a:xfrm>
          <a:off x="0" y="4912520"/>
          <a:ext cx="4885203" cy="971280"/>
        </a:xfrm>
        <a:prstGeom prst="round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Po probuzení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menší porce </a:t>
          </a:r>
          <a:r>
            <a:rPr lang="cs-CZ" sz="2400" b="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oběda</a:t>
          </a:r>
          <a:endParaRPr lang="en-US" sz="2400" b="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47414" y="4959934"/>
        <a:ext cx="4790375" cy="876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59F90-7CAC-4EED-B391-90BFAF0BA924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5EB8C-A65F-4986-AD4E-63D6CE4E64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337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https://nakup.itesco.cz/groceries/cs-CZ/search?query=kef%C3%ADr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5EB8C-A65F-4986-AD4E-63D6CE4E647E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846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480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341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98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732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4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070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0210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775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607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45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370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5830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47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46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0658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277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FD68A-3CF8-4BA2-87D0-C613411385A3}" type="datetimeFigureOut">
              <a:rPr lang="sk-SK" smtClean="0"/>
              <a:t>20. 11. 2020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E8BF88-0B48-4EF6-AC3A-206BB1129F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025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41A26-2743-4929-8AC5-C41D1A849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552" y="1379621"/>
            <a:ext cx="8791965" cy="2635707"/>
          </a:xfrm>
        </p:spPr>
        <p:txBody>
          <a:bodyPr/>
          <a:lstStyle/>
          <a:p>
            <a:pPr algn="ctr"/>
            <a:r>
              <a:rPr lang="cs-CZ" b="1" dirty="0"/>
              <a:t>Výživa </a:t>
            </a:r>
            <a:br>
              <a:rPr lang="cs-CZ" b="1" dirty="0"/>
            </a:br>
            <a:r>
              <a:rPr lang="cs-CZ" b="1" dirty="0"/>
              <a:t>zdravotnického záchranáře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C9F6E2-ADE3-4CA7-8CA6-9AC59D3AA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1605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sk-SK" sz="3200" dirty="0">
                <a:solidFill>
                  <a:schemeClr val="tx1"/>
                </a:solidFill>
              </a:rPr>
              <a:t>Mgr. Jana Kráľová</a:t>
            </a:r>
          </a:p>
        </p:txBody>
      </p:sp>
    </p:spTree>
    <p:extLst>
      <p:ext uri="{BB962C8B-B14F-4D97-AF65-F5344CB8AC3E}">
        <p14:creationId xmlns:p14="http://schemas.microsoft.com/office/powerpoint/2010/main" val="99645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3CA59-3481-4C0F-9782-4BB85727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/>
              <a:t>Změna</a:t>
            </a:r>
            <a:r>
              <a:rPr lang="sk-SK" sz="4000" b="1" dirty="0"/>
              <a:t> stravovacích </a:t>
            </a:r>
            <a:r>
              <a:rPr lang="sk-SK" sz="4000" b="1" dirty="0" err="1"/>
              <a:t>návyků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2EC67D-1A8E-4C67-A825-0D10D640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1"/>
                </a:solidFill>
              </a:rPr>
              <a:t>Omezený výběr jídla</a:t>
            </a:r>
          </a:p>
          <a:p>
            <a:r>
              <a:rPr lang="cs-CZ" sz="2400" dirty="0">
                <a:solidFill>
                  <a:schemeClr val="tx1"/>
                </a:solidFill>
              </a:rPr>
              <a:t>Nesprávné načasování jídla</a:t>
            </a:r>
          </a:p>
          <a:p>
            <a:r>
              <a:rPr lang="cs-CZ" sz="2400" dirty="0">
                <a:solidFill>
                  <a:schemeClr val="tx1"/>
                </a:solidFill>
              </a:rPr>
              <a:t>Změna chuti k jídlu</a:t>
            </a:r>
          </a:p>
          <a:p>
            <a:r>
              <a:rPr lang="cs-CZ" sz="2400" dirty="0">
                <a:solidFill>
                  <a:schemeClr val="tx1"/>
                </a:solidFill>
              </a:rPr>
              <a:t>Konzumace nevhodných potravin a nápojů</a:t>
            </a:r>
          </a:p>
          <a:p>
            <a:r>
              <a:rPr lang="cs-CZ" sz="2400" dirty="0">
                <a:solidFill>
                  <a:schemeClr val="tx1"/>
                </a:solidFill>
              </a:rPr>
              <a:t>Nedostatečná konzumace ovoce a zeleniny</a:t>
            </a:r>
          </a:p>
          <a:p>
            <a:r>
              <a:rPr lang="cs-CZ" sz="2400" dirty="0">
                <a:solidFill>
                  <a:schemeClr val="tx1"/>
                </a:solidFill>
              </a:rPr>
              <a:t>Nadměrná konzumace kofeinu</a:t>
            </a:r>
          </a:p>
          <a:p>
            <a:endParaRPr lang="sk-SK" dirty="0"/>
          </a:p>
        </p:txBody>
      </p:sp>
      <p:pic>
        <p:nvPicPr>
          <p:cNvPr id="5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EC805625-C064-4345-AE11-6A2B5300F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D88CE-79B8-42EE-BDE1-FECDBB80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sk-SK" sz="4000" b="1" dirty="0" err="1"/>
              <a:t>Kofein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E87FAA-AC2A-43A4-B841-8F4CCBE5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2" y="1756229"/>
            <a:ext cx="4834323" cy="467360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Nejužívanější stimulans na světě</a:t>
            </a:r>
          </a:p>
          <a:p>
            <a:r>
              <a:rPr lang="cs-CZ" sz="2400" dirty="0">
                <a:solidFill>
                  <a:schemeClr val="tx1"/>
                </a:solidFill>
              </a:rPr>
              <a:t>Bezpečná dávka 300 mg/den</a:t>
            </a:r>
          </a:p>
          <a:p>
            <a:r>
              <a:rPr lang="cs-CZ" sz="2400" dirty="0">
                <a:solidFill>
                  <a:schemeClr val="tx1"/>
                </a:solidFill>
              </a:rPr>
              <a:t>1 šálka: 70-150 mg kofeinu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Bezpečné 2-3 šálky kávy/den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Nejvyšší koncentrace v krvi po 15-30 minutách</a:t>
            </a:r>
          </a:p>
          <a:p>
            <a:r>
              <a:rPr lang="cs-CZ" sz="2400" dirty="0" err="1">
                <a:solidFill>
                  <a:schemeClr val="tx1"/>
                </a:solidFill>
              </a:rPr>
              <a:t>Metabolizace</a:t>
            </a:r>
            <a:r>
              <a:rPr lang="cs-CZ" sz="2400" dirty="0">
                <a:solidFill>
                  <a:schemeClr val="tx1"/>
                </a:solidFill>
              </a:rPr>
              <a:t> až 5 hodin</a:t>
            </a:r>
          </a:p>
        </p:txBody>
      </p:sp>
      <p:pic>
        <p:nvPicPr>
          <p:cNvPr id="4" name="image3.png" descr="Obrázok, na ktorom je šálka, káva, jedlo, stôl&#10;&#10;Automaticky generovaný popis">
            <a:extLst>
              <a:ext uri="{FF2B5EF4-FFF2-40B4-BE49-F238E27FC236}">
                <a16:creationId xmlns:a16="http://schemas.microsoft.com/office/drawing/2014/main" id="{8CD2A4D9-2782-423C-A795-58566712EF89}"/>
              </a:ext>
            </a:extLst>
          </p:cNvPr>
          <p:cNvPicPr/>
          <p:nvPr/>
        </p:nvPicPr>
        <p:blipFill rotWithShape="1">
          <a:blip r:embed="rId4"/>
          <a:srcRect r="1" b="1514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B85FDB62-8D44-46C6-8B0C-C26632C5F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6723" y="66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áček 4"/>
          <p:cNvSpPr/>
          <p:nvPr/>
        </p:nvSpPr>
        <p:spPr>
          <a:xfrm>
            <a:off x="1451040" y="1915875"/>
            <a:ext cx="5472608" cy="3096344"/>
          </a:xfrm>
          <a:prstGeom prst="cloudCallout">
            <a:avLst>
              <a:gd name="adj1" fmla="val -32310"/>
              <a:gd name="adj2" fmla="val 7383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90844" y="2815277"/>
            <a:ext cx="3358136" cy="136452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ndara" panose="020E0502030303020204" pitchFamily="34" charset="0"/>
              </a:rPr>
              <a:t>Směny a dopad </a:t>
            </a:r>
            <a:br>
              <a:rPr lang="cs-CZ" b="1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cs-CZ" b="1" dirty="0">
                <a:solidFill>
                  <a:schemeClr val="tx1"/>
                </a:solidFill>
                <a:latin typeface="Candara" panose="020E0502030303020204" pitchFamily="34" charset="0"/>
              </a:rPr>
              <a:t>na zdraví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55841" y="548071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" panose="020E0502030303020204" pitchFamily="34" charset="0"/>
              </a:rPr>
              <a:t>Horší kvalita spánku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994688" y="2743131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ndara" panose="020E0502030303020204" pitchFamily="34" charset="0"/>
              </a:rPr>
              <a:t>Změny</a:t>
            </a:r>
          </a:p>
          <a:p>
            <a:pPr algn="ctr"/>
            <a:r>
              <a:rPr lang="cs-CZ" sz="2400" b="1" dirty="0">
                <a:latin typeface="Candara" panose="020E0502030303020204" pitchFamily="34" charset="0"/>
              </a:rPr>
              <a:t>tělesné </a:t>
            </a:r>
          </a:p>
          <a:p>
            <a:pPr algn="ctr"/>
            <a:r>
              <a:rPr lang="cs-CZ" sz="2400" b="1" dirty="0">
                <a:latin typeface="Candara" panose="020E0502030303020204" pitchFamily="34" charset="0"/>
              </a:rPr>
              <a:t>hmotnosti ±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44333" y="77367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ndara" panose="020E0502030303020204" pitchFamily="34" charset="0"/>
              </a:rPr>
              <a:t>Pálení žáhy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194639" y="146021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ndara" panose="020E0502030303020204" pitchFamily="34" charset="0"/>
              </a:rPr>
              <a:t>Změny chuti </a:t>
            </a:r>
          </a:p>
          <a:p>
            <a:pPr algn="ctr"/>
            <a:r>
              <a:rPr lang="cs-CZ" sz="2400" b="1" dirty="0">
                <a:latin typeface="Candara" panose="020E0502030303020204" pitchFamily="34" charset="0"/>
              </a:rPr>
              <a:t>k jídlu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886523" y="4395384"/>
            <a:ext cx="165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ndara" panose="020E0502030303020204" pitchFamily="34" charset="0"/>
              </a:rPr>
              <a:t>Vysoký krevní tlak</a:t>
            </a:r>
          </a:p>
        </p:txBody>
      </p:sp>
      <p:sp>
        <p:nvSpPr>
          <p:cNvPr id="25" name="TextovéPole 11">
            <a:extLst>
              <a:ext uri="{FF2B5EF4-FFF2-40B4-BE49-F238E27FC236}">
                <a16:creationId xmlns:a16="http://schemas.microsoft.com/office/drawing/2014/main" id="{F873FF27-B989-424A-A097-F3E523F3DB61}"/>
              </a:ext>
            </a:extLst>
          </p:cNvPr>
          <p:cNvSpPr txBox="1"/>
          <p:nvPr/>
        </p:nvSpPr>
        <p:spPr>
          <a:xfrm>
            <a:off x="5141050" y="8371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ndara" panose="020E0502030303020204" pitchFamily="34" charset="0"/>
              </a:rPr>
              <a:t>Žaludeční vředy</a:t>
            </a:r>
          </a:p>
        </p:txBody>
      </p:sp>
      <p:sp>
        <p:nvSpPr>
          <p:cNvPr id="26" name="TextovéPole 8">
            <a:extLst>
              <a:ext uri="{FF2B5EF4-FFF2-40B4-BE49-F238E27FC236}">
                <a16:creationId xmlns:a16="http://schemas.microsoft.com/office/drawing/2014/main" id="{464D3CF1-2E05-44DB-8A6A-7FCE02363C5E}"/>
              </a:ext>
            </a:extLst>
          </p:cNvPr>
          <p:cNvSpPr txBox="1"/>
          <p:nvPr/>
        </p:nvSpPr>
        <p:spPr>
          <a:xfrm>
            <a:off x="1576570" y="598251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ndara" panose="020E0502030303020204" pitchFamily="34" charset="0"/>
              </a:rPr>
              <a:t>Problémy s usínáním</a:t>
            </a:r>
          </a:p>
        </p:txBody>
      </p:sp>
      <p:sp>
        <p:nvSpPr>
          <p:cNvPr id="27" name="TextovéPole 8">
            <a:extLst>
              <a:ext uri="{FF2B5EF4-FFF2-40B4-BE49-F238E27FC236}">
                <a16:creationId xmlns:a16="http://schemas.microsoft.com/office/drawing/2014/main" id="{0F5F959C-5BDE-4AA5-BB48-4AE07863BCFB}"/>
              </a:ext>
            </a:extLst>
          </p:cNvPr>
          <p:cNvSpPr txBox="1"/>
          <p:nvPr/>
        </p:nvSpPr>
        <p:spPr>
          <a:xfrm>
            <a:off x="428496" y="945577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ndara" panose="020E0502030303020204" pitchFamily="34" charset="0"/>
              </a:rPr>
              <a:t>Zácpa, </a:t>
            </a:r>
          </a:p>
          <a:p>
            <a:pPr algn="ctr"/>
            <a:r>
              <a:rPr lang="cs-CZ" sz="2400" b="1" dirty="0">
                <a:latin typeface="Candara" panose="020E0502030303020204" pitchFamily="34" charset="0"/>
              </a:rPr>
              <a:t>průjem, </a:t>
            </a:r>
          </a:p>
          <a:p>
            <a:pPr algn="ctr"/>
            <a:r>
              <a:rPr lang="cs-CZ" sz="2400" b="1" dirty="0">
                <a:latin typeface="Candara" panose="020E0502030303020204" pitchFamily="34" charset="0"/>
              </a:rPr>
              <a:t>plynatost</a:t>
            </a:r>
          </a:p>
        </p:txBody>
      </p:sp>
    </p:spTree>
    <p:extLst>
      <p:ext uri="{BB962C8B-B14F-4D97-AF65-F5344CB8AC3E}">
        <p14:creationId xmlns:p14="http://schemas.microsoft.com/office/powerpoint/2010/main" val="42282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FFBD1-8E42-4750-9A22-0CEE3626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426909" cy="1320800"/>
          </a:xfrm>
        </p:spPr>
        <p:txBody>
          <a:bodyPr>
            <a:normAutofit/>
          </a:bodyPr>
          <a:lstStyle/>
          <a:p>
            <a:pPr algn="r"/>
            <a:r>
              <a:rPr lang="sk-SK" sz="4000" b="1" dirty="0"/>
              <a:t>Denní 6-18</a:t>
            </a:r>
          </a:p>
        </p:txBody>
      </p:sp>
      <p:graphicFrame>
        <p:nvGraphicFramePr>
          <p:cNvPr id="7" name="Zástupný objekt pre obsah 2">
            <a:extLst>
              <a:ext uri="{FF2B5EF4-FFF2-40B4-BE49-F238E27FC236}">
                <a16:creationId xmlns:a16="http://schemas.microsoft.com/office/drawing/2014/main" id="{B21887AA-43AF-4351-AAC6-30DF03532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665856"/>
              </p:ext>
            </p:extLst>
          </p:nvPr>
        </p:nvGraphicFramePr>
        <p:xfrm>
          <a:off x="1071745" y="738078"/>
          <a:ext cx="4533926" cy="538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07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FFBD1-8E42-4750-9A22-0CEE3626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426909" cy="1320800"/>
          </a:xfrm>
        </p:spPr>
        <p:txBody>
          <a:bodyPr>
            <a:normAutofit/>
          </a:bodyPr>
          <a:lstStyle/>
          <a:p>
            <a:pPr algn="r"/>
            <a:r>
              <a:rPr lang="sk-SK" sz="4000" b="1" dirty="0"/>
              <a:t>Noční 18-6</a:t>
            </a:r>
          </a:p>
        </p:txBody>
      </p:sp>
      <p:graphicFrame>
        <p:nvGraphicFramePr>
          <p:cNvPr id="7" name="Zástupný objekt pre obsah 2">
            <a:extLst>
              <a:ext uri="{FF2B5EF4-FFF2-40B4-BE49-F238E27FC236}">
                <a16:creationId xmlns:a16="http://schemas.microsoft.com/office/drawing/2014/main" id="{B21887AA-43AF-4351-AAC6-30DF03532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014180"/>
              </p:ext>
            </p:extLst>
          </p:nvPr>
        </p:nvGraphicFramePr>
        <p:xfrm>
          <a:off x="1031987" y="609600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0668EE21-709E-466B-A1C0-E7F1237FE9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77" y="66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C16CF-F016-4D14-8B7E-6F001B94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Příklad jídelníčku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C58666-892F-4A95-909B-37750902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b="1" dirty="0">
                <a:solidFill>
                  <a:schemeClr val="tx1"/>
                </a:solidFill>
              </a:rPr>
              <a:t>Večeře (17:30):</a:t>
            </a:r>
            <a:r>
              <a:rPr lang="cs-CZ" altLang="cs-CZ" sz="2400" dirty="0">
                <a:solidFill>
                  <a:schemeClr val="tx1"/>
                </a:solidFill>
              </a:rPr>
              <a:t> rybí filé, brambory, zeleninový salát</a:t>
            </a:r>
          </a:p>
          <a:p>
            <a:pPr marL="0" indent="0">
              <a:buNone/>
            </a:pPr>
            <a:r>
              <a:rPr lang="cs-CZ" altLang="cs-CZ" sz="2400" b="1" dirty="0">
                <a:solidFill>
                  <a:schemeClr val="tx1"/>
                </a:solidFill>
              </a:rPr>
              <a:t>Svačina (21:00):</a:t>
            </a:r>
            <a:r>
              <a:rPr lang="cs-CZ" altLang="cs-CZ" sz="2400" dirty="0">
                <a:solidFill>
                  <a:schemeClr val="tx1"/>
                </a:solidFill>
              </a:rPr>
              <a:t> ovoce, mléčný výrobek, pečivo</a:t>
            </a:r>
          </a:p>
          <a:p>
            <a:pPr marL="0" indent="0">
              <a:buNone/>
            </a:pPr>
            <a:r>
              <a:rPr lang="cs-CZ" altLang="cs-CZ" sz="2400" b="1" dirty="0">
                <a:solidFill>
                  <a:schemeClr val="tx1"/>
                </a:solidFill>
              </a:rPr>
              <a:t>Svačina (00:00): </a:t>
            </a:r>
            <a:r>
              <a:rPr lang="cs-CZ" altLang="cs-CZ" sz="2400" dirty="0">
                <a:solidFill>
                  <a:schemeClr val="tx1"/>
                </a:solidFill>
              </a:rPr>
              <a:t>těstovinový salát s kuřecím masem</a:t>
            </a:r>
          </a:p>
          <a:p>
            <a:pPr marL="0" indent="0">
              <a:buNone/>
            </a:pPr>
            <a:r>
              <a:rPr lang="cs-CZ" altLang="cs-CZ" sz="2400" b="1" dirty="0">
                <a:solidFill>
                  <a:schemeClr val="tx1"/>
                </a:solidFill>
              </a:rPr>
              <a:t>Svačina (3:00):</a:t>
            </a:r>
            <a:r>
              <a:rPr lang="cs-CZ" altLang="cs-CZ" sz="2400" dirty="0">
                <a:solidFill>
                  <a:schemeClr val="tx1"/>
                </a:solidFill>
              </a:rPr>
              <a:t> ovoce, mléčný výrobek, pečivo</a:t>
            </a:r>
          </a:p>
          <a:p>
            <a:pPr marL="0" indent="0">
              <a:buNone/>
            </a:pPr>
            <a:r>
              <a:rPr lang="cs-CZ" altLang="cs-CZ" sz="2400" b="1" dirty="0">
                <a:solidFill>
                  <a:schemeClr val="tx1"/>
                </a:solidFill>
              </a:rPr>
              <a:t>Snídaně (6:00): </a:t>
            </a:r>
            <a:r>
              <a:rPr lang="cs-CZ" altLang="cs-CZ" sz="2400" dirty="0">
                <a:solidFill>
                  <a:schemeClr val="tx1"/>
                </a:solidFill>
              </a:rPr>
              <a:t>chléb, </a:t>
            </a:r>
            <a:r>
              <a:rPr lang="cs-CZ" altLang="cs-CZ" sz="2400" dirty="0" err="1">
                <a:solidFill>
                  <a:schemeClr val="tx1"/>
                </a:solidFill>
              </a:rPr>
              <a:t>rama</a:t>
            </a:r>
            <a:r>
              <a:rPr lang="cs-CZ" altLang="cs-CZ" sz="2400" dirty="0">
                <a:solidFill>
                  <a:schemeClr val="tx1"/>
                </a:solidFill>
              </a:rPr>
              <a:t>, sýr, šunka, zelenina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B696B1E2-3909-480D-A5D3-DD7BDC3728EC}"/>
              </a:ext>
            </a:extLst>
          </p:cNvPr>
          <p:cNvSpPr/>
          <p:nvPr/>
        </p:nvSpPr>
        <p:spPr>
          <a:xfrm>
            <a:off x="677333" y="5065485"/>
            <a:ext cx="8596667" cy="13788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V noci (nejen v noci) se vyhýbejte sladkým, tučným, 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smaženým či dráždivým pokrmům</a:t>
            </a:r>
          </a:p>
        </p:txBody>
      </p:sp>
    </p:spTree>
    <p:extLst>
      <p:ext uri="{BB962C8B-B14F-4D97-AF65-F5344CB8AC3E}">
        <p14:creationId xmlns:p14="http://schemas.microsoft.com/office/powerpoint/2010/main" val="2063402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4D09E-151E-4512-8297-54BF6EA7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/>
              <a:t>Jak na to...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2C91B1-52B3-4F43-8E5F-96999D9FF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1"/>
                </a:solidFill>
              </a:rPr>
              <a:t>Omezujte příjem přidaného cukru</a:t>
            </a:r>
          </a:p>
          <a:p>
            <a:r>
              <a:rPr lang="cs-CZ" sz="2400" dirty="0">
                <a:solidFill>
                  <a:schemeClr val="tx1"/>
                </a:solidFill>
              </a:rPr>
              <a:t>Omezujte příjem nasycených tuků</a:t>
            </a:r>
          </a:p>
          <a:p>
            <a:r>
              <a:rPr lang="cs-CZ" sz="2400" dirty="0">
                <a:solidFill>
                  <a:schemeClr val="tx1"/>
                </a:solidFill>
              </a:rPr>
              <a:t>Dbejte na dostatečný příjem bílkovin</a:t>
            </a:r>
          </a:p>
          <a:p>
            <a:r>
              <a:rPr lang="cs-CZ" sz="2400" dirty="0">
                <a:solidFill>
                  <a:schemeClr val="tx1"/>
                </a:solidFill>
              </a:rPr>
              <a:t>Dbejte na dostatečný příjem vlákniny</a:t>
            </a:r>
          </a:p>
          <a:p>
            <a:r>
              <a:rPr lang="cs-CZ" sz="2400" dirty="0">
                <a:solidFill>
                  <a:schemeClr val="tx1"/>
                </a:solidFill>
              </a:rPr>
              <a:t>Omezujte příjem kuchyňské soli</a:t>
            </a:r>
          </a:p>
          <a:p>
            <a:endParaRPr lang="cs-CZ" dirty="0"/>
          </a:p>
        </p:txBody>
      </p:sp>
      <p:pic>
        <p:nvPicPr>
          <p:cNvPr id="5" name="Obrázok 3">
            <a:extLst>
              <a:ext uri="{FF2B5EF4-FFF2-40B4-BE49-F238E27FC236}">
                <a16:creationId xmlns:a16="http://schemas.microsoft.com/office/drawing/2014/main" id="{4212C996-D631-45C1-B2F0-8635C6A6B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6" r="7874" b="-1"/>
          <a:stretch/>
        </p:blipFill>
        <p:spPr>
          <a:xfrm>
            <a:off x="6805099" y="1930400"/>
            <a:ext cx="4501529" cy="33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14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794B0-A1D4-43B7-8CB0-DEC728B9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/>
              <a:t>Cukry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43C7C1-C026-43BD-B54E-EA1849A07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4968724" cy="388077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Omezujte příjem přidaného cukru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Přirozeně se vyskytující cukr: </a:t>
            </a:r>
            <a:r>
              <a:rPr lang="cs-CZ" sz="2400" dirty="0">
                <a:solidFill>
                  <a:schemeClr val="tx1"/>
                </a:solidFill>
              </a:rPr>
              <a:t>ovoce, med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Přidaný cukr (slazení): </a:t>
            </a:r>
            <a:r>
              <a:rPr lang="cs-CZ" sz="2400" dirty="0">
                <a:solidFill>
                  <a:schemeClr val="tx1"/>
                </a:solidFill>
              </a:rPr>
              <a:t> sladkosti, slazené nápoje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955B4BB-8D09-4B31-9692-612462AEA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57" y="2328522"/>
            <a:ext cx="3811378" cy="3544905"/>
          </a:xfrm>
          <a:prstGeom prst="rect">
            <a:avLst/>
          </a:prstGeom>
        </p:spPr>
      </p:pic>
      <p:pic>
        <p:nvPicPr>
          <p:cNvPr id="5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5C268826-55F7-4FB4-81C0-A229D32F0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6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12">
            <a:extLst>
              <a:ext uri="{FF2B5EF4-FFF2-40B4-BE49-F238E27FC236}">
                <a16:creationId xmlns:a16="http://schemas.microsoft.com/office/drawing/2014/main" id="{8D01FD1C-CC32-4429-9922-8118821A4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854286"/>
              </p:ext>
            </p:extLst>
          </p:nvPr>
        </p:nvGraphicFramePr>
        <p:xfrm>
          <a:off x="2232012" y="3282517"/>
          <a:ext cx="6357218" cy="2286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3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134">
                  <a:extLst>
                    <a:ext uri="{9D8B030D-6E8A-4147-A177-3AD203B41FA5}">
                      <a16:colId xmlns:a16="http://schemas.microsoft.com/office/drawing/2014/main" val="2456375958"/>
                    </a:ext>
                  </a:extLst>
                </a:gridCol>
                <a:gridCol w="2210134">
                  <a:extLst>
                    <a:ext uri="{9D8B030D-6E8A-4147-A177-3AD203B41FA5}">
                      <a16:colId xmlns:a16="http://schemas.microsoft.com/office/drawing/2014/main" val="258553575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2000" dirty="0">
                          <a:latin typeface="+mn-lt"/>
                        </a:rPr>
                        <a:t>Složení</a:t>
                      </a:r>
                    </a:p>
                    <a:p>
                      <a:pPr algn="ctr"/>
                      <a:r>
                        <a:rPr lang="cs-CZ" sz="2000" dirty="0">
                          <a:latin typeface="+mn-lt"/>
                        </a:rPr>
                        <a:t>(100 ml)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2000" dirty="0">
                          <a:latin typeface="+mn-lt"/>
                        </a:rPr>
                        <a:t>Ochucený ml. výrobek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2000" dirty="0">
                          <a:latin typeface="+mn-lt"/>
                        </a:rPr>
                        <a:t>Neochucený ml. výrobek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71461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2000" dirty="0">
                          <a:latin typeface="+mn-lt"/>
                        </a:rPr>
                        <a:t>Energie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2000" b="1" dirty="0">
                          <a:latin typeface="+mn-lt"/>
                        </a:rPr>
                        <a:t>61 kcal / 256 </a:t>
                      </a:r>
                      <a:r>
                        <a:rPr lang="cs-CZ" sz="2000" b="1" dirty="0" err="1">
                          <a:latin typeface="+mn-lt"/>
                        </a:rPr>
                        <a:t>kJ</a:t>
                      </a:r>
                      <a:endParaRPr lang="cs-CZ" sz="2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2000" b="1" dirty="0">
                          <a:latin typeface="+mn-lt"/>
                        </a:rPr>
                        <a:t>39 kcal / 165 </a:t>
                      </a:r>
                      <a:r>
                        <a:rPr lang="cs-CZ" sz="2000" b="1" dirty="0" err="1">
                          <a:latin typeface="+mn-lt"/>
                        </a:rPr>
                        <a:t>kJ</a:t>
                      </a:r>
                      <a:endParaRPr lang="cs-CZ" sz="20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7863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2000" dirty="0">
                          <a:latin typeface="+mn-lt"/>
                        </a:rPr>
                        <a:t>Tuky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2000" dirty="0">
                          <a:latin typeface="+mn-lt"/>
                        </a:rPr>
                        <a:t>0,8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2000" dirty="0">
                          <a:latin typeface="+mn-lt"/>
                        </a:rPr>
                        <a:t>1,1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30749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2000" dirty="0">
                          <a:latin typeface="+mn-lt"/>
                        </a:rPr>
                        <a:t>Bílkoviny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2000" dirty="0">
                          <a:latin typeface="+mn-lt"/>
                        </a:rPr>
                        <a:t>2,8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2000" dirty="0">
                          <a:latin typeface="+mn-lt"/>
                        </a:rPr>
                        <a:t>3,2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2000" dirty="0">
                          <a:latin typeface="+mn-lt"/>
                        </a:rPr>
                        <a:t>Sacharidy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2000" b="1" dirty="0">
                          <a:latin typeface="+mn-lt"/>
                        </a:rPr>
                        <a:t>10,5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2000" b="1" dirty="0">
                          <a:latin typeface="+mn-lt"/>
                        </a:rPr>
                        <a:t>4,1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925279"/>
                  </a:ext>
                </a:extLst>
              </a:tr>
            </a:tbl>
          </a:graphicData>
        </a:graphic>
      </p:graphicFrame>
      <p:sp>
        <p:nvSpPr>
          <p:cNvPr id="8" name="Bublina myšlienky: obláčik 7">
            <a:extLst>
              <a:ext uri="{FF2B5EF4-FFF2-40B4-BE49-F238E27FC236}">
                <a16:creationId xmlns:a16="http://schemas.microsoft.com/office/drawing/2014/main" id="{E1B93D6A-A8D7-411A-82FD-29B2B8422128}"/>
              </a:ext>
            </a:extLst>
          </p:cNvPr>
          <p:cNvSpPr/>
          <p:nvPr/>
        </p:nvSpPr>
        <p:spPr>
          <a:xfrm>
            <a:off x="620384" y="539198"/>
            <a:ext cx="2570922" cy="1851991"/>
          </a:xfrm>
          <a:prstGeom prst="cloudCallout">
            <a:avLst>
              <a:gd name="adj1" fmla="val 73726"/>
              <a:gd name="adj2" fmla="val 7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/>
          </a:p>
          <a:p>
            <a:pPr algn="ctr"/>
            <a:r>
              <a:rPr lang="cs-CZ" sz="2400" b="1" dirty="0"/>
              <a:t>Čtěte obaly !!!</a:t>
            </a:r>
          </a:p>
          <a:p>
            <a:pPr algn="ctr"/>
            <a:endParaRPr lang="sk-SK" dirty="0"/>
          </a:p>
        </p:txBody>
      </p:sp>
      <p:pic>
        <p:nvPicPr>
          <p:cNvPr id="1026" name="Picture 2" descr="Mlékárna Valašské Meziříčí Kefírové mléko nízkotučné 500g">
            <a:extLst>
              <a:ext uri="{FF2B5EF4-FFF2-40B4-BE49-F238E27FC236}">
                <a16:creationId xmlns:a16="http://schemas.microsoft.com/office/drawing/2014/main" id="{DCBB7AEB-4A05-4B64-ACE1-39B59959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32" y="1003808"/>
            <a:ext cx="2135598" cy="21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lékárna Valašské Meziříčí Kefírové mléko jahodové 450g">
            <a:extLst>
              <a:ext uri="{FF2B5EF4-FFF2-40B4-BE49-F238E27FC236}">
                <a16:creationId xmlns:a16="http://schemas.microsoft.com/office/drawing/2014/main" id="{745CF013-A2E4-45BE-9FAC-57A6E9E28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60" y="1003808"/>
            <a:ext cx="2170872" cy="21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69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AC56A-AE21-4DA5-8194-23C845F9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/>
              <a:t>Tuky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5FCEAD-8C5A-4B34-B0F0-CFC12A503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698896" cy="4341811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Omezujte příjem nasycených tuků</a:t>
            </a:r>
          </a:p>
          <a:p>
            <a:r>
              <a:rPr lang="cs-CZ" sz="2400" dirty="0">
                <a:solidFill>
                  <a:schemeClr val="tx1"/>
                </a:solidFill>
              </a:rPr>
              <a:t>Omezujte konzumaci sádla, uzenin, plnotučných mléčných výrobků, kokosového, palmového tuku</a:t>
            </a:r>
          </a:p>
          <a:p>
            <a:endParaRPr lang="sk-SK" sz="2400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Živočišné tuky: </a:t>
            </a:r>
            <a:r>
              <a:rPr lang="cs-CZ" sz="2400" dirty="0">
                <a:solidFill>
                  <a:schemeClr val="tx1"/>
                </a:solidFill>
              </a:rPr>
              <a:t>máslo, sádlo, maso, ryby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Rostlinné tuky: </a:t>
            </a:r>
            <a:r>
              <a:rPr lang="cs-CZ" sz="2400" dirty="0">
                <a:solidFill>
                  <a:schemeClr val="tx1"/>
                </a:solidFill>
              </a:rPr>
              <a:t>rostlinné oleje, ořechy, olejnatá semena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83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2B1FD-FABC-49AF-85B3-7E7FC87C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sk-SK" sz="4000" b="1" dirty="0" err="1"/>
              <a:t>Cirkadiánní</a:t>
            </a:r>
            <a:r>
              <a:rPr lang="sk-SK" sz="4000" b="1" dirty="0"/>
              <a:t> rytmus</a:t>
            </a:r>
          </a:p>
        </p:txBody>
      </p:sp>
      <p:pic>
        <p:nvPicPr>
          <p:cNvPr id="1026" name="Picture 2" descr="Physiology of Non-24">
            <a:extLst>
              <a:ext uri="{FF2B5EF4-FFF2-40B4-BE49-F238E27FC236}">
                <a16:creationId xmlns:a16="http://schemas.microsoft.com/office/drawing/2014/main" id="{2AD67FEA-3FAB-4618-992F-C84D2CED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4" y="1646844"/>
            <a:ext cx="5242511" cy="38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E8FB31-9444-432C-8CC4-8DAFE1B17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6285" y="1646844"/>
            <a:ext cx="4909499" cy="4803405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Lat. </a:t>
            </a:r>
            <a:r>
              <a:rPr lang="cs-CZ" sz="2400" dirty="0" err="1">
                <a:solidFill>
                  <a:schemeClr val="tx1"/>
                </a:solidFill>
              </a:rPr>
              <a:t>circa</a:t>
            </a:r>
            <a:r>
              <a:rPr lang="cs-CZ" sz="2400" dirty="0">
                <a:solidFill>
                  <a:schemeClr val="tx1"/>
                </a:solidFill>
              </a:rPr>
              <a:t>: kolem, </a:t>
            </a:r>
            <a:r>
              <a:rPr lang="cs-CZ" sz="2400" dirty="0" err="1">
                <a:solidFill>
                  <a:schemeClr val="tx1"/>
                </a:solidFill>
              </a:rPr>
              <a:t>diem</a:t>
            </a:r>
            <a:r>
              <a:rPr lang="cs-CZ" sz="2400" dirty="0">
                <a:solidFill>
                  <a:schemeClr val="tx1"/>
                </a:solidFill>
              </a:rPr>
              <a:t>: den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Biologické děje, které se odehrávají s pravidelnou cirkadiánní rytmikou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Centrální biologické hodiny: </a:t>
            </a:r>
            <a:r>
              <a:rPr lang="cs-CZ" sz="2400" dirty="0" err="1">
                <a:solidFill>
                  <a:schemeClr val="tx1"/>
                </a:solidFill>
              </a:rPr>
              <a:t>suprachiasmatické</a:t>
            </a:r>
            <a:r>
              <a:rPr lang="cs-CZ" sz="2400" dirty="0">
                <a:solidFill>
                  <a:schemeClr val="tx1"/>
                </a:solidFill>
              </a:rPr>
              <a:t> jádro (SCN)</a:t>
            </a:r>
          </a:p>
          <a:p>
            <a:r>
              <a:rPr lang="cs-CZ" sz="2400" dirty="0">
                <a:solidFill>
                  <a:schemeClr val="tx1"/>
                </a:solidFill>
              </a:rPr>
              <a:t>Periferní hodiny v orgánech: srdce, játra, tuková tkáň, střeva, sítnice</a:t>
            </a:r>
          </a:p>
        </p:txBody>
      </p:sp>
      <p:pic>
        <p:nvPicPr>
          <p:cNvPr id="4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C3136918-BFBC-43D1-9407-61B274CC90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6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81F3C-3014-422B-B440-2FCF5291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FA055A-71E1-4DE9-B70C-62563BED8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The Difference Between Saturated and Unsaturated Fats">
            <a:extLst>
              <a:ext uri="{FF2B5EF4-FFF2-40B4-BE49-F238E27FC236}">
                <a16:creationId xmlns:a16="http://schemas.microsoft.com/office/drawing/2014/main" id="{2A38A5B3-4CB5-4445-B1B6-DAFCACC7A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0"/>
          <a:stretch/>
        </p:blipFill>
        <p:spPr bwMode="auto">
          <a:xfrm>
            <a:off x="677334" y="816638"/>
            <a:ext cx="8159076" cy="51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3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AEAB1-A77B-4C53-BDE2-ABCC7B46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sk-SK" sz="4000" b="1" dirty="0" err="1"/>
              <a:t>Bílkoviny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E2FF42-3700-42AE-94F6-386F5CE28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288" y="892629"/>
            <a:ext cx="5268686" cy="5965371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0,8 g/kg TH/den </a:t>
            </a:r>
            <a:r>
              <a:rPr lang="cs-CZ" sz="2400" dirty="0">
                <a:solidFill>
                  <a:schemeClr val="tx1"/>
                </a:solidFill>
              </a:rPr>
              <a:t>(při zvýšené námaze/fyzické aktivitě i 1,1 g)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Plnohodnotné bílkoviny:           </a:t>
            </a:r>
            <a:r>
              <a:rPr lang="cs-CZ" sz="2400" dirty="0">
                <a:solidFill>
                  <a:schemeClr val="tx1"/>
                </a:solidFill>
              </a:rPr>
              <a:t>(celé spektrum esenciálních AMK): maso, ryby, vejce, šunka,    mléčné výrobky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b="1" dirty="0">
                <a:solidFill>
                  <a:schemeClr val="tx1"/>
                </a:solidFill>
              </a:rPr>
              <a:t>Neplnohodnotné bílkoviny:</a:t>
            </a:r>
            <a:r>
              <a:rPr lang="cs-CZ" sz="2400" dirty="0">
                <a:solidFill>
                  <a:schemeClr val="tx1"/>
                </a:solidFill>
              </a:rPr>
              <a:t> luštěniny, ořechy,              olejnatá semena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Kombinujte rostlinné i živočišné zdroje bílkovin</a:t>
            </a:r>
          </a:p>
        </p:txBody>
      </p:sp>
      <p:pic>
        <p:nvPicPr>
          <p:cNvPr id="3074" name="Picture 2" descr="Lean Proteins 101 | The Palm South Beach Diet Blog">
            <a:extLst>
              <a:ext uri="{FF2B5EF4-FFF2-40B4-BE49-F238E27FC236}">
                <a16:creationId xmlns:a16="http://schemas.microsoft.com/office/drawing/2014/main" id="{4C060F49-68D4-40D6-A085-A8D21F310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r="-1" b="-1"/>
          <a:stretch/>
        </p:blipFill>
        <p:spPr bwMode="auto">
          <a:xfrm>
            <a:off x="212877" y="2202873"/>
            <a:ext cx="4404411" cy="31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44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9F551-6ECA-43A1-92C7-A3989829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sk-SK" sz="4000" b="1" dirty="0"/>
              <a:t>Vláknina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00841F-308A-476B-9308-E5522B47B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3286684" cy="3880773"/>
          </a:xfrm>
        </p:spPr>
        <p:txBody>
          <a:bodyPr>
            <a:normAutofit fontScale="92500"/>
          </a:bodyPr>
          <a:lstStyle/>
          <a:p>
            <a:r>
              <a:rPr lang="sk-SK" sz="2600" dirty="0">
                <a:solidFill>
                  <a:schemeClr val="tx1"/>
                </a:solidFill>
              </a:rPr>
              <a:t>Celozrnné </a:t>
            </a:r>
            <a:r>
              <a:rPr lang="sk-SK" sz="2600" dirty="0" err="1">
                <a:solidFill>
                  <a:schemeClr val="tx1"/>
                </a:solidFill>
              </a:rPr>
              <a:t>obiloviny</a:t>
            </a:r>
            <a:endParaRPr lang="sk-SK" sz="2600" dirty="0">
              <a:solidFill>
                <a:schemeClr val="tx1"/>
              </a:solidFill>
            </a:endParaRPr>
          </a:p>
          <a:p>
            <a:r>
              <a:rPr lang="sk-SK" sz="2600" dirty="0" err="1">
                <a:solidFill>
                  <a:schemeClr val="tx1"/>
                </a:solidFill>
              </a:rPr>
              <a:t>Luštěniny</a:t>
            </a:r>
            <a:endParaRPr lang="sk-SK" sz="2600" dirty="0">
              <a:solidFill>
                <a:schemeClr val="tx1"/>
              </a:solidFill>
            </a:endParaRPr>
          </a:p>
          <a:p>
            <a:r>
              <a:rPr lang="sk-SK" sz="2600" dirty="0" err="1">
                <a:solidFill>
                  <a:schemeClr val="tx1"/>
                </a:solidFill>
              </a:rPr>
              <a:t>Ovoce</a:t>
            </a:r>
            <a:endParaRPr lang="sk-SK" sz="2600" dirty="0">
              <a:solidFill>
                <a:schemeClr val="tx1"/>
              </a:solidFill>
            </a:endParaRPr>
          </a:p>
          <a:p>
            <a:r>
              <a:rPr lang="sk-SK" sz="2600" dirty="0">
                <a:solidFill>
                  <a:schemeClr val="tx1"/>
                </a:solidFill>
              </a:rPr>
              <a:t>Zelenina</a:t>
            </a:r>
          </a:p>
          <a:p>
            <a:r>
              <a:rPr lang="sk-SK" sz="2600" dirty="0" err="1">
                <a:solidFill>
                  <a:schemeClr val="tx1"/>
                </a:solidFill>
              </a:rPr>
              <a:t>Houby</a:t>
            </a:r>
            <a:endParaRPr lang="sk-SK" sz="2600" dirty="0">
              <a:solidFill>
                <a:schemeClr val="tx1"/>
              </a:solidFill>
            </a:endParaRPr>
          </a:p>
          <a:p>
            <a:r>
              <a:rPr lang="sk-SK" sz="2600" dirty="0" err="1">
                <a:solidFill>
                  <a:schemeClr val="tx1"/>
                </a:solidFill>
              </a:rPr>
              <a:t>Ořechy</a:t>
            </a:r>
            <a:endParaRPr lang="sk-SK" sz="2600" dirty="0">
              <a:solidFill>
                <a:schemeClr val="tx1"/>
              </a:solidFill>
            </a:endParaRPr>
          </a:p>
          <a:p>
            <a:r>
              <a:rPr lang="sk-SK" sz="2600" dirty="0">
                <a:solidFill>
                  <a:schemeClr val="tx1"/>
                </a:solidFill>
              </a:rPr>
              <a:t>Olejnatá semena...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C724596-F9CA-457E-BB8A-5B46E666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01" b="-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9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9E8D6-19D5-4E29-8AF4-A688391A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/>
              <a:t>Sůl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BF33CA-2EEF-4EB3-B6FA-E31F6125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1"/>
                </a:solidFill>
              </a:rPr>
              <a:t>Omezujte příjem kuchyňské soli, nahrazujte ji bylinkami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Solení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Pečivo</a:t>
            </a:r>
          </a:p>
          <a:p>
            <a:r>
              <a:rPr lang="cs-CZ" sz="2400" dirty="0">
                <a:solidFill>
                  <a:schemeClr val="tx1"/>
                </a:solidFill>
              </a:rPr>
              <a:t>Sýry (niva)</a:t>
            </a:r>
          </a:p>
          <a:p>
            <a:r>
              <a:rPr lang="cs-CZ" sz="2400" dirty="0">
                <a:solidFill>
                  <a:schemeClr val="tx1"/>
                </a:solidFill>
              </a:rPr>
              <a:t>Zelenina v slaném nálevu…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00D5EC0A-A348-4D13-9732-DBBF308F9D2D}"/>
              </a:ext>
            </a:extLst>
          </p:cNvPr>
          <p:cNvSpPr/>
          <p:nvPr/>
        </p:nvSpPr>
        <p:spPr>
          <a:xfrm>
            <a:off x="677334" y="5412397"/>
            <a:ext cx="8737601" cy="13062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dirty="0"/>
              <a:t>Vysoký </a:t>
            </a:r>
            <a:r>
              <a:rPr lang="sk-SK" sz="2400" dirty="0" err="1"/>
              <a:t>příjem</a:t>
            </a:r>
            <a:r>
              <a:rPr lang="sk-SK" sz="2400" dirty="0"/>
              <a:t> soli (nad 5 g/</a:t>
            </a:r>
            <a:r>
              <a:rPr lang="sk-SK" sz="2400" dirty="0" err="1"/>
              <a:t>den</a:t>
            </a:r>
            <a:r>
              <a:rPr lang="sk-SK" sz="2400" dirty="0"/>
              <a:t>) zvyšuje </a:t>
            </a:r>
            <a:r>
              <a:rPr lang="sk-SK" sz="2400" dirty="0" err="1"/>
              <a:t>krevní</a:t>
            </a:r>
            <a:r>
              <a:rPr lang="sk-SK" sz="2400" dirty="0"/>
              <a:t> tlak, </a:t>
            </a:r>
          </a:p>
          <a:p>
            <a:pPr algn="ctr"/>
            <a:r>
              <a:rPr lang="sk-SK" sz="2400" dirty="0" err="1"/>
              <a:t>čož</a:t>
            </a:r>
            <a:r>
              <a:rPr lang="sk-SK" sz="2400" dirty="0"/>
              <a:t> má za </a:t>
            </a:r>
            <a:r>
              <a:rPr lang="sk-SK" sz="2400" dirty="0" err="1"/>
              <a:t>následek</a:t>
            </a:r>
            <a:r>
              <a:rPr lang="sk-SK" sz="2400" dirty="0"/>
              <a:t> zvýšení rizika infarktu myokardu/</a:t>
            </a:r>
            <a:r>
              <a:rPr lang="sk-SK" sz="2400" dirty="0" err="1"/>
              <a:t>mrtvice</a:t>
            </a:r>
            <a:endParaRPr lang="sk-SK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C4AD0C4-30DA-4FBD-95D8-3F8E74FA9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5" r="31574" b="1"/>
          <a:stretch/>
        </p:blipFill>
        <p:spPr>
          <a:xfrm>
            <a:off x="5745504" y="2837910"/>
            <a:ext cx="1918038" cy="21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A5E4D-FD47-4777-8B84-8A2AE046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/>
              <a:t>Další</a:t>
            </a:r>
            <a:r>
              <a:rPr lang="sk-SK" sz="4000" b="1" dirty="0"/>
              <a:t> užitočné rady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995250-99A9-4723-AFD4-57DAA7B7F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1598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Konzumujte alespoň 5 porcí ovoce a zeleniny za den</a:t>
            </a:r>
          </a:p>
          <a:p>
            <a:r>
              <a:rPr lang="cs-CZ" sz="2400" dirty="0">
                <a:solidFill>
                  <a:schemeClr val="tx1"/>
                </a:solidFill>
              </a:rPr>
              <a:t>Preferujte celozrnné výrobky</a:t>
            </a:r>
          </a:p>
          <a:p>
            <a:r>
              <a:rPr lang="cs-CZ" sz="2400" dirty="0">
                <a:solidFill>
                  <a:schemeClr val="tx1"/>
                </a:solidFill>
              </a:rPr>
              <a:t>Zařazujte pravidelně do jídelníčku ryby (1x týdně)</a:t>
            </a:r>
          </a:p>
          <a:p>
            <a:r>
              <a:rPr lang="cs-CZ" sz="2400" dirty="0">
                <a:solidFill>
                  <a:schemeClr val="tx1"/>
                </a:solidFill>
              </a:rPr>
              <a:t>Omezujte konzumaci sladkostí a dalších pochutin</a:t>
            </a:r>
          </a:p>
          <a:p>
            <a:r>
              <a:rPr lang="cs-CZ" sz="2400" dirty="0">
                <a:solidFill>
                  <a:schemeClr val="tx1"/>
                </a:solidFill>
              </a:rPr>
              <a:t>Dodržujte pitný režim</a:t>
            </a:r>
          </a:p>
          <a:p>
            <a:r>
              <a:rPr lang="cs-CZ" sz="2400" dirty="0">
                <a:solidFill>
                  <a:schemeClr val="tx1"/>
                </a:solidFill>
              </a:rPr>
              <a:t>Omezujte konzumaci alkoholu</a:t>
            </a:r>
          </a:p>
          <a:p>
            <a:r>
              <a:rPr lang="cs-CZ" sz="2400" dirty="0">
                <a:solidFill>
                  <a:schemeClr val="tx1"/>
                </a:solidFill>
              </a:rPr>
              <a:t>Dbejte na dostatečnou pohybovou aktivitu</a:t>
            </a:r>
          </a:p>
          <a:p>
            <a:r>
              <a:rPr lang="cs-CZ" sz="2400" dirty="0">
                <a:solidFill>
                  <a:schemeClr val="tx1"/>
                </a:solidFill>
              </a:rPr>
              <a:t>Vyhýbejte se kouření </a:t>
            </a:r>
          </a:p>
          <a:p>
            <a:r>
              <a:rPr lang="cs-CZ" sz="2400" dirty="0">
                <a:solidFill>
                  <a:schemeClr val="tx1"/>
                </a:solidFill>
              </a:rPr>
              <a:t>Vyhýbejte se stresu…</a:t>
            </a:r>
          </a:p>
        </p:txBody>
      </p:sp>
    </p:spTree>
    <p:extLst>
      <p:ext uri="{BB962C8B-B14F-4D97-AF65-F5344CB8AC3E}">
        <p14:creationId xmlns:p14="http://schemas.microsoft.com/office/powerpoint/2010/main" val="2814881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BE771E-9564-414B-934E-9163420F9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sz="4000" b="1" dirty="0" err="1"/>
              <a:t>Ďekuji</a:t>
            </a:r>
            <a:r>
              <a:rPr lang="sk-SK" sz="4000" b="1" dirty="0"/>
              <a:t> za </a:t>
            </a:r>
            <a:r>
              <a:rPr lang="sk-SK" sz="4000" b="1" dirty="0" err="1"/>
              <a:t>pozornost</a:t>
            </a:r>
            <a:endParaRPr lang="sk-SK" sz="4000" b="1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70A2FF8-3AFC-4BC3-91C6-76D4214C21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398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56C51-C18D-4C96-8C97-B651C9DF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/>
              <a:t>Cirkadiánní</a:t>
            </a:r>
            <a:r>
              <a:rPr lang="sk-SK" sz="4000" b="1" dirty="0"/>
              <a:t> rytmus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E63596-2A9B-49E7-A555-90CFB9D4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301554" cy="388077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Řídí metabolické procesy, homeostázu glukosy, motilitu GIT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Vyprazdňování žaludku a GIT motilita vrcholí ráno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Termický efekt potravy o 44 % vyšší ráno než večer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Funkce β-buněk o 15 % vyšší ráno</a:t>
            </a:r>
          </a:p>
          <a:p>
            <a:pPr lvl="1"/>
            <a:r>
              <a:rPr lang="cs-CZ" sz="2400" dirty="0" err="1">
                <a:solidFill>
                  <a:schemeClr val="tx1"/>
                </a:solidFill>
              </a:rPr>
              <a:t>Postprandiální</a:t>
            </a:r>
            <a:r>
              <a:rPr lang="cs-CZ" sz="2400" dirty="0">
                <a:solidFill>
                  <a:schemeClr val="tx1"/>
                </a:solidFill>
              </a:rPr>
              <a:t> reakce na glukosu je nižší večer</a:t>
            </a:r>
          </a:p>
        </p:txBody>
      </p:sp>
    </p:spTree>
    <p:extLst>
      <p:ext uri="{BB962C8B-B14F-4D97-AF65-F5344CB8AC3E}">
        <p14:creationId xmlns:p14="http://schemas.microsoft.com/office/powerpoint/2010/main" val="115396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5A633-139C-449A-852A-5F2C2CB7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/>
              <a:t>Narušení </a:t>
            </a:r>
            <a:r>
              <a:rPr lang="sk-SK" sz="4000" b="1" dirty="0" err="1"/>
              <a:t>cirkadiánního</a:t>
            </a:r>
            <a:r>
              <a:rPr lang="sk-SK" sz="4000" b="1" dirty="0"/>
              <a:t> rytmu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802CDC-13A0-4DA0-970B-6A6F0A545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Zvýšené riziko metabolických poruch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Zvýšená insulinová rezistence </a:t>
            </a:r>
            <a:r>
              <a:rPr lang="cs-CZ" sz="2400" dirty="0">
                <a:solidFill>
                  <a:schemeClr val="tx1"/>
                </a:solidFill>
                <a:cs typeface="Calibri" panose="020F0502020204030204" pitchFamily="34" charset="0"/>
              </a:rPr>
              <a:t>→ </a:t>
            </a:r>
            <a:r>
              <a:rPr lang="cs-CZ" sz="2400" dirty="0">
                <a:solidFill>
                  <a:schemeClr val="tx1"/>
                </a:solidFill>
              </a:rPr>
              <a:t>DM 2.typu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Vyšší riziko metabolického syndromu, obezity,    ischemické choroby srdeční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Zvýšené riziko gastrointestinálních potíží</a:t>
            </a:r>
          </a:p>
          <a:p>
            <a:pPr lvl="2"/>
            <a:r>
              <a:rPr lang="cs-CZ" sz="2400" dirty="0">
                <a:solidFill>
                  <a:schemeClr val="tx1"/>
                </a:solidFill>
              </a:rPr>
              <a:t>Špatné trávení, plynatost, žaludeční vředy, zácpa…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0C3610B0-32A7-4B4D-BAEB-F112D93CE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34" y="656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EC235-9043-44E5-9719-9BF427BA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/>
              <a:t>Melatonin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D0A5B1-0F05-43A8-8E05-1561D8723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Hormon tmy</a:t>
            </a:r>
          </a:p>
          <a:p>
            <a:r>
              <a:rPr lang="cs-CZ" sz="2400" dirty="0">
                <a:solidFill>
                  <a:schemeClr val="tx1"/>
                </a:solidFill>
              </a:rPr>
              <a:t>Podléhá cirkadiánnímu rytmu</a:t>
            </a:r>
          </a:p>
          <a:p>
            <a:r>
              <a:rPr lang="cs-CZ" sz="2400" dirty="0">
                <a:solidFill>
                  <a:schemeClr val="tx1"/>
                </a:solidFill>
              </a:rPr>
              <a:t>Ohlašuje, kdy má začít spánek</a:t>
            </a:r>
          </a:p>
        </p:txBody>
      </p:sp>
      <p:pic>
        <p:nvPicPr>
          <p:cNvPr id="3076" name="Picture 4" descr="Melatonin (N-Acetyl-5-methoxytryptamine) | Melatonin Receptor Activator |  MedChemExpress">
            <a:extLst>
              <a:ext uri="{FF2B5EF4-FFF2-40B4-BE49-F238E27FC236}">
                <a16:creationId xmlns:a16="http://schemas.microsoft.com/office/drawing/2014/main" id="{2393EEA1-3B91-4446-B22B-D42E76E07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69" y="1690687"/>
            <a:ext cx="34766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0FA0BCC8-4A8B-4788-9909-AEC792AF3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734" y="66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3B4AD-0FA2-44CF-ADF6-B0627DD56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223446-0B8A-4CFF-A592-DEE1FEF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biological rhythms and melatonin Flashcards | Quizlet">
            <a:extLst>
              <a:ext uri="{FF2B5EF4-FFF2-40B4-BE49-F238E27FC236}">
                <a16:creationId xmlns:a16="http://schemas.microsoft.com/office/drawing/2014/main" id="{F50F04F1-C390-4922-B93A-E8B4AFF25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/>
        </p:blipFill>
        <p:spPr bwMode="auto">
          <a:xfrm>
            <a:off x="677334" y="379124"/>
            <a:ext cx="8596668" cy="58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6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BADB6-9C0F-4B3C-AF9E-548419F5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/>
              <a:t>Spánková </a:t>
            </a:r>
            <a:r>
              <a:rPr lang="sk-SK" sz="4000" b="1" dirty="0" err="1"/>
              <a:t>deprivace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56641F-8D87-4C58-BA17-5AA86A3FF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Snížené hladiny melatoninu a růstového hormonu</a:t>
            </a:r>
          </a:p>
          <a:p>
            <a:r>
              <a:rPr lang="cs-CZ" sz="2400" dirty="0">
                <a:solidFill>
                  <a:schemeClr val="tx1"/>
                </a:solidFill>
              </a:rPr>
              <a:t>Snížená citlivost tkání na působení insulinu</a:t>
            </a:r>
          </a:p>
          <a:p>
            <a:r>
              <a:rPr lang="cs-CZ" sz="2400" dirty="0">
                <a:solidFill>
                  <a:schemeClr val="tx1"/>
                </a:solidFill>
              </a:rPr>
              <a:t>Zvýšené hladiny kortizolu</a:t>
            </a:r>
          </a:p>
          <a:p>
            <a:r>
              <a:rPr lang="cs-CZ" sz="2400" dirty="0">
                <a:solidFill>
                  <a:schemeClr val="tx1"/>
                </a:solidFill>
              </a:rPr>
              <a:t>Oslabený imunitní systém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Zvýšené riziko neplodnosti, KVO, obezity, deprese, úzkosti, nádorových onemocnění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2398573A-8340-42E2-BC4E-39E523DCA0DB}"/>
              </a:ext>
            </a:extLst>
          </p:cNvPr>
          <p:cNvSpPr/>
          <p:nvPr/>
        </p:nvSpPr>
        <p:spPr>
          <a:xfrm>
            <a:off x="677334" y="5187543"/>
            <a:ext cx="7566992" cy="12722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/>
              <a:t>WHO vyhlásila epidemii nedostatku spánku </a:t>
            </a:r>
          </a:p>
          <a:p>
            <a:pPr algn="ctr"/>
            <a:r>
              <a:rPr lang="cs-CZ" sz="2400" dirty="0"/>
              <a:t>napříč průmyslovými zeměmi</a:t>
            </a:r>
          </a:p>
        </p:txBody>
      </p:sp>
      <p:pic>
        <p:nvPicPr>
          <p:cNvPr id="5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FED65744-3949-49CE-8C9A-86AE9A8B6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352" y="66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F28489-4C4D-4F8B-A655-C3BCD0A24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802" y="965551"/>
            <a:ext cx="4766950" cy="4926895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Jakákoliv činnost v nočních hodinách není fyziologická </a:t>
            </a:r>
            <a:r>
              <a:rPr lang="cs-CZ" sz="2400" dirty="0">
                <a:solidFill>
                  <a:schemeClr val="tx1"/>
                </a:solidFill>
              </a:rPr>
              <a:t>vzhledem ke změnám funkcí orgánů související                   s cirkadiánním rytmem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Práce na směny negativně ovlivňuje životní styl                a může vést ke zdravotním problémům, konzumaci nevhodných potravin a kouření</a:t>
            </a:r>
          </a:p>
        </p:txBody>
      </p:sp>
      <p:pic>
        <p:nvPicPr>
          <p:cNvPr id="1026" name="Picture 2" descr="Shift-work nutrition and wellbeing: 4 vital ways to support employees">
            <a:extLst>
              <a:ext uri="{FF2B5EF4-FFF2-40B4-BE49-F238E27FC236}">
                <a16:creationId xmlns:a16="http://schemas.microsoft.com/office/drawing/2014/main" id="{4FC9A350-F613-416C-8187-FD29B3F78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r="29286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624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10B26-980D-4D45-A73F-87F87262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/>
              <a:t>Práce na </a:t>
            </a:r>
            <a:r>
              <a:rPr lang="sk-SK" sz="4000" b="1" dirty="0" err="1"/>
              <a:t>směny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567452-A6DE-4B1B-B2B3-F8EB4E14F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Narušení cirkadiánního rytmu</a:t>
            </a:r>
          </a:p>
          <a:p>
            <a:r>
              <a:rPr lang="cs-CZ" sz="2400" dirty="0">
                <a:solidFill>
                  <a:schemeClr val="tx1"/>
                </a:solidFill>
              </a:rPr>
              <a:t>Nedostatek spánku</a:t>
            </a:r>
          </a:p>
          <a:p>
            <a:r>
              <a:rPr lang="cs-CZ" sz="2400" dirty="0">
                <a:solidFill>
                  <a:schemeClr val="tx1"/>
                </a:solidFill>
              </a:rPr>
              <a:t>Změna stravovacích návyků</a:t>
            </a:r>
          </a:p>
          <a:p>
            <a:r>
              <a:rPr lang="cs-CZ" sz="2400" dirty="0">
                <a:solidFill>
                  <a:schemeClr val="tx1"/>
                </a:solidFill>
              </a:rPr>
              <a:t>Nedostatek pohybové aktivity</a:t>
            </a:r>
          </a:p>
          <a:p>
            <a:r>
              <a:rPr lang="cs-CZ" sz="2400" dirty="0">
                <a:solidFill>
                  <a:schemeClr val="tx1"/>
                </a:solidFill>
              </a:rPr>
              <a:t>Izolace od společenských aktivit</a:t>
            </a:r>
          </a:p>
          <a:p>
            <a:r>
              <a:rPr lang="cs-CZ" sz="2400" dirty="0">
                <a:solidFill>
                  <a:schemeClr val="tx1"/>
                </a:solidFill>
              </a:rPr>
              <a:t>Stres…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4647156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785</Words>
  <Application>Microsoft Office PowerPoint</Application>
  <PresentationFormat>Širokouhlá</PresentationFormat>
  <Paragraphs>166</Paragraphs>
  <Slides>25</Slides>
  <Notes>1</Notes>
  <HiddenSlides>0</HiddenSlides>
  <MMClips>8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1" baseType="lpstr">
      <vt:lpstr>Arial</vt:lpstr>
      <vt:lpstr>Calibri</vt:lpstr>
      <vt:lpstr>Candara</vt:lpstr>
      <vt:lpstr>Trebuchet MS</vt:lpstr>
      <vt:lpstr>Wingdings 3</vt:lpstr>
      <vt:lpstr>Fazeta</vt:lpstr>
      <vt:lpstr>Výživa  zdravotnického záchranáře</vt:lpstr>
      <vt:lpstr>Cirkadiánní rytmus</vt:lpstr>
      <vt:lpstr>Cirkadiánní rytmus</vt:lpstr>
      <vt:lpstr>Narušení cirkadiánního rytmu</vt:lpstr>
      <vt:lpstr>Melatonin</vt:lpstr>
      <vt:lpstr>Prezentácia programu PowerPoint</vt:lpstr>
      <vt:lpstr>Spánková deprivace</vt:lpstr>
      <vt:lpstr>Prezentácia programu PowerPoint</vt:lpstr>
      <vt:lpstr>Práce na směny</vt:lpstr>
      <vt:lpstr>Změna stravovacích návyků</vt:lpstr>
      <vt:lpstr>Kofein</vt:lpstr>
      <vt:lpstr>Směny a dopad  na zdraví</vt:lpstr>
      <vt:lpstr>Denní 6-18</vt:lpstr>
      <vt:lpstr>Noční 18-6</vt:lpstr>
      <vt:lpstr>Příklad jídelníčku</vt:lpstr>
      <vt:lpstr>Jak na to...</vt:lpstr>
      <vt:lpstr>Cukry</vt:lpstr>
      <vt:lpstr>Prezentácia programu PowerPoint</vt:lpstr>
      <vt:lpstr>Tuky</vt:lpstr>
      <vt:lpstr>Prezentácia programu PowerPoint</vt:lpstr>
      <vt:lpstr>Bílkoviny</vt:lpstr>
      <vt:lpstr>Vláknina</vt:lpstr>
      <vt:lpstr>Sůl</vt:lpstr>
      <vt:lpstr>Další užitočné rady</vt:lpstr>
      <vt:lpstr>Ďekuji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 zdravotnického záchranáře</dc:title>
  <dc:creator>Jana Kráľová</dc:creator>
  <cp:lastModifiedBy>Jana Kráľová</cp:lastModifiedBy>
  <cp:revision>50</cp:revision>
  <dcterms:created xsi:type="dcterms:W3CDTF">2020-11-19T09:46:31Z</dcterms:created>
  <dcterms:modified xsi:type="dcterms:W3CDTF">2020-11-20T09:35:22Z</dcterms:modified>
</cp:coreProperties>
</file>