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y="5143500" cx="9144000"/>
  <p:notesSz cx="6858000" cy="9144000"/>
  <p:embeddedFontLst>
    <p:embeddedFont>
      <p:font typeface="Nunito"/>
      <p:regular r:id="rId39"/>
      <p:bold r:id="rId40"/>
      <p:italic r:id="rId41"/>
      <p:boldItalic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Nunito-bold.fntdata"/><Relationship Id="rId20" Type="http://schemas.openxmlformats.org/officeDocument/2006/relationships/slide" Target="slides/slide15.xml"/><Relationship Id="rId42" Type="http://schemas.openxmlformats.org/officeDocument/2006/relationships/font" Target="fonts/Nunito-boldItalic.fntdata"/><Relationship Id="rId41" Type="http://schemas.openxmlformats.org/officeDocument/2006/relationships/font" Target="fonts/Nunito-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Nunito-regular.fntdata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a07ae418c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a07ae418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a07ae418c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a07ae418c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331831d93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331831d9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a07ae418c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aa07ae418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b331831d9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b331831d9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3326afe26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3326afe26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3326afe26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b3326afe26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3326afe2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3326afe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3326afe2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3326afe2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331831d93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331831d93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92f276b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92f276b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aa07ae418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aa07ae418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b331831d9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b331831d9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b331831d93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b331831d9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b3326afe26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b3326afe26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b331831d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b331831d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b331831d9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b331831d9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b331831d93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b331831d9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b331831d9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b331831d9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b331831d9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b331831d9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b331831d9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b331831d9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92f276b1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92f276b1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b331831d93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b331831d93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b331831d93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b331831d93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b331831d93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b331831d93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b331831d93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b331831d93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331831d9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331831d9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92f276b1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92f276b1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92f276b1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92f276b1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92f276b1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92f276b1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a07ae418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a07ae41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a07ae418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a07ae418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76A5A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rosacentrum.cz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www.rosacentrum.cz/" TargetMode="External"/><Relationship Id="rId4" Type="http://schemas.openxmlformats.org/officeDocument/2006/relationships/hyperlink" Target="https://apps.apple.com/cz/app/bright-sky-cz/id1495401154" TargetMode="External"/><Relationship Id="rId10" Type="http://schemas.openxmlformats.org/officeDocument/2006/relationships/hyperlink" Target="https://www.csspraha.cz/krizove-centrum-riaps" TargetMode="External"/><Relationship Id="rId9" Type="http://schemas.openxmlformats.org/officeDocument/2006/relationships/hyperlink" Target="http://www.zivot90.cz" TargetMode="External"/><Relationship Id="rId5" Type="http://schemas.openxmlformats.org/officeDocument/2006/relationships/hyperlink" Target="https://play.google.com/store/apps/details?id=com.vodafone.brightsky.cz" TargetMode="External"/><Relationship Id="rId6" Type="http://schemas.openxmlformats.org/officeDocument/2006/relationships/hyperlink" Target="https://www.bkb.cz/" TargetMode="External"/><Relationship Id="rId7" Type="http://schemas.openxmlformats.org/officeDocument/2006/relationships/hyperlink" Target="http://www.persefona.cz" TargetMode="External"/><Relationship Id="rId8" Type="http://schemas.openxmlformats.org/officeDocument/2006/relationships/hyperlink" Target="http://www.profem.cz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podaneruce.cz/" TargetMode="External"/><Relationship Id="rId4" Type="http://schemas.openxmlformats.org/officeDocument/2006/relationships/hyperlink" Target="https://www.anonymnialkoholici.cz/pro-cleny/skupiny/" TargetMode="External"/><Relationship Id="rId5" Type="http://schemas.openxmlformats.org/officeDocument/2006/relationships/hyperlink" Target="https://www.renadi.cz/" TargetMode="External"/><Relationship Id="rId6" Type="http://schemas.openxmlformats.org/officeDocument/2006/relationships/hyperlink" Target="https://www.pnbrno.cz/zachytna-stanice/" TargetMode="External"/><Relationship Id="rId7" Type="http://schemas.openxmlformats.org/officeDocument/2006/relationships/hyperlink" Target="https://infografika.idnes.cz/zpravy/zachytky/s-mapa.html" TargetMode="External"/><Relationship Id="rId8" Type="http://schemas.openxmlformats.org/officeDocument/2006/relationships/hyperlink" Target="https://www.drogy-info.cz/mapa-pomoci/" TargetMode="Externa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bezdomovci.estranky.cz/clanky/definice-bezdomovectvi.html" TargetMode="External"/><Relationship Id="rId4" Type="http://schemas.openxmlformats.org/officeDocument/2006/relationships/hyperlink" Target="https://www.sancedetem.cz/srv/www/content/pub/cs/clanky/-kazde-dite-patri-do-rodiny-nebo-snad-ne-150.html" TargetMode="External"/><Relationship Id="rId5" Type="http://schemas.openxmlformats.org/officeDocument/2006/relationships/hyperlink" Target="https://www.sancedetem.cz/srv/www/content/pub/cs/clanky/-kazde-dite-patri-do-rodiny-nebo-snad-ne-150.html" TargetMode="External"/><Relationship Id="rId6" Type="http://schemas.openxmlformats.org/officeDocument/2006/relationships/hyperlink" Target="https://www.sancedetem.cz/srv/www/content/pub/cs/clanky/-kazde-dite-patri-do-rodiny-nebo-snad-ne-150.html" TargetMode="External"/><Relationship Id="rId7" Type="http://schemas.openxmlformats.org/officeDocument/2006/relationships/hyperlink" Target="https://www.sancedetem.cz/srv/www/content/pub/cs/clanky/-kazde-dite-patri-do-rodiny-nebo-snad-ne-150.html" TargetMode="External"/><Relationship Id="rId8" Type="http://schemas.openxmlformats.org/officeDocument/2006/relationships/hyperlink" Target="https://www.nadacesirius.cz/soubory/zaverecne-zpravy/Zaverecna-zprava-z-vyzkumu-primarni-prevence-ohrozeni-rodiny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mpsv.cz/documents/20142/225517/bezdomovectvi.pdf" TargetMode="External"/><Relationship Id="rId4" Type="http://schemas.openxmlformats.org/officeDocument/2006/relationships/hyperlink" Target="https://www.sancedetem.cz/cs/hledam-pomoc/rodina-v-problemove-situaci/bezdomovectvi-a-jevy-ktere-ho-provazeji-a-predchazeji.s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sancedetem.cz/cs/hledam-pomoc/rodina-v-problemove-situaci/bezdomovectvi-a-jevy-ktere-ho-provazeji-a-predchazeji.shtml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Psychosociálna urgencia </a:t>
            </a:r>
            <a:r>
              <a:rPr lang="cs" sz="2400"/>
              <a:t>(bezdomovectvo, závislosti, násilie v rodinách…)</a:t>
            </a:r>
            <a:endParaRPr sz="24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Mgr. Tereza Knejzlíková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Bezdomovci a zdravotnický personál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980000"/>
                </a:solidFill>
              </a:rPr>
              <a:t>Tieto časté stavy u pacientov bez domova nás môžu zmiasť a my budeme predpokladať, že ten pacient je závislý alebo psychicky chorý a neposkytneme mu takú starostlivosť, akú by dostal iný pacient. </a:t>
            </a:r>
            <a:endParaRPr>
              <a:solidFill>
                <a:srgbClr val="98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pozor na to, aby sme stavy zmätenosti, agresivitu, občasné kŕče a </a:t>
            </a:r>
            <a:r>
              <a:rPr lang="cs">
                <a:solidFill>
                  <a:srgbClr val="000000"/>
                </a:solidFill>
              </a:rPr>
              <a:t>anizokorie</a:t>
            </a:r>
            <a:r>
              <a:rPr lang="cs">
                <a:solidFill>
                  <a:srgbClr val="000000"/>
                </a:solidFill>
              </a:rPr>
              <a:t> automaticky neprikladali vplyvu alkoholu ale </a:t>
            </a:r>
            <a:r>
              <a:rPr b="1" lang="cs">
                <a:solidFill>
                  <a:srgbClr val="000000"/>
                </a:solidFill>
              </a:rPr>
              <a:t>kriticky zvážili všetky možnosti</a:t>
            </a:r>
            <a:r>
              <a:rPr lang="cs">
                <a:solidFill>
                  <a:srgbClr val="000000"/>
                </a:solidFill>
              </a:rPr>
              <a:t>, ktoré by viedli k podobnej </a:t>
            </a:r>
            <a:r>
              <a:rPr lang="cs">
                <a:solidFill>
                  <a:srgbClr val="000000"/>
                </a:solidFill>
              </a:rPr>
              <a:t>symptomatike</a:t>
            </a:r>
            <a:r>
              <a:rPr lang="cs">
                <a:solidFill>
                  <a:srgbClr val="000000"/>
                </a:solidFill>
              </a:rPr>
              <a:t> (zranenie hlavy atd.)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všeobecne pozor na to, aby nás stereotypný názor na ľudí bez domova (</a:t>
            </a:r>
            <a:r>
              <a:rPr b="1" i="1" lang="cs">
                <a:solidFill>
                  <a:srgbClr val="000000"/>
                </a:solidFill>
              </a:rPr>
              <a:t>môžu si za to sami, trpia nákazlivými chorobami, využívajú nás atd.</a:t>
            </a:r>
            <a:r>
              <a:rPr b="1" lang="cs">
                <a:solidFill>
                  <a:srgbClr val="000000"/>
                </a:solidFill>
              </a:rPr>
              <a:t>) neovplivnil natoľko, že budeme robiť morálne a medicínske chyby, ktoré negatívne </a:t>
            </a:r>
            <a:r>
              <a:rPr b="1" lang="cs">
                <a:solidFill>
                  <a:srgbClr val="000000"/>
                </a:solidFill>
              </a:rPr>
              <a:t>ovplyvňujú</a:t>
            </a:r>
            <a:r>
              <a:rPr b="1" lang="cs">
                <a:solidFill>
                  <a:srgbClr val="000000"/>
                </a:solidFill>
              </a:rPr>
              <a:t> život človeka. </a:t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Bezdomovci a zdravotnický personál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v kontakte s pacientom sú na strane zdravotníckych pracovníkov časté obavy z agresivity bezdomovcov, prenosných chorôb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bezdomovci často môžu doporučené ošetrenie odmietať a chcú len lieky, ktoré im pomôžu od bolesti ale neriešia príčiny ochorenia.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pokiaľ je človek bez domova hospitalizovaný, tak sa častejšie než u iných ľudí objavuje tenencia žobrať od ostatných pacientov jedlo alebo peniaze, obťažujú ostatných pacientov, alebo sa nadmerne snažia hosp. ukončiť (pozor!!! sú aj výnimky)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ľudia bez domova často nemajú dôležité doklady, neplatia si zdravotné poistenie, čo zvyšuje záťaž personálu na úrovni byrokracie.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-"/>
            </a:pPr>
            <a:r>
              <a:rPr b="1" lang="cs">
                <a:solidFill>
                  <a:srgbClr val="FFFFFF"/>
                </a:solidFill>
              </a:rPr>
              <a:t>pocit </a:t>
            </a:r>
            <a:r>
              <a:rPr b="1" lang="cs">
                <a:solidFill>
                  <a:srgbClr val="FFFFFF"/>
                </a:solidFill>
              </a:rPr>
              <a:t>MÁRNEJ</a:t>
            </a:r>
            <a:r>
              <a:rPr b="1" lang="cs">
                <a:solidFill>
                  <a:srgbClr val="FFFFFF"/>
                </a:solidFill>
              </a:rPr>
              <a:t> práce, ktorý častý kontakt s týmito pacientmi rozvíja, môže viesť k našim impulzívnym, neetickým a neprofesionálnym reakciám. 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Bezdomovci a zdravotnický personál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Zásady bezpečného kontaktu: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zaistenie </a:t>
            </a:r>
            <a:r>
              <a:rPr b="1" lang="cs">
                <a:solidFill>
                  <a:srgbClr val="000000"/>
                </a:solidFill>
              </a:rPr>
              <a:t>vlastneho</a:t>
            </a:r>
            <a:r>
              <a:rPr b="1" lang="cs">
                <a:solidFill>
                  <a:srgbClr val="000000"/>
                </a:solidFill>
              </a:rPr>
              <a:t> bezpečia </a:t>
            </a:r>
            <a:r>
              <a:rPr lang="cs">
                <a:solidFill>
                  <a:srgbClr val="000000"/>
                </a:solidFill>
              </a:rPr>
              <a:t>(detekcia zlosti človeka bez domova, neprovokovanie agresie, v prípade pocitu ohrozenia privolanie polície; uvedomenie si možnosti nakazenia infekčnou chorobou - bezpečné záchadzanie s pacientom, použitie ochranných pomôcok)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s pacientom komunikujem s rešpektom </a:t>
            </a:r>
            <a:r>
              <a:rPr lang="cs">
                <a:solidFill>
                  <a:srgbClr val="000000"/>
                </a:solidFill>
              </a:rPr>
              <a:t>- nedevalvujem, neponižujem, neprednášam dehonestujúce komentáre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som kľudný, hovorím pokojným hlasom,</a:t>
            </a:r>
            <a:r>
              <a:rPr lang="cs">
                <a:solidFill>
                  <a:srgbClr val="000000"/>
                </a:solidFill>
              </a:rPr>
              <a:t> mimika a gestá sú uvoľnené aby som zbytočne neprovokoval agresiu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urobím všetky potrebné vyšetrenia,</a:t>
            </a:r>
            <a:r>
              <a:rPr lang="cs">
                <a:solidFill>
                  <a:srgbClr val="000000"/>
                </a:solidFill>
              </a:rPr>
              <a:t> ktoré by som urobil aj pacientovi, ktorý je pekne oblečení, vonia a správa sa slušne.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Domáce násilie a pomoc obetiam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9" name="Google Shape;129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Týranie, domáce násilie, obeť a jej správanie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Obeťou domáceho násilia sú z 95% ženy. Z priezkumu u 147 klientiek organizácie ROSA </a:t>
            </a:r>
            <a:r>
              <a:rPr lang="cs" u="sng">
                <a:solidFill>
                  <a:schemeClr val="hlink"/>
                </a:solidFill>
                <a:hlinkClick r:id="rId3"/>
              </a:rPr>
              <a:t>https://www.rosacentrum.cz/</a:t>
            </a:r>
            <a:r>
              <a:rPr lang="cs">
                <a:solidFill>
                  <a:srgbClr val="000000"/>
                </a:solidFill>
              </a:rPr>
              <a:t> vyplýva, že valná väčšina žien sa za svoju situáciu hanbí, alebo majú strach sa niekomu zdôveriť. Obete by veľmi uvítali, keby sa lekári, sestry, a záchranári dokázali správne pýtať na citlivé informácie.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000000"/>
                </a:solidFill>
              </a:rPr>
              <a:t>Pomoc zdravotníkov vyhľadá len 55% dotazovaných žien. Z nich pravý dôvod zranení uviedlo len 46%. Kvôli pocitu hanbi mlčalo 18% žien, kvôli strachu 16% žien.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Týranie, domáce násilie, obeť a jej správanie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1" name="Google Shape;14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Obete domáceho násilia najčastejšie utrpia </a:t>
            </a:r>
            <a:r>
              <a:rPr i="1" lang="cs" sz="1400">
                <a:solidFill>
                  <a:srgbClr val="000000"/>
                </a:solidFill>
              </a:rPr>
              <a:t>(percentá a celé hodnoty z celkového počtu 147 oslovených žien)</a:t>
            </a:r>
            <a:r>
              <a:rPr lang="cs">
                <a:solidFill>
                  <a:srgbClr val="000000"/>
                </a:solidFill>
              </a:rPr>
              <a:t>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modriny 56%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pomliaždeniny 34% </a:t>
            </a:r>
            <a:r>
              <a:rPr i="1" lang="cs" sz="1400">
                <a:solidFill>
                  <a:srgbClr val="000000"/>
                </a:solidFill>
              </a:rPr>
              <a:t>(pohmožděniny)</a:t>
            </a:r>
            <a:endParaRPr i="1" sz="14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narazeniny 27%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10 z oslovených žien malo zlomenú ruku alebo nohu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14 žien uviedlo, že im partner spôsobil krvácanie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7 žien utrpelo otras mozgu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7 malo pomliaždenú krčnú chrbticu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6 žen v priamom dôsledku násilia potratili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Týranie, domáce násilie, obeť a jej správanie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Násilní partneri majú pocit, že: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usilujú o kontrolu myšlienok, názorov, prianí a správania svojich partneriek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trestajú svoje partnerky za vzdorovanie kontrole a izolujú ich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minimalizujú vážnosť svojho násilia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majú znížené sebavedomie, sú žiarlivý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obviňujú ostatných za svoje problémy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očakávajú od partnerky, že bude plniť jeho príkazy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majú tradičnú predstavu o roli muža vo vzťahu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veria tomu, že “vlastnia” svoje partnerky rovnako ako svoje auto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</a:rPr>
              <a:t>							https://www.stopnasili.cz/nasili-ve-vztahu/jak-vzladnout-vztek/</a:t>
            </a:r>
            <a:endParaRPr i="1"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Týranie, domáce násilie, obeť a jej správanie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3" name="Google Shape;153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Obete domáceho násilia potrebujú: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dôveru v to, čo hovoria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zaistenie bezpečia </a:t>
            </a:r>
            <a:r>
              <a:rPr lang="cs">
                <a:solidFill>
                  <a:srgbClr val="000000"/>
                </a:solidFill>
              </a:rPr>
              <a:t>(hovorenie o domácom násilý bez prítomnosti násilníka, nedovolenie návštev násilníka, pokiaľ to žena nedovolila, nezdeľovanie informácii nikomu, komu to žena nedovolila)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rešpektovanie rozhodnutia obete </a:t>
            </a:r>
            <a:r>
              <a:rPr lang="cs">
                <a:solidFill>
                  <a:srgbClr val="000000"/>
                </a:solidFill>
              </a:rPr>
              <a:t>(aj keď môžu ísť podľa vášho názoru nesprávnym smerom)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Dobre popísaná dynamika procesu medzi násilníkom a obeťou je v priloženom dokumente: </a:t>
            </a:r>
            <a:r>
              <a:rPr i="1" lang="cs">
                <a:solidFill>
                  <a:schemeClr val="dk1"/>
                </a:solidFill>
              </a:rPr>
              <a:t>Charakteristika oběti domácího násilí a důsledky domácího násilý na ženách a dětech.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</a:rPr>
              <a:t>						</a:t>
            </a:r>
            <a:endParaRPr i="1" sz="1400">
              <a:solidFill>
                <a:srgbClr val="000000"/>
              </a:solidFill>
            </a:endParaRPr>
          </a:p>
          <a:p>
            <a:pPr indent="457200" lvl="0" marL="5029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</a:rPr>
              <a:t>	https://www.stopnasili.cz</a:t>
            </a:r>
            <a:endParaRPr i="1"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Krátky dotazník pre vyhodnotenie </a:t>
            </a:r>
            <a:r>
              <a:rPr lang="cs">
                <a:solidFill>
                  <a:srgbClr val="FFFFFF"/>
                </a:solidFill>
              </a:rPr>
              <a:t>akútneho</a:t>
            </a:r>
            <a:r>
              <a:rPr lang="cs">
                <a:solidFill>
                  <a:srgbClr val="FFFFFF"/>
                </a:solidFill>
              </a:rPr>
              <a:t> nebezpečenstva (BREF)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9" name="Google Shape;159;p30"/>
          <p:cNvSpPr txBox="1"/>
          <p:nvPr>
            <p:ph idx="1" type="body"/>
          </p:nvPr>
        </p:nvSpPr>
        <p:spPr>
          <a:xfrm>
            <a:off x="311700" y="1461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Došlo v posledných 6 mesiacoch k zvýšeniu frekvencie či závažnosti násilia?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Ohrozoval Vás niekedy partner zbraňou alebo sa vyhrážal jej použitím (zbraňou je myslená strelná zbraň, ale aj nôž či iné predmety, ktorých použitie by mohlo spôsobiť závažné zranenie či smrť)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Myslíte si, že Vás partner by bol schopný vás zabiť / vážnejšie zraniť?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Napadol Vás partner, keď ste bola tehotná?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cs">
                <a:solidFill>
                  <a:srgbClr val="000000"/>
                </a:solidFill>
              </a:rPr>
              <a:t>Je váš partner žiarlivý a sú prejavy žiarlivosti spojené s násilím?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</a:rPr>
              <a:t>						</a:t>
            </a:r>
            <a:endParaRPr i="1" sz="1400">
              <a:solidFill>
                <a:srgbClr val="000000"/>
              </a:solidFill>
            </a:endParaRPr>
          </a:p>
          <a:p>
            <a:pPr indent="457200" lvl="0" marL="5029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cs" sz="1400">
                <a:solidFill>
                  <a:srgbClr val="000000"/>
                </a:solidFill>
              </a:rPr>
              <a:t>	https://www.stopnasili.cz</a:t>
            </a:r>
            <a:endParaRPr i="1"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/>
          <p:nvPr>
            <p:ph type="title"/>
          </p:nvPr>
        </p:nvSpPr>
        <p:spPr>
          <a:xfrm>
            <a:off x="311700" y="159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Kontakt s obeťou domáceho násilia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5" name="Google Shape;165;p31"/>
          <p:cNvSpPr txBox="1"/>
          <p:nvPr>
            <p:ph idx="1" type="body"/>
          </p:nvPr>
        </p:nvSpPr>
        <p:spPr>
          <a:xfrm>
            <a:off x="311700" y="732625"/>
            <a:ext cx="8520600" cy="41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1700">
                <a:solidFill>
                  <a:schemeClr val="dk1"/>
                </a:solidFill>
              </a:rPr>
              <a:t>Zásady bezpečného kontaktu:</a:t>
            </a:r>
            <a:endParaRPr b="1"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b="1" lang="cs" sz="1700">
                <a:solidFill>
                  <a:schemeClr val="dk1"/>
                </a:solidFill>
              </a:rPr>
              <a:t>zaistenie vlastneho bezpečia </a:t>
            </a:r>
            <a:r>
              <a:rPr lang="cs" sz="1700">
                <a:solidFill>
                  <a:schemeClr val="dk1"/>
                </a:solidFill>
              </a:rPr>
              <a:t>(pri pretrvávajúcej agresivite násilníka ochránim seba a volám policiu)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b="1" lang="cs" sz="1700">
                <a:solidFill>
                  <a:schemeClr val="dk1"/>
                </a:solidFill>
              </a:rPr>
              <a:t>s agresorom komunikujem s rešpektom </a:t>
            </a:r>
            <a:r>
              <a:rPr lang="cs" sz="1700">
                <a:solidFill>
                  <a:schemeClr val="dk1"/>
                </a:solidFill>
              </a:rPr>
              <a:t>- nedevalvujem, neponižujem, neprednášam dehonestujúce komentáre - </a:t>
            </a:r>
            <a:r>
              <a:rPr b="1" lang="cs" sz="1700">
                <a:solidFill>
                  <a:schemeClr val="dk1"/>
                </a:solidFill>
              </a:rPr>
              <a:t>som kľudný, hovorím pokojným hlasom,</a:t>
            </a:r>
            <a:r>
              <a:rPr lang="cs" sz="1700">
                <a:solidFill>
                  <a:schemeClr val="dk1"/>
                </a:solidFill>
              </a:rPr>
              <a:t> mimika a gestá sú uvoľnené aby som zbytočne neprovokoval agresiu. Jasne a stručne stanovujem čo má robiť, prečo potrebujete, aby do ošetrenia nezasahoval. 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b="1" lang="cs" sz="1700">
                <a:solidFill>
                  <a:schemeClr val="dk1"/>
                </a:solidFill>
              </a:rPr>
              <a:t>v neprítomnosti agresora </a:t>
            </a:r>
            <a:r>
              <a:rPr lang="cs" sz="1700">
                <a:solidFill>
                  <a:schemeClr val="dk1"/>
                </a:solidFill>
              </a:rPr>
              <a:t>sa opakovane pýtam na situáciu, ktorá predchádzala zraneniam, na spôsob aký boli zranenia spôsobené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b="1" lang="cs" sz="1700">
                <a:solidFill>
                  <a:schemeClr val="dk1"/>
                </a:solidFill>
              </a:rPr>
              <a:t>dôverujem tomu, čo mi pacientka hovorí </a:t>
            </a:r>
            <a:endParaRPr b="1"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cs" sz="1700">
                <a:solidFill>
                  <a:schemeClr val="dk1"/>
                </a:solidFill>
              </a:rPr>
              <a:t>pri pocite, že sa jedná o týranie, </a:t>
            </a:r>
            <a:r>
              <a:rPr b="1" lang="cs" sz="1700">
                <a:solidFill>
                  <a:schemeClr val="dk1"/>
                </a:solidFill>
              </a:rPr>
              <a:t>ale žena to popiera </a:t>
            </a:r>
            <a:r>
              <a:rPr lang="cs" sz="1700">
                <a:solidFill>
                  <a:schemeClr val="dk1"/>
                </a:solidFill>
              </a:rPr>
              <a:t>- poskytujem podporu, ošetrenie, podla nutnosti prevoz a vyjadrenie obavy o obeť s ponukou kontaktov.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b="1" lang="cs" sz="1700">
                <a:solidFill>
                  <a:schemeClr val="dk1"/>
                </a:solidFill>
              </a:rPr>
              <a:t>opakujem, že je s nami v bezpečí, pokiaľ to tak je.</a:t>
            </a:r>
            <a:r>
              <a:rPr lang="cs" sz="1700">
                <a:solidFill>
                  <a:schemeClr val="dk1"/>
                </a:solidFill>
              </a:rPr>
              <a:t> 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Téma sa viaže k štátnicovej otázke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Doporučená štruktúra pri odpovedi: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Definovanie základných oblastí </a:t>
            </a:r>
            <a:r>
              <a:rPr lang="cs">
                <a:solidFill>
                  <a:srgbClr val="FFFFFF"/>
                </a:solidFill>
              </a:rPr>
              <a:t>(bezdomovectvo, závislosti, násilie)</a:t>
            </a:r>
            <a:r>
              <a:rPr lang="cs">
                <a:solidFill>
                  <a:srgbClr val="FFFFFF"/>
                </a:solidFill>
              </a:rPr>
              <a:t> a možnosti kontaktu z PNP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Vysvetlenie toho, prečo si obeť nedokáže pomôcť sama a niekedy pomoc dokonca odmieta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Vymenovať niekoľko možných doporučení (organizácie, služby) pre túto skupinu ľudí (bezdomovci, ľudia trpiaci závislosťou, týrané ženy/deti)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V kontexte danej témy vysvetlite termín efekt prihliadajúceho a popíšte možnosť práce s vlastnými emóciami pri konfrontácii s týmto fenoménom.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Týranie, domáce násilie, obeť a jej správanie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1" name="Google Shape;171;p32"/>
          <p:cNvSpPr txBox="1"/>
          <p:nvPr>
            <p:ph idx="1" type="body"/>
          </p:nvPr>
        </p:nvSpPr>
        <p:spPr>
          <a:xfrm>
            <a:off x="425300" y="1240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rgbClr val="EAD1D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https://www.rosacentrum.cz/</a:t>
            </a:r>
            <a:endParaRPr>
              <a:solidFill>
                <a:srgbClr val="EAD1DC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-"/>
            </a:pPr>
            <a:r>
              <a:rPr lang="cs" sz="1400">
                <a:solidFill>
                  <a:srgbClr val="000000"/>
                </a:solidFill>
              </a:rPr>
              <a:t>Mobilná aplikácia pre rýchlu diagnostiku rizika násilia vo vzťahoch a </a:t>
            </a:r>
            <a:r>
              <a:rPr b="1" lang="cs" sz="1400">
                <a:solidFill>
                  <a:srgbClr val="000000"/>
                </a:solidFill>
              </a:rPr>
              <a:t>databázu kontaktov pre svojpomoc alebo pomoc blízkemu</a:t>
            </a:r>
            <a:r>
              <a:rPr lang="cs" sz="1400">
                <a:solidFill>
                  <a:srgbClr val="000000"/>
                </a:solidFill>
              </a:rPr>
              <a:t>  - doporučujem stiahnuť Aplikace </a:t>
            </a:r>
            <a:r>
              <a:rPr b="1" lang="cs" sz="1400">
                <a:solidFill>
                  <a:srgbClr val="000000"/>
                </a:solidFill>
              </a:rPr>
              <a:t>Bright Sky CZ</a:t>
            </a:r>
            <a:endParaRPr b="1"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u="sng">
                <a:solidFill>
                  <a:srgbClr val="EAD1D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https://apps.apple.com/cz/app/bright-sky-cz/id1495401154</a:t>
            </a:r>
            <a:endParaRPr b="1">
              <a:solidFill>
                <a:srgbClr val="EAD1DC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u="sng">
                <a:solidFill>
                  <a:srgbClr val="EAD1DC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https://play.google.com/store/apps/details?id=com.vodafone.brightsky.cz</a:t>
            </a:r>
            <a:endParaRPr b="1">
              <a:solidFill>
                <a:srgbClr val="EAD1DC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Ďalšie kontakty: </a:t>
            </a:r>
            <a:r>
              <a:rPr b="1" lang="cs" u="sng">
                <a:solidFill>
                  <a:srgbClr val="EAD1DC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https://www.bkb.cz/</a:t>
            </a:r>
            <a:r>
              <a:rPr b="1" lang="cs">
                <a:solidFill>
                  <a:srgbClr val="EAD1DC"/>
                </a:solidFill>
              </a:rPr>
              <a:t> </a:t>
            </a:r>
            <a:r>
              <a:rPr i="1" lang="cs" sz="1400">
                <a:solidFill>
                  <a:srgbClr val="000000"/>
                </a:solidFill>
              </a:rPr>
              <a:t>(pomoc obetiam kriminálnych činov)</a:t>
            </a:r>
            <a:endParaRPr i="1"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 u="sng">
                <a:solidFill>
                  <a:srgbClr val="EAD1DC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www.persefona.cz</a:t>
            </a:r>
            <a:r>
              <a:rPr lang="cs" sz="1400">
                <a:solidFill>
                  <a:srgbClr val="EAD1DC"/>
                </a:solidFill>
              </a:rPr>
              <a:t> , </a:t>
            </a:r>
            <a:r>
              <a:rPr lang="cs" sz="1400" u="sng">
                <a:solidFill>
                  <a:srgbClr val="EAD1DC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www.profem.cz</a:t>
            </a:r>
            <a:r>
              <a:rPr lang="cs" sz="1400">
                <a:solidFill>
                  <a:srgbClr val="EAD1DC"/>
                </a:solidFill>
              </a:rPr>
              <a:t>  a iné….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</a:rPr>
              <a:t>Pomoc pre ohrozených seniorov</a:t>
            </a:r>
            <a:r>
              <a:rPr lang="cs" sz="1400">
                <a:solidFill>
                  <a:srgbClr val="EAD1DC"/>
                </a:solidFill>
              </a:rPr>
              <a:t> </a:t>
            </a:r>
            <a:r>
              <a:rPr lang="cs" sz="1400" u="sng">
                <a:solidFill>
                  <a:srgbClr val="EAD1DC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www.zivot90.cz</a:t>
            </a:r>
            <a:r>
              <a:rPr lang="cs" sz="1400">
                <a:solidFill>
                  <a:srgbClr val="000000"/>
                </a:solidFill>
              </a:rPr>
              <a:t> - Senior telefon  800 157 157 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</a:rPr>
              <a:t>Krizové centrum a psychologická pomoc v Prahe </a:t>
            </a:r>
            <a:r>
              <a:rPr lang="cs" sz="1400" u="sng">
                <a:solidFill>
                  <a:srgbClr val="EAD1DC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https://www.csspraha.cz/krizove-centrum-riaps</a:t>
            </a:r>
            <a:r>
              <a:rPr lang="cs" sz="1400">
                <a:solidFill>
                  <a:srgbClr val="EAD1DC"/>
                </a:solidFill>
              </a:rPr>
              <a:t> </a:t>
            </a:r>
            <a:endParaRPr sz="1400">
              <a:solidFill>
                <a:srgbClr val="EAD1DC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3500"/>
              <a:t>Užívanie psychoaktívnych látok a kontakt s takýmto pacientom</a:t>
            </a:r>
            <a:endParaRPr b="1" sz="3500"/>
          </a:p>
        </p:txBody>
      </p:sp>
      <p:sp>
        <p:nvSpPr>
          <p:cNvPr id="177" name="Google Shape;177;p3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4"/>
          <p:cNvSpPr txBox="1"/>
          <p:nvPr>
            <p:ph type="title"/>
          </p:nvPr>
        </p:nvSpPr>
        <p:spPr>
          <a:xfrm>
            <a:off x="311700" y="231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cs" sz="2500"/>
              <a:t>Obvykle zneužívané psychoaktívne látky delíme na:</a:t>
            </a:r>
            <a:endParaRPr b="1" sz="3500"/>
          </a:p>
        </p:txBody>
      </p:sp>
      <p:sp>
        <p:nvSpPr>
          <p:cNvPr id="183" name="Google Shape;183;p34"/>
          <p:cNvSpPr txBox="1"/>
          <p:nvPr>
            <p:ph idx="1" type="body"/>
          </p:nvPr>
        </p:nvSpPr>
        <p:spPr>
          <a:xfrm>
            <a:off x="166300" y="855275"/>
            <a:ext cx="8838000" cy="40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Centrálne tlmiace látky:</a:t>
            </a:r>
            <a:r>
              <a:rPr lang="cs">
                <a:solidFill>
                  <a:srgbClr val="000000"/>
                </a:solidFill>
              </a:rPr>
              <a:t> alkohol, barbituráty </a:t>
            </a:r>
            <a:r>
              <a:rPr lang="cs" sz="1400">
                <a:solidFill>
                  <a:srgbClr val="000000"/>
                </a:solidFill>
              </a:rPr>
              <a:t>(látky, ktoré sú užívané ako anestetika, hypnotika, antiepileptika, sedatíva menej často ako anxiolytika)</a:t>
            </a:r>
            <a:r>
              <a:rPr lang="cs">
                <a:solidFill>
                  <a:srgbClr val="000000"/>
                </a:solidFill>
              </a:rPr>
              <a:t>  a benzodiazepinové anxiolytiká </a:t>
            </a:r>
            <a:r>
              <a:rPr lang="cs" sz="1400">
                <a:solidFill>
                  <a:srgbClr val="000000"/>
                </a:solidFill>
              </a:rPr>
              <a:t>(diazepam, lexaurin, neurol, frontin, xanax, rivotril…)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Opiáty: </a:t>
            </a:r>
            <a:r>
              <a:rPr lang="cs">
                <a:solidFill>
                  <a:srgbClr val="000000"/>
                </a:solidFill>
              </a:rPr>
              <a:t>opium a jeho deriváty </a:t>
            </a:r>
            <a:r>
              <a:rPr lang="cs" sz="1400">
                <a:solidFill>
                  <a:srgbClr val="000000"/>
                </a:solidFill>
              </a:rPr>
              <a:t>(kodein, heroin, morfín)</a:t>
            </a:r>
            <a:r>
              <a:rPr lang="cs">
                <a:solidFill>
                  <a:srgbClr val="000000"/>
                </a:solidFill>
              </a:rPr>
              <a:t>, metadon </a:t>
            </a:r>
            <a:r>
              <a:rPr lang="cs" sz="1400">
                <a:solidFill>
                  <a:srgbClr val="000000"/>
                </a:solidFill>
              </a:rPr>
              <a:t>(analgetikum, používané aj ako substitučná látka pri liečbe na narkotikách)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Stimulanty:</a:t>
            </a:r>
            <a:r>
              <a:rPr lang="cs">
                <a:solidFill>
                  <a:srgbClr val="000000"/>
                </a:solidFill>
              </a:rPr>
              <a:t> amfetamíny </a:t>
            </a:r>
            <a:r>
              <a:rPr lang="cs" sz="1400">
                <a:solidFill>
                  <a:srgbClr val="000000"/>
                </a:solidFill>
              </a:rPr>
              <a:t>(MDMA - Extáza, Ice, Kristal, Speed, Methanfetamin, pervitin, Efedrin - pseudoefedrin je chemicky vytvorený používaný ako liečivo- obsahuje ho napr. Nurofen)</a:t>
            </a:r>
            <a:r>
              <a:rPr lang="cs">
                <a:solidFill>
                  <a:srgbClr val="000000"/>
                </a:solidFill>
              </a:rPr>
              <a:t>, kokain, nikotín, kofein</a:t>
            </a:r>
            <a:endParaRPr>
              <a:solidFill>
                <a:srgbClr val="000000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Halucinogény:</a:t>
            </a:r>
            <a:r>
              <a:rPr lang="cs">
                <a:solidFill>
                  <a:srgbClr val="000000"/>
                </a:solidFill>
              </a:rPr>
              <a:t> kyselina lysergová </a:t>
            </a:r>
            <a:r>
              <a:rPr lang="cs" sz="1400">
                <a:solidFill>
                  <a:srgbClr val="000000"/>
                </a:solidFill>
              </a:rPr>
              <a:t>(LSD),</a:t>
            </a:r>
            <a:r>
              <a:rPr lang="cs">
                <a:solidFill>
                  <a:srgbClr val="000000"/>
                </a:solidFill>
              </a:rPr>
              <a:t> mezkalin, psylocybin, fencyklidin </a:t>
            </a:r>
            <a:r>
              <a:rPr lang="cs" sz="1400">
                <a:solidFill>
                  <a:srgbClr val="000000"/>
                </a:solidFill>
              </a:rPr>
              <a:t>(PCP)</a:t>
            </a:r>
            <a:endParaRPr sz="1400">
              <a:solidFill>
                <a:srgbClr val="000000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Kanabinoidy:</a:t>
            </a:r>
            <a:r>
              <a:rPr lang="cs">
                <a:solidFill>
                  <a:srgbClr val="000000"/>
                </a:solidFill>
              </a:rPr>
              <a:t> marihuana, hašiš </a:t>
            </a:r>
            <a:r>
              <a:rPr lang="cs" sz="1400">
                <a:solidFill>
                  <a:srgbClr val="000000"/>
                </a:solidFill>
              </a:rPr>
              <a:t>(Tetrahydrokanabinol - THC je psychoaktívna látka, CBD - kanabidiol neni psychoaktivní)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"/>
          <p:cNvSpPr txBox="1"/>
          <p:nvPr>
            <p:ph type="title"/>
          </p:nvPr>
        </p:nvSpPr>
        <p:spPr>
          <a:xfrm>
            <a:off x="311700" y="243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Základné pojmy (MKN10: F10-F19)</a:t>
            </a:r>
            <a:endParaRPr/>
          </a:p>
        </p:txBody>
      </p:sp>
      <p:sp>
        <p:nvSpPr>
          <p:cNvPr id="189" name="Google Shape;189;p35"/>
          <p:cNvSpPr txBox="1"/>
          <p:nvPr>
            <p:ph idx="1" type="body"/>
          </p:nvPr>
        </p:nvSpPr>
        <p:spPr>
          <a:xfrm>
            <a:off x="311700" y="11933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Akútna intoxikácia: </a:t>
            </a:r>
            <a:r>
              <a:rPr lang="cs">
                <a:solidFill>
                  <a:srgbClr val="000000"/>
                </a:solidFill>
              </a:rPr>
              <a:t>prechodný stav po užití psychoaktívnej látky, ktorý vedie k maladaptívnemu správaniu, je daný účinkom látky na CNS.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Škodlivé užívanie: </a:t>
            </a:r>
            <a:r>
              <a:rPr lang="cs">
                <a:solidFill>
                  <a:srgbClr val="000000"/>
                </a:solidFill>
              </a:rPr>
              <a:t>spôsob užívania, ktorý vedie k poškodeniu telesného alebo duševného zdravia. K zdravotným problémom spojeným s ťažkým a dlhodobým pitím alkoholu patrí vysoký krvný tlak, cievne mozgové príhody, vredová choroba, niektoré typy rakoviny, cirhóza pečene, z psychických problémov je to najčastejšie depresia.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Syndrom závislosti:</a:t>
            </a:r>
            <a:r>
              <a:rPr lang="cs">
                <a:solidFill>
                  <a:srgbClr val="000000"/>
                </a:solidFill>
              </a:rPr>
              <a:t> je charakterizovaný silnou túžbou po získať látku, problémami s kontrolou užívania tzn. človek látku trvalo užíva hoci hrozia nebezpečné následky, sústredí sa na užívanie látky a zanedbáva všetko okolo, zvýšená tolerancia na látku, rozvoj odvykacieho stavu po odňatí látky.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6"/>
          <p:cNvSpPr txBox="1"/>
          <p:nvPr>
            <p:ph type="title"/>
          </p:nvPr>
        </p:nvSpPr>
        <p:spPr>
          <a:xfrm>
            <a:off x="311700" y="100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Základné pojmy (MKN10: F10-F19)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6"/>
          <p:cNvSpPr txBox="1"/>
          <p:nvPr>
            <p:ph idx="1" type="body"/>
          </p:nvPr>
        </p:nvSpPr>
        <p:spPr>
          <a:xfrm>
            <a:off x="311700" y="1080975"/>
            <a:ext cx="8520600" cy="32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Desinhibícia: </a:t>
            </a:r>
            <a:r>
              <a:rPr lang="cs">
                <a:solidFill>
                  <a:srgbClr val="000000"/>
                </a:solidFill>
              </a:rPr>
              <a:t>správanie, o ktorom človek vie, že je nebezpečné alebo nevhodné, ale nie je schopný ho potlačiť. Zahrňuje odbrzdené sociálne nevhodné správanie vyvolané alkoholom a benzodiazepínmi (pervitinom atd.), najčastejšie prejavy sú hostilita (nepriateľstvo) a zlosť. 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Odvykací stav:</a:t>
            </a:r>
            <a:r>
              <a:rPr lang="cs">
                <a:solidFill>
                  <a:srgbClr val="000000"/>
                </a:solidFill>
              </a:rPr>
              <a:t> zahňuje príznaky objavujúce sa po úplnom alebo čiastočnom odobraní látky po jej trvalom užívaní. pre odvykací stav je bežný termín </a:t>
            </a:r>
            <a:r>
              <a:rPr i="1" lang="cs">
                <a:solidFill>
                  <a:srgbClr val="000000"/>
                </a:solidFill>
              </a:rPr>
              <a:t>Abstinenčný syndróm</a:t>
            </a:r>
            <a:r>
              <a:rPr lang="cs">
                <a:solidFill>
                  <a:srgbClr val="000000"/>
                </a:solidFill>
              </a:rPr>
              <a:t> a jeho prejavy sú nazývané abstinenčné príznaky.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Delíriu tremens: </a:t>
            </a:r>
            <a:r>
              <a:rPr lang="cs">
                <a:solidFill>
                  <a:srgbClr val="000000"/>
                </a:solidFill>
              </a:rPr>
              <a:t>život ohrozujúci stav, ktorý vzniká po náhlom prerušení užívania alkoholu, je to najťažšie štádium odvykacieho stavu s úmrtnosťou 5-15%. Okrem zvýraznených príznakov odvykacieho stavu sú prítomné halucinácie, riziko zlyhania srdca a dýchacieho systému. </a:t>
            </a:r>
            <a:r>
              <a:rPr b="1" i="1" lang="cs" sz="1400">
                <a:solidFill>
                  <a:srgbClr val="000000"/>
                </a:solidFill>
              </a:rPr>
              <a:t> </a:t>
            </a:r>
            <a:r>
              <a:rPr i="1" lang="cs" sz="1400">
                <a:solidFill>
                  <a:srgbClr val="000000"/>
                </a:solidFill>
              </a:rPr>
              <a:t>(viac sa dozviete na inej prednáške v rámci štúdia)</a:t>
            </a:r>
            <a:endParaRPr i="1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7"/>
          <p:cNvSpPr txBox="1"/>
          <p:nvPr>
            <p:ph type="title"/>
          </p:nvPr>
        </p:nvSpPr>
        <p:spPr>
          <a:xfrm>
            <a:off x="311700" y="55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Intoxikácia? Odvykací stav?</a:t>
            </a:r>
            <a:r>
              <a:rPr b="1" lang="cs"/>
              <a:t> 	ALKOHOL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37"/>
          <p:cNvSpPr txBox="1"/>
          <p:nvPr>
            <p:ph idx="1" type="body"/>
          </p:nvPr>
        </p:nvSpPr>
        <p:spPr>
          <a:xfrm>
            <a:off x="311700" y="1211625"/>
            <a:ext cx="8520600" cy="36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Intoxikácia: </a:t>
            </a:r>
            <a:r>
              <a:rPr lang="cs">
                <a:solidFill>
                  <a:srgbClr val="000000"/>
                </a:solidFill>
              </a:rPr>
              <a:t>pri koncentrácii 1 promile sú senzorické a motorické funkcie zretelne narušené - reč je </a:t>
            </a:r>
            <a:r>
              <a:rPr lang="cs">
                <a:solidFill>
                  <a:srgbClr val="000000"/>
                </a:solidFill>
              </a:rPr>
              <a:t>nezrozumiteľná</a:t>
            </a:r>
            <a:r>
              <a:rPr lang="cs">
                <a:solidFill>
                  <a:srgbClr val="000000"/>
                </a:solidFill>
              </a:rPr>
              <a:t>, problémy s koordináciou pohybov, niektorí ľudia môžu byť zlostní a agresívni, iný mrzutí a ľútostiví. Schopnosti sú vážne narušené pri 2-4 promile a môžu spôsobiť smrť.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Odvykací stav:</a:t>
            </a:r>
            <a:r>
              <a:rPr lang="cs">
                <a:solidFill>
                  <a:srgbClr val="000000"/>
                </a:solidFill>
              </a:rPr>
              <a:t> V popredí sú telesné príznaky: </a:t>
            </a:r>
            <a:r>
              <a:rPr b="1" lang="cs">
                <a:solidFill>
                  <a:srgbClr val="000000"/>
                </a:solidFill>
              </a:rPr>
              <a:t>tras, potenie, nauzea </a:t>
            </a:r>
            <a:r>
              <a:rPr b="1" lang="cs" sz="1400">
                <a:solidFill>
                  <a:srgbClr val="000000"/>
                </a:solidFill>
              </a:rPr>
              <a:t>(pocity na zvracanie)</a:t>
            </a:r>
            <a:r>
              <a:rPr b="1" lang="cs">
                <a:solidFill>
                  <a:srgbClr val="000000"/>
                </a:solidFill>
              </a:rPr>
              <a:t>, tachykardia, bolesti hlavy, insomnia </a:t>
            </a:r>
            <a:r>
              <a:rPr b="1" lang="cs" sz="1400">
                <a:solidFill>
                  <a:srgbClr val="000000"/>
                </a:solidFill>
              </a:rPr>
              <a:t>(nespavosť)</a:t>
            </a:r>
            <a:r>
              <a:rPr b="1" lang="cs">
                <a:solidFill>
                  <a:srgbClr val="000000"/>
                </a:solidFill>
              </a:rPr>
              <a:t>, veľké epileptické záchvaty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Často je pridružená </a:t>
            </a:r>
            <a:r>
              <a:rPr b="1" lang="cs">
                <a:solidFill>
                  <a:srgbClr val="000000"/>
                </a:solidFill>
              </a:rPr>
              <a:t>kvalitatívna porucha vedomia </a:t>
            </a:r>
            <a:r>
              <a:rPr lang="cs">
                <a:solidFill>
                  <a:srgbClr val="000000"/>
                </a:solidFill>
              </a:rPr>
              <a:t>vo forme </a:t>
            </a:r>
            <a:r>
              <a:rPr b="1" lang="cs">
                <a:solidFill>
                  <a:srgbClr val="000000"/>
                </a:solidFill>
              </a:rPr>
              <a:t>delíria, prechodné zrakové halucinácie </a:t>
            </a:r>
            <a:r>
              <a:rPr lang="cs">
                <a:solidFill>
                  <a:srgbClr val="000000"/>
                </a:solidFill>
              </a:rPr>
              <a:t>(najčastejšie hmyz alebo malé živočíchy), sluchové halucinácie a menej časté taktilné halucinácie, mohutná vegetatívna hyperaktivita (</a:t>
            </a:r>
            <a:r>
              <a:rPr b="1" lang="cs">
                <a:solidFill>
                  <a:srgbClr val="000000"/>
                </a:solidFill>
              </a:rPr>
              <a:t>tachykardia,</a:t>
            </a:r>
            <a:r>
              <a:rPr lang="cs">
                <a:solidFill>
                  <a:srgbClr val="000000"/>
                </a:solidFill>
              </a:rPr>
              <a:t> potenie). </a:t>
            </a:r>
            <a:r>
              <a:rPr b="1" lang="cs">
                <a:solidFill>
                  <a:srgbClr val="000000"/>
                </a:solidFill>
              </a:rPr>
              <a:t> 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 </a:t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8"/>
          <p:cNvSpPr txBox="1"/>
          <p:nvPr>
            <p:ph type="title"/>
          </p:nvPr>
        </p:nvSpPr>
        <p:spPr>
          <a:xfrm>
            <a:off x="47525" y="551925"/>
            <a:ext cx="9096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/>
              <a:t>Intoxikácia? Odvykací stav? BENZODIAZEPÍNY (BZ)</a:t>
            </a:r>
            <a:endParaRPr/>
          </a:p>
        </p:txBody>
      </p:sp>
      <p:sp>
        <p:nvSpPr>
          <p:cNvPr id="207" name="Google Shape;207;p38"/>
          <p:cNvSpPr txBox="1"/>
          <p:nvPr>
            <p:ph idx="1" type="body"/>
          </p:nvPr>
        </p:nvSpPr>
        <p:spPr>
          <a:xfrm>
            <a:off x="311700" y="1282925"/>
            <a:ext cx="8520600" cy="35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</a:rPr>
              <a:t>Intoxikácia: </a:t>
            </a:r>
            <a:r>
              <a:rPr lang="cs">
                <a:solidFill>
                  <a:schemeClr val="dk1"/>
                </a:solidFill>
              </a:rPr>
              <a:t>klinicky sa prejaví ospalosťou, nezrozumitelnou artikuláciou, svalovou hypotóniou,</a:t>
            </a:r>
            <a:r>
              <a:rPr b="1" lang="cs">
                <a:solidFill>
                  <a:schemeClr val="dk1"/>
                </a:solidFill>
              </a:rPr>
              <a:t> útlmom dýchacieho centra, myoklony tvorené prudkými zášklbmi v svaloch až kómou pri poklesu TK.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Odvykací stav: je podobný ako na alkohole a taktiež hrozí delírum. </a:t>
            </a:r>
            <a:r>
              <a:rPr lang="cs">
                <a:solidFill>
                  <a:srgbClr val="000000"/>
                </a:solidFill>
              </a:rPr>
              <a:t>Príznaky po odňatí BZ ďalej zahrňujú:</a:t>
            </a:r>
            <a:r>
              <a:rPr b="1" lang="cs">
                <a:solidFill>
                  <a:srgbClr val="000000"/>
                </a:solidFill>
              </a:rPr>
              <a:t> symptómy bežné pri úzkosti </a:t>
            </a:r>
            <a:r>
              <a:rPr lang="cs">
                <a:solidFill>
                  <a:srgbClr val="000000"/>
                </a:solidFill>
              </a:rPr>
              <a:t>a príznaky typické pre odvykanie na BZ a to narušená percepcia </a:t>
            </a:r>
            <a:r>
              <a:rPr b="1" lang="cs">
                <a:solidFill>
                  <a:srgbClr val="000000"/>
                </a:solidFill>
              </a:rPr>
              <a:t>(pocity zmätenosti, psychotické stavy a halucinácie…)   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 </a:t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9"/>
          <p:cNvSpPr txBox="1"/>
          <p:nvPr>
            <p:ph type="title"/>
          </p:nvPr>
        </p:nvSpPr>
        <p:spPr>
          <a:xfrm>
            <a:off x="311700" y="55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Intoxikácia? Odvykací stav? 	</a:t>
            </a:r>
            <a:r>
              <a:rPr b="1" lang="cs"/>
              <a:t>OPIÁTY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39"/>
          <p:cNvSpPr txBox="1"/>
          <p:nvPr>
            <p:ph idx="1" type="body"/>
          </p:nvPr>
        </p:nvSpPr>
        <p:spPr>
          <a:xfrm>
            <a:off x="311700" y="1271025"/>
            <a:ext cx="8520600" cy="35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Intoxikácia (opiáty):</a:t>
            </a:r>
            <a:r>
              <a:rPr lang="cs">
                <a:solidFill>
                  <a:srgbClr val="000000"/>
                </a:solidFill>
              </a:rPr>
              <a:t> narušené správanie (apatia, útlm, </a:t>
            </a:r>
            <a:r>
              <a:rPr lang="cs">
                <a:solidFill>
                  <a:srgbClr val="000000"/>
                </a:solidFill>
              </a:rPr>
              <a:t>disinhibícia</a:t>
            </a:r>
            <a:r>
              <a:rPr lang="cs">
                <a:solidFill>
                  <a:srgbClr val="000000"/>
                </a:solidFill>
              </a:rPr>
              <a:t>, zhoršenie úsudku), zhoršenie pozornosti, otupená a nezrozumiteľná reč, zúžené zornice, znížené vedomie. Pri ťažkej intoxikácii je život ohrozený hypotenziou, hypotermiou.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Intoxikácia (heroín)</a:t>
            </a:r>
            <a:r>
              <a:rPr lang="cs">
                <a:solidFill>
                  <a:srgbClr val="000000"/>
                </a:solidFill>
              </a:rPr>
              <a:t>: výrazná euforia, sčervenanie tváre, svrbenie kože, zúžené zornice, závraty, hypotenzia, hypotermia, bradykardia.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Odvykací stav: </a:t>
            </a:r>
            <a:r>
              <a:rPr lang="cs">
                <a:solidFill>
                  <a:srgbClr val="000000"/>
                </a:solidFill>
              </a:rPr>
              <a:t>V závislosti na opiátoch sa prejavuje </a:t>
            </a:r>
            <a:r>
              <a:rPr b="1" lang="cs">
                <a:solidFill>
                  <a:srgbClr val="000000"/>
                </a:solidFill>
              </a:rPr>
              <a:t>túžbou po droge s príznakmi podobnými chrípke</a:t>
            </a:r>
            <a:r>
              <a:rPr lang="cs">
                <a:solidFill>
                  <a:srgbClr val="000000"/>
                </a:solidFill>
              </a:rPr>
              <a:t> (</a:t>
            </a:r>
            <a:r>
              <a:rPr lang="cs">
                <a:solidFill>
                  <a:srgbClr val="000000"/>
                </a:solidFill>
              </a:rPr>
              <a:t>sekrét</a:t>
            </a:r>
            <a:r>
              <a:rPr lang="cs">
                <a:solidFill>
                  <a:srgbClr val="000000"/>
                </a:solidFill>
              </a:rPr>
              <a:t> z nosa, kýchanie, slzenie, bolesť svalov, nauzea až </a:t>
            </a:r>
            <a:r>
              <a:rPr lang="cs">
                <a:solidFill>
                  <a:srgbClr val="000000"/>
                </a:solidFill>
              </a:rPr>
              <a:t>vracanie</a:t>
            </a:r>
            <a:r>
              <a:rPr lang="cs">
                <a:solidFill>
                  <a:srgbClr val="000000"/>
                </a:solidFill>
              </a:rPr>
              <a:t> rozšírené zrenice, husia hoža, zimomravosť), ktoré sú </a:t>
            </a:r>
            <a:r>
              <a:rPr b="1" lang="cs">
                <a:solidFill>
                  <a:srgbClr val="000000"/>
                </a:solidFill>
              </a:rPr>
              <a:t>spojené s úzkosťou</a:t>
            </a:r>
            <a:r>
              <a:rPr lang="cs">
                <a:solidFill>
                  <a:srgbClr val="000000"/>
                </a:solidFill>
              </a:rPr>
              <a:t> a negativným rozladením ale </a:t>
            </a:r>
            <a:r>
              <a:rPr b="1" lang="cs">
                <a:solidFill>
                  <a:srgbClr val="000000"/>
                </a:solidFill>
              </a:rPr>
              <a:t>obvykle neznamenajú ohrozenie života.</a:t>
            </a:r>
            <a:r>
              <a:rPr lang="c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14" name="Google Shape;214;p39"/>
          <p:cNvSpPr txBox="1"/>
          <p:nvPr/>
        </p:nvSpPr>
        <p:spPr>
          <a:xfrm>
            <a:off x="5036575" y="1348650"/>
            <a:ext cx="3682500" cy="3195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800">
                <a:solidFill>
                  <a:schemeClr val="dk1"/>
                </a:solidFill>
              </a:rPr>
              <a:t>Abstinenčný syndróm pri závislosti na heroíne vzniká 8-10 dní po poslednej dávke. Popisujú sa 2 fáze: prvá je akútna fáza, ktorá trvá niekoľko dní, druhá niekoľko týždňov a je charakteristická hypotenziou, bradykardiou, hypotermiou, a mydriázou - rozšírené zornice.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0"/>
          <p:cNvSpPr txBox="1"/>
          <p:nvPr>
            <p:ph type="title"/>
          </p:nvPr>
        </p:nvSpPr>
        <p:spPr>
          <a:xfrm>
            <a:off x="311700" y="55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Intoxikácia? Odvykací stav? </a:t>
            </a:r>
            <a:r>
              <a:rPr b="1" lang="cs"/>
              <a:t> 	KANABINOIDY	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40"/>
          <p:cNvSpPr txBox="1"/>
          <p:nvPr>
            <p:ph idx="1" type="body"/>
          </p:nvPr>
        </p:nvSpPr>
        <p:spPr>
          <a:xfrm>
            <a:off x="311700" y="1271025"/>
            <a:ext cx="8520600" cy="35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Intoxikácia:</a:t>
            </a:r>
            <a:r>
              <a:rPr lang="cs">
                <a:solidFill>
                  <a:srgbClr val="000000"/>
                </a:solidFill>
              </a:rPr>
              <a:t> okrem euforia, desinhibícia, úzkosť, podozrievavosť, pocit spomalenia času, zhoršenie úsudku a pozornosti, sa ďalej prejavuje poruchami vnímania (ilúzie, halucinácie), derealizácia, depersonalizácia a telesnými príznakmi (zvýšená chuť do jedla, suchosť v ústach, tachykardia. 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Odvykací stav: </a:t>
            </a:r>
            <a:r>
              <a:rPr lang="cs">
                <a:solidFill>
                  <a:srgbClr val="000000"/>
                </a:solidFill>
              </a:rPr>
              <a:t>má ľahší priebeh, prevažne sa jedná o priznaky na psychickej úrovni - úzkosť, nespavosť, nočné mory, podráždenosť, tras rúk, potenie, bolesti svalov, poruchy pozornosti, nechutenstvo.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Dlhodobé užívanie vedie k </a:t>
            </a:r>
            <a:r>
              <a:rPr b="1" lang="cs">
                <a:solidFill>
                  <a:srgbClr val="000000"/>
                </a:solidFill>
              </a:rPr>
              <a:t>nezvratným poruchám kognitívnych funkcií</a:t>
            </a:r>
            <a:r>
              <a:rPr lang="cs">
                <a:solidFill>
                  <a:srgbClr val="000000"/>
                </a:solidFill>
              </a:rPr>
              <a:t> a </a:t>
            </a:r>
            <a:r>
              <a:rPr b="1" lang="cs">
                <a:solidFill>
                  <a:srgbClr val="000000"/>
                </a:solidFill>
              </a:rPr>
              <a:t>vyššej pravdepodobnosti rozvoja psychotického ochorenia </a:t>
            </a:r>
            <a:r>
              <a:rPr lang="cs">
                <a:solidFill>
                  <a:srgbClr val="000000"/>
                </a:solidFill>
              </a:rPr>
              <a:t>(Toxická psychóza).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1"/>
          <p:cNvSpPr txBox="1"/>
          <p:nvPr>
            <p:ph type="title"/>
          </p:nvPr>
        </p:nvSpPr>
        <p:spPr>
          <a:xfrm>
            <a:off x="311700" y="55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Intoxikácia? Odvykací stav?  	STIMULANCIA	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41"/>
          <p:cNvSpPr txBox="1"/>
          <p:nvPr>
            <p:ph idx="1" type="body"/>
          </p:nvPr>
        </p:nvSpPr>
        <p:spPr>
          <a:xfrm>
            <a:off x="311700" y="1271025"/>
            <a:ext cx="8520600" cy="35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Intoxikácia: </a:t>
            </a:r>
            <a:r>
              <a:rPr lang="cs">
                <a:solidFill>
                  <a:srgbClr val="000000"/>
                </a:solidFill>
              </a:rPr>
              <a:t>okrem euforie a pocitu zvýšenej energie, velikášskych predstáv, </a:t>
            </a:r>
            <a:r>
              <a:rPr b="1" lang="cs">
                <a:solidFill>
                  <a:srgbClr val="000000"/>
                </a:solidFill>
              </a:rPr>
              <a:t>hrubosti až agresivity, hádavosti</a:t>
            </a:r>
            <a:r>
              <a:rPr lang="cs">
                <a:solidFill>
                  <a:srgbClr val="000000"/>
                </a:solidFill>
              </a:rPr>
              <a:t>, emoční lability môžu byť prítomné poruchy vnímania (obvykle sa človek plne orientuje, ale má sluchové, zrakové alebo taktilné</a:t>
            </a:r>
            <a:r>
              <a:rPr b="1" lang="cs">
                <a:solidFill>
                  <a:srgbClr val="000000"/>
                </a:solidFill>
              </a:rPr>
              <a:t> halucinácie</a:t>
            </a:r>
            <a:r>
              <a:rPr lang="cs">
                <a:solidFill>
                  <a:srgbClr val="000000"/>
                </a:solidFill>
              </a:rPr>
              <a:t>). Prítomná je </a:t>
            </a:r>
            <a:r>
              <a:rPr b="1" lang="cs">
                <a:solidFill>
                  <a:srgbClr val="000000"/>
                </a:solidFill>
              </a:rPr>
              <a:t>paranoidita</a:t>
            </a:r>
            <a:r>
              <a:rPr lang="cs">
                <a:solidFill>
                  <a:srgbClr val="000000"/>
                </a:solidFill>
              </a:rPr>
              <a:t> (pocity prenasledovania), telesné príznaky sú </a:t>
            </a:r>
            <a:r>
              <a:rPr b="1" lang="cs">
                <a:solidFill>
                  <a:srgbClr val="000000"/>
                </a:solidFill>
              </a:rPr>
              <a:t>tachykardia</a:t>
            </a:r>
            <a:r>
              <a:rPr lang="cs">
                <a:solidFill>
                  <a:srgbClr val="000000"/>
                </a:solidFill>
              </a:rPr>
              <a:t>, potenie, zimomriavky, </a:t>
            </a:r>
            <a:r>
              <a:rPr b="1" lang="cs">
                <a:solidFill>
                  <a:srgbClr val="000000"/>
                </a:solidFill>
              </a:rPr>
              <a:t>rozšírené zrenice</a:t>
            </a:r>
            <a:r>
              <a:rPr b="1" lang="cs">
                <a:solidFill>
                  <a:srgbClr val="000000"/>
                </a:solidFill>
              </a:rPr>
              <a:t>, svalová slabosť, </a:t>
            </a:r>
            <a:r>
              <a:rPr b="1" lang="cs">
                <a:solidFill>
                  <a:srgbClr val="000000"/>
                </a:solidFill>
              </a:rPr>
              <a:t>kŕče</a:t>
            </a:r>
            <a:r>
              <a:rPr b="1" lang="cs">
                <a:solidFill>
                  <a:srgbClr val="000000"/>
                </a:solidFill>
              </a:rPr>
              <a:t>, bolesti na hrudníku</a:t>
            </a:r>
            <a:r>
              <a:rPr lang="cs">
                <a:solidFill>
                  <a:srgbClr val="000000"/>
                </a:solidFill>
              </a:rPr>
              <a:t>. Nápadné sú </a:t>
            </a:r>
            <a:r>
              <a:rPr b="1" lang="cs">
                <a:solidFill>
                  <a:srgbClr val="000000"/>
                </a:solidFill>
              </a:rPr>
              <a:t>sociálne interakcie, ktoré kolísajú od nadmernej družnosti až po siciálne stiahnutie.</a:t>
            </a:r>
            <a:r>
              <a:rPr lang="c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Odvykací stav: </a:t>
            </a:r>
            <a:r>
              <a:rPr lang="cs">
                <a:solidFill>
                  <a:srgbClr val="000000"/>
                </a:solidFill>
              </a:rPr>
              <a:t>je charakteristický depresiami, zvýšenou chuťou do jedla, poruchami spánku, túžbou po droge. Po prvotnej depresii je najvýraznejšia podráždenosť, anhedonia (nič človeka neteší), problémy so sústredením, poruchy pamäte. 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Bezdomovectvo</a:t>
            </a:r>
            <a:endParaRPr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/>
          <p:cNvSpPr txBox="1"/>
          <p:nvPr>
            <p:ph type="title"/>
          </p:nvPr>
        </p:nvSpPr>
        <p:spPr>
          <a:xfrm>
            <a:off x="311700" y="55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Intoxikovaný pacienti s zdravotnícky personál</a:t>
            </a:r>
            <a:endParaRPr/>
          </a:p>
        </p:txBody>
      </p:sp>
      <p:sp>
        <p:nvSpPr>
          <p:cNvPr id="232" name="Google Shape;232;p42"/>
          <p:cNvSpPr txBox="1"/>
          <p:nvPr>
            <p:ph idx="1" type="body"/>
          </p:nvPr>
        </p:nvSpPr>
        <p:spPr>
          <a:xfrm>
            <a:off x="311700" y="1271025"/>
            <a:ext cx="8520600" cy="354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Správanie týchto pacientov je často </a:t>
            </a:r>
            <a:r>
              <a:rPr b="1" lang="cs">
                <a:solidFill>
                  <a:srgbClr val="000000"/>
                </a:solidFill>
              </a:rPr>
              <a:t>nepredikovatelné a je dôležité byť pripravený na všetky varianty ich reagovania.</a:t>
            </a:r>
            <a:r>
              <a:rPr lang="cs">
                <a:solidFill>
                  <a:srgbClr val="000000"/>
                </a:solidFill>
              </a:rPr>
              <a:t> Primárne na emočnú labilitu, podráždenost a agresivitu.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najdôležitejšia je </a:t>
            </a:r>
            <a:r>
              <a:rPr b="1" lang="cs">
                <a:solidFill>
                  <a:srgbClr val="000000"/>
                </a:solidFill>
              </a:rPr>
              <a:t>vlastná bezpečnosť</a:t>
            </a:r>
            <a:r>
              <a:rPr lang="cs">
                <a:solidFill>
                  <a:srgbClr val="000000"/>
                </a:solidFill>
              </a:rPr>
              <a:t> (prípadne privolanie policie)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reagovanie na pacienta spôsobom, ktorý neprovokuje zlosť </a:t>
            </a:r>
            <a:r>
              <a:rPr lang="cs">
                <a:solidFill>
                  <a:srgbClr val="000000"/>
                </a:solidFill>
              </a:rPr>
              <a:t>- hlas je pokojný, mimika je uvoľnená, očný kontakt je primeraný, gestá sú nevýrazné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snažíme sa zorientovať v situácii </a:t>
            </a:r>
            <a:r>
              <a:rPr lang="cs">
                <a:solidFill>
                  <a:srgbClr val="000000"/>
                </a:solidFill>
              </a:rPr>
              <a:t>(kto vola RZP, prečo, čo sa stalo, čo sa deje teraz, čo by sme pre nich mohli urobiť)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b="1" lang="cs">
                <a:solidFill>
                  <a:srgbClr val="000000"/>
                </a:solidFill>
              </a:rPr>
              <a:t>títo pacienti môžu byť provokujúci, drzí, verbálne agresívny</a:t>
            </a:r>
            <a:r>
              <a:rPr lang="cs">
                <a:solidFill>
                  <a:srgbClr val="000000"/>
                </a:solidFill>
              </a:rPr>
              <a:t>...</a:t>
            </a:r>
            <a:r>
              <a:rPr lang="cs">
                <a:solidFill>
                  <a:srgbClr val="000000"/>
                </a:solidFill>
              </a:rPr>
              <a:t>. čo v nás provokuje zlosť a vlastnú agresiu - </a:t>
            </a:r>
            <a:r>
              <a:rPr i="1" lang="cs">
                <a:solidFill>
                  <a:srgbClr val="000000"/>
                </a:solidFill>
              </a:rPr>
              <a:t>tú potrebujeme uzátvorkovať a správať sa profesionálne</a:t>
            </a:r>
            <a:r>
              <a:rPr lang="c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vlastnú frustráciu z veľkej časti zbytočných výjazdov zvládneme mimo kontakt s pacientom 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3"/>
          <p:cNvSpPr txBox="1"/>
          <p:nvPr>
            <p:ph type="title"/>
          </p:nvPr>
        </p:nvSpPr>
        <p:spPr>
          <a:xfrm>
            <a:off x="311700" y="55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Organizácie venujúce sa problematike závislostí</a:t>
            </a:r>
            <a:endParaRPr/>
          </a:p>
        </p:txBody>
      </p:sp>
      <p:sp>
        <p:nvSpPr>
          <p:cNvPr id="238" name="Google Shape;238;p43"/>
          <p:cNvSpPr txBox="1"/>
          <p:nvPr>
            <p:ph idx="1" type="body"/>
          </p:nvPr>
        </p:nvSpPr>
        <p:spPr>
          <a:xfrm>
            <a:off x="311700" y="1686775"/>
            <a:ext cx="8520600" cy="31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Podané ruce </a:t>
            </a:r>
            <a:r>
              <a:rPr lang="cs" u="sng">
                <a:solidFill>
                  <a:schemeClr val="hlink"/>
                </a:solidFill>
                <a:hlinkClick r:id="rId3"/>
              </a:rPr>
              <a:t>https://podaneruce.cz/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AA kluby v ČR </a:t>
            </a:r>
            <a:r>
              <a:rPr lang="cs" u="sng">
                <a:solidFill>
                  <a:schemeClr val="hlink"/>
                </a:solidFill>
                <a:hlinkClick r:id="rId4"/>
              </a:rPr>
              <a:t>https://www.anonymnialkoholici.cz/pro-cleny/skupiny/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Ambulantné služby Brno - </a:t>
            </a:r>
            <a:r>
              <a:rPr lang="cs" u="sng">
                <a:solidFill>
                  <a:schemeClr val="hlink"/>
                </a:solidFill>
                <a:hlinkClick r:id="rId5"/>
              </a:rPr>
              <a:t>https://www.renadi.cz/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Záchytná stanice psychiatrická léčebňa Brno Černovice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6"/>
              </a:rPr>
              <a:t>https://www.pnbrno.cz/zachytna-stanice/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7"/>
              </a:rPr>
              <a:t>https://infografika.idnes.cz/zpravy/zachytky/s-mapa.html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Zoznam kontaktov </a:t>
            </a:r>
            <a:r>
              <a:rPr lang="cs" u="sng">
                <a:solidFill>
                  <a:schemeClr val="hlink"/>
                </a:solidFill>
                <a:hlinkClick r:id="rId8"/>
              </a:rPr>
              <a:t>https://www.drogy-info.cz/mapa-pomoci/</a:t>
            </a:r>
            <a:r>
              <a:rPr lang="cs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Efekt prihliadajúceho, roztrúsená zodpovednosť</a:t>
            </a:r>
            <a:endParaRPr/>
          </a:p>
        </p:txBody>
      </p:sp>
      <p:sp>
        <p:nvSpPr>
          <p:cNvPr id="244" name="Google Shape;244;p4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2C4C9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Efekt prihliadajúceho, roztrúsená zodpovednosť</a:t>
            </a:r>
            <a:endParaRPr/>
          </a:p>
        </p:txBody>
      </p:sp>
      <p:sp>
        <p:nvSpPr>
          <p:cNvPr id="250" name="Google Shape;250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Jedná sa o sociálno psychologický jav, kedy človek v stave núdze neponúkne pomoc, pokiaľ sú v prítomnosti aj iné osoby. Takže väčšia skupina svedkov znižuje motiváciu k poskytnutiu pomoci. </a:t>
            </a:r>
            <a:r>
              <a:rPr lang="cs">
                <a:solidFill>
                  <a:srgbClr val="000000"/>
                </a:solidFill>
              </a:rPr>
              <a:t>Jav bol popísaný na základe tragickej udalosti v roku 1964, kedy bola Kitty Genovese sexuálne napadnutá a pobodaná pred svojim bytom a údajne nikdo z 38 svedkov nekontaktoval políciu. Tieto zakladajúce informácie boli nakoniec vyvrátené ale rozvynulo to významný experimentálny výskum.   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V reálnom svete to môže viesť k: </a:t>
            </a:r>
            <a:r>
              <a:rPr lang="cs">
                <a:solidFill>
                  <a:srgbClr val="000000"/>
                </a:solidFill>
              </a:rPr>
              <a:t>neposkytnutiu pomoci, neposkytnutiu pomoci s dostatočnou rýchlosťou. Človeku, ktorý je svedkom musí v hlave pred poskytnutím pomoci prebehnúť nasledujúci proces </a:t>
            </a:r>
            <a:r>
              <a:rPr i="1" lang="cs">
                <a:solidFill>
                  <a:srgbClr val="000000"/>
                </a:solidFill>
              </a:rPr>
              <a:t>- všimne si udalosť - uvedomí si, že ide o stav núdze - vezme na seba zodpovednosť - vie čo má robiť - koná. </a:t>
            </a:r>
            <a:endParaRPr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Bezdomovectvo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V Českej republike sa na jar 2019 vyskytovalo zhruba 23 830 osôb bez domova, z toho 2600 detí. Najviac ich žije v Moravskoslezskom kraji a Praha - hlavné mesto. Vyplýva to zo záverov prieskumov Výskumného ústavu práce a sociálnych vecí, ktorý vydal publikáciu </a:t>
            </a:r>
            <a:r>
              <a:rPr i="1" lang="cs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Sčítání osob bez domova v České republice 2019.</a:t>
            </a:r>
            <a:r>
              <a:rPr lang="cs">
                <a:solidFill>
                  <a:srgbClr val="FFFFFF"/>
                </a:solidFill>
                <a:latin typeface="Nunito"/>
                <a:ea typeface="Nunito"/>
                <a:cs typeface="Nunito"/>
                <a:sym typeface="Nunito"/>
              </a:rPr>
              <a:t> (mpsv.cz)</a:t>
            </a:r>
            <a:endParaRPr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" sz="1050">
                <a:solidFill>
                  <a:srgbClr val="4F4F4F"/>
                </a:solidFill>
              </a:rPr>
              <a:t>“Bezdomovce je možno považovat za nehomogenní sociální skupinu, která má určité výrazné charakteristiky i nějaké kulturní pozadí, někdy nazývané </a:t>
            </a:r>
            <a:r>
              <a:rPr b="1" i="1" lang="cs" sz="1050">
                <a:solidFill>
                  <a:srgbClr val="4F4F4F"/>
                </a:solidFill>
              </a:rPr>
              <a:t>„kulturou bídy“,</a:t>
            </a:r>
            <a:r>
              <a:rPr i="1" lang="cs" sz="1050">
                <a:solidFill>
                  <a:srgbClr val="4F4F4F"/>
                </a:solidFill>
              </a:rPr>
              <a:t> a reprodukující se pocit sociální bezmoci, kam přicházejí jedinci se svéráznými osobnostními a sociálními charakteristikami, kam se vracejí jedinci z vězení a kde se </a:t>
            </a:r>
            <a:r>
              <a:rPr b="1" i="1" lang="cs" sz="1050">
                <a:solidFill>
                  <a:srgbClr val="4F4F4F"/>
                </a:solidFill>
              </a:rPr>
              <a:t>proto kriminální infekce šíří </a:t>
            </a:r>
            <a:r>
              <a:rPr i="1" lang="cs" sz="1050">
                <a:solidFill>
                  <a:srgbClr val="4F4F4F"/>
                </a:solidFill>
              </a:rPr>
              <a:t>snadněji a rychleji než v běžném sociálním prostředí. Zároveň se bezdomovci snadněji stávají objektem různých násilných útoků - důvodem je mj. averze, kterou ve společnosti vzbuzují a sám způsob jejich života na ulici.” (mvcr.cz)</a:t>
            </a:r>
            <a:endParaRPr i="1" sz="1050">
              <a:solidFill>
                <a:srgbClr val="4F4F4F"/>
              </a:solidFill>
            </a:endParaRPr>
          </a:p>
          <a:p>
            <a:pPr indent="0" lvl="0" marL="0" rtl="0" algn="just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" sz="1050">
                <a:solidFill>
                  <a:srgbClr val="4F4F4F"/>
                </a:solidFill>
              </a:rPr>
              <a:t>“Faktory vedoucí k bezdomovectví a s bezdomovectvím související jsou jedním z nejčastěji zkoumaných témat v příslušné odborné literatuře. Důvod je pochopitelný – jejich znalost je předpokladem adekvátní prevence tohoto jevu. V rozsáhlém šetření na toto téma, které uskutečnil Výzkumný ústav práce a sociálních věcí spolu s časopisem Nový prostor , se mezi příčinami bezdomovectví uvádí zejména </a:t>
            </a:r>
            <a:r>
              <a:rPr i="1" lang="cs" sz="1050">
                <a:solidFill>
                  <a:srgbClr val="FFFFFF"/>
                </a:solidFill>
              </a:rPr>
              <a:t>ztráta rodinného zázemí, neexistence rodinného zázemí, ztráta zaměstnání, případně s následnou snahou najít zaměstnání, zdravotní postižení, psychická porucha nebo nemoc, alkoholismus a závislost na drogách, závislost na hracích automatech a návrat z vězení.” </a:t>
            </a:r>
            <a:r>
              <a:rPr lang="cs" sz="1050">
                <a:solidFill>
                  <a:srgbClr val="4F4F4F"/>
                </a:solidFill>
              </a:rPr>
              <a:t>(mvcr.cz)</a:t>
            </a:r>
            <a:endParaRPr sz="1050">
              <a:solidFill>
                <a:srgbClr val="4F4F4F"/>
              </a:solidFill>
            </a:endParaRPr>
          </a:p>
          <a:p>
            <a:pPr indent="0" lvl="0" marL="0" rtl="0" algn="l">
              <a:spcBef>
                <a:spcPts val="14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4397200" y="1716750"/>
            <a:ext cx="3289800" cy="855000"/>
          </a:xfrm>
          <a:prstGeom prst="wedgeEllipseCallout">
            <a:avLst>
              <a:gd fmla="val -47288" name="adj1"/>
              <a:gd fmla="val 99661" name="adj2"/>
            </a:avLst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/>
              <a:t>Pojmy, ktoré autorka používa majú negatívnu konotáciu a sami o sebe provokujú stigma. </a:t>
            </a:r>
            <a:endParaRPr sz="1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Bezdomovectvo a 4 cesty k nemu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Nunito"/>
              <a:buAutoNum type="arabicPeriod"/>
            </a:pPr>
            <a:r>
              <a:rPr b="1"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Prvá cesta  – pracovne ji nazývame „dlhá“, pretože má často podobu celoživotnej dráhy.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Je to cesta „predurčená“ – dispozícia k </a:t>
            </a:r>
            <a:r>
              <a:rPr b="1" lang="cs" sz="1100" u="sng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bezdomovectv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 sa radikálne zvyšuje, </a:t>
            </a:r>
            <a:r>
              <a:rPr b="1" lang="cs" sz="1100" u="sng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keď život dieťaťa začíná v detskom</a:t>
            </a:r>
            <a:r>
              <a:rPr lang="cs" sz="1100" u="sng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1" lang="cs" sz="1100" u="sng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domove, mimo rodinu, alebo v rodine, ktorá je vlastne proti dieťaťu.</a:t>
            </a:r>
            <a:r>
              <a:rPr lang="cs" sz="1100" u="sng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Najvýraznejšia je dispozícia k strate bývania a domova práve tam, kde deti sami pocit domova nemajú, kde ho nezískali a ani sa tak vlastne nenaučili, ako je práve to pre ich vlastný život dôležité. Táto cesta sa týka asi </a:t>
            </a:r>
            <a:r>
              <a:rPr b="1"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30 % všetkých zjavných a skrytých bezdomovcov v ČR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. Vstup do bezdomovectva touto cestou je príznačný skôr pre </a:t>
            </a:r>
            <a:r>
              <a:rPr b="1"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mladšie osoby, osoby vyrastajúce mimo rodinu, osoby s najnižším vzdelaním a kvalifikáciou, osoby „rodiace se do situácie sociálneho vylúčenia“.</a:t>
            </a:r>
            <a:endParaRPr b="1" sz="11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Nunito"/>
              <a:buAutoNum type="arabicPeriod"/>
            </a:pPr>
            <a:r>
              <a:rPr b="1"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Druhá cesta k bezdomovetstvu (o tej obvykle hovoríme  ako o „krátkej“) se skladá z viacerých vplyvov.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Tie často pôsobia tak rýchlo a zo začiatku málo viditelne, že sú nimi tí, ktorých sa týkajú, zaskočení. </a:t>
            </a:r>
            <a:r>
              <a:rPr b="1"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Typické je spojenie zadĺženia, dlhodobej nezamestnanosti, zdravotných problémov, vysokých nutných nákladov na chod domácnosti vo vzťahu k príjmom, hľadanie riešení prostredníctvom ďalších dlhov či úteku od riešení ku krátkodobým kompenzácíám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(alkohol, gamblerstvo, drobné trestné činy, apod.), ktoré ústia </a:t>
            </a:r>
            <a:r>
              <a:rPr b="1" lang="cs" sz="1100" u="sng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 rozpad rodiny a vylúčenie aktéra z domácnosti do situacie bezdomovectv</a:t>
            </a:r>
            <a:r>
              <a:rPr b="1"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a. Táto skupina predstavuje viac než polovicu bezdomovcov a ich podiel na celku ľudí bez domova rastie.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Ich situácia je obvykle zo začiatku  sprevádzaná hlbokým pocitom zúfalstva a viny za spôsobenú situáciu, pocit beznádeje a neperspektívnosť. A tiež bezradnosť v hľadaní možností riešenia: ako sa dostať z tejto situácie, keď ich doterajší spôsob života viedol k takejto katastrofe?  </a:t>
            </a:r>
            <a:r>
              <a:rPr b="1"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Veľmi časté sú „úniky“ k alkoholu a k rýchlemu prepadaniu spôsobu života príznačnému pre život na ulici.</a:t>
            </a:r>
            <a:r>
              <a:rPr lang="cs" sz="11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Bez prijatia tohto spôsobu života by totiž na ulici neprežili.</a:t>
            </a:r>
            <a:endParaRPr b="1" sz="11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Bezdomovectvo a 4 cesty k nemu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3.  </a:t>
            </a:r>
            <a:r>
              <a:rPr b="1"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Tretia cesta do bezdomovectva (označujeme ju ako „zdravotnú“, pretože pre tých, ktorí na ňu vstúpili, sú príznačné zdravotné problémy a indispozície</a:t>
            </a:r>
            <a:r>
              <a:rPr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) je naplnená ľuďmi, ktorí nemôžu alebo len z časti môžu zvládnuť obvyklé spôsoby životného štýlu a spolužitie s ľuďmi v danej spoločnosti. Predovšetkým ide o zdravotne postihnutých, ktorí nezvládajú samostatnú existenciu, alebo im nie je také zvládanie umožnené. Najvážnejšie a niekedy ťažko rozpoznateľné sú situácie, kedy ide o psychické poruchy.</a:t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4.  Bezdomovectvo ako cesta späť do bežného sveta. Až čtvrtá cesta k bezdomovectvu je spojená s existenciou bez domova voľbou.</a:t>
            </a:r>
            <a:r>
              <a:rPr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Vo vyspelých štátoch je pomerne častá a rastie. Zvlášť je častá pri začiatku samostatnej životnej dráhy a je do istej miery súčasťou snahy postaviť sa na vlastné nohy. </a:t>
            </a:r>
            <a:r>
              <a:rPr b="1"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Keď sa do takejto situácie dostali, tak je charakteristické, že už pomerne skoro, obvykle už po pol roku existencie bez domova, stratili nádej, že sa môžu vrátiť.</a:t>
            </a:r>
            <a:r>
              <a:rPr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900">
                <a:solidFill>
                  <a:schemeClr val="dk1"/>
                </a:solidFill>
              </a:rPr>
              <a:t>Typická je ztráta naděje a život ze dne na den - Doposud je péče o lidi bez domova hlavně zaměřená na pomoc v situacích, které jsou kritické, které pro bezdomovce představují ohrožení života.</a:t>
            </a:r>
            <a:r>
              <a:rPr lang="cs" sz="900">
                <a:solidFill>
                  <a:schemeClr val="dk1"/>
                </a:solidFill>
              </a:rPr>
              <a:t> To ale často má za následek, že se oni sami spoléhají na podobnou pomoc a nepomáhá to v řešení jejich situace. Jde o „hasící přístroje“, ne o postupy zaměřené na změnu, na vytržení se z bezdomovectví.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900">
                <a:solidFill>
                  <a:schemeClr val="dk1"/>
                </a:solidFill>
              </a:rPr>
              <a:t>V řadě druhů sociálních služeb je potřebné změnit priority</a:t>
            </a:r>
            <a:r>
              <a:rPr lang="cs" sz="900">
                <a:solidFill>
                  <a:schemeClr val="dk1"/>
                </a:solidFill>
              </a:rPr>
              <a:t>: orientovat práci s bezdomovci na samostatnou existenci, posílit možnosti tréninkových pracovišť, zvýšit kapacit tréninkových bytů a podmínky pro samostatné bydlení. Znamená to také podstatně větší soustředění se na prevenci. Jasně se ukazuje, že </a:t>
            </a:r>
            <a:r>
              <a:rPr b="1" lang="cs" sz="9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prevence je zásadně efektivnější a řádově levnější než následná péče</a:t>
            </a:r>
            <a:r>
              <a:rPr lang="cs" sz="900">
                <a:solidFill>
                  <a:schemeClr val="dk1"/>
                </a:solidFill>
              </a:rPr>
              <a:t>.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Zdroj </a:t>
            </a:r>
            <a:r>
              <a:rPr lang="cs" sz="5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https://www.sancedetem.cz/cs/hledam-pomoc/rodina-v-problemove-situaci/bezdomovectvi-a-jevy-ktere-ho-provazeji-a-predchazeji.shtml</a:t>
            </a:r>
            <a:endParaRPr sz="8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Bezdomovectvo a 4 cesty k nemu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3.  Třetí cesta do bezdomovectví (označujeme ji jako „zdravotní“, protože pro ty, kteří na ni vstoupili, jsou příznačné zdravotní potíže a indispozice</a:t>
            </a:r>
            <a:r>
              <a:rPr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) je naplňována lidmi, kteří nemohou či jen z části mohou zvládnout obvyklé způsoby životního stylu a soužití s lidmi v dané společnosti. Především jde o zdravotně postižené, kteří nezvládají samostatnou existenci, nebo jim není takové zvládání umožněno. Nejvážnější a někdy obtížně rozpoznatelné jsou situace, kdy jde o psychické poruchy.</a:t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4.  Bezdomovectví jako cesta zpět do běžného světa. Teprve čtvrtá cesta k bezdomovectví je spojena s existencí bez domova volbou.</a:t>
            </a:r>
            <a:r>
              <a:rPr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Ve vyspělých státech je poměrně častá a roste. Zvláště je častá při počátku samostatné životní dráhy a je do jisté míry součástí snahy postavit se na vlastní nohy. </a:t>
            </a:r>
            <a:r>
              <a:rPr b="1"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Když ale se do takové situace dostali, tak je charakteristické, že už poměrně brzy, obvykle už po půl roce existence bez domova, ztratili naději, že se mohou vrátit.</a:t>
            </a:r>
            <a:r>
              <a:rPr lang="cs" sz="1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Zdroj </a:t>
            </a:r>
            <a:r>
              <a:rPr lang="cs" sz="5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https://www.sancedetem.cz/cs/hledam-pomoc/rodina-v-problemove-situaci/bezdomovectvi-a-jevy-ktere-ho-provazeji-a-predchazeji.shtml</a:t>
            </a:r>
            <a:endParaRPr sz="80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Očakávaný zdravotný stav bezdomovcov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Na zdravotnom stave bezdomovcov sa podieľa - zlé stravovanie (jedlo z koša, často napadnuté plesňou), nehygienické prostredie, pitie nepitnej vody, nedostatok spánku a mnohé ďalšie faktory. 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Zdravotné problémy, ktoré sú u tejto skupiny ľudí očakávateľné:</a:t>
            </a:r>
            <a:endParaRPr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ťažké infekty tráviaceho traktu, bolesti zápal </a:t>
            </a:r>
            <a:r>
              <a:rPr lang="cs">
                <a:solidFill>
                  <a:srgbClr val="000000"/>
                </a:solidFill>
              </a:rPr>
              <a:t>žalúdka</a:t>
            </a:r>
            <a:r>
              <a:rPr lang="cs">
                <a:solidFill>
                  <a:srgbClr val="000000"/>
                </a:solidFill>
              </a:rPr>
              <a:t>…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hepatitida</a:t>
            </a:r>
            <a:r>
              <a:rPr lang="cs">
                <a:solidFill>
                  <a:srgbClr val="000000"/>
                </a:solidFill>
              </a:rPr>
              <a:t> typu A, C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vyrážky, ekzémy, svrab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dlhodobé psychické problémy (podľa odhadov až o 11x častejšie než ľudia s domovom) + civilizačné choroby (diabetes, vysoký tlak, problémy so srdcom)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závislosť na alkohole a drogách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podchladenie, </a:t>
            </a:r>
            <a:r>
              <a:rPr lang="cs">
                <a:solidFill>
                  <a:srgbClr val="000000"/>
                </a:solidFill>
              </a:rPr>
              <a:t>omrzliny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</a:t>
            </a:r>
            <a:r>
              <a:rPr lang="cs">
                <a:solidFill>
                  <a:srgbClr val="FFFFFF"/>
                </a:solidFill>
              </a:rPr>
              <a:t>ezdomovci a zdravotnícky personál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Často se stretávame s tím, že: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pacient je </a:t>
            </a:r>
            <a:r>
              <a:rPr lang="cs">
                <a:solidFill>
                  <a:srgbClr val="000000"/>
                </a:solidFill>
              </a:rPr>
              <a:t>polymorbídny</a:t>
            </a:r>
            <a:r>
              <a:rPr lang="cs">
                <a:solidFill>
                  <a:srgbClr val="000000"/>
                </a:solidFill>
              </a:rPr>
              <a:t> a vzhľadom k nízkemu záujmu o starostlivosť o seba a často neliečeným ochoreniam je ťažké zistiť, o aký stav sa aktuálne jedná a čo by mohlo byť príčinou (problém pri zbere anamnézy)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pacient môže byť v zmenenom stave vedomia v dôsledku akútnej intoxikácie, odvykacieho stavu, psychickej poruchy, </a:t>
            </a:r>
            <a:r>
              <a:rPr lang="cs">
                <a:solidFill>
                  <a:srgbClr val="000000"/>
                </a:solidFill>
              </a:rPr>
              <a:t>hypoglykémie, organickému poškodeniu mozgu a iných… čím sa kontakt s pacientom stáva náročným a získavanie validných informácii je limitované.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tím nemôžeme presne určiť na aké oddelenie/miesto je vhodné pacienta previesť a vzniká komplikácia v kontakte so zdravotníckymi zariadeniami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000000"/>
                </a:solidFill>
              </a:rPr>
              <a:t>AVŠAK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105" name="Google Shape;105;p21"/>
          <p:cNvSpPr/>
          <p:nvPr/>
        </p:nvSpPr>
        <p:spPr>
          <a:xfrm>
            <a:off x="1469575" y="4745625"/>
            <a:ext cx="4104300" cy="325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