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7" r:id="rId1"/>
  </p:sldMasterIdLst>
  <p:notesMasterIdLst>
    <p:notesMasterId r:id="rId56"/>
  </p:notesMasterIdLst>
  <p:sldIdLst>
    <p:sldId id="256" r:id="rId2"/>
    <p:sldId id="332" r:id="rId3"/>
    <p:sldId id="294" r:id="rId4"/>
    <p:sldId id="300" r:id="rId5"/>
    <p:sldId id="295" r:id="rId6"/>
    <p:sldId id="323" r:id="rId7"/>
    <p:sldId id="316" r:id="rId8"/>
    <p:sldId id="265" r:id="rId9"/>
    <p:sldId id="263" r:id="rId10"/>
    <p:sldId id="285" r:id="rId11"/>
    <p:sldId id="298" r:id="rId12"/>
    <p:sldId id="303" r:id="rId13"/>
    <p:sldId id="304" r:id="rId14"/>
    <p:sldId id="273" r:id="rId15"/>
    <p:sldId id="305" r:id="rId16"/>
    <p:sldId id="306" r:id="rId17"/>
    <p:sldId id="299" r:id="rId18"/>
    <p:sldId id="301" r:id="rId19"/>
    <p:sldId id="334" r:id="rId20"/>
    <p:sldId id="307" r:id="rId21"/>
    <p:sldId id="308" r:id="rId22"/>
    <p:sldId id="311" r:id="rId23"/>
    <p:sldId id="297" r:id="rId24"/>
    <p:sldId id="284" r:id="rId25"/>
    <p:sldId id="335" r:id="rId26"/>
    <p:sldId id="310" r:id="rId27"/>
    <p:sldId id="257" r:id="rId28"/>
    <p:sldId id="272" r:id="rId29"/>
    <p:sldId id="266" r:id="rId30"/>
    <p:sldId id="271" r:id="rId31"/>
    <p:sldId id="331" r:id="rId32"/>
    <p:sldId id="330" r:id="rId33"/>
    <p:sldId id="267" r:id="rId34"/>
    <p:sldId id="268" r:id="rId35"/>
    <p:sldId id="326" r:id="rId36"/>
    <p:sldId id="319" r:id="rId37"/>
    <p:sldId id="269" r:id="rId38"/>
    <p:sldId id="327" r:id="rId39"/>
    <p:sldId id="313" r:id="rId40"/>
    <p:sldId id="270" r:id="rId41"/>
    <p:sldId id="324" r:id="rId42"/>
    <p:sldId id="315" r:id="rId43"/>
    <p:sldId id="320" r:id="rId44"/>
    <p:sldId id="321" r:id="rId45"/>
    <p:sldId id="314" r:id="rId46"/>
    <p:sldId id="322" r:id="rId47"/>
    <p:sldId id="312" r:id="rId48"/>
    <p:sldId id="329" r:id="rId49"/>
    <p:sldId id="333" r:id="rId50"/>
    <p:sldId id="328" r:id="rId51"/>
    <p:sldId id="325" r:id="rId52"/>
    <p:sldId id="317" r:id="rId53"/>
    <p:sldId id="318" r:id="rId54"/>
    <p:sldId id="260" r:id="rId5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81" autoAdjust="0"/>
    <p:restoredTop sz="63823" autoAdjust="0"/>
  </p:normalViewPr>
  <p:slideViewPr>
    <p:cSldViewPr>
      <p:cViewPr varScale="1">
        <p:scale>
          <a:sx n="55" d="100"/>
          <a:sy n="55" d="100"/>
        </p:scale>
        <p:origin x="2285"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0469BB-DFC4-4AAA-99F2-D6D85F6C4F57}" type="datetimeFigureOut">
              <a:rPr lang="cs-CZ" smtClean="0"/>
              <a:pPr/>
              <a:t>13.10.2019</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3AB548-B6A0-454E-AE1E-FA659D991773}" type="slidenum">
              <a:rPr lang="cs-CZ" smtClean="0"/>
              <a:pPr/>
              <a:t>‹#›</a:t>
            </a:fld>
            <a:endParaRPr lang="cs-CZ"/>
          </a:p>
        </p:txBody>
      </p:sp>
    </p:spTree>
    <p:extLst>
      <p:ext uri="{BB962C8B-B14F-4D97-AF65-F5344CB8AC3E}">
        <p14:creationId xmlns:p14="http://schemas.microsoft.com/office/powerpoint/2010/main" val="4122822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anesthesiology.pubs.asahq.org/article.aspx?articleid=194756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1</a:t>
            </a:fld>
            <a:endParaRPr lang="cs-CZ"/>
          </a:p>
        </p:txBody>
      </p:sp>
    </p:spTree>
    <p:extLst>
      <p:ext uri="{BB962C8B-B14F-4D97-AF65-F5344CB8AC3E}">
        <p14:creationId xmlns:p14="http://schemas.microsoft.com/office/powerpoint/2010/main" val="978641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a:p>
            <a:r>
              <a:rPr lang="cs-CZ" dirty="0"/>
              <a:t>Centrální cyanóza</a:t>
            </a:r>
            <a:r>
              <a:rPr lang="cs-CZ" baseline="0" dirty="0"/>
              <a:t> a zapojování pomocných dýchacích svalů je </a:t>
            </a:r>
            <a:r>
              <a:rPr lang="cs-CZ" u="sng" baseline="0" dirty="0"/>
              <a:t>pozdní</a:t>
            </a:r>
            <a:r>
              <a:rPr lang="cs-CZ" baseline="0" dirty="0"/>
              <a:t> ukazatel dechové nedostatečnosti</a:t>
            </a:r>
          </a:p>
          <a:p>
            <a:r>
              <a:rPr lang="cs-CZ" baseline="0" dirty="0"/>
              <a:t>Při kompletní obstrukci dýchacích cest, nejsou přítomny zvuky v nose ani ústech, při částečné oslabeny a hlučné</a:t>
            </a:r>
          </a:p>
          <a:p>
            <a:r>
              <a:rPr lang="cs-CZ" baseline="0" dirty="0"/>
              <a:t>Pozor na pacienty s poruchou vědomí – které je samo o sobě rizikovým faktorem</a:t>
            </a:r>
          </a:p>
          <a:p>
            <a:endParaRPr lang="cs-CZ" baseline="0" dirty="0"/>
          </a:p>
          <a:p>
            <a:r>
              <a:rPr lang="cs-CZ" baseline="0" dirty="0"/>
              <a:t>Ve většině případů se jedná o jednoduché manévry – vyčištění dutiny, odsávání, použití vzduchovodu, správná poloha </a:t>
            </a:r>
          </a:p>
          <a:p>
            <a:endParaRPr lang="cs-CZ" baseline="0" dirty="0"/>
          </a:p>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11</a:t>
            </a:fld>
            <a:endParaRPr lang="cs-CZ"/>
          </a:p>
        </p:txBody>
      </p:sp>
    </p:spTree>
    <p:extLst>
      <p:ext uri="{BB962C8B-B14F-4D97-AF65-F5344CB8AC3E}">
        <p14:creationId xmlns:p14="http://schemas.microsoft.com/office/powerpoint/2010/main" val="195763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fld id="{15D9A81B-FDB1-4AEF-84B5-ED2523CF417D}" type="slidenum">
              <a:rPr lang="cs-CZ" smtClean="0"/>
              <a:pPr/>
              <a:t>12</a:t>
            </a:fld>
            <a:endParaRPr lang="cs-CZ"/>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r>
              <a:rPr lang="cs-CZ" dirty="0"/>
              <a:t>Akce</a:t>
            </a:r>
            <a:r>
              <a:rPr lang="cs-CZ" baseline="0" dirty="0"/>
              <a:t> k áčku</a:t>
            </a:r>
            <a:endParaRPr lang="cs-CZ" dirty="0"/>
          </a:p>
          <a:p>
            <a:pPr eaLnBrk="1" hangingPunct="1"/>
            <a:endParaRPr lang="cs-CZ" dirty="0"/>
          </a:p>
          <a:p>
            <a:pPr eaLnBrk="1" hangingPunct="1"/>
            <a:r>
              <a:rPr lang="cs-CZ" dirty="0"/>
              <a:t>Laryngoskop</a:t>
            </a:r>
            <a:r>
              <a:rPr lang="cs-CZ" baseline="0" dirty="0"/>
              <a:t> a </a:t>
            </a:r>
            <a:r>
              <a:rPr lang="cs-CZ" baseline="0" dirty="0" err="1"/>
              <a:t>magillovy</a:t>
            </a:r>
            <a:r>
              <a:rPr lang="cs-CZ" baseline="0" dirty="0"/>
              <a:t> kleště jsou k dispozici</a:t>
            </a:r>
            <a:endParaRPr lang="cs-CZ" dirty="0"/>
          </a:p>
        </p:txBody>
      </p:sp>
    </p:spTree>
    <p:extLst>
      <p:ext uri="{BB962C8B-B14F-4D97-AF65-F5344CB8AC3E}">
        <p14:creationId xmlns:p14="http://schemas.microsoft.com/office/powerpoint/2010/main" val="2069556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26768942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Fokus na adekvátní</a:t>
            </a:r>
            <a:r>
              <a:rPr lang="cs-CZ" baseline="0" dirty="0"/>
              <a:t> </a:t>
            </a:r>
            <a:r>
              <a:rPr lang="cs-CZ" baseline="0" dirty="0" err="1"/>
              <a:t>oxygenaci</a:t>
            </a:r>
            <a:r>
              <a:rPr lang="cs-CZ" baseline="0" dirty="0"/>
              <a:t> a ventilaci, bez ní nebude možno obnovit adekvátní srdeční rytmus</a:t>
            </a:r>
            <a:endParaRPr lang="cs-CZ"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baseline="0" dirty="0"/>
              <a:t>Udržuj saturaci 94-98% u pacientů s rizikem </a:t>
            </a:r>
            <a:r>
              <a:rPr lang="cs-CZ" baseline="0" dirty="0" err="1"/>
              <a:t>hyperkapnie</a:t>
            </a:r>
            <a:r>
              <a:rPr lang="cs-CZ" baseline="0" dirty="0"/>
              <a:t>  88-82%</a:t>
            </a:r>
          </a:p>
          <a:p>
            <a:endParaRPr lang="cs-CZ" dirty="0"/>
          </a:p>
          <a:p>
            <a:endParaRPr lang="cs-CZ" dirty="0"/>
          </a:p>
          <a:p>
            <a:r>
              <a:rPr lang="cs-CZ" dirty="0"/>
              <a:t>Pot, centrální </a:t>
            </a:r>
            <a:r>
              <a:rPr lang="cs-CZ" dirty="0" err="1"/>
              <a:t>cyanoza</a:t>
            </a:r>
            <a:r>
              <a:rPr lang="cs-CZ" baseline="0" dirty="0"/>
              <a:t> – břišní dechy a pomocné svaly, počet dechů</a:t>
            </a:r>
          </a:p>
          <a:p>
            <a:endParaRPr lang="cs-CZ" baseline="0" dirty="0"/>
          </a:p>
          <a:p>
            <a:r>
              <a:rPr lang="cs-CZ" baseline="0" dirty="0"/>
              <a:t>Deformity, abdominální distenze</a:t>
            </a:r>
          </a:p>
          <a:p>
            <a:endParaRPr lang="cs-CZ" baseline="0" dirty="0"/>
          </a:p>
          <a:p>
            <a:r>
              <a:rPr lang="cs-CZ" baseline="0" dirty="0"/>
              <a:t>Náplň jugulárních žil, má už drény, fungují?</a:t>
            </a:r>
          </a:p>
          <a:p>
            <a:endParaRPr lang="cs-CZ" baseline="0" dirty="0"/>
          </a:p>
          <a:p>
            <a:r>
              <a:rPr lang="cs-CZ" baseline="0" dirty="0"/>
              <a:t>Bronchiální dýchání znamená konsolidaci v plících, oslabené vezikulární je např. u povrchově dýchacích pacientů</a:t>
            </a:r>
          </a:p>
          <a:p>
            <a:endParaRPr lang="cs-CZ" baseline="0" dirty="0"/>
          </a:p>
          <a:p>
            <a:r>
              <a:rPr lang="cs-CZ" baseline="0" dirty="0" err="1"/>
              <a:t>Agonální</a:t>
            </a:r>
            <a:r>
              <a:rPr lang="cs-CZ" baseline="0" dirty="0"/>
              <a:t> dýchaní (občasné lapání dechu) je běžné v prvních fázích srdeční zástavy</a:t>
            </a:r>
          </a:p>
          <a:p>
            <a:endParaRPr lang="cs-CZ" baseline="0" dirty="0"/>
          </a:p>
          <a:p>
            <a:r>
              <a:rPr lang="cs-CZ" baseline="0" dirty="0" err="1"/>
              <a:t>Sýpot</a:t>
            </a:r>
            <a:r>
              <a:rPr lang="cs-CZ" baseline="0" dirty="0"/>
              <a:t> </a:t>
            </a:r>
            <a:r>
              <a:rPr lang="cs-CZ" baseline="0" dirty="0" err="1"/>
              <a:t>např</a:t>
            </a:r>
            <a:r>
              <a:rPr lang="cs-CZ" baseline="0" dirty="0"/>
              <a:t> u astmatu i obstrukcí</a:t>
            </a:r>
          </a:p>
          <a:p>
            <a:endParaRPr lang="cs-CZ" baseline="0" dirty="0"/>
          </a:p>
          <a:p>
            <a:r>
              <a:rPr lang="cs-CZ" baseline="0" dirty="0"/>
              <a:t>Krepitace „praskot“ – </a:t>
            </a:r>
            <a:r>
              <a:rPr lang="cs-CZ" baseline="0" dirty="0" err="1"/>
              <a:t>např</a:t>
            </a:r>
            <a:r>
              <a:rPr lang="cs-CZ" baseline="0" dirty="0"/>
              <a:t> edém, </a:t>
            </a:r>
            <a:r>
              <a:rPr lang="cs-CZ" baseline="0" dirty="0" err="1"/>
              <a:t>bronchiolitis</a:t>
            </a:r>
            <a:r>
              <a:rPr lang="cs-CZ" baseline="0" dirty="0"/>
              <a:t>, fibrosa…</a:t>
            </a:r>
          </a:p>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17</a:t>
            </a:fld>
            <a:endParaRPr lang="cs-CZ"/>
          </a:p>
        </p:txBody>
      </p:sp>
    </p:spTree>
    <p:extLst>
      <p:ext uri="{BB962C8B-B14F-4D97-AF65-F5344CB8AC3E}">
        <p14:creationId xmlns:p14="http://schemas.microsoft.com/office/powerpoint/2010/main" val="2196105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Kapnografie</a:t>
            </a:r>
            <a:r>
              <a:rPr lang="cs-CZ" dirty="0"/>
              <a:t> dnes již ve</a:t>
            </a:r>
            <a:r>
              <a:rPr lang="cs-CZ" baseline="0" dirty="0"/>
              <a:t> velice kompaktní podobě.</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18</a:t>
            </a:fld>
            <a:endParaRPr lang="cs-CZ"/>
          </a:p>
        </p:txBody>
      </p:sp>
    </p:spTree>
    <p:extLst>
      <p:ext uri="{BB962C8B-B14F-4D97-AF65-F5344CB8AC3E}">
        <p14:creationId xmlns:p14="http://schemas.microsoft.com/office/powerpoint/2010/main" val="32789745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21</a:t>
            </a:fld>
            <a:endParaRPr lang="cs-CZ"/>
          </a:p>
        </p:txBody>
      </p:sp>
    </p:spTree>
    <p:extLst>
      <p:ext uri="{BB962C8B-B14F-4D97-AF65-F5344CB8AC3E}">
        <p14:creationId xmlns:p14="http://schemas.microsoft.com/office/powerpoint/2010/main" val="20443016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Hyperventilace – co</a:t>
            </a:r>
            <a:r>
              <a:rPr lang="cs-CZ" baseline="0" dirty="0"/>
              <a:t> se děje – častá chyba – vede k rychlé frekvenci ale nízkým dechovým objemům – vede ke koronární </a:t>
            </a:r>
            <a:r>
              <a:rPr lang="cs-CZ" baseline="0" dirty="0" err="1"/>
              <a:t>hypoperfuzi</a:t>
            </a:r>
            <a:r>
              <a:rPr lang="cs-CZ" baseline="0" dirty="0"/>
              <a:t> </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22</a:t>
            </a:fld>
            <a:endParaRPr lang="cs-CZ"/>
          </a:p>
        </p:txBody>
      </p:sp>
    </p:spTree>
    <p:extLst>
      <p:ext uri="{BB962C8B-B14F-4D97-AF65-F5344CB8AC3E}">
        <p14:creationId xmlns:p14="http://schemas.microsoft.com/office/powerpoint/2010/main" val="1112267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Zdůraznit</a:t>
            </a:r>
            <a:r>
              <a:rPr lang="cs-CZ" baseline="0" dirty="0"/>
              <a:t> záklon hlavy</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23</a:t>
            </a:fld>
            <a:endParaRPr lang="cs-CZ"/>
          </a:p>
        </p:txBody>
      </p:sp>
    </p:spTree>
    <p:extLst>
      <p:ext uri="{BB962C8B-B14F-4D97-AF65-F5344CB8AC3E}">
        <p14:creationId xmlns:p14="http://schemas.microsoft.com/office/powerpoint/2010/main" val="2099128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U hypoxie kontrola správného</a:t>
            </a:r>
            <a:r>
              <a:rPr lang="cs-CZ" baseline="0" dirty="0"/>
              <a:t> zavedení (jícen? Bilaterální zvedání hrudníku?)</a:t>
            </a:r>
          </a:p>
          <a:p>
            <a:endParaRPr lang="cs-CZ" baseline="0" dirty="0"/>
          </a:p>
          <a:p>
            <a:r>
              <a:rPr lang="cs-CZ" baseline="0" dirty="0" err="1"/>
              <a:t>Hypovolémie</a:t>
            </a:r>
            <a:r>
              <a:rPr lang="cs-CZ" baseline="0" dirty="0"/>
              <a:t> – hypotermie - </a:t>
            </a:r>
            <a:r>
              <a:rPr lang="cs-CZ" baseline="0" dirty="0" err="1"/>
              <a:t>hypokalémie</a:t>
            </a:r>
            <a:endParaRPr lang="cs-CZ" baseline="0" dirty="0"/>
          </a:p>
          <a:p>
            <a:endParaRPr lang="cs-CZ" baseline="0" dirty="0"/>
          </a:p>
          <a:p>
            <a:r>
              <a:rPr lang="cs-CZ" baseline="0" dirty="0"/>
              <a:t>Tenzní pneumotorax – často doprovázen PEA – řeší urgentní „prstová“ </a:t>
            </a:r>
            <a:r>
              <a:rPr lang="cs-CZ" baseline="0" dirty="0" err="1"/>
              <a:t>torakostomie</a:t>
            </a:r>
            <a:r>
              <a:rPr lang="cs-CZ" baseline="0" dirty="0"/>
              <a:t> a torakocentéza https://www.youtube.com/watch?v=zrUASl8onPY</a:t>
            </a:r>
          </a:p>
          <a:p>
            <a:endParaRPr lang="cs-CZ" baseline="0" dirty="0"/>
          </a:p>
          <a:p>
            <a:r>
              <a:rPr lang="cs-CZ" baseline="0" dirty="0" err="1"/>
              <a:t>Trombembolie</a:t>
            </a:r>
            <a:r>
              <a:rPr lang="cs-CZ" baseline="0" dirty="0"/>
              <a:t> – tamponáda - toxiny</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26</a:t>
            </a:fld>
            <a:endParaRPr lang="cs-CZ"/>
          </a:p>
        </p:txBody>
      </p:sp>
    </p:spTree>
    <p:extLst>
      <p:ext uri="{BB962C8B-B14F-4D97-AF65-F5344CB8AC3E}">
        <p14:creationId xmlns:p14="http://schemas.microsoft.com/office/powerpoint/2010/main" val="218852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Ventilujeme plíce nejlepší</a:t>
            </a:r>
            <a:r>
              <a:rPr lang="cs-CZ" baseline="0" dirty="0"/>
              <a:t> možnou technikou, kontrolujeme pulz každých 10 dechů tj. cca každou minutu</a:t>
            </a:r>
          </a:p>
          <a:p>
            <a:endParaRPr lang="cs-CZ" baseline="0" dirty="0"/>
          </a:p>
          <a:p>
            <a:r>
              <a:rPr lang="cs-CZ" baseline="0" dirty="0"/>
              <a:t>Diagnostika dechové zástavy je možná v případě absolutní jistoty – jinak algoritmus ALS a zahajujeme resuscitaci (tzn. – teplé končetiny, dobrá </a:t>
            </a:r>
            <a:r>
              <a:rPr lang="cs-CZ" baseline="0" dirty="0" err="1"/>
              <a:t>perfuze</a:t>
            </a:r>
            <a:r>
              <a:rPr lang="cs-CZ" baseline="0" dirty="0"/>
              <a:t>, ECG s vyloučením PEA či pulzovou VF)</a:t>
            </a:r>
          </a:p>
          <a:p>
            <a:endParaRPr lang="cs-CZ" dirty="0"/>
          </a:p>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27</a:t>
            </a:fld>
            <a:endParaRPr lang="cs-CZ"/>
          </a:p>
        </p:txBody>
      </p:sp>
    </p:spTree>
    <p:extLst>
      <p:ext uri="{BB962C8B-B14F-4D97-AF65-F5344CB8AC3E}">
        <p14:creationId xmlns:p14="http://schemas.microsoft.com/office/powerpoint/2010/main" val="1350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a:t>
            </a:fld>
            <a:endParaRPr lang="cs-CZ"/>
          </a:p>
        </p:txBody>
      </p:sp>
    </p:spTree>
    <p:extLst>
      <p:ext uri="{BB962C8B-B14F-4D97-AF65-F5344CB8AC3E}">
        <p14:creationId xmlns:p14="http://schemas.microsoft.com/office/powerpoint/2010/main" val="1912562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Nezapomínat na různé velikosti, </a:t>
            </a:r>
            <a:r>
              <a:rPr lang="cs-CZ" dirty="0" err="1"/>
              <a:t>dofukovací</a:t>
            </a:r>
            <a:r>
              <a:rPr lang="cs-CZ" baseline="0" dirty="0"/>
              <a:t> a </a:t>
            </a:r>
            <a:r>
              <a:rPr lang="cs-CZ" baseline="0" dirty="0" err="1"/>
              <a:t>odfukovací</a:t>
            </a:r>
            <a:r>
              <a:rPr lang="cs-CZ" baseline="0" dirty="0"/>
              <a:t> verze, co zuby ?</a:t>
            </a:r>
          </a:p>
          <a:p>
            <a:r>
              <a:rPr lang="cs-CZ" baseline="0" dirty="0"/>
              <a:t>Trik když nemáme konektor na kyslík</a:t>
            </a:r>
          </a:p>
          <a:p>
            <a:r>
              <a:rPr lang="cs-CZ" baseline="0" dirty="0"/>
              <a:t>Pokud je dýchání neefektní tj. </a:t>
            </a:r>
            <a:r>
              <a:rPr lang="cs-CZ" baseline="0" dirty="0" err="1"/>
              <a:t>leaky</a:t>
            </a:r>
            <a:r>
              <a:rPr lang="cs-CZ" baseline="0" dirty="0"/>
              <a:t> – malé objemy =&gt; větší riziko regurgitace</a:t>
            </a:r>
          </a:p>
          <a:p>
            <a:endParaRPr lang="cs-CZ" baseline="0" dirty="0"/>
          </a:p>
          <a:p>
            <a:r>
              <a:rPr lang="cs-CZ" baseline="0" dirty="0"/>
              <a:t>C-E hmat je špatně protože nejsme </a:t>
            </a:r>
            <a:r>
              <a:rPr lang="cs-CZ" baseline="0" dirty="0" err="1"/>
              <a:t>anestezilogové</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29</a:t>
            </a:fld>
            <a:endParaRPr lang="cs-CZ"/>
          </a:p>
        </p:txBody>
      </p:sp>
    </p:spTree>
    <p:extLst>
      <p:ext uri="{BB962C8B-B14F-4D97-AF65-F5344CB8AC3E}">
        <p14:creationId xmlns:p14="http://schemas.microsoft.com/office/powerpoint/2010/main" val="226673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Magilovy</a:t>
            </a:r>
            <a:r>
              <a:rPr lang="cs-CZ" dirty="0"/>
              <a:t> kleště</a:t>
            </a:r>
          </a:p>
          <a:p>
            <a:endParaRPr lang="cs-CZ" dirty="0"/>
          </a:p>
          <a:p>
            <a:r>
              <a:rPr lang="cs-CZ" dirty="0"/>
              <a:t>Jaké typy lžic známe? Typy</a:t>
            </a:r>
            <a:r>
              <a:rPr lang="cs-CZ" baseline="0" dirty="0"/>
              <a:t> laryngoskopů? Jiné pomůcky?</a:t>
            </a:r>
          </a:p>
          <a:p>
            <a:endParaRPr lang="cs-CZ" baseline="0" dirty="0"/>
          </a:p>
          <a:p>
            <a:r>
              <a:rPr lang="cs-CZ" baseline="0" dirty="0"/>
              <a:t>Bužie a zavaděč – definuj rozdíl</a:t>
            </a:r>
          </a:p>
          <a:p>
            <a:endParaRPr lang="cs-CZ" baseline="0"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30</a:t>
            </a:fld>
            <a:endParaRPr lang="cs-CZ"/>
          </a:p>
        </p:txBody>
      </p:sp>
    </p:spTree>
    <p:extLst>
      <p:ext uri="{BB962C8B-B14F-4D97-AF65-F5344CB8AC3E}">
        <p14:creationId xmlns:p14="http://schemas.microsoft.com/office/powerpoint/2010/main" val="36032605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Mcintoch</a:t>
            </a:r>
            <a:r>
              <a:rPr lang="cs-CZ" baseline="0" dirty="0"/>
              <a:t> – klasický</a:t>
            </a:r>
          </a:p>
          <a:p>
            <a:r>
              <a:rPr lang="cs-CZ" baseline="0" dirty="0"/>
              <a:t>Miller – </a:t>
            </a:r>
            <a:r>
              <a:rPr lang="cs-CZ" baseline="0" dirty="0" err="1"/>
              <a:t>rovnýá</a:t>
            </a:r>
            <a:endParaRPr lang="cs-CZ" baseline="0" dirty="0"/>
          </a:p>
          <a:p>
            <a:r>
              <a:rPr lang="cs-CZ" baseline="0" dirty="0" err="1"/>
              <a:t>McCoy</a:t>
            </a:r>
            <a:r>
              <a:rPr lang="cs-CZ" baseline="0" dirty="0"/>
              <a:t> – zvedací špička</a:t>
            </a:r>
            <a:endParaRPr lang="cs-CZ" dirty="0"/>
          </a:p>
          <a:p>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31</a:t>
            </a:fld>
            <a:endParaRPr lang="cs-CZ"/>
          </a:p>
        </p:txBody>
      </p:sp>
    </p:spTree>
    <p:extLst>
      <p:ext uri="{BB962C8B-B14F-4D97-AF65-F5344CB8AC3E}">
        <p14:creationId xmlns:p14="http://schemas.microsoft.com/office/powerpoint/2010/main" val="4100503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video‐</a:t>
            </a:r>
            <a:r>
              <a:rPr lang="en-US" sz="1200" b="0" i="0" u="none" strike="noStrike" kern="1200" baseline="0" dirty="0" err="1">
                <a:solidFill>
                  <a:schemeClr val="tx1"/>
                </a:solidFill>
                <a:latin typeface="+mn-lt"/>
                <a:ea typeface="+mn-ea"/>
                <a:cs typeface="+mn-cs"/>
              </a:rPr>
              <a:t>laryngoskop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používaný</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při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obtížných</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intubačních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podmínkách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Velké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zakřivení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laryngoskopické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lžíce</a:t>
            </a:r>
            <a:r>
              <a:rPr lang="en-US" sz="1200" b="0" i="0" u="none" strike="noStrike" kern="1200" baseline="0" dirty="0">
                <a:solidFill>
                  <a:schemeClr val="tx1"/>
                </a:solidFill>
                <a:latin typeface="+mn-lt"/>
                <a:ea typeface="+mn-ea"/>
                <a:cs typeface="+mn-cs"/>
              </a:rPr>
              <a:t> a </a:t>
            </a:r>
            <a:r>
              <a:rPr lang="en-US" sz="1200" b="0" i="0" u="none" strike="noStrike" kern="1200" baseline="0" dirty="0" err="1">
                <a:solidFill>
                  <a:schemeClr val="tx1"/>
                </a:solidFill>
                <a:latin typeface="+mn-lt"/>
                <a:ea typeface="+mn-ea"/>
                <a:cs typeface="+mn-cs"/>
              </a:rPr>
              <a:t>speciálně</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tvarovaný</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zavaděč</a:t>
            </a:r>
            <a:r>
              <a:rPr lang="cs-CZ" sz="1200" b="0" i="0" u="none" strike="noStrike" kern="1200" baseline="0" dirty="0">
                <a:solidFill>
                  <a:schemeClr val="tx1"/>
                </a:solidFill>
                <a:latin typeface="+mn-lt"/>
                <a:ea typeface="+mn-ea"/>
                <a:cs typeface="+mn-cs"/>
              </a:rPr>
              <a:t> – </a:t>
            </a:r>
            <a:r>
              <a:rPr lang="cs-CZ" sz="1200" b="0" i="0" u="none" strike="noStrike" kern="1200" baseline="0" dirty="0" err="1">
                <a:solidFill>
                  <a:schemeClr val="tx1"/>
                </a:solidFill>
                <a:latin typeface="+mn-lt"/>
                <a:ea typeface="+mn-ea"/>
                <a:cs typeface="+mn-cs"/>
              </a:rPr>
              <a:t>nutýný</a:t>
            </a:r>
            <a:r>
              <a:rPr lang="cs-CZ" sz="1200" b="0" i="0" u="none" strike="noStrike" kern="1200" baseline="0" dirty="0">
                <a:solidFill>
                  <a:schemeClr val="tx1"/>
                </a:solidFill>
                <a:latin typeface="+mn-lt"/>
                <a:ea typeface="+mn-ea"/>
                <a:cs typeface="+mn-cs"/>
              </a:rPr>
              <a:t> – zavadí se středem</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umožňují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intubaci</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podmínkách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kdy</a:t>
            </a:r>
            <a:r>
              <a:rPr lang="en-US" sz="1200" b="0" i="0" u="none" strike="noStrike" kern="1200" baseline="0" dirty="0">
                <a:solidFill>
                  <a:schemeClr val="tx1"/>
                </a:solidFill>
                <a:latin typeface="+mn-lt"/>
                <a:ea typeface="+mn-ea"/>
                <a:cs typeface="+mn-cs"/>
              </a:rPr>
              <a:t> je pod </a:t>
            </a:r>
            <a:r>
              <a:rPr lang="en-US" sz="1200" b="0" i="0" u="none" strike="noStrike" kern="1200" baseline="0" dirty="0" err="1">
                <a:solidFill>
                  <a:schemeClr val="tx1"/>
                </a:solidFill>
                <a:latin typeface="+mn-lt"/>
                <a:ea typeface="+mn-ea"/>
                <a:cs typeface="+mn-cs"/>
              </a:rPr>
              <a:t>zrakovou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kontrolou</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přímé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laryngoskopii</a:t>
            </a:r>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32</a:t>
            </a:fld>
            <a:endParaRPr lang="cs-CZ"/>
          </a:p>
        </p:txBody>
      </p:sp>
    </p:spTree>
    <p:extLst>
      <p:ext uri="{BB962C8B-B14F-4D97-AF65-F5344CB8AC3E}">
        <p14:creationId xmlns:p14="http://schemas.microsoft.com/office/powerpoint/2010/main" val="2368345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Někdy je omylem zatlačen kořen jazyka – zhoršení problému</a:t>
            </a:r>
          </a:p>
          <a:p>
            <a:endParaRPr lang="cs-CZ" dirty="0"/>
          </a:p>
          <a:p>
            <a:r>
              <a:rPr lang="cs-CZ" dirty="0"/>
              <a:t>Rizika – zvracení a laryngospasmus – vždy se ujistěte, že tam není cizí těleso</a:t>
            </a:r>
          </a:p>
          <a:p>
            <a:endParaRPr lang="cs-CZ" dirty="0"/>
          </a:p>
          <a:p>
            <a:r>
              <a:rPr lang="cs-CZ" dirty="0"/>
              <a:t>Měření</a:t>
            </a:r>
            <a:r>
              <a:rPr lang="cs-CZ" baseline="0" dirty="0"/>
              <a:t> – mezi palec a ukazovák – od špiček předních zubů (ústní) po čelistní kloub (místo úhlu)</a:t>
            </a:r>
          </a:p>
          <a:p>
            <a:endParaRPr lang="cs-CZ" baseline="0" dirty="0"/>
          </a:p>
          <a:p>
            <a:r>
              <a:rPr lang="cs-CZ" baseline="0" dirty="0" err="1"/>
              <a:t>iKdyž</a:t>
            </a:r>
            <a:r>
              <a:rPr lang="cs-CZ" baseline="0" dirty="0"/>
              <a:t> nám pomáhá předejít „zapadaní kořene jazyka“, neznamená to, že již nebudeme muset využít záklon nebo „troják“</a:t>
            </a:r>
          </a:p>
          <a:p>
            <a:endParaRPr lang="cs-CZ" baseline="0" dirty="0"/>
          </a:p>
          <a:p>
            <a:r>
              <a:rPr lang="cs-CZ" baseline="0" dirty="0"/>
              <a:t>Znáte „Nosohltanový katétr“?</a:t>
            </a:r>
          </a:p>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33</a:t>
            </a:fld>
            <a:endParaRPr lang="cs-CZ"/>
          </a:p>
        </p:txBody>
      </p:sp>
    </p:spTree>
    <p:extLst>
      <p:ext uri="{BB962C8B-B14F-4D97-AF65-F5344CB8AC3E}">
        <p14:creationId xmlns:p14="http://schemas.microsoft.com/office/powerpoint/2010/main" val="3618767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Nezapomínat na řádnou lubrikaci</a:t>
            </a:r>
          </a:p>
          <a:p>
            <a:r>
              <a:rPr lang="cs-CZ" dirty="0"/>
              <a:t>Minimální zvracení</a:t>
            </a:r>
          </a:p>
          <a:p>
            <a:r>
              <a:rPr lang="cs-CZ" dirty="0"/>
              <a:t>Hledáme větší, obvykle je to pravá – krouživý pohyb</a:t>
            </a:r>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34</a:t>
            </a:fld>
            <a:endParaRPr lang="cs-CZ"/>
          </a:p>
        </p:txBody>
      </p:sp>
    </p:spTree>
    <p:extLst>
      <p:ext uri="{BB962C8B-B14F-4D97-AF65-F5344CB8AC3E}">
        <p14:creationId xmlns:p14="http://schemas.microsoft.com/office/powerpoint/2010/main" val="251776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Jako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ústní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vzduchovod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užít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též</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tzv</a:t>
            </a:r>
            <a:r>
              <a:rPr lang="en-US" sz="1200" b="0" i="0" u="none" strike="noStrike" kern="1200" baseline="0" dirty="0">
                <a:solidFill>
                  <a:schemeClr val="tx1"/>
                </a:solidFill>
                <a:latin typeface="+mn-lt"/>
                <a:ea typeface="+mn-ea"/>
                <a:cs typeface="+mn-cs"/>
              </a:rPr>
              <a:t>.</a:t>
            </a:r>
          </a:p>
          <a:p>
            <a:r>
              <a:rPr lang="en-US" sz="1200" b="0" i="0" u="none" strike="noStrike" kern="1200" baseline="0" dirty="0">
                <a:solidFill>
                  <a:schemeClr val="tx1"/>
                </a:solidFill>
                <a:latin typeface="+mn-lt"/>
                <a:ea typeface="+mn-ea"/>
                <a:cs typeface="+mn-cs"/>
              </a:rPr>
              <a:t>„S </a:t>
            </a:r>
            <a:r>
              <a:rPr lang="en-US" sz="1200" b="0" i="0" u="none" strike="noStrike" kern="1200" baseline="0" dirty="0" err="1">
                <a:solidFill>
                  <a:schemeClr val="tx1"/>
                </a:solidFill>
                <a:latin typeface="+mn-lt"/>
                <a:ea typeface="+mn-ea"/>
                <a:cs typeface="+mn-cs"/>
              </a:rPr>
              <a:t>tubus</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což</a:t>
            </a:r>
            <a:r>
              <a:rPr lang="en-US" sz="1200" b="0" i="0" u="none" strike="noStrike" kern="1200" baseline="0" dirty="0">
                <a:solidFill>
                  <a:schemeClr val="tx1"/>
                </a:solidFill>
                <a:latin typeface="+mn-lt"/>
                <a:ea typeface="+mn-ea"/>
                <a:cs typeface="+mn-cs"/>
              </a:rPr>
              <a:t> je </a:t>
            </a:r>
            <a:r>
              <a:rPr lang="en-US" sz="1200" b="0" i="0" u="none" strike="noStrike" kern="1200" baseline="0" dirty="0" err="1">
                <a:solidFill>
                  <a:schemeClr val="tx1"/>
                </a:solidFill>
                <a:latin typeface="+mn-lt"/>
                <a:ea typeface="+mn-ea"/>
                <a:cs typeface="+mn-cs"/>
              </a:rPr>
              <a:t>kombinace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ústního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vzduchovodu</a:t>
            </a:r>
            <a:r>
              <a:rPr lang="en-US" sz="1200" b="0" i="0" u="none" strike="noStrike" kern="1200" baseline="0" dirty="0">
                <a:solidFill>
                  <a:schemeClr val="tx1"/>
                </a:solidFill>
                <a:latin typeface="+mn-lt"/>
                <a:ea typeface="+mn-ea"/>
                <a:cs typeface="+mn-cs"/>
              </a:rPr>
              <a:t> a </a:t>
            </a:r>
            <a:r>
              <a:rPr lang="en-US" sz="1200" b="0" i="0" u="none" strike="noStrike" kern="1200" baseline="0" dirty="0" err="1">
                <a:solidFill>
                  <a:schemeClr val="tx1"/>
                </a:solidFill>
                <a:latin typeface="+mn-lt"/>
                <a:ea typeface="+mn-ea"/>
                <a:cs typeface="+mn-cs"/>
              </a:rPr>
              <a:t>bariérové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pomůcky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Jeho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vnější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část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tvoří</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trubička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vyvedená</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před</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ústa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nemocného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Používá</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jako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bariérová</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ochranná</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pomůcka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při</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dýchání</a:t>
            </a:r>
            <a:r>
              <a:rPr lang="en-US" sz="1200" b="0" i="0" u="none" strike="noStrike" kern="1200" baseline="0" dirty="0">
                <a:solidFill>
                  <a:schemeClr val="tx1"/>
                </a:solidFill>
                <a:latin typeface="+mn-lt"/>
                <a:ea typeface="+mn-ea"/>
                <a:cs typeface="+mn-cs"/>
              </a:rPr>
              <a:t> z </a:t>
            </a:r>
            <a:r>
              <a:rPr lang="en-US" sz="1200" b="0" i="0" u="none" strike="noStrike" kern="1200" baseline="0" dirty="0" err="1">
                <a:solidFill>
                  <a:schemeClr val="tx1"/>
                </a:solidFill>
                <a:latin typeface="+mn-lt"/>
                <a:ea typeface="+mn-ea"/>
                <a:cs typeface="+mn-cs"/>
              </a:rPr>
              <a:t>plic</a:t>
            </a:r>
            <a:r>
              <a:rPr lang="en-US" sz="1200" b="0" i="0" u="none" strike="noStrike" kern="1200" baseline="0" dirty="0">
                <a:solidFill>
                  <a:schemeClr val="tx1"/>
                </a:solidFill>
                <a:latin typeface="+mn-lt"/>
                <a:ea typeface="+mn-ea"/>
                <a:cs typeface="+mn-cs"/>
              </a:rPr>
              <a:t> do </a:t>
            </a:r>
            <a:r>
              <a:rPr lang="en-US" sz="1200" b="0" i="0" u="none" strike="noStrike" kern="1200" baseline="0" dirty="0" err="1">
                <a:solidFill>
                  <a:schemeClr val="tx1"/>
                </a:solidFill>
                <a:latin typeface="+mn-lt"/>
                <a:ea typeface="+mn-ea"/>
                <a:cs typeface="+mn-cs"/>
              </a:rPr>
              <a:t>plic</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kdy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zachránce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vydechuje</a:t>
            </a:r>
            <a:r>
              <a:rPr lang="en-US" sz="1200" b="0" i="0" u="none" strike="noStrike" kern="1200" baseline="0" dirty="0">
                <a:solidFill>
                  <a:schemeClr val="tx1"/>
                </a:solidFill>
                <a:latin typeface="+mn-lt"/>
                <a:ea typeface="+mn-ea"/>
                <a:cs typeface="+mn-cs"/>
              </a:rPr>
              <a:t> do „S </a:t>
            </a:r>
            <a:r>
              <a:rPr lang="en-US" sz="1200" b="0" i="0" u="none" strike="noStrike" kern="1200" baseline="0" dirty="0" err="1">
                <a:solidFill>
                  <a:schemeClr val="tx1"/>
                </a:solidFill>
                <a:latin typeface="+mn-lt"/>
                <a:ea typeface="+mn-ea"/>
                <a:cs typeface="+mn-cs"/>
              </a:rPr>
              <a:t>tubusu</a:t>
            </a:r>
            <a:r>
              <a:rPr lang="en-US" sz="1200" b="0" i="0" u="none" strike="noStrike" kern="1200" baseline="0" dirty="0">
                <a:solidFill>
                  <a:schemeClr val="tx1"/>
                </a:solidFill>
                <a:latin typeface="+mn-lt"/>
                <a:ea typeface="+mn-ea"/>
                <a:cs typeface="+mn-cs"/>
              </a:rPr>
              <a:t>“ a </a:t>
            </a:r>
            <a:r>
              <a:rPr lang="en-US" sz="1200" b="0" i="0" u="none" strike="noStrike" kern="1200" baseline="0" dirty="0" err="1">
                <a:solidFill>
                  <a:schemeClr val="tx1"/>
                </a:solidFill>
                <a:latin typeface="+mn-lt"/>
                <a:ea typeface="+mn-ea"/>
                <a:cs typeface="+mn-cs"/>
              </a:rPr>
              <a:t>tím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nepřichází</a:t>
            </a:r>
            <a:r>
              <a:rPr lang="en-US" sz="1200" b="0" i="0" u="none" strike="noStrike" kern="1200" baseline="0" dirty="0">
                <a:solidFill>
                  <a:schemeClr val="tx1"/>
                </a:solidFill>
                <a:latin typeface="+mn-lt"/>
                <a:ea typeface="+mn-ea"/>
                <a:cs typeface="+mn-cs"/>
              </a:rPr>
              <a:t> do </a:t>
            </a:r>
            <a:r>
              <a:rPr lang="en-US" sz="1200" b="0" i="0" u="none" strike="noStrike" kern="1200" baseline="0" dirty="0" err="1">
                <a:solidFill>
                  <a:schemeClr val="tx1"/>
                </a:solidFill>
                <a:latin typeface="+mn-lt"/>
                <a:ea typeface="+mn-ea"/>
                <a:cs typeface="+mn-cs"/>
              </a:rPr>
              <a:t>přímého</a:t>
            </a:r>
            <a:endParaRPr lang="en-US" sz="1200" b="0" i="0" u="none" strike="noStrike" kern="1200" baseline="0" dirty="0">
              <a:solidFill>
                <a:schemeClr val="tx1"/>
              </a:solidFill>
              <a:latin typeface="+mn-lt"/>
              <a:ea typeface="+mn-ea"/>
              <a:cs typeface="+mn-cs"/>
            </a:endParaRPr>
          </a:p>
          <a:p>
            <a:r>
              <a:rPr lang="pl-PL" sz="1200" b="0" i="0" u="none" strike="noStrike" kern="1200" baseline="0" dirty="0">
                <a:solidFill>
                  <a:schemeClr val="tx1"/>
                </a:solidFill>
                <a:latin typeface="+mn-lt"/>
                <a:ea typeface="+mn-ea"/>
                <a:cs typeface="+mn-cs"/>
              </a:rPr>
              <a:t>kontaktu s ústy zachraňovaného (viz obr. 3)</a:t>
            </a:r>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35</a:t>
            </a:fld>
            <a:endParaRPr lang="cs-CZ"/>
          </a:p>
        </p:txBody>
      </p:sp>
    </p:spTree>
    <p:extLst>
      <p:ext uri="{BB962C8B-B14F-4D97-AF65-F5344CB8AC3E}">
        <p14:creationId xmlns:p14="http://schemas.microsoft.com/office/powerpoint/2010/main" val="777157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kern="1200" dirty="0">
                <a:solidFill>
                  <a:schemeClr val="tx1"/>
                </a:solidFill>
                <a:effectLst/>
                <a:latin typeface="+mn-lt"/>
                <a:ea typeface="+mn-ea"/>
                <a:cs typeface="+mn-cs"/>
              </a:rPr>
              <a:t>A CUFFED </a:t>
            </a:r>
            <a:r>
              <a:rPr lang="en-US" sz="1200" b="0" i="0" kern="1200" dirty="0" err="1">
                <a:solidFill>
                  <a:schemeClr val="tx1"/>
                </a:solidFill>
                <a:effectLst/>
                <a:latin typeface="+mn-lt"/>
                <a:ea typeface="+mn-ea"/>
                <a:cs typeface="+mn-cs"/>
              </a:rPr>
              <a:t>oropharyngeal</a:t>
            </a:r>
            <a:r>
              <a:rPr lang="en-US" sz="1200" b="0" i="0" kern="1200" dirty="0">
                <a:solidFill>
                  <a:schemeClr val="tx1"/>
                </a:solidFill>
                <a:effectLst/>
                <a:latin typeface="+mn-lt"/>
                <a:ea typeface="+mn-ea"/>
                <a:cs typeface="+mn-cs"/>
              </a:rPr>
              <a:t> airway (COPA) is a new airway device, which is fundamentally a regular </a:t>
            </a:r>
            <a:r>
              <a:rPr lang="en-US" sz="1200" b="0" i="0" kern="1200" dirty="0" err="1">
                <a:solidFill>
                  <a:schemeClr val="tx1"/>
                </a:solidFill>
                <a:effectLst/>
                <a:latin typeface="+mn-lt"/>
                <a:ea typeface="+mn-ea"/>
                <a:cs typeface="+mn-cs"/>
              </a:rPr>
              <a:t>oropharyngeal</a:t>
            </a:r>
            <a:r>
              <a:rPr lang="en-US" sz="1200" b="0" i="0" kern="1200" dirty="0">
                <a:solidFill>
                  <a:schemeClr val="tx1"/>
                </a:solidFill>
                <a:effectLst/>
                <a:latin typeface="+mn-lt"/>
                <a:ea typeface="+mn-ea"/>
                <a:cs typeface="+mn-cs"/>
              </a:rPr>
              <a:t> airway with a large cuff attached around the distal end. The cuff separates the tongue from the posterior pharyngeal wall to create a patent airway. Proximally it has a standard 15-mm adapter connectable to a breathing circuit. Like a laryngeal mask airway (LMA), it is intended primarily for use in spontaneously breathing patients who are not at risk of aspiration of gastric contents. Consistent with the preliminary reports by others, </a:t>
            </a:r>
            <a:r>
              <a:rPr lang="en-US" sz="1200" b="0" i="0" u="none" strike="noStrike" kern="1200" dirty="0">
                <a:solidFill>
                  <a:schemeClr val="tx1"/>
                </a:solidFill>
                <a:effectLst/>
                <a:latin typeface="+mn-lt"/>
                <a:ea typeface="+mn-ea"/>
                <a:cs typeface="+mn-cs"/>
                <a:hlinkClick r:id="rId3"/>
              </a:rPr>
              <a:t>[1,2]</a:t>
            </a:r>
            <a:r>
              <a:rPr lang="en-US" sz="1200" b="0" i="0" kern="1200" dirty="0">
                <a:solidFill>
                  <a:schemeClr val="tx1"/>
                </a:solidFill>
                <a:effectLst/>
                <a:latin typeface="+mn-lt"/>
                <a:ea typeface="+mn-ea"/>
                <a:cs typeface="+mn-cs"/>
              </a:rPr>
              <a:t> our initial experiences with COPA in more than 100 patients have been favorable.</a:t>
            </a:r>
          </a:p>
          <a:p>
            <a:r>
              <a:rPr lang="en-US" sz="1200" b="0" i="0" kern="1200" dirty="0">
                <a:solidFill>
                  <a:schemeClr val="tx1"/>
                </a:solidFill>
                <a:effectLst/>
                <a:latin typeface="+mn-lt"/>
                <a:ea typeface="+mn-ea"/>
                <a:cs typeface="+mn-cs"/>
              </a:rPr>
              <a:t>We report here our experience of using this new device in two patients requiring general anesthesia for whom </a:t>
            </a:r>
            <a:r>
              <a:rPr lang="en-US" sz="1200" b="0" i="0" kern="1200" dirty="0" err="1">
                <a:solidFill>
                  <a:schemeClr val="tx1"/>
                </a:solidFill>
                <a:effectLst/>
                <a:latin typeface="+mn-lt"/>
                <a:ea typeface="+mn-ea"/>
                <a:cs typeface="+mn-cs"/>
              </a:rPr>
              <a:t>fiberoptic</a:t>
            </a:r>
            <a:r>
              <a:rPr lang="en-US" sz="1200" b="0" i="0" kern="1200" dirty="0">
                <a:solidFill>
                  <a:schemeClr val="tx1"/>
                </a:solidFill>
                <a:effectLst/>
                <a:latin typeface="+mn-lt"/>
                <a:ea typeface="+mn-ea"/>
                <a:cs typeface="+mn-cs"/>
              </a:rPr>
              <a:t> intubation was performed with the COPA in place.</a:t>
            </a:r>
          </a:p>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36</a:t>
            </a:fld>
            <a:endParaRPr lang="cs-CZ"/>
          </a:p>
        </p:txBody>
      </p:sp>
    </p:spTree>
    <p:extLst>
      <p:ext uri="{BB962C8B-B14F-4D97-AF65-F5344CB8AC3E}">
        <p14:creationId xmlns:p14="http://schemas.microsoft.com/office/powerpoint/2010/main" val="27822220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Vyšší riziko poranění měkkých</a:t>
            </a:r>
            <a:r>
              <a:rPr lang="cs-CZ" baseline="0" dirty="0"/>
              <a:t> tkání – nutno nafouknout oba balónky , první je </a:t>
            </a:r>
            <a:r>
              <a:rPr lang="cs-CZ" baseline="0" dirty="0" err="1"/>
              <a:t>hypofaryngeální</a:t>
            </a:r>
            <a:endParaRPr lang="cs-CZ" baseline="0" dirty="0"/>
          </a:p>
          <a:p>
            <a:r>
              <a:rPr lang="cs-CZ" baseline="0" dirty="0"/>
              <a:t>KI: požití kyseliny, poškození jícnu, pacient menší než 120cm</a:t>
            </a:r>
          </a:p>
          <a:p>
            <a:r>
              <a:rPr lang="cs-CZ" baseline="0" dirty="0"/>
              <a:t>Lze přes něj zavést NGS – snižuje riziko regurgitace</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37</a:t>
            </a:fld>
            <a:endParaRPr lang="cs-CZ"/>
          </a:p>
        </p:txBody>
      </p:sp>
    </p:spTree>
    <p:extLst>
      <p:ext uri="{BB962C8B-B14F-4D97-AF65-F5344CB8AC3E}">
        <p14:creationId xmlns:p14="http://schemas.microsoft.com/office/powerpoint/2010/main" val="42638470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Je také menší a má jeden lumen, ventilace</a:t>
            </a:r>
            <a:r>
              <a:rPr lang="cs-CZ" baseline="0" dirty="0"/>
              <a:t> výhradně vždy mezi dvěma balónky</a:t>
            </a:r>
          </a:p>
          <a:p>
            <a:r>
              <a:rPr lang="cs-CZ" baseline="0" dirty="0"/>
              <a:t>Je vždy zaveden do jícnu</a:t>
            </a:r>
            <a:endParaRPr lang="cs-CZ" dirty="0"/>
          </a:p>
          <a:p>
            <a:r>
              <a:rPr lang="cs-CZ" dirty="0"/>
              <a:t>Na pomůcce je často</a:t>
            </a:r>
            <a:r>
              <a:rPr lang="cs-CZ" baseline="0" dirty="0"/>
              <a:t> vyznačena ryska nebo dvě – tj. místo kde ukazují horní zuby</a:t>
            </a:r>
          </a:p>
          <a:p>
            <a:r>
              <a:rPr lang="cs-CZ" baseline="0" dirty="0"/>
              <a:t>Existuje ve více variantách velikostí</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39</a:t>
            </a:fld>
            <a:endParaRPr lang="cs-CZ"/>
          </a:p>
        </p:txBody>
      </p:sp>
    </p:spTree>
    <p:extLst>
      <p:ext uri="{BB962C8B-B14F-4D97-AF65-F5344CB8AC3E}">
        <p14:creationId xmlns:p14="http://schemas.microsoft.com/office/powerpoint/2010/main" val="5591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Video</a:t>
            </a:r>
            <a:r>
              <a:rPr lang="cs-CZ" baseline="0" dirty="0"/>
              <a:t> – avizován MILS</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3</a:t>
            </a:fld>
            <a:endParaRPr lang="cs-CZ"/>
          </a:p>
        </p:txBody>
      </p:sp>
    </p:spTree>
    <p:extLst>
      <p:ext uri="{BB962C8B-B14F-4D97-AF65-F5344CB8AC3E}">
        <p14:creationId xmlns:p14="http://schemas.microsoft.com/office/powerpoint/2010/main" val="18294747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Výhody ? </a:t>
            </a:r>
            <a:r>
              <a:rPr lang="cs-CZ" baseline="0" dirty="0"/>
              <a:t>– lze v zavézt v sedě, jednoduché, nepřerušuje se případná masáž</a:t>
            </a:r>
            <a:endParaRPr lang="cs-CZ" dirty="0"/>
          </a:p>
          <a:p>
            <a:r>
              <a:rPr lang="cs-CZ" dirty="0"/>
              <a:t>LM – má číslo, obvykle i s popiskem</a:t>
            </a:r>
            <a:r>
              <a:rPr lang="cs-CZ" baseline="0" dirty="0"/>
              <a:t> dle váhy, nejčastěji používáme 4 (30cuff) pro ženy 5 (40ml </a:t>
            </a:r>
            <a:r>
              <a:rPr lang="cs-CZ" baseline="0" dirty="0" err="1"/>
              <a:t>cuff</a:t>
            </a:r>
            <a:r>
              <a:rPr lang="cs-CZ" baseline="0" dirty="0"/>
              <a:t>) pro muže – alternativně 60 cmH2O</a:t>
            </a:r>
          </a:p>
          <a:p>
            <a:r>
              <a:rPr lang="cs-CZ" baseline="0" dirty="0"/>
              <a:t>Ujistit se, že je vyfouknuto, lubrikant na bázi vody</a:t>
            </a:r>
          </a:p>
          <a:p>
            <a:r>
              <a:rPr lang="cs-CZ" baseline="0" dirty="0"/>
              <a:t>Při inzerci vzduchový otvor míří na nohy pacienta – pohyb k sobě a dolů..často pomůže 45° pohyb. Při neúspěchu </a:t>
            </a:r>
            <a:r>
              <a:rPr lang="cs-CZ" baseline="0" dirty="0" err="1"/>
              <a:t>preoxygenace</a:t>
            </a:r>
            <a:r>
              <a:rPr lang="cs-CZ" baseline="0" dirty="0"/>
              <a:t> a prodechnutí za 30s - opakovat</a:t>
            </a:r>
          </a:p>
          <a:p>
            <a:r>
              <a:rPr lang="cs-CZ" baseline="0" dirty="0"/>
              <a:t>Špička se zavádí do oblasti horního jícnu</a:t>
            </a:r>
          </a:p>
          <a:p>
            <a:endParaRPr lang="cs-CZ" baseline="0" dirty="0"/>
          </a:p>
          <a:p>
            <a:r>
              <a:rPr lang="cs-CZ" baseline="0" dirty="0" err="1"/>
              <a:t>Laryseal</a:t>
            </a:r>
            <a:r>
              <a:rPr lang="cs-CZ" baseline="0" dirty="0"/>
              <a:t> má prostor na prst</a:t>
            </a:r>
          </a:p>
          <a:p>
            <a:r>
              <a:rPr lang="cs-CZ" baseline="0" dirty="0"/>
              <a:t>U </a:t>
            </a:r>
            <a:r>
              <a:rPr lang="cs-CZ" baseline="0" dirty="0" err="1"/>
              <a:t>Supremky</a:t>
            </a:r>
            <a:r>
              <a:rPr lang="cs-CZ" baseline="0" dirty="0"/>
              <a:t> </a:t>
            </a:r>
            <a:r>
              <a:rPr lang="cs-CZ" dirty="0"/>
              <a:t>(kontrola správnosti zavedení gel na</a:t>
            </a:r>
            <a:r>
              <a:rPr lang="cs-CZ" baseline="0" dirty="0"/>
              <a:t> </a:t>
            </a:r>
            <a:r>
              <a:rPr lang="cs-CZ" baseline="0" dirty="0" err="1"/>
              <a:t>konus</a:t>
            </a:r>
            <a:r>
              <a:rPr lang="cs-CZ" baseline="0" dirty="0"/>
              <a:t> – zatlačit na prstencovitou chrupavku)</a:t>
            </a:r>
          </a:p>
          <a:p>
            <a:r>
              <a:rPr lang="cs-CZ" baseline="0" dirty="0" err="1"/>
              <a:t>Fastrach</a:t>
            </a:r>
            <a:r>
              <a:rPr lang="cs-CZ" baseline="0" dirty="0"/>
              <a:t> </a:t>
            </a:r>
            <a:r>
              <a:rPr lang="cs-CZ" baseline="0" dirty="0" err="1"/>
              <a:t>videjo</a:t>
            </a:r>
            <a:r>
              <a:rPr lang="cs-CZ" baseline="0" dirty="0"/>
              <a:t> https://www.youtube.com/watch?v=hooRZxO6NKk      https://www.youtube.com/watch?v=5CYqmvFIAzg</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40</a:t>
            </a:fld>
            <a:endParaRPr lang="cs-CZ"/>
          </a:p>
        </p:txBody>
      </p:sp>
    </p:spTree>
    <p:extLst>
      <p:ext uri="{BB962C8B-B14F-4D97-AF65-F5344CB8AC3E}">
        <p14:creationId xmlns:p14="http://schemas.microsoft.com/office/powerpoint/2010/main" val="340111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42</a:t>
            </a:fld>
            <a:endParaRPr lang="cs-CZ"/>
          </a:p>
        </p:txBody>
      </p:sp>
    </p:spTree>
    <p:extLst>
      <p:ext uri="{BB962C8B-B14F-4D97-AF65-F5344CB8AC3E}">
        <p14:creationId xmlns:p14="http://schemas.microsoft.com/office/powerpoint/2010/main" val="13677618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U pacienta s TSK při obstrukci, je nutno odstranit</a:t>
            </a:r>
            <a:r>
              <a:rPr lang="cs-CZ" baseline="0" dirty="0"/>
              <a:t> </a:t>
            </a:r>
            <a:r>
              <a:rPr lang="cs-CZ" baseline="0" dirty="0" err="1"/>
              <a:t>okludující</a:t>
            </a:r>
            <a:r>
              <a:rPr lang="cs-CZ" baseline="0" dirty="0"/>
              <a:t> těleso, pokud nelze, můžeme TSK odstranit, </a:t>
            </a:r>
            <a:r>
              <a:rPr lang="cs-CZ" baseline="0" dirty="0" err="1"/>
              <a:t>stoma</a:t>
            </a:r>
            <a:r>
              <a:rPr lang="cs-CZ" baseline="0" dirty="0"/>
              <a:t> ucpat a ventilovat pomocí </a:t>
            </a:r>
            <a:r>
              <a:rPr lang="cs-CZ" baseline="0" dirty="0" err="1"/>
              <a:t>ambu</a:t>
            </a:r>
            <a:r>
              <a:rPr lang="cs-CZ" baseline="0" dirty="0"/>
              <a:t>-masky, případně pokud není k dispozici TSK, lze do </a:t>
            </a:r>
            <a:r>
              <a:rPr lang="cs-CZ" baseline="0" dirty="0" err="1"/>
              <a:t>stomatu</a:t>
            </a:r>
            <a:r>
              <a:rPr lang="cs-CZ" baseline="0" dirty="0"/>
              <a:t> vložit ETK</a:t>
            </a:r>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47</a:t>
            </a:fld>
            <a:endParaRPr lang="cs-CZ"/>
          </a:p>
        </p:txBody>
      </p:sp>
    </p:spTree>
    <p:extLst>
      <p:ext uri="{BB962C8B-B14F-4D97-AF65-F5344CB8AC3E}">
        <p14:creationId xmlns:p14="http://schemas.microsoft.com/office/powerpoint/2010/main" val="22471686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48</a:t>
            </a:fld>
            <a:endParaRPr lang="cs-CZ"/>
          </a:p>
        </p:txBody>
      </p:sp>
    </p:spTree>
    <p:extLst>
      <p:ext uri="{BB962C8B-B14F-4D97-AF65-F5344CB8AC3E}">
        <p14:creationId xmlns:p14="http://schemas.microsoft.com/office/powerpoint/2010/main" val="17030221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49</a:t>
            </a:fld>
            <a:endParaRPr lang="cs-CZ"/>
          </a:p>
        </p:txBody>
      </p:sp>
    </p:spTree>
    <p:extLst>
      <p:ext uri="{BB962C8B-B14F-4D97-AF65-F5344CB8AC3E}">
        <p14:creationId xmlns:p14="http://schemas.microsoft.com/office/powerpoint/2010/main" val="15790017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Tracheální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rourka</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zavádí</a:t>
            </a:r>
            <a:r>
              <a:rPr lang="en-US" sz="1200" b="0" i="0" u="none" strike="noStrike" kern="1200" baseline="0" dirty="0">
                <a:solidFill>
                  <a:schemeClr val="tx1"/>
                </a:solidFill>
                <a:latin typeface="+mn-lt"/>
                <a:ea typeface="+mn-ea"/>
                <a:cs typeface="+mn-cs"/>
              </a:rPr>
              <a:t> v </a:t>
            </a:r>
            <a:r>
              <a:rPr lang="en-US" sz="1200" b="0" i="0" u="none" strike="noStrike" kern="1200" baseline="0" dirty="0" err="1">
                <a:solidFill>
                  <a:schemeClr val="tx1"/>
                </a:solidFill>
                <a:latin typeface="+mn-lt"/>
                <a:ea typeface="+mn-ea"/>
                <a:cs typeface="+mn-cs"/>
              </a:rPr>
              <a:t>přímé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laryngoskopii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přímé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zrakové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kontroly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Při</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laryngoskopii</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používá</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laryngoskop</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který</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skládá</a:t>
            </a:r>
            <a:r>
              <a:rPr lang="en-US" sz="1200" b="0" i="0" u="none" strike="noStrike" kern="1200" baseline="0" dirty="0">
                <a:solidFill>
                  <a:schemeClr val="tx1"/>
                </a:solidFill>
                <a:latin typeface="+mn-lt"/>
                <a:ea typeface="+mn-ea"/>
                <a:cs typeface="+mn-cs"/>
              </a:rPr>
              <a:t> z </a:t>
            </a:r>
            <a:r>
              <a:rPr lang="en-US" sz="1200" b="0" i="0" u="none" strike="noStrike" kern="1200" baseline="0" dirty="0" err="1">
                <a:solidFill>
                  <a:schemeClr val="tx1"/>
                </a:solidFill>
                <a:latin typeface="+mn-lt"/>
                <a:ea typeface="+mn-ea"/>
                <a:cs typeface="+mn-cs"/>
              </a:rPr>
              <a:t>rukojeti</a:t>
            </a:r>
            <a:r>
              <a:rPr lang="en-US" sz="1200" b="0" i="0" u="none" strike="noStrike" kern="1200" baseline="0" dirty="0">
                <a:solidFill>
                  <a:schemeClr val="tx1"/>
                </a:solidFill>
                <a:latin typeface="+mn-lt"/>
                <a:ea typeface="+mn-ea"/>
                <a:cs typeface="+mn-cs"/>
              </a:rPr>
              <a:t> a </a:t>
            </a:r>
            <a:r>
              <a:rPr lang="en-US" sz="1200" b="0" i="0" u="none" strike="noStrike" kern="1200" baseline="0" dirty="0" err="1">
                <a:solidFill>
                  <a:schemeClr val="tx1"/>
                </a:solidFill>
                <a:latin typeface="+mn-lt"/>
                <a:ea typeface="+mn-ea"/>
                <a:cs typeface="+mn-cs"/>
              </a:rPr>
              <a:t>lžíce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Lžíce</a:t>
            </a:r>
            <a:r>
              <a:rPr lang="en-US" sz="1200" b="0" i="0" u="none" strike="noStrike" kern="1200" baseline="0" dirty="0">
                <a:solidFill>
                  <a:schemeClr val="tx1"/>
                </a:solidFill>
                <a:latin typeface="+mn-lt"/>
                <a:ea typeface="+mn-ea"/>
                <a:cs typeface="+mn-cs"/>
              </a:rPr>
              <a:t> je </a:t>
            </a:r>
            <a:r>
              <a:rPr lang="en-US" sz="1200" b="0" i="0" u="none" strike="noStrike" kern="1200" baseline="0" dirty="0" err="1">
                <a:solidFill>
                  <a:schemeClr val="tx1"/>
                </a:solidFill>
                <a:latin typeface="+mn-lt"/>
                <a:ea typeface="+mn-ea"/>
                <a:cs typeface="+mn-cs"/>
              </a:rPr>
              <a:t>opatřena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ve</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své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dolní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části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malou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žárovkou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viz</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obr</a:t>
            </a:r>
            <a:r>
              <a:rPr lang="en-US" sz="1200" b="0" i="0" u="none" strike="noStrike" kern="1200" baseline="0" dirty="0">
                <a:solidFill>
                  <a:schemeClr val="tx1"/>
                </a:solidFill>
                <a:latin typeface="+mn-lt"/>
                <a:ea typeface="+mn-ea"/>
                <a:cs typeface="+mn-cs"/>
              </a:rPr>
              <a:t>. 10). </a:t>
            </a:r>
            <a:r>
              <a:rPr lang="en-US" sz="1200" b="0" i="0" u="none" strike="noStrike" kern="1200" baseline="0" dirty="0" err="1">
                <a:solidFill>
                  <a:schemeClr val="tx1"/>
                </a:solidFill>
                <a:latin typeface="+mn-lt"/>
                <a:ea typeface="+mn-ea"/>
                <a:cs typeface="+mn-cs"/>
              </a:rPr>
              <a:t>Laryngoskop</a:t>
            </a:r>
            <a:r>
              <a:rPr lang="en-US" sz="1200" b="0" i="0" u="none" strike="noStrike" kern="1200" baseline="0" dirty="0">
                <a:solidFill>
                  <a:schemeClr val="tx1"/>
                </a:solidFill>
                <a:latin typeface="+mn-lt"/>
                <a:ea typeface="+mn-ea"/>
                <a:cs typeface="+mn-cs"/>
              </a:rPr>
              <a:t> je </a:t>
            </a:r>
            <a:r>
              <a:rPr lang="en-US" sz="1200" b="0" i="0" u="none" strike="noStrike" kern="1200" baseline="0" dirty="0" err="1">
                <a:solidFill>
                  <a:schemeClr val="tx1"/>
                </a:solidFill>
                <a:latin typeface="+mn-lt"/>
                <a:ea typeface="+mn-ea"/>
                <a:cs typeface="+mn-cs"/>
              </a:rPr>
              <a:t>konstruován</a:t>
            </a:r>
            <a:r>
              <a:rPr lang="en-US" sz="1200" b="0" i="0" u="none" strike="noStrike" kern="1200" baseline="0" dirty="0">
                <a:solidFill>
                  <a:schemeClr val="tx1"/>
                </a:solidFill>
                <a:latin typeface="+mn-lt"/>
                <a:ea typeface="+mn-ea"/>
                <a:cs typeface="+mn-cs"/>
              </a:rPr>
              <a:t> pro </a:t>
            </a:r>
            <a:r>
              <a:rPr lang="en-US" sz="1200" b="0" i="0" u="none" strike="noStrike" kern="1200" baseline="0" dirty="0" err="1">
                <a:solidFill>
                  <a:schemeClr val="tx1"/>
                </a:solidFill>
                <a:latin typeface="+mn-lt"/>
                <a:ea typeface="+mn-ea"/>
                <a:cs typeface="+mn-cs"/>
              </a:rPr>
              <a:t>uchopení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levou</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rukou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Při</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odlišných</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anatomických</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podmínkách</a:t>
            </a:r>
            <a:r>
              <a:rPr lang="en-US" sz="1200" b="0" i="0" u="none" strike="noStrike" kern="1200" baseline="0" dirty="0">
                <a:solidFill>
                  <a:schemeClr val="tx1"/>
                </a:solidFill>
                <a:latin typeface="+mn-lt"/>
                <a:ea typeface="+mn-ea"/>
                <a:cs typeface="+mn-cs"/>
              </a:rPr>
              <a:t> je </a:t>
            </a:r>
            <a:r>
              <a:rPr lang="en-US" sz="1200" b="0" i="0" u="none" strike="noStrike" kern="1200" baseline="0" dirty="0" err="1">
                <a:solidFill>
                  <a:schemeClr val="tx1"/>
                </a:solidFill>
                <a:latin typeface="+mn-lt"/>
                <a:ea typeface="+mn-ea"/>
                <a:cs typeface="+mn-cs"/>
              </a:rPr>
              <a:t>někdy</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nutné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užít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tuhý</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zavaděč</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který</a:t>
            </a:r>
            <a:r>
              <a:rPr lang="en-US" sz="1200" b="0" i="0" u="none" strike="noStrike" kern="1200" baseline="0" dirty="0">
                <a:solidFill>
                  <a:schemeClr val="tx1"/>
                </a:solidFill>
                <a:latin typeface="+mn-lt"/>
                <a:ea typeface="+mn-ea"/>
                <a:cs typeface="+mn-cs"/>
              </a:rPr>
              <a:t> se </a:t>
            </a:r>
            <a:r>
              <a:rPr lang="en-US" sz="1200" b="0" i="0" u="none" strike="noStrike" kern="1200" baseline="0" dirty="0" err="1">
                <a:solidFill>
                  <a:schemeClr val="tx1"/>
                </a:solidFill>
                <a:latin typeface="+mn-lt"/>
                <a:ea typeface="+mn-ea"/>
                <a:cs typeface="+mn-cs"/>
              </a:rPr>
              <a:t>zavádí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celou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délku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tracheální</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rourky</a:t>
            </a:r>
            <a:r>
              <a:rPr lang="en-US" sz="1200" b="0" i="0" u="none" strike="noStrike" kern="1200" baseline="0" dirty="0">
                <a:solidFill>
                  <a:schemeClr val="tx1"/>
                </a:solidFill>
                <a:latin typeface="+mn-lt"/>
                <a:ea typeface="+mn-ea"/>
                <a:cs typeface="+mn-cs"/>
              </a:rPr>
              <a:t>, ale </a:t>
            </a:r>
            <a:r>
              <a:rPr lang="en-US" sz="1200" b="0" i="0" u="none" strike="noStrike" kern="1200" baseline="0" dirty="0" err="1">
                <a:solidFill>
                  <a:schemeClr val="tx1"/>
                </a:solidFill>
                <a:latin typeface="+mn-lt"/>
                <a:ea typeface="+mn-ea"/>
                <a:cs typeface="+mn-cs"/>
              </a:rPr>
              <a:t>jeho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špička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nesmí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vyčnívat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protože</a:t>
            </a:r>
            <a:r>
              <a:rPr lang="en-US" sz="1200" b="0" i="0" u="none" strike="noStrike" kern="1200" baseline="0" dirty="0">
                <a:solidFill>
                  <a:schemeClr val="tx1"/>
                </a:solidFill>
                <a:latin typeface="+mn-lt"/>
                <a:ea typeface="+mn-ea"/>
                <a:cs typeface="+mn-cs"/>
              </a:rPr>
              <a:t> by </a:t>
            </a:r>
            <a:r>
              <a:rPr lang="en-US" sz="1200" b="0" i="0" u="none" strike="noStrike" kern="1200" baseline="0" dirty="0" err="1">
                <a:solidFill>
                  <a:schemeClr val="tx1"/>
                </a:solidFill>
                <a:latin typeface="+mn-lt"/>
                <a:ea typeface="+mn-ea"/>
                <a:cs typeface="+mn-cs"/>
              </a:rPr>
              <a:t>mohla</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poranit</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dýchací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cesty</a:t>
            </a:r>
            <a:r>
              <a:rPr lang="en-US" sz="1200" b="0" i="0" u="none" strike="noStrike" kern="1200" baseline="0" dirty="0">
                <a:solidFill>
                  <a:schemeClr val="tx1"/>
                </a:solidFill>
                <a:latin typeface="+mn-lt"/>
                <a:ea typeface="+mn-ea"/>
                <a:cs typeface="+mn-cs"/>
              </a:rPr>
              <a:t>. Po </a:t>
            </a:r>
            <a:r>
              <a:rPr lang="en-US" sz="1200" b="0" i="0" u="none" strike="noStrike" kern="1200" baseline="0" dirty="0" err="1">
                <a:solidFill>
                  <a:schemeClr val="tx1"/>
                </a:solidFill>
                <a:latin typeface="+mn-lt"/>
                <a:ea typeface="+mn-ea"/>
                <a:cs typeface="+mn-cs"/>
              </a:rPr>
              <a:t>průniku</a:t>
            </a:r>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rourky</a:t>
            </a:r>
            <a:r>
              <a:rPr lang="en-US" sz="1200" b="0" i="0" u="none" strike="noStrike" kern="1200" baseline="0" dirty="0">
                <a:solidFill>
                  <a:schemeClr val="tx1"/>
                </a:solidFill>
                <a:latin typeface="+mn-lt"/>
                <a:ea typeface="+mn-ea"/>
                <a:cs typeface="+mn-cs"/>
              </a:rPr>
              <a:t> do </a:t>
            </a:r>
            <a:r>
              <a:rPr lang="en-US" sz="1200" b="0" i="0" u="none" strike="noStrike" kern="1200" baseline="0" dirty="0" err="1">
                <a:solidFill>
                  <a:schemeClr val="tx1"/>
                </a:solidFill>
                <a:latin typeface="+mn-lt"/>
                <a:ea typeface="+mn-ea"/>
                <a:cs typeface="+mn-cs"/>
              </a:rPr>
              <a:t>vchodu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hrtanu</a:t>
            </a:r>
            <a:r>
              <a:rPr lang="en-US" sz="1200" b="0" i="0" u="none" strike="noStrike" kern="1200" baseline="0" dirty="0">
                <a:solidFill>
                  <a:schemeClr val="tx1"/>
                </a:solidFill>
                <a:latin typeface="+mn-lt"/>
                <a:ea typeface="+mn-ea"/>
                <a:cs typeface="+mn-cs"/>
              </a:rPr>
              <a:t> je </a:t>
            </a:r>
            <a:r>
              <a:rPr lang="en-US" sz="1200" b="0" i="0" u="none" strike="noStrike" kern="1200" baseline="0" dirty="0" err="1">
                <a:solidFill>
                  <a:schemeClr val="tx1"/>
                </a:solidFill>
                <a:latin typeface="+mn-lt"/>
                <a:ea typeface="+mn-ea"/>
                <a:cs typeface="+mn-cs"/>
              </a:rPr>
              <a:t>nutné</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zavaděč</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ze</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stejného</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důvodu</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během</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zavádění</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vytahovat</a:t>
            </a:r>
            <a:r>
              <a:rPr lang="en-US" sz="1200" b="0" i="0" u="none" strike="noStrike" kern="1200" baseline="0" dirty="0">
                <a:solidFill>
                  <a:schemeClr val="tx1"/>
                </a:solidFill>
                <a:latin typeface="+mn-lt"/>
                <a:ea typeface="+mn-ea"/>
                <a:cs typeface="+mn-cs"/>
              </a:rPr>
              <a:t> z</a:t>
            </a:r>
          </a:p>
          <a:p>
            <a:r>
              <a:rPr lang="en-US" sz="1200" b="0" i="0" u="none" strike="noStrike" kern="1200" baseline="0" dirty="0" err="1">
                <a:solidFill>
                  <a:schemeClr val="tx1"/>
                </a:solidFill>
                <a:latin typeface="+mn-lt"/>
                <a:ea typeface="+mn-ea"/>
                <a:cs typeface="+mn-cs"/>
              </a:rPr>
              <a:t>rourky</a:t>
            </a:r>
            <a:r>
              <a:rPr lang="en-US" sz="1200" b="0" i="0" u="none" strike="noStrike" kern="1200" baseline="0" dirty="0">
                <a:solidFill>
                  <a:schemeClr val="tx1"/>
                </a:solidFill>
                <a:latin typeface="+mn-lt"/>
                <a:ea typeface="+mn-ea"/>
                <a:cs typeface="+mn-cs"/>
              </a:rPr>
              <a:t>.</a:t>
            </a:r>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50</a:t>
            </a:fld>
            <a:endParaRPr lang="cs-CZ"/>
          </a:p>
        </p:txBody>
      </p:sp>
    </p:spTree>
    <p:extLst>
      <p:ext uri="{BB962C8B-B14F-4D97-AF65-F5344CB8AC3E}">
        <p14:creationId xmlns:p14="http://schemas.microsoft.com/office/powerpoint/2010/main" val="5109762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Obturační</a:t>
            </a:r>
            <a:r>
              <a:rPr lang="cs-CZ" dirty="0"/>
              <a:t> manžeta – vhodné vždy po „akci“ kontrolovat tlak – velice často přefouknuto</a:t>
            </a:r>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51</a:t>
            </a:fld>
            <a:endParaRPr lang="cs-CZ"/>
          </a:p>
        </p:txBody>
      </p:sp>
    </p:spTree>
    <p:extLst>
      <p:ext uri="{BB962C8B-B14F-4D97-AF65-F5344CB8AC3E}">
        <p14:creationId xmlns:p14="http://schemas.microsoft.com/office/powerpoint/2010/main" val="392723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4</a:t>
            </a:fld>
            <a:endParaRPr lang="cs-CZ"/>
          </a:p>
        </p:txBody>
      </p:sp>
    </p:spTree>
    <p:extLst>
      <p:ext uri="{BB962C8B-B14F-4D97-AF65-F5344CB8AC3E}">
        <p14:creationId xmlns:p14="http://schemas.microsoft.com/office/powerpoint/2010/main" val="707594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Mozek</a:t>
            </a:r>
          </a:p>
          <a:p>
            <a:endParaRPr lang="cs-CZ" dirty="0"/>
          </a:p>
          <a:p>
            <a:r>
              <a:rPr lang="cs-CZ" dirty="0"/>
              <a:t>SBAR</a:t>
            </a:r>
            <a:r>
              <a:rPr lang="cs-CZ" baseline="0" dirty="0"/>
              <a:t> – </a:t>
            </a:r>
            <a:r>
              <a:rPr lang="cs-CZ" baseline="0" dirty="0" err="1"/>
              <a:t>situation</a:t>
            </a:r>
            <a:r>
              <a:rPr lang="cs-CZ" baseline="0" dirty="0"/>
              <a:t> </a:t>
            </a:r>
            <a:r>
              <a:rPr lang="cs-CZ" baseline="0" dirty="0" err="1"/>
              <a:t>backround</a:t>
            </a:r>
            <a:r>
              <a:rPr lang="cs-CZ" baseline="0" dirty="0"/>
              <a:t> </a:t>
            </a:r>
            <a:r>
              <a:rPr lang="cs-CZ" baseline="0" dirty="0" err="1"/>
              <a:t>asessement</a:t>
            </a:r>
            <a:r>
              <a:rPr lang="cs-CZ" baseline="0" dirty="0"/>
              <a:t> </a:t>
            </a:r>
            <a:r>
              <a:rPr lang="cs-CZ" baseline="0" dirty="0" err="1"/>
              <a:t>recommendation</a:t>
            </a:r>
            <a:endParaRPr lang="cs-CZ" baseline="0" dirty="0"/>
          </a:p>
          <a:p>
            <a:endParaRPr lang="cs-CZ" baseline="0" dirty="0"/>
          </a:p>
          <a:p>
            <a:r>
              <a:rPr lang="cs-CZ" baseline="0" dirty="0"/>
              <a:t>RSVP – </a:t>
            </a:r>
            <a:r>
              <a:rPr lang="cs-CZ" baseline="0" dirty="0" err="1"/>
              <a:t>reason</a:t>
            </a:r>
            <a:r>
              <a:rPr lang="cs-CZ" baseline="0" dirty="0"/>
              <a:t> story </a:t>
            </a:r>
            <a:r>
              <a:rPr lang="cs-CZ" baseline="0" dirty="0" err="1"/>
              <a:t>vital</a:t>
            </a:r>
            <a:r>
              <a:rPr lang="cs-CZ" baseline="0" dirty="0"/>
              <a:t> </a:t>
            </a:r>
            <a:r>
              <a:rPr lang="cs-CZ" baseline="0" dirty="0" err="1"/>
              <a:t>signs</a:t>
            </a:r>
            <a:r>
              <a:rPr lang="cs-CZ" baseline="0" dirty="0"/>
              <a:t> </a:t>
            </a:r>
            <a:r>
              <a:rPr lang="cs-CZ" baseline="0" dirty="0" err="1"/>
              <a:t>Plan</a:t>
            </a:r>
            <a:endParaRPr lang="cs-CZ"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5</a:t>
            </a:fld>
            <a:endParaRPr lang="cs-CZ"/>
          </a:p>
        </p:txBody>
      </p:sp>
    </p:spTree>
    <p:extLst>
      <p:ext uri="{BB962C8B-B14F-4D97-AF65-F5344CB8AC3E}">
        <p14:creationId xmlns:p14="http://schemas.microsoft.com/office/powerpoint/2010/main" val="307336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„HANDS</a:t>
            </a:r>
            <a:r>
              <a:rPr lang="cs-CZ" baseline="0" dirty="0"/>
              <a:t> OFF“</a:t>
            </a:r>
          </a:p>
          <a:p>
            <a:endParaRPr lang="cs-CZ" baseline="0" dirty="0"/>
          </a:p>
          <a:p>
            <a:r>
              <a:rPr lang="cs-CZ" dirty="0" err="1"/>
              <a:t>Behaviour</a:t>
            </a:r>
            <a:r>
              <a:rPr lang="cs-CZ" baseline="0" dirty="0"/>
              <a:t> – chování – </a:t>
            </a:r>
            <a:r>
              <a:rPr lang="cs-CZ" b="1" baseline="0" dirty="0"/>
              <a:t>není spontánní aktivita</a:t>
            </a:r>
            <a:r>
              <a:rPr lang="cs-CZ" baseline="0" dirty="0"/>
              <a:t>, není schopno sedět nebo stát, </a:t>
            </a:r>
            <a:r>
              <a:rPr lang="cs-CZ" b="1" baseline="0" dirty="0"/>
              <a:t>není schopno věnovat pozornost</a:t>
            </a:r>
            <a:r>
              <a:rPr lang="cs-CZ" baseline="0" dirty="0"/>
              <a:t> ošetřujícímu nebo hračce          </a:t>
            </a:r>
          </a:p>
          <a:p>
            <a:r>
              <a:rPr lang="cs-CZ" baseline="0" dirty="0"/>
              <a:t>                              - nedá se utišit – má slabý pláč – zaujímá abnormální pozice/preferuje sed – náznaky </a:t>
            </a:r>
            <a:r>
              <a:rPr lang="cs-CZ" baseline="0" dirty="0" err="1"/>
              <a:t>klonicko</a:t>
            </a:r>
            <a:r>
              <a:rPr lang="cs-CZ" baseline="0" dirty="0"/>
              <a:t> tonických pohybů/ abnormální pohyb  </a:t>
            </a:r>
          </a:p>
          <a:p>
            <a:endParaRPr lang="cs-CZ" baseline="0" dirty="0"/>
          </a:p>
          <a:p>
            <a:r>
              <a:rPr lang="cs-CZ" baseline="0" dirty="0"/>
              <a:t> </a:t>
            </a:r>
          </a:p>
          <a:p>
            <a:r>
              <a:rPr lang="cs-CZ" baseline="0" dirty="0" err="1"/>
              <a:t>Breathing</a:t>
            </a:r>
            <a:r>
              <a:rPr lang="cs-CZ" baseline="0" dirty="0"/>
              <a:t> – dýchání – abnormální zvuky – </a:t>
            </a:r>
            <a:r>
              <a:rPr lang="cs-CZ" baseline="0" dirty="0" err="1"/>
              <a:t>retrakce</a:t>
            </a:r>
            <a:r>
              <a:rPr lang="cs-CZ" baseline="0" dirty="0"/>
              <a:t> – při </a:t>
            </a:r>
            <a:r>
              <a:rPr lang="cs-CZ" baseline="0" dirty="0" err="1"/>
              <a:t>inspiriu</a:t>
            </a:r>
            <a:r>
              <a:rPr lang="cs-CZ" baseline="0" dirty="0"/>
              <a:t> roztahování nosních dírek</a:t>
            </a:r>
          </a:p>
          <a:p>
            <a:endParaRPr lang="cs-CZ" baseline="0" dirty="0"/>
          </a:p>
          <a:p>
            <a:r>
              <a:rPr lang="cs-CZ" baseline="0" dirty="0"/>
              <a:t>Body </a:t>
            </a:r>
            <a:r>
              <a:rPr lang="cs-CZ" baseline="0" dirty="0" err="1"/>
              <a:t>colour</a:t>
            </a:r>
            <a:r>
              <a:rPr lang="cs-CZ" baseline="0" dirty="0"/>
              <a:t> – barva – bledost – </a:t>
            </a:r>
            <a:r>
              <a:rPr lang="cs-CZ" baseline="0" dirty="0" err="1"/>
              <a:t>motting</a:t>
            </a:r>
            <a:r>
              <a:rPr lang="cs-CZ" baseline="0" dirty="0"/>
              <a:t> (různé ohraničené vykreslování kůže kvůli vazokonstrikci – demarkační linie mezi teplou a studenou kůží) – cyanóza (kůže a sliznice)</a:t>
            </a:r>
          </a:p>
          <a:p>
            <a:endParaRPr lang="en-US"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6</a:t>
            </a:fld>
            <a:endParaRPr lang="cs-CZ"/>
          </a:p>
        </p:txBody>
      </p:sp>
    </p:spTree>
    <p:extLst>
      <p:ext uri="{BB962C8B-B14F-4D97-AF65-F5344CB8AC3E}">
        <p14:creationId xmlns:p14="http://schemas.microsoft.com/office/powerpoint/2010/main" val="1401252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a:t>Hypersenzitivní reakce ohrožující na životě – respirační</a:t>
            </a:r>
            <a:r>
              <a:rPr lang="cs-CZ" baseline="0" dirty="0"/>
              <a:t> či oběh či kombo spojen s vyrážkou</a:t>
            </a:r>
            <a:endParaRPr lang="cs-CZ" dirty="0"/>
          </a:p>
          <a:p>
            <a:endParaRPr lang="cs-CZ" baseline="0" dirty="0"/>
          </a:p>
          <a:p>
            <a:r>
              <a:rPr lang="cs-CZ" baseline="0" dirty="0"/>
              <a:t>A – otok DC – jazyk, pacient má obtíže polykat a dýchat, chraplavý hlas, </a:t>
            </a:r>
            <a:r>
              <a:rPr lang="cs-CZ" baseline="0" dirty="0" err="1"/>
              <a:t>stridor</a:t>
            </a:r>
            <a:r>
              <a:rPr lang="cs-CZ" baseline="0" dirty="0"/>
              <a:t> (vysoké tony zvuky v </a:t>
            </a:r>
            <a:r>
              <a:rPr lang="cs-CZ" baseline="0" dirty="0" err="1"/>
              <a:t>inspiriiu</a:t>
            </a:r>
            <a:r>
              <a:rPr lang="cs-CZ" baseline="0" dirty="0"/>
              <a:t> značící obstrukci horních cest Dýchacích)</a:t>
            </a:r>
          </a:p>
          <a:p>
            <a:r>
              <a:rPr lang="cs-CZ" baseline="0" dirty="0"/>
              <a:t>B – dechová nedostatečnost, zvýšená DF, únava pacienta, zmatenost z hypoxie, </a:t>
            </a:r>
            <a:r>
              <a:rPr lang="cs-CZ" baseline="0" dirty="0" err="1"/>
              <a:t>cyanoza</a:t>
            </a:r>
            <a:r>
              <a:rPr lang="cs-CZ" baseline="0" dirty="0"/>
              <a:t> a zástava dechu</a:t>
            </a:r>
          </a:p>
          <a:p>
            <a:r>
              <a:rPr lang="cs-CZ" baseline="0" dirty="0"/>
              <a:t>C – známky šoku – bledost, opocení, hypotenze, tachykardie, omdlévání, porucha vědomí, změny na EKG</a:t>
            </a:r>
          </a:p>
          <a:p>
            <a:r>
              <a:rPr lang="cs-CZ" baseline="0" dirty="0"/>
              <a:t>D – zmíněny nahoře, změříme GCS, patří sem dále TT, </a:t>
            </a:r>
            <a:r>
              <a:rPr lang="cs-CZ" baseline="0" dirty="0" err="1"/>
              <a:t>gly</a:t>
            </a:r>
            <a:r>
              <a:rPr lang="cs-CZ" baseline="0" dirty="0"/>
              <a:t>, </a:t>
            </a:r>
            <a:r>
              <a:rPr lang="cs-CZ" baseline="0" dirty="0" err="1"/>
              <a:t>sedace</a:t>
            </a:r>
            <a:endParaRPr lang="cs-CZ" baseline="0" dirty="0"/>
          </a:p>
          <a:p>
            <a:r>
              <a:rPr lang="cs-CZ" baseline="0" dirty="0"/>
              <a:t>E -  </a:t>
            </a:r>
            <a:r>
              <a:rPr lang="cs-CZ" baseline="0" dirty="0" err="1"/>
              <a:t>erythéma</a:t>
            </a:r>
            <a:r>
              <a:rPr lang="cs-CZ" baseline="0" dirty="0"/>
              <a:t>, vyrážka, svědění</a:t>
            </a:r>
          </a:p>
          <a:p>
            <a:endParaRPr lang="cs-CZ" baseline="0" dirty="0"/>
          </a:p>
          <a:p>
            <a:r>
              <a:rPr lang="cs-CZ" dirty="0"/>
              <a:t>Řeď</a:t>
            </a:r>
            <a:r>
              <a:rPr lang="cs-CZ" baseline="0" dirty="0"/>
              <a:t>me adrenalin – klasika 1mg dotáhnu do 10 ml s 0,9%NaCl, to znamená že 1ml = 100 </a:t>
            </a:r>
            <a:r>
              <a:rPr lang="cs-CZ" baseline="0" dirty="0" err="1"/>
              <a:t>ug</a:t>
            </a:r>
            <a:endParaRPr lang="cs-CZ" baseline="0" dirty="0"/>
          </a:p>
          <a:p>
            <a:r>
              <a:rPr lang="cs-CZ" baseline="0" dirty="0"/>
              <a:t>10% MgSO4 – 100g v 1 litru – 10g ve 100ml = 1g v 10 ml</a:t>
            </a:r>
          </a:p>
          <a:p>
            <a:r>
              <a:rPr lang="cs-CZ" baseline="0" dirty="0" err="1"/>
              <a:t>Chloramphenamine</a:t>
            </a:r>
            <a:r>
              <a:rPr lang="cs-CZ" baseline="0" dirty="0"/>
              <a:t> - </a:t>
            </a:r>
          </a:p>
          <a:p>
            <a:endParaRPr lang="cs-CZ" baseline="0"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7</a:t>
            </a:fld>
            <a:endParaRPr lang="cs-CZ"/>
          </a:p>
        </p:txBody>
      </p:sp>
    </p:spTree>
    <p:extLst>
      <p:ext uri="{BB962C8B-B14F-4D97-AF65-F5344CB8AC3E}">
        <p14:creationId xmlns:p14="http://schemas.microsoft.com/office/powerpoint/2010/main" val="2274693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err="1"/>
              <a:t>Pol</a:t>
            </a:r>
            <a:r>
              <a:rPr lang="cs-CZ" dirty="0"/>
              <a:t> – zotavovací – při dostatečném </a:t>
            </a:r>
            <a:r>
              <a:rPr lang="cs-CZ" dirty="0" err="1"/>
              <a:t>spont</a:t>
            </a:r>
            <a:r>
              <a:rPr lang="cs-CZ" dirty="0"/>
              <a:t>.</a:t>
            </a:r>
            <a:r>
              <a:rPr lang="cs-CZ" baseline="0" dirty="0"/>
              <a:t> Dýchání</a:t>
            </a:r>
          </a:p>
          <a:p>
            <a:endParaRPr lang="cs-CZ" baseline="0" dirty="0"/>
          </a:p>
          <a:p>
            <a:r>
              <a:rPr lang="cs-CZ" baseline="0" dirty="0"/>
              <a:t>Záklon hlavy a předsunutí čelisti</a:t>
            </a:r>
          </a:p>
          <a:p>
            <a:endParaRPr lang="cs-CZ" baseline="0" dirty="0"/>
          </a:p>
          <a:p>
            <a:r>
              <a:rPr lang="cs-CZ" baseline="0" dirty="0"/>
              <a:t>MILS: skoky do vody, </a:t>
            </a:r>
            <a:r>
              <a:rPr lang="cs-CZ" baseline="0" dirty="0" err="1"/>
              <a:t>automoto</a:t>
            </a:r>
            <a:r>
              <a:rPr lang="cs-CZ" baseline="0" dirty="0"/>
              <a:t> nehody, pád z větší výšky než ze stoje, viditelné poškození krku, páteře či hlavy</a:t>
            </a:r>
          </a:p>
          <a:p>
            <a:r>
              <a:rPr lang="cs-CZ" baseline="0" dirty="0"/>
              <a:t>(např.: brýlový hematom, krev či tekutiny z uší a nosu, křeče </a:t>
            </a:r>
          </a:p>
          <a:p>
            <a:endParaRPr lang="cs-CZ" baseline="0" dirty="0"/>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8</a:t>
            </a:fld>
            <a:endParaRPr lang="cs-CZ"/>
          </a:p>
        </p:txBody>
      </p:sp>
    </p:spTree>
    <p:extLst>
      <p:ext uri="{BB962C8B-B14F-4D97-AF65-F5344CB8AC3E}">
        <p14:creationId xmlns:p14="http://schemas.microsoft.com/office/powerpoint/2010/main" val="2319162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b="1" dirty="0"/>
              <a:t>Křeč DC často pomůže vypudit předmět samo</a:t>
            </a:r>
          </a:p>
        </p:txBody>
      </p:sp>
      <p:sp>
        <p:nvSpPr>
          <p:cNvPr id="4" name="Zástupný symbol pro číslo snímku 3"/>
          <p:cNvSpPr>
            <a:spLocks noGrp="1"/>
          </p:cNvSpPr>
          <p:nvPr>
            <p:ph type="sldNum" sz="quarter" idx="10"/>
          </p:nvPr>
        </p:nvSpPr>
        <p:spPr/>
        <p:txBody>
          <a:bodyPr/>
          <a:lstStyle/>
          <a:p>
            <a:fld id="{603AB548-B6A0-454E-AE1E-FA659D991773}" type="slidenum">
              <a:rPr lang="cs-CZ" smtClean="0"/>
              <a:pPr/>
              <a:t>10</a:t>
            </a:fld>
            <a:endParaRPr lang="cs-CZ"/>
          </a:p>
        </p:txBody>
      </p:sp>
    </p:spTree>
    <p:extLst>
      <p:ext uri="{BB962C8B-B14F-4D97-AF65-F5344CB8AC3E}">
        <p14:creationId xmlns:p14="http://schemas.microsoft.com/office/powerpoint/2010/main" val="9552842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20264769-77EF-4CD0-90DE-F7D7F2D423C4}" type="slidenum">
              <a:rPr lang="cs-CZ" smtClean="0"/>
              <a:pPr/>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8521200" cy="1171580"/>
          </a:xfrm>
        </p:spPr>
        <p:txBody>
          <a:bodyPr anchor="t"/>
          <a:lstStyle>
            <a:lvl1pPr algn="l">
              <a:lnSpc>
                <a:spcPts val="4399"/>
              </a:lnSpc>
              <a:defRPr sz="4399"/>
            </a:lvl1pPr>
          </a:lstStyle>
          <a:p>
            <a:r>
              <a:rPr lang="en-GB" noProof="0" dirty="0"/>
              <a:t>Click here to insert title.</a:t>
            </a:r>
            <a:endParaRPr lang="cs-CZ" dirty="0"/>
          </a:p>
        </p:txBody>
      </p:sp>
      <p:sp>
        <p:nvSpPr>
          <p:cNvPr id="8" name="Podnadpis 2"/>
          <p:cNvSpPr>
            <a:spLocks noGrp="1"/>
          </p:cNvSpPr>
          <p:nvPr>
            <p:ph type="subTitle" idx="1" hasCustomPrompt="1"/>
          </p:nvPr>
        </p:nvSpPr>
        <p:spPr>
          <a:xfrm>
            <a:off x="298876" y="4116404"/>
            <a:ext cx="8521200" cy="698497"/>
          </a:xfrm>
        </p:spPr>
        <p:txBody>
          <a:bodyPr anchor="t"/>
          <a:lstStyle>
            <a:lvl1pPr marL="0" indent="0" algn="l">
              <a:buNone/>
              <a:defRPr lang="cs-CZ" sz="2400" b="0" dirty="0">
                <a:solidFill>
                  <a:schemeClr val="tx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GB" noProof="0" dirty="0"/>
              <a:t>Click here to insert subtitle.</a:t>
            </a:r>
          </a:p>
        </p:txBody>
      </p:sp>
      <p:pic>
        <p:nvPicPr>
          <p:cNvPr id="9" name="Obrázek 8">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00" y="414000"/>
            <a:ext cx="1546674" cy="1067390"/>
          </a:xfrm>
          <a:prstGeom prst="rect">
            <a:avLst/>
          </a:prstGeom>
        </p:spPr>
      </p:pic>
    </p:spTree>
    <p:extLst>
      <p:ext uri="{BB962C8B-B14F-4D97-AF65-F5344CB8AC3E}">
        <p14:creationId xmlns:p14="http://schemas.microsoft.com/office/powerpoint/2010/main" val="2833219030"/>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s, text – two columns">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539999" y="718714"/>
            <a:ext cx="3915001" cy="320400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53999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540543" y="4068000"/>
            <a:ext cx="3915000" cy="360000"/>
          </a:xfrm>
        </p:spPr>
        <p:txBody>
          <a:bodyPr/>
          <a:lstStyle>
            <a:lvl1pPr>
              <a:lnSpc>
                <a:spcPts val="1100"/>
              </a:lnSpc>
              <a:defRPr sz="900" b="1"/>
            </a:lvl1pPr>
          </a:lstStyle>
          <a:p>
            <a:pPr lvl="0"/>
            <a:r>
              <a:rPr lang="en-US" dirty="0"/>
              <a:t>Click here to insert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4688459" y="4500000"/>
            <a:ext cx="3915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4689003" y="4068000"/>
            <a:ext cx="3915000" cy="360000"/>
          </a:xfrm>
        </p:spPr>
        <p:txBody>
          <a:bodyPr/>
          <a:lstStyle>
            <a:lvl1pPr>
              <a:lnSpc>
                <a:spcPts val="1100"/>
              </a:lnSpc>
              <a:defRPr sz="900" b="1"/>
            </a:lvl1pPr>
          </a:lstStyle>
          <a:p>
            <a:pPr lvl="0"/>
            <a:r>
              <a:rPr lang="en-US" dirty="0"/>
              <a:t>Click here to insert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4688459" y="718714"/>
            <a:ext cx="3915001" cy="3204001"/>
          </a:xfrm>
        </p:spPr>
        <p:txBody>
          <a:bodyPr/>
          <a:lstStyle/>
          <a:p>
            <a:pPr lvl="0"/>
            <a:r>
              <a:rPr lang="en-GB" noProof="0" dirty="0"/>
              <a:t>Click here to insert text.</a:t>
            </a:r>
          </a:p>
        </p:txBody>
      </p:sp>
      <p:pic>
        <p:nvPicPr>
          <p:cNvPr id="14" name="Obrázek 13">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777988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Empty slide">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pic>
        <p:nvPicPr>
          <p:cNvPr id="6" name="Obrázek 5">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5249507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Inverse slide with imag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chemeClr val="bg1"/>
                </a:solidFill>
              </a:defRPr>
            </a:lvl1pPr>
          </a:lstStyle>
          <a:p>
            <a:endParaRPr lang="cs-CZ"/>
          </a:p>
        </p:txBody>
      </p:sp>
      <p:sp>
        <p:nvSpPr>
          <p:cNvPr id="5" name="Zástupný symbol pro číslo snímku 2"/>
          <p:cNvSpPr>
            <a:spLocks noGrp="1"/>
          </p:cNvSpPr>
          <p:nvPr>
            <p:ph type="sldNum" sz="quarter" idx="11"/>
          </p:nvPr>
        </p:nvSpPr>
        <p:spPr>
          <a:xfrm>
            <a:off x="310501" y="6228000"/>
            <a:ext cx="189000" cy="252000"/>
          </a:xfrm>
        </p:spPr>
        <p:txBody>
          <a:bodyPr/>
          <a:lstStyle>
            <a:lvl1pPr>
              <a:defRPr>
                <a:solidFill>
                  <a:schemeClr val="bg1"/>
                </a:solidFill>
              </a:defRPr>
            </a:lvl1pPr>
          </a:lstStyle>
          <a:p>
            <a:fld id="{20264769-77EF-4CD0-90DE-F7D7F2D423C4}" type="slidenum">
              <a:rPr lang="cs-CZ" smtClean="0"/>
              <a:pPr/>
              <a:t>‹#›</a:t>
            </a:fld>
            <a:endParaRPr lang="cs-CZ"/>
          </a:p>
        </p:txBody>
      </p:sp>
      <p:sp>
        <p:nvSpPr>
          <p:cNvPr id="8" name="Zástupný symbol pro obrázek 7"/>
          <p:cNvSpPr>
            <a:spLocks noGrp="1"/>
          </p:cNvSpPr>
          <p:nvPr>
            <p:ph type="pic" sz="quarter" idx="12" hasCustomPrompt="1"/>
          </p:nvPr>
        </p:nvSpPr>
        <p:spPr>
          <a:xfrm>
            <a:off x="0" y="1"/>
            <a:ext cx="9144000" cy="5842000"/>
          </a:xfrm>
        </p:spPr>
        <p:txBody>
          <a:bodyPr anchor="ctr"/>
          <a:lstStyle>
            <a:lvl1pPr algn="ctr">
              <a:defRPr>
                <a:solidFill>
                  <a:schemeClr val="bg1"/>
                </a:solidFill>
              </a:defRPr>
            </a:lvl1pPr>
          </a:lstStyle>
          <a:p>
            <a:r>
              <a:rPr lang="cs-CZ" dirty="0" err="1"/>
              <a:t>Click</a:t>
            </a:r>
            <a:r>
              <a:rPr lang="cs-CZ" dirty="0"/>
              <a:t> on </a:t>
            </a:r>
            <a:r>
              <a:rPr lang="cs-CZ" dirty="0" err="1"/>
              <a:t>the</a:t>
            </a:r>
            <a:r>
              <a:rPr lang="cs-CZ" dirty="0"/>
              <a:t> </a:t>
            </a:r>
            <a:r>
              <a:rPr lang="cs-CZ" dirty="0" err="1"/>
              <a:t>icon</a:t>
            </a:r>
            <a:r>
              <a:rPr lang="cs-CZ" dirty="0"/>
              <a:t> to insert image</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754" y="6048047"/>
            <a:ext cx="865269" cy="597600"/>
          </a:xfrm>
          <a:prstGeom prst="rect">
            <a:avLst/>
          </a:prstGeom>
        </p:spPr>
      </p:pic>
    </p:spTree>
    <p:extLst>
      <p:ext uri="{BB962C8B-B14F-4D97-AF65-F5344CB8AC3E}">
        <p14:creationId xmlns:p14="http://schemas.microsoft.com/office/powerpoint/2010/main" val="3246961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UNI MED slide">
    <p:bg>
      <p:bgPr>
        <a:solidFill>
          <a:srgbClr val="F01928"/>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540000" y="6228000"/>
            <a:ext cx="5940000" cy="252000"/>
          </a:xfrm>
        </p:spPr>
        <p:txBody>
          <a:bodyPr/>
          <a:lstStyle>
            <a:lvl1pPr>
              <a:defRPr>
                <a:solidFill>
                  <a:srgbClr val="F01928"/>
                </a:solidFill>
              </a:defRPr>
            </a:lvl1pPr>
          </a:lstStyle>
          <a:p>
            <a:endParaRPr lang="cs-CZ"/>
          </a:p>
        </p:txBody>
      </p:sp>
      <p:sp>
        <p:nvSpPr>
          <p:cNvPr id="5" name="Zástupný symbol pro číslo snímku 2"/>
          <p:cNvSpPr>
            <a:spLocks noGrp="1"/>
          </p:cNvSpPr>
          <p:nvPr>
            <p:ph type="sldNum" sz="quarter" idx="11"/>
          </p:nvPr>
        </p:nvSpPr>
        <p:spPr>
          <a:xfrm>
            <a:off x="310501" y="6228000"/>
            <a:ext cx="189000" cy="252000"/>
          </a:xfrm>
        </p:spPr>
        <p:txBody>
          <a:bodyPr/>
          <a:lstStyle>
            <a:lvl1pPr>
              <a:defRPr>
                <a:solidFill>
                  <a:srgbClr val="F01928"/>
                </a:solidFill>
              </a:defRPr>
            </a:lvl1pPr>
          </a:lstStyle>
          <a:p>
            <a:fld id="{20264769-77EF-4CD0-90DE-F7D7F2D423C4}" type="slidenum">
              <a:rPr lang="cs-CZ" smtClean="0"/>
              <a:pPr/>
              <a:t>‹#›</a:t>
            </a:fld>
            <a:endParaRPr lang="cs-CZ"/>
          </a:p>
        </p:txBody>
      </p:sp>
      <p:pic>
        <p:nvPicPr>
          <p:cNvPr id="6" name="Obrázek 5">
            <a:extLst>
              <a:ext uri="{FF2B5EF4-FFF2-40B4-BE49-F238E27FC236}">
                <a16:creationId xmlns:a16="http://schemas.microsoft.com/office/drawing/2014/main" id="{9D114D9D-A2CF-4840-9721-521117432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8430" y="2019301"/>
            <a:ext cx="4105542" cy="2833315"/>
          </a:xfrm>
          <a:prstGeom prst="rect">
            <a:avLst/>
          </a:prstGeom>
        </p:spPr>
      </p:pic>
    </p:spTree>
    <p:extLst>
      <p:ext uri="{BB962C8B-B14F-4D97-AF65-F5344CB8AC3E}">
        <p14:creationId xmlns:p14="http://schemas.microsoft.com/office/powerpoint/2010/main" val="898072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MUNI slide">
    <p:bg>
      <p:bgRef idx="1001">
        <a:schemeClr val="bg2"/>
      </p:bgRef>
    </p:bg>
    <p:spTree>
      <p:nvGrpSpPr>
        <p:cNvPr id="1" name=""/>
        <p:cNvGrpSpPr/>
        <p:nvPr/>
      </p:nvGrpSpPr>
      <p:grpSpPr>
        <a:xfrm>
          <a:off x="0" y="0"/>
          <a:ext cx="0" cy="0"/>
          <a:chOff x="0" y="0"/>
          <a:chExt cx="0" cy="0"/>
        </a:xfrm>
      </p:grpSpPr>
      <p:sp>
        <p:nvSpPr>
          <p:cNvPr id="3" name="Zástupný symbol pro zápatí 1">
            <a:extLst>
              <a:ext uri="{FF2B5EF4-FFF2-40B4-BE49-F238E27FC236}">
                <a16:creationId xmlns:a16="http://schemas.microsoft.com/office/drawing/2014/main" id="{8A4BF068-759C-48D3-8BB0-5F551EDD777C}"/>
              </a:ext>
            </a:extLst>
          </p:cNvPr>
          <p:cNvSpPr>
            <a:spLocks noGrp="1"/>
          </p:cNvSpPr>
          <p:nvPr>
            <p:ph type="ftr" sz="quarter" idx="10"/>
          </p:nvPr>
        </p:nvSpPr>
        <p:spPr>
          <a:xfrm>
            <a:off x="540000" y="6228000"/>
            <a:ext cx="5940000" cy="252000"/>
          </a:xfrm>
        </p:spPr>
        <p:txBody>
          <a:bodyPr/>
          <a:lstStyle>
            <a:lvl1pPr>
              <a:defRPr>
                <a:solidFill>
                  <a:srgbClr val="0000DC"/>
                </a:solidFill>
              </a:defRPr>
            </a:lvl1pPr>
          </a:lstStyle>
          <a:p>
            <a:endParaRPr lang="cs-CZ"/>
          </a:p>
        </p:txBody>
      </p:sp>
      <p:sp>
        <p:nvSpPr>
          <p:cNvPr id="4" name="Zástupný symbol pro číslo snímku 2">
            <a:extLst>
              <a:ext uri="{FF2B5EF4-FFF2-40B4-BE49-F238E27FC236}">
                <a16:creationId xmlns:a16="http://schemas.microsoft.com/office/drawing/2014/main" id="{5E596EC5-1D75-47DC-BC19-74D759B8231B}"/>
              </a:ext>
            </a:extLst>
          </p:cNvPr>
          <p:cNvSpPr>
            <a:spLocks noGrp="1"/>
          </p:cNvSpPr>
          <p:nvPr>
            <p:ph type="sldNum" sz="quarter" idx="11"/>
          </p:nvPr>
        </p:nvSpPr>
        <p:spPr>
          <a:xfrm>
            <a:off x="310501" y="6228000"/>
            <a:ext cx="189000" cy="252000"/>
          </a:xfrm>
        </p:spPr>
        <p:txBody>
          <a:bodyPr/>
          <a:lstStyle>
            <a:lvl1pPr>
              <a:defRPr>
                <a:solidFill>
                  <a:srgbClr val="0000DC"/>
                </a:solidFill>
              </a:defRPr>
            </a:lvl1pPr>
          </a:lstStyle>
          <a:p>
            <a:fld id="{20264769-77EF-4CD0-90DE-F7D7F2D423C4}" type="slidenum">
              <a:rPr lang="cs-CZ" smtClean="0"/>
              <a:pPr/>
              <a:t>‹#›</a:t>
            </a:fld>
            <a:endParaRPr lang="cs-CZ"/>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7824" y="2434289"/>
            <a:ext cx="7186746" cy="1863554"/>
          </a:xfrm>
          <a:prstGeom prst="rect">
            <a:avLst/>
          </a:prstGeom>
        </p:spPr>
      </p:pic>
    </p:spTree>
    <p:extLst>
      <p:ext uri="{BB962C8B-B14F-4D97-AF65-F5344CB8AC3E}">
        <p14:creationId xmlns:p14="http://schemas.microsoft.com/office/powerpoint/2010/main" val="178297211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a:t>Klepnutím lze upravit styl předlohy nadpisů.</a:t>
            </a:r>
            <a:endParaRPr kumimoji="0" lang="en-US"/>
          </a:p>
        </p:txBody>
      </p:sp>
      <p:sp>
        <p:nvSpPr>
          <p:cNvPr id="4" name="Zástupný symbol pro datum 3"/>
          <p:cNvSpPr>
            <a:spLocks noGrp="1"/>
          </p:cNvSpPr>
          <p:nvPr>
            <p:ph type="dt" sz="half" idx="10"/>
          </p:nvPr>
        </p:nvSpPr>
        <p:spPr/>
        <p:txBody>
          <a:bodyPr/>
          <a:lstStyle/>
          <a:p>
            <a:fld id="{18A2481B-5154-415F-B752-558547769AA3}" type="datetimeFigureOut">
              <a:rPr lang="cs-CZ" smtClean="0"/>
              <a:pPr/>
              <a:t>13.10.2019</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
        <p:nvSpPr>
          <p:cNvPr id="8" name="Zástupný symbol pro obsah 7"/>
          <p:cNvSpPr>
            <a:spLocks noGrp="1"/>
          </p:cNvSpPr>
          <p:nvPr>
            <p:ph sz="quarter" idx="1"/>
          </p:nvPr>
        </p:nvSpPr>
        <p:spPr>
          <a:xfrm>
            <a:off x="457200" y="1219200"/>
            <a:ext cx="8229600"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3616959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a:t>Klepnutím lze upravit styl předlohy nadpisů.</a:t>
            </a:r>
            <a:endParaRPr kumimoji="0" lang="en-US"/>
          </a:p>
        </p:txBody>
      </p:sp>
      <p:sp>
        <p:nvSpPr>
          <p:cNvPr id="5" name="Zástupný symbol pro datum 4"/>
          <p:cNvSpPr>
            <a:spLocks noGrp="1"/>
          </p:cNvSpPr>
          <p:nvPr>
            <p:ph type="dt" sz="half" idx="10"/>
          </p:nvPr>
        </p:nvSpPr>
        <p:spPr/>
        <p:txBody>
          <a:bodyPr/>
          <a:lstStyle/>
          <a:p>
            <a:fld id="{18A2481B-5154-415F-B752-558547769AA3}" type="datetimeFigureOut">
              <a:rPr lang="cs-CZ" smtClean="0"/>
              <a:pPr/>
              <a:t>13.10.2019</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
        <p:nvSpPr>
          <p:cNvPr id="9" name="Zástupný symbol pro obsah 8"/>
          <p:cNvSpPr>
            <a:spLocks noGrp="1"/>
          </p:cNvSpPr>
          <p:nvPr>
            <p:ph sz="quarter" idx="1"/>
          </p:nvPr>
        </p:nvSpPr>
        <p:spPr>
          <a:xfrm>
            <a:off x="457200" y="1219200"/>
            <a:ext cx="4041648"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
        <p:nvSpPr>
          <p:cNvPr id="11" name="Zástupný symbol pro obsah 10"/>
          <p:cNvSpPr>
            <a:spLocks noGrp="1"/>
          </p:cNvSpPr>
          <p:nvPr>
            <p:ph sz="quarter" idx="2"/>
          </p:nvPr>
        </p:nvSpPr>
        <p:spPr>
          <a:xfrm>
            <a:off x="4632198" y="1216152"/>
            <a:ext cx="4041648" cy="4937760"/>
          </a:xfrm>
        </p:spPr>
        <p:txBody>
          <a:bodyPr/>
          <a:lstStyle/>
          <a:p>
            <a:pPr lvl="0" eaLnBrk="1" latinLnBrk="0" hangingPunct="1"/>
            <a:r>
              <a:rPr lang="cs-CZ"/>
              <a:t>Klepnutím lze upravit styly předlohy textu.</a:t>
            </a:r>
          </a:p>
          <a:p>
            <a:pPr lvl="1" eaLnBrk="1" latinLnBrk="0" hangingPunct="1"/>
            <a:r>
              <a:rPr lang="cs-CZ"/>
              <a:t>Druhá úroveň</a:t>
            </a:r>
          </a:p>
          <a:p>
            <a:pPr lvl="2" eaLnBrk="1" latinLnBrk="0" hangingPunct="1"/>
            <a:r>
              <a:rPr lang="cs-CZ"/>
              <a:t>Třetí úroveň</a:t>
            </a:r>
          </a:p>
          <a:p>
            <a:pPr lvl="3" eaLnBrk="1" latinLnBrk="0" hangingPunct="1"/>
            <a:r>
              <a:rPr lang="cs-CZ"/>
              <a:t>Čtvrtá úroveň</a:t>
            </a:r>
          </a:p>
          <a:p>
            <a:pPr lvl="4" eaLnBrk="1" latinLnBrk="0" hangingPunct="1"/>
            <a:r>
              <a:rPr lang="cs-CZ"/>
              <a:t>Pátá úroveň</a:t>
            </a:r>
            <a:endParaRPr kumimoji="0" lang="en-US"/>
          </a:p>
        </p:txBody>
      </p:sp>
    </p:spTree>
    <p:extLst>
      <p:ext uri="{BB962C8B-B14F-4D97-AF65-F5344CB8AC3E}">
        <p14:creationId xmlns:p14="http://schemas.microsoft.com/office/powerpoint/2010/main" val="1634191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685800" y="152400"/>
            <a:ext cx="7696200" cy="5334000"/>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5"/>
          <p:cNvSpPr>
            <a:spLocks noGrp="1" noChangeArrowheads="1"/>
          </p:cNvSpPr>
          <p:nvPr>
            <p:ph type="dt" sz="half" idx="10"/>
          </p:nvPr>
        </p:nvSpPr>
        <p:spPr>
          <a:ln/>
        </p:spPr>
        <p:txBody>
          <a:bodyPr/>
          <a:lstStyle>
            <a:lvl1pPr>
              <a:defRPr/>
            </a:lvl1pPr>
          </a:lstStyle>
          <a:p>
            <a:pPr>
              <a:defRPr/>
            </a:pPr>
            <a:endParaRPr lang="cs-CZ"/>
          </a:p>
        </p:txBody>
      </p:sp>
      <p:sp>
        <p:nvSpPr>
          <p:cNvPr id="4" name="Rectangle 6"/>
          <p:cNvSpPr>
            <a:spLocks noGrp="1" noChangeArrowheads="1"/>
          </p:cNvSpPr>
          <p:nvPr>
            <p:ph type="ftr" sz="quarter" idx="11"/>
          </p:nvPr>
        </p:nvSpPr>
        <p:spPr>
          <a:ln/>
        </p:spPr>
        <p:txBody>
          <a:bodyPr/>
          <a:lstStyle>
            <a:lvl1pPr>
              <a:defRPr/>
            </a:lvl1pPr>
          </a:lstStyle>
          <a:p>
            <a:pPr>
              <a:defRPr/>
            </a:pPr>
            <a:endParaRPr lang="cs-CZ"/>
          </a:p>
        </p:txBody>
      </p:sp>
      <p:sp>
        <p:nvSpPr>
          <p:cNvPr id="5" name="Rectangle 7"/>
          <p:cNvSpPr>
            <a:spLocks noGrp="1" noChangeArrowheads="1"/>
          </p:cNvSpPr>
          <p:nvPr>
            <p:ph type="sldNum" sz="quarter" idx="12"/>
          </p:nvPr>
        </p:nvSpPr>
        <p:spPr>
          <a:ln/>
        </p:spPr>
        <p:txBody>
          <a:bodyPr/>
          <a:lstStyle>
            <a:lvl1pPr>
              <a:defRPr/>
            </a:lvl1pPr>
          </a:lstStyle>
          <a:p>
            <a:pPr>
              <a:defRPr/>
            </a:pPr>
            <a:fld id="{264F6930-ACDE-48B1-B827-9617404A6E0C}" type="slidenum">
              <a:rPr lang="cs-CZ"/>
              <a:pPr>
                <a:defRPr/>
              </a:pPr>
              <a:t>‹#›</a:t>
            </a:fld>
            <a:endParaRPr lang="cs-CZ"/>
          </a:p>
        </p:txBody>
      </p:sp>
    </p:spTree>
    <p:extLst>
      <p:ext uri="{BB962C8B-B14F-4D97-AF65-F5344CB8AC3E}">
        <p14:creationId xmlns:p14="http://schemas.microsoft.com/office/powerpoint/2010/main" val="12275183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457200" y="228600"/>
            <a:ext cx="8229600" cy="914400"/>
          </a:xfrm>
        </p:spPr>
        <p:txBody>
          <a:bodyPr/>
          <a:lstStyle/>
          <a:p>
            <a:r>
              <a:rPr kumimoji="0" lang="cs-CZ"/>
              <a:t>Klepnutím lze upravit styl předlohy nadpisů.</a:t>
            </a:r>
            <a:endParaRPr kumimoji="0" lang="en-US"/>
          </a:p>
        </p:txBody>
      </p:sp>
      <p:sp>
        <p:nvSpPr>
          <p:cNvPr id="3" name="Zástupný symbol pro datum 2"/>
          <p:cNvSpPr>
            <a:spLocks noGrp="1"/>
          </p:cNvSpPr>
          <p:nvPr>
            <p:ph type="dt" sz="half" idx="10"/>
          </p:nvPr>
        </p:nvSpPr>
        <p:spPr/>
        <p:txBody>
          <a:bodyPr/>
          <a:lstStyle/>
          <a:p>
            <a:fld id="{18A2481B-5154-415F-B752-558547769AA3}" type="datetimeFigureOut">
              <a:rPr lang="cs-CZ" smtClean="0"/>
              <a:pPr/>
              <a:t>13.10.2019</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extLst>
      <p:ext uri="{BB962C8B-B14F-4D97-AF65-F5344CB8AC3E}">
        <p14:creationId xmlns:p14="http://schemas.microsoft.com/office/powerpoint/2010/main" val="2737596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ing and content">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540000" y="6228000"/>
            <a:ext cx="5940000" cy="252000"/>
          </a:xfrm>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sp>
        <p:nvSpPr>
          <p:cNvPr id="7" name="Zástupný symbol pro obsah 2"/>
          <p:cNvSpPr>
            <a:spLocks noGrp="1"/>
          </p:cNvSpPr>
          <p:nvPr>
            <p:ph idx="1" hasCustomPrompt="1"/>
          </p:nvPr>
        </p:nvSpPr>
        <p:spPr>
          <a:xfrm>
            <a:off x="540001"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8" name="Obrázek 7">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358943570"/>
      </p:ext>
    </p:extLst>
  </p:cSld>
  <p:clrMapOvr>
    <a:masterClrMapping/>
  </p:clrMapOvr>
  <p:extLst>
    <p:ext uri="{DCECCB84-F9BA-43D5-87BE-67443E8EF086}">
      <p15:sldGuideLst xmlns:p15="http://schemas.microsoft.com/office/powerpoint/2012/main">
        <p15:guide id="1" orient="horz" pos="3997">
          <p15:clr>
            <a:srgbClr val="FBAE40"/>
          </p15:clr>
        </p15:guide>
        <p15:guide id="2" pos="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Title slide – inverse">
    <p:bg>
      <p:bgPr>
        <a:solidFill>
          <a:srgbClr val="F01928"/>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endParaRPr lang="cs-CZ"/>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20264769-77EF-4CD0-90DE-F7D7F2D423C4}" type="slidenum">
              <a:rPr lang="cs-CZ" smtClean="0"/>
              <a:pPr/>
              <a:t>‹#›</a:t>
            </a:fld>
            <a:endParaRPr lang="cs-CZ"/>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298876" y="2900365"/>
            <a:ext cx="8521200" cy="1171580"/>
          </a:xfrm>
        </p:spPr>
        <p:txBody>
          <a:bodyPr anchor="t"/>
          <a:lstStyle>
            <a:lvl1pPr algn="l">
              <a:lnSpc>
                <a:spcPts val="4399"/>
              </a:lnSpc>
              <a:defRPr sz="4399">
                <a:solidFill>
                  <a:schemeClr val="bg1"/>
                </a:solidFill>
              </a:defRPr>
            </a:lvl1pPr>
          </a:lstStyle>
          <a:p>
            <a:r>
              <a:rPr lang="en-US" dirty="0"/>
              <a:t>Click here to insert title.</a:t>
            </a:r>
            <a:endParaRPr lang="cs-CZ" dirty="0"/>
          </a:p>
        </p:txBody>
      </p:sp>
      <p:sp>
        <p:nvSpPr>
          <p:cNvPr id="8" name="Podnadpis 2"/>
          <p:cNvSpPr>
            <a:spLocks noGrp="1"/>
          </p:cNvSpPr>
          <p:nvPr>
            <p:ph type="subTitle" idx="1" hasCustomPrompt="1"/>
          </p:nvPr>
        </p:nvSpPr>
        <p:spPr>
          <a:xfrm>
            <a:off x="298876" y="4116404"/>
            <a:ext cx="8521200" cy="698497"/>
          </a:xfrm>
        </p:spPr>
        <p:txBody>
          <a:bodyPr anchor="t"/>
          <a:lstStyle>
            <a:lvl1pPr marL="0" indent="0" algn="l">
              <a:buNone/>
              <a:defRPr lang="cs-CZ" sz="2400" b="0" dirty="0">
                <a:solidFill>
                  <a:schemeClr val="bg1"/>
                </a:solidFill>
                <a:latin typeface="+mj-lt"/>
                <a:ea typeface="+mj-ea"/>
                <a:cs typeface="+mj-cs"/>
              </a:defRPr>
            </a:lvl1pPr>
            <a:lvl2pPr marL="457109" indent="0" algn="ctr">
              <a:buNone/>
              <a:defRPr sz="2000"/>
            </a:lvl2pPr>
            <a:lvl3pPr marL="914217" indent="0" algn="ctr">
              <a:buNone/>
              <a:defRPr sz="1800"/>
            </a:lvl3pPr>
            <a:lvl4pPr marL="1371326" indent="0" algn="ctr">
              <a:buNone/>
              <a:defRPr sz="1600"/>
            </a:lvl4pPr>
            <a:lvl5pPr marL="1828434" indent="0" algn="ctr">
              <a:buNone/>
              <a:defRPr sz="1600"/>
            </a:lvl5pPr>
            <a:lvl6pPr marL="2285543" indent="0" algn="ctr">
              <a:buNone/>
              <a:defRPr sz="1600"/>
            </a:lvl6pPr>
            <a:lvl7pPr marL="2742651" indent="0" algn="ctr">
              <a:buNone/>
              <a:defRPr sz="1600"/>
            </a:lvl7pPr>
            <a:lvl8pPr marL="3199760" indent="0" algn="ctr">
              <a:buNone/>
              <a:defRPr sz="1600"/>
            </a:lvl8pPr>
            <a:lvl9pPr marL="3656868" indent="0" algn="ctr">
              <a:buNone/>
              <a:defRPr sz="1600"/>
            </a:lvl9pPr>
          </a:lstStyle>
          <a:p>
            <a:r>
              <a:rPr lang="en-US" dirty="0"/>
              <a:t>Click here to insert subtitle.</a:t>
            </a:r>
          </a:p>
        </p:txBody>
      </p:sp>
      <p:pic>
        <p:nvPicPr>
          <p:cNvPr id="10" name="Obrázek 9">
            <a:extLst>
              <a:ext uri="{FF2B5EF4-FFF2-40B4-BE49-F238E27FC236}">
                <a16:creationId xmlns:a16="http://schemas.microsoft.com/office/drawing/2014/main" id="{9D114D9D-A2CF-4840-9721-521117432B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699" y="414000"/>
            <a:ext cx="1549297" cy="1069200"/>
          </a:xfrm>
          <a:prstGeom prst="rect">
            <a:avLst/>
          </a:prstGeom>
        </p:spPr>
      </p:pic>
    </p:spTree>
    <p:extLst>
      <p:ext uri="{BB962C8B-B14F-4D97-AF65-F5344CB8AC3E}">
        <p14:creationId xmlns:p14="http://schemas.microsoft.com/office/powerpoint/2010/main" val="99936822"/>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ing, subheading and text">
    <p:spTree>
      <p:nvGrpSpPr>
        <p:cNvPr id="1" name=""/>
        <p:cNvGrpSpPr/>
        <p:nvPr/>
      </p:nvGrpSpPr>
      <p:grpSpPr>
        <a:xfrm>
          <a:off x="0" y="0"/>
          <a:ext cx="0" cy="0"/>
          <a:chOff x="0" y="0"/>
          <a:chExt cx="0" cy="0"/>
        </a:xfrm>
      </p:grpSpPr>
      <p:sp>
        <p:nvSpPr>
          <p:cNvPr id="3" name="Zástupný symbol pro obsah 2"/>
          <p:cNvSpPr>
            <a:spLocks noGrp="1"/>
          </p:cNvSpPr>
          <p:nvPr>
            <p:ph idx="1" hasCustomPrompt="1"/>
          </p:nvPr>
        </p:nvSpPr>
        <p:spPr>
          <a:xfrm>
            <a:off x="540001" y="1692002"/>
            <a:ext cx="8064900" cy="4139998"/>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4" name="Zástupný symbol pro zápatí 3"/>
          <p:cNvSpPr>
            <a:spLocks noGrp="1"/>
          </p:cNvSpPr>
          <p:nvPr>
            <p:ph type="ftr" sz="quarter" idx="10"/>
          </p:nvPr>
        </p:nvSpPr>
        <p:spPr/>
        <p:txBody>
          <a:bodyPr/>
          <a:lstStyle>
            <a:lvl1pPr>
              <a:defRPr sz="1200"/>
            </a:lvl1pPr>
          </a:lstStyle>
          <a:p>
            <a:endParaRPr lang="cs-CZ"/>
          </a:p>
        </p:txBody>
      </p:sp>
      <p:sp>
        <p:nvSpPr>
          <p:cNvPr id="5" name="Zástupný symbol pro číslo snímku 4"/>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en-GB" noProof="0" dirty="0"/>
              <a:t>Click here to insert heading.</a:t>
            </a:r>
            <a:endParaRPr lang="cs-CZ" dirty="0"/>
          </a:p>
        </p:txBody>
      </p:sp>
      <p:pic>
        <p:nvPicPr>
          <p:cNvPr id="9" name="Obrázek 8">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873911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Heading and comparison">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540544" y="1296001"/>
            <a:ext cx="3915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1" y="720000"/>
            <a:ext cx="8064900" cy="451576"/>
          </a:xfrm>
        </p:spPr>
        <p:txBody>
          <a:bodyPr/>
          <a:lstStyle/>
          <a:p>
            <a:r>
              <a:rPr lang="en-GB" noProof="0" dirty="0"/>
              <a:t>Click here to insert heading.</a:t>
            </a:r>
            <a:endParaRPr lang="cs-CZ"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4688459" y="1290515"/>
            <a:ext cx="3915000"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2" name="Zástupný symbol pro obsah 2"/>
          <p:cNvSpPr>
            <a:spLocks noGrp="1"/>
          </p:cNvSpPr>
          <p:nvPr>
            <p:ph idx="1" hasCustomPrompt="1"/>
          </p:nvPr>
        </p:nvSpPr>
        <p:spPr>
          <a:xfrm>
            <a:off x="540000" y="169200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en-GB" noProof="0" dirty="0"/>
              <a:t>Click here to insert text.</a:t>
            </a:r>
          </a:p>
          <a:p>
            <a:pPr lvl="1"/>
            <a:r>
              <a:rPr lang="en-GB" noProof="0" dirty="0"/>
              <a:t>Second level</a:t>
            </a:r>
          </a:p>
          <a:p>
            <a:pPr lvl="2"/>
            <a:r>
              <a:rPr lang="en-GB" noProof="0" dirty="0"/>
              <a:t>Third level</a:t>
            </a:r>
          </a:p>
        </p:txBody>
      </p:sp>
      <p:sp>
        <p:nvSpPr>
          <p:cNvPr id="23" name="Zástupný symbol pro obsah 2"/>
          <p:cNvSpPr>
            <a:spLocks noGrp="1"/>
          </p:cNvSpPr>
          <p:nvPr>
            <p:ph idx="28" hasCustomPrompt="1"/>
          </p:nvPr>
        </p:nvSpPr>
        <p:spPr>
          <a:xfrm>
            <a:off x="4688460" y="1690271"/>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143143235"/>
      </p:ext>
    </p:extLst>
  </p:cSld>
  <p:clrMapOvr>
    <a:masterClrMapping/>
  </p:clrMapOvr>
  <p:extLst>
    <p:ext uri="{DCECCB84-F9BA-43D5-87BE-67443E8EF086}">
      <p15:sldGuideLst xmlns:p15="http://schemas.microsoft.com/office/powerpoint/2012/main">
        <p15:guide id="1" orient="horz" pos="2886">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Heading, content and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539354" y="1695076"/>
            <a:ext cx="3913809" cy="3896711"/>
          </a:xfrm>
        </p:spPr>
        <p:txBody>
          <a:bodyPr/>
          <a:lstStyle>
            <a:lvl1pPr>
              <a:defRPr/>
            </a:lvl1p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en-GB" noProof="0" dirty="0"/>
              <a:t>Click here to insert heading.</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540544" y="5599670"/>
            <a:ext cx="3913809" cy="216000"/>
          </a:xfrm>
        </p:spPr>
        <p:txBody>
          <a:bodyPr anchor="ctr"/>
          <a:lstStyle>
            <a:lvl1pPr>
              <a:lnSpc>
                <a:spcPts val="1100"/>
              </a:lnSpc>
              <a:defRPr sz="1000" b="0" i="0"/>
            </a:lvl1pPr>
          </a:lstStyle>
          <a:p>
            <a:pPr lvl="0"/>
            <a:r>
              <a:rPr lang="en-GB" noProof="0" dirty="0"/>
              <a:t>Click here to insert text.</a:t>
            </a:r>
          </a:p>
        </p:txBody>
      </p:sp>
      <p:sp>
        <p:nvSpPr>
          <p:cNvPr id="12" name="Zástupný symbol pro obsah 2"/>
          <p:cNvSpPr>
            <a:spLocks noGrp="1"/>
          </p:cNvSpPr>
          <p:nvPr>
            <p:ph idx="28" hasCustomPrompt="1"/>
          </p:nvPr>
        </p:nvSpPr>
        <p:spPr>
          <a:xfrm>
            <a:off x="4688460" y="1667024"/>
            <a:ext cx="3914998" cy="414000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sz="2000" b="0"/>
            </a:lvl1pPr>
            <a:lvl2pPr marL="503899" indent="-179964">
              <a:lnSpc>
                <a:spcPct val="100000"/>
              </a:lnSpc>
              <a:buClr>
                <a:schemeClr val="tx2"/>
              </a:buClr>
              <a:buFont typeface="Arial" panose="020B0604020202020204" pitchFamily="34" charset="0"/>
              <a:buChar char="̶"/>
              <a:defRPr sz="1600"/>
            </a:lvl2pPr>
            <a:lvl3pPr marL="914217" indent="0">
              <a:buNone/>
              <a:defRPr baseline="0"/>
            </a:lvl3pPr>
          </a:lstStyle>
          <a:p>
            <a:pPr lvl="0"/>
            <a:r>
              <a:rPr lang="en-GB" noProof="0" dirty="0"/>
              <a:t>Click here to insert text.</a:t>
            </a:r>
          </a:p>
          <a:p>
            <a:pPr lvl="1"/>
            <a:r>
              <a:rPr lang="en-GB" noProof="0" dirty="0"/>
              <a:t>Second level</a:t>
            </a:r>
          </a:p>
          <a:p>
            <a:pPr lvl="2"/>
            <a:r>
              <a:rPr lang="en-GB" noProof="0" dirty="0"/>
              <a:t>Third level</a:t>
            </a:r>
          </a:p>
        </p:txBody>
      </p:sp>
      <p:pic>
        <p:nvPicPr>
          <p:cNvPr id="13" name="Obrázek 12">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1485795846"/>
      </p:ext>
    </p:extLst>
  </p:cSld>
  <p:clrMapOvr>
    <a:masterClrMapping/>
  </p:clrMapOvr>
  <p:extLst>
    <p:ext uri="{DCECCB84-F9BA-43D5-87BE-67443E8EF086}">
      <p15:sldGuideLst xmlns:p15="http://schemas.microsoft.com/office/powerpoint/2012/main">
        <p15:guide id="1" orient="horz" pos="3657">
          <p15:clr>
            <a:srgbClr val="FBAE40"/>
          </p15:clr>
        </p15:guide>
        <p15:guide id="2" pos="724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Heading, subheading and three columns">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3330001" y="1692004"/>
            <a:ext cx="2483644" cy="2230711"/>
          </a:xfrm>
        </p:spPr>
        <p:txBody>
          <a:bodyPr/>
          <a:lstStyle/>
          <a:p>
            <a:pPr lvl="0"/>
            <a:r>
              <a:rPr lang="en-GB" noProof="0" dirty="0"/>
              <a:t>Click here to insert text.</a:t>
            </a:r>
          </a:p>
        </p:txBody>
      </p:sp>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540000"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3330001" y="4414271"/>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6120900" y="4414270"/>
            <a:ext cx="2484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en-GB" noProof="0" dirty="0"/>
              <a:t>Click here to insert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540544" y="4025136"/>
            <a:ext cx="2483644" cy="216000"/>
          </a:xfrm>
        </p:spPr>
        <p:txBody>
          <a:bodyPr anchor="ctr"/>
          <a:lstStyle>
            <a:lvl1pPr>
              <a:lnSpc>
                <a:spcPts val="1100"/>
              </a:lnSpc>
              <a:defRPr sz="1000" b="0"/>
            </a:lvl1pPr>
          </a:lstStyle>
          <a:p>
            <a:pPr lvl="0"/>
            <a:r>
              <a:rPr lang="en-US" dirty="0"/>
              <a:t>Click here to insert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3330357" y="4025136"/>
            <a:ext cx="2483644" cy="216000"/>
          </a:xfrm>
        </p:spPr>
        <p:txBody>
          <a:bodyPr anchor="ctr"/>
          <a:lstStyle>
            <a:lvl1pPr>
              <a:lnSpc>
                <a:spcPts val="1100"/>
              </a:lnSpc>
              <a:defRPr sz="1000" b="0"/>
            </a:lvl1pPr>
          </a:lstStyle>
          <a:p>
            <a:pPr lvl="0"/>
            <a:r>
              <a:rPr lang="en-US" dirty="0"/>
              <a:t>Click here to insert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6121077" y="4025136"/>
            <a:ext cx="2483644" cy="216000"/>
          </a:xfrm>
        </p:spPr>
        <p:txBody>
          <a:bodyPr anchor="ctr"/>
          <a:lstStyle>
            <a:lvl1pPr>
              <a:lnSpc>
                <a:spcPts val="1100"/>
              </a:lnSpc>
              <a:defRPr sz="1000" b="0"/>
            </a:lvl1pPr>
          </a:lstStyle>
          <a:p>
            <a:pPr lvl="0"/>
            <a:r>
              <a:rPr lang="en-US" dirty="0"/>
              <a:t>Click here to insert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540000" y="1692004"/>
            <a:ext cx="2483644" cy="2230711"/>
          </a:xfrm>
        </p:spPr>
        <p:txBody>
          <a:bodyPr/>
          <a:lstStyle/>
          <a:p>
            <a:pPr lvl="0"/>
            <a:r>
              <a:rPr lang="en-GB" noProof="0" dirty="0"/>
              <a:t>Click here to insert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6120002" y="1692004"/>
            <a:ext cx="2483644" cy="2230711"/>
          </a:xfrm>
        </p:spPr>
        <p:txBody>
          <a:bodyPr/>
          <a:lstStyle/>
          <a:p>
            <a:pPr lvl="0"/>
            <a:r>
              <a:rPr lang="en-GB" noProof="0" dirty="0"/>
              <a:t>Click here to insert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540544" y="1296001"/>
            <a:ext cx="8064104" cy="271576"/>
          </a:xfrm>
        </p:spPr>
        <p:txBody>
          <a:bodyPr lIns="0" tIns="0" rIns="0" bIns="0">
            <a:noAutofit/>
          </a:bodyPr>
          <a:lstStyle>
            <a:lvl1pPr algn="l">
              <a:lnSpc>
                <a:spcPts val="2300"/>
              </a:lnSpc>
              <a:defRPr sz="2000" b="0">
                <a:solidFill>
                  <a:schemeClr val="tx2"/>
                </a:solidFill>
              </a:defRPr>
            </a:lvl1pPr>
          </a:lstStyle>
          <a:p>
            <a:pPr lvl="0"/>
            <a:r>
              <a:rPr lang="en-GB" noProof="0" dirty="0"/>
              <a:t>Click here to insert text.</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540001" y="720000"/>
            <a:ext cx="8064900" cy="451576"/>
          </a:xfrm>
        </p:spPr>
        <p:txBody>
          <a:bodyPr/>
          <a:lstStyle/>
          <a:p>
            <a:r>
              <a:rPr lang="en-GB" noProof="0" dirty="0"/>
              <a:t>Click here to insert heading.</a:t>
            </a:r>
            <a:endParaRPr lang="cs-CZ" dirty="0"/>
          </a:p>
        </p:txBody>
      </p:sp>
      <p:pic>
        <p:nvPicPr>
          <p:cNvPr id="17" name="Obrázek 16">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743019869"/>
      </p:ext>
    </p:extLst>
  </p:cSld>
  <p:clrMapOvr>
    <a:masterClrMapping/>
  </p:clrMapOvr>
  <p:extLst>
    <p:ext uri="{DCECCB84-F9BA-43D5-87BE-67443E8EF086}">
      <p15:sldGuideLst xmlns:p15="http://schemas.microsoft.com/office/powerpoint/2012/main">
        <p15:guide id="1" orient="horz" pos="1049">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and tex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4" name="Zástupný symbol pro obsah 2"/>
          <p:cNvSpPr>
            <a:spLocks noGrp="1"/>
          </p:cNvSpPr>
          <p:nvPr>
            <p:ph idx="1" hasCustomPrompt="1"/>
          </p:nvPr>
        </p:nvSpPr>
        <p:spPr>
          <a:xfrm>
            <a:off x="4704159" y="692150"/>
            <a:ext cx="3900741" cy="513985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sz="2000" b="0"/>
            </a:lvl1pPr>
            <a:lvl2pPr marL="503899" indent="-179964">
              <a:lnSpc>
                <a:spcPct val="100000"/>
              </a:lnSpc>
              <a:buClr>
                <a:schemeClr val="tx2"/>
              </a:buClr>
              <a:buFont typeface="Arial" panose="020B0604020202020204" pitchFamily="34" charset="0"/>
              <a:buChar char="̶"/>
              <a:defRPr sz="1600"/>
            </a:lvl2pPr>
            <a:lvl3pPr marL="914217" indent="0">
              <a:buNone/>
              <a:defRPr/>
            </a:lvl3pPr>
          </a:lstStyle>
          <a:p>
            <a:pPr lvl="0"/>
            <a:r>
              <a:rPr lang="en-GB" noProof="0" dirty="0"/>
              <a:t>Click here to insert text.</a:t>
            </a:r>
          </a:p>
          <a:p>
            <a:pPr lvl="1"/>
            <a:r>
              <a:rPr lang="en-GB" dirty="0"/>
              <a:t>Second level</a:t>
            </a:r>
            <a:endParaRPr lang="cs-CZ" dirty="0"/>
          </a:p>
          <a:p>
            <a:pPr lvl="2"/>
            <a:r>
              <a:rPr lang="en-GB" dirty="0"/>
              <a:t>Third level</a:t>
            </a:r>
            <a:endParaRPr lang="cs-CZ" dirty="0"/>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hasCustomPrompt="1"/>
          </p:nvPr>
        </p:nvSpPr>
        <p:spPr>
          <a:xfrm>
            <a:off x="539354" y="692152"/>
            <a:ext cx="3913809" cy="4899635"/>
          </a:xfrm>
        </p:spPr>
        <p:txBody>
          <a:bodyPr/>
          <a:lstStyle/>
          <a:p>
            <a:pPr lvl="0"/>
            <a:r>
              <a:rPr lang="en-GB" noProof="0" dirty="0"/>
              <a:t>Click here to insert text.</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hasCustomPrompt="1"/>
          </p:nvPr>
        </p:nvSpPr>
        <p:spPr>
          <a:xfrm>
            <a:off x="540544" y="5599670"/>
            <a:ext cx="3913809" cy="216000"/>
          </a:xfrm>
        </p:spPr>
        <p:txBody>
          <a:bodyPr anchor="ctr"/>
          <a:lstStyle>
            <a:lvl1pPr>
              <a:lnSpc>
                <a:spcPts val="1100"/>
              </a:lnSpc>
              <a:defRPr sz="1000" b="0" i="0"/>
            </a:lvl1pPr>
          </a:lstStyle>
          <a:p>
            <a:pPr lvl="0"/>
            <a:r>
              <a:rPr lang="en-GB" noProof="0" dirty="0"/>
              <a:t>Click here to insert text.</a:t>
            </a:r>
          </a:p>
        </p:txBody>
      </p:sp>
      <p:pic>
        <p:nvPicPr>
          <p:cNvPr id="11" name="Obrázek 10">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2475547373"/>
      </p:ext>
    </p:extLst>
  </p:cSld>
  <p:clrMapOvr>
    <a:masterClrMapping/>
  </p:clrMapOvr>
  <p:extLst>
    <p:ext uri="{DCECCB84-F9BA-43D5-87BE-67443E8EF086}">
      <p15:sldGuideLst xmlns:p15="http://schemas.microsoft.com/office/powerpoint/2012/main">
        <p15:guide id="1" orient="horz" pos="3158">
          <p15:clr>
            <a:srgbClr val="FBAE40"/>
          </p15:clr>
        </p15:guide>
        <p15:guide id="2" pos="438">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out heading">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endParaRPr lang="cs-CZ"/>
          </a:p>
        </p:txBody>
      </p:sp>
      <p:sp>
        <p:nvSpPr>
          <p:cNvPr id="3" name="Zástupný symbol pro číslo snímku 2"/>
          <p:cNvSpPr>
            <a:spLocks noGrp="1"/>
          </p:cNvSpPr>
          <p:nvPr>
            <p:ph type="sldNum" sz="quarter" idx="11"/>
          </p:nvPr>
        </p:nvSpPr>
        <p:spPr/>
        <p:txBody>
          <a:bodyPr/>
          <a:lstStyle>
            <a:lvl1pPr>
              <a:defRPr/>
            </a:lvl1pPr>
          </a:lstStyle>
          <a:p>
            <a:fld id="{20264769-77EF-4CD0-90DE-F7D7F2D423C4}" type="slidenum">
              <a:rPr lang="cs-CZ" smtClean="0"/>
              <a:pPr/>
              <a:t>‹#›</a:t>
            </a:fld>
            <a:endParaRPr lang="cs-CZ"/>
          </a:p>
        </p:txBody>
      </p:sp>
      <p:sp>
        <p:nvSpPr>
          <p:cNvPr id="10" name="Zástupný symbol pro obsah 2"/>
          <p:cNvSpPr>
            <a:spLocks noGrp="1"/>
          </p:cNvSpPr>
          <p:nvPr>
            <p:ph idx="1" hasCustomPrompt="1"/>
          </p:nvPr>
        </p:nvSpPr>
        <p:spPr>
          <a:xfrm>
            <a:off x="540001" y="692150"/>
            <a:ext cx="8064900" cy="5139850"/>
          </a:xfrm>
          <a:prstGeom prst="rect">
            <a:avLst/>
          </a:prstGeom>
        </p:spPr>
        <p:txBody>
          <a:bodyPr/>
          <a:lstStyle>
            <a:lvl1pPr marL="251950" indent="-179964">
              <a:lnSpc>
                <a:spcPct val="150000"/>
              </a:lnSpc>
              <a:buClr>
                <a:schemeClr val="tx2"/>
              </a:buClr>
              <a:buSzPct val="100000"/>
              <a:buFont typeface="Arial" panose="020B0604020202020204" pitchFamily="34" charset="0"/>
              <a:buChar char="̶"/>
              <a:defRPr b="0"/>
            </a:lvl1pPr>
            <a:lvl2pPr marL="503899" indent="-179964">
              <a:lnSpc>
                <a:spcPct val="100000"/>
              </a:lnSpc>
              <a:buClr>
                <a:schemeClr val="tx2"/>
              </a:buClr>
              <a:buFont typeface="Arial" panose="020B0604020202020204" pitchFamily="34" charset="0"/>
              <a:buChar char="̶"/>
              <a:defRPr sz="2000"/>
            </a:lvl2pPr>
            <a:lvl3pPr marL="914217" indent="0">
              <a:buNone/>
              <a:defRPr/>
            </a:lvl3pPr>
          </a:lstStyle>
          <a:p>
            <a:pPr lvl="0"/>
            <a:r>
              <a:rPr lang="en-GB" noProof="0" dirty="0"/>
              <a:t>Click here to insert text.</a:t>
            </a:r>
          </a:p>
          <a:p>
            <a:pPr lvl="1"/>
            <a:r>
              <a:rPr lang="en-GB" noProof="0" dirty="0"/>
              <a:t>Second level</a:t>
            </a:r>
          </a:p>
          <a:p>
            <a:pPr lvl="2"/>
            <a:r>
              <a:rPr lang="en-GB" noProof="0" dirty="0"/>
              <a:t>Third level</a:t>
            </a:r>
          </a:p>
        </p:txBody>
      </p:sp>
      <p:pic>
        <p:nvPicPr>
          <p:cNvPr id="7" name="Obrázek 6">
            <a:extLst>
              <a:ext uri="{FF2B5EF4-FFF2-40B4-BE49-F238E27FC236}">
                <a16:creationId xmlns:a16="http://schemas.microsoft.com/office/drawing/2014/main" id="{83F24B06-B2DE-4D1F-B580-6248E87C0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44273" y="6048048"/>
            <a:ext cx="867191" cy="598465"/>
          </a:xfrm>
          <a:prstGeom prst="rect">
            <a:avLst/>
          </a:prstGeom>
        </p:spPr>
      </p:pic>
    </p:spTree>
    <p:extLst>
      <p:ext uri="{BB962C8B-B14F-4D97-AF65-F5344CB8AC3E}">
        <p14:creationId xmlns:p14="http://schemas.microsoft.com/office/powerpoint/2010/main" val="1692983784"/>
      </p:ext>
    </p:extLst>
  </p:cSld>
  <p:clrMapOvr>
    <a:masterClrMapping/>
  </p:clrMapOvr>
  <p:extLst>
    <p:ext uri="{DCECCB84-F9BA-43D5-87BE-67443E8EF086}">
      <p15:sldGuideLst xmlns:p15="http://schemas.microsoft.com/office/powerpoint/2012/main">
        <p15:guide id="1" orient="horz" pos="436">
          <p15:clr>
            <a:srgbClr val="FBAE40"/>
          </p15:clr>
        </p15:guide>
        <p15:guide id="2" pos="438">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540000" y="6228000"/>
            <a:ext cx="594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endParaRPr lang="cs-CZ"/>
          </a:p>
        </p:txBody>
      </p:sp>
      <p:sp>
        <p:nvSpPr>
          <p:cNvPr id="64530" name="Rectangle 18"/>
          <p:cNvSpPr>
            <a:spLocks noGrp="1" noChangeArrowheads="1"/>
          </p:cNvSpPr>
          <p:nvPr>
            <p:ph type="sldNum" sz="quarter" idx="4"/>
          </p:nvPr>
        </p:nvSpPr>
        <p:spPr bwMode="auto">
          <a:xfrm>
            <a:off x="310501" y="6228000"/>
            <a:ext cx="189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20264769-77EF-4CD0-90DE-F7D7F2D423C4}" type="slidenum">
              <a:rPr lang="cs-CZ" smtClean="0"/>
              <a:pPr/>
              <a:t>‹#›</a:t>
            </a:fld>
            <a:endParaRPr lang="cs-CZ"/>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540001" y="720000"/>
            <a:ext cx="8064900" cy="451576"/>
          </a:xfrm>
          <a:prstGeom prst="rect">
            <a:avLst/>
          </a:prstGeom>
        </p:spPr>
        <p:txBody>
          <a:bodyPr vert="horz" lIns="0" tIns="0" rIns="0" bIns="0" rtlCol="0" anchor="t" anchorCtr="0">
            <a:noAutofit/>
          </a:bodyPr>
          <a:lstStyle/>
          <a:p>
            <a:r>
              <a:rPr lang="en-GB" noProof="0" dirty="0"/>
              <a:t>Click here to insert heading.</a:t>
            </a:r>
            <a:endParaRPr lang="cs-CZ" dirty="0"/>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539100" y="1872000"/>
            <a:ext cx="8064900" cy="3960000"/>
          </a:xfrm>
          <a:prstGeom prst="rect">
            <a:avLst/>
          </a:prstGeom>
        </p:spPr>
        <p:txBody>
          <a:bodyPr vert="horz" lIns="0" tIns="0" rIns="0" bIns="0" rtlCol="0">
            <a:noAutofit/>
          </a:bodyPr>
          <a:lstStyle/>
          <a:p>
            <a:pPr lvl="0"/>
            <a:r>
              <a:rPr lang="en-GB" noProof="0" dirty="0"/>
              <a:t>Click here insert text.</a:t>
            </a:r>
          </a:p>
        </p:txBody>
      </p:sp>
    </p:spTree>
    <p:extLst>
      <p:ext uri="{BB962C8B-B14F-4D97-AF65-F5344CB8AC3E}">
        <p14:creationId xmlns:p14="http://schemas.microsoft.com/office/powerpoint/2010/main" val="924196560"/>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 id="2147483835" r:id="rId18"/>
  </p:sldLayoutIdLst>
  <p:txStyles>
    <p:titleStyle>
      <a:lvl1pPr algn="l" rtl="0" eaLnBrk="1" fontAlgn="base" hangingPunct="1">
        <a:lnSpc>
          <a:spcPts val="3999"/>
        </a:lnSpc>
        <a:spcBef>
          <a:spcPct val="0"/>
        </a:spcBef>
        <a:spcAft>
          <a:spcPct val="0"/>
        </a:spcAft>
        <a:defRPr sz="3999"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109" algn="l" rtl="0" eaLnBrk="1" fontAlgn="base" hangingPunct="1">
        <a:spcBef>
          <a:spcPct val="0"/>
        </a:spcBef>
        <a:spcAft>
          <a:spcPct val="0"/>
        </a:spcAft>
        <a:defRPr sz="2400" b="1">
          <a:solidFill>
            <a:srgbClr val="00287D"/>
          </a:solidFill>
          <a:latin typeface="Tahoma" pitchFamily="34" charset="0"/>
        </a:defRPr>
      </a:lvl6pPr>
      <a:lvl7pPr marL="914217" algn="l" rtl="0" eaLnBrk="1" fontAlgn="base" hangingPunct="1">
        <a:spcBef>
          <a:spcPct val="0"/>
        </a:spcBef>
        <a:spcAft>
          <a:spcPct val="0"/>
        </a:spcAft>
        <a:defRPr sz="2400" b="1">
          <a:solidFill>
            <a:srgbClr val="00287D"/>
          </a:solidFill>
          <a:latin typeface="Tahoma" pitchFamily="34" charset="0"/>
        </a:defRPr>
      </a:lvl7pPr>
      <a:lvl8pPr marL="1371326" algn="l" rtl="0" eaLnBrk="1" fontAlgn="base" hangingPunct="1">
        <a:spcBef>
          <a:spcPct val="0"/>
        </a:spcBef>
        <a:spcAft>
          <a:spcPct val="0"/>
        </a:spcAft>
        <a:defRPr sz="2400" b="1">
          <a:solidFill>
            <a:srgbClr val="00287D"/>
          </a:solidFill>
          <a:latin typeface="Tahoma" pitchFamily="34" charset="0"/>
        </a:defRPr>
      </a:lvl8pPr>
      <a:lvl9pPr marL="1828434"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799"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217"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326"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434"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097" indent="-228554" algn="l" rtl="0" eaLnBrk="1" fontAlgn="base" hangingPunct="1">
        <a:spcBef>
          <a:spcPct val="20000"/>
        </a:spcBef>
        <a:spcAft>
          <a:spcPct val="0"/>
        </a:spcAft>
        <a:buClr>
          <a:schemeClr val="accent1"/>
        </a:buClr>
        <a:buFont typeface="Wingdings" pitchFamily="2" charset="2"/>
        <a:buBlip>
          <a:blip r:embed="rId20"/>
        </a:buBlip>
        <a:defRPr>
          <a:solidFill>
            <a:schemeClr val="tx1"/>
          </a:solidFill>
          <a:latin typeface="+mn-lt"/>
        </a:defRPr>
      </a:lvl6pPr>
      <a:lvl7pPr marL="2742651"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19976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6868"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p15:clr>
            <a:srgbClr val="F26B43"/>
          </p15:clr>
        </p15:guide>
        <p15:guide id="2" pos="43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4Fa81ur0QxM&amp;t=1s" TargetMode="External"/><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27.png"/><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15.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Z2ezOx8hHvU" TargetMode="External"/><Relationship Id="rId2" Type="http://schemas.openxmlformats.org/officeDocument/2006/relationships/notesSlide" Target="../notesSlides/notesSlide34.xml"/><Relationship Id="rId1" Type="http://schemas.openxmlformats.org/officeDocument/2006/relationships/slideLayout" Target="../slideLayouts/slideLayout15.xml"/><Relationship Id="rId4" Type="http://schemas.openxmlformats.org/officeDocument/2006/relationships/hyperlink" Target="https://www.youtube.com/watch?v=Y7y7cj9sdI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15.xml"/><Relationship Id="rId4" Type="http://schemas.openxmlformats.org/officeDocument/2006/relationships/image" Target="../media/image42.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hyperlink" Target="https://www.erc.edu/" TargetMode="External"/><Relationship Id="rId2" Type="http://schemas.openxmlformats.org/officeDocument/2006/relationships/hyperlink" Target="https://www.resuscitationjournal.com/article/S0300-9572(17)30776-1/fulltext" TargetMode="External"/><Relationship Id="rId1" Type="http://schemas.openxmlformats.org/officeDocument/2006/relationships/slideLayout" Target="../slideLayouts/slideLayout15.xml"/><Relationship Id="rId4" Type="http://schemas.openxmlformats.org/officeDocument/2006/relationships/hyperlink" Target="http://www.resuscitace.cz/?page_id=47"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urgmed.cz/nlzp/ke-stazeni/"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4509120"/>
            <a:ext cx="6858000" cy="990600"/>
          </a:xfrm>
        </p:spPr>
        <p:txBody>
          <a:bodyPr>
            <a:noAutofit/>
          </a:bodyPr>
          <a:lstStyle/>
          <a:p>
            <a:r>
              <a:rPr lang="cs-CZ" sz="3200" dirty="0"/>
              <a:t>Zajištění dýchacích cest pro NLZP</a:t>
            </a:r>
          </a:p>
        </p:txBody>
      </p:sp>
      <p:pic>
        <p:nvPicPr>
          <p:cNvPr id="5" name="Obrázek 4"/>
          <p:cNvPicPr>
            <a:picLocks noChangeAspect="1"/>
          </p:cNvPicPr>
          <p:nvPr/>
        </p:nvPicPr>
        <p:blipFill>
          <a:blip r:embed="rId3"/>
          <a:stretch>
            <a:fillRect/>
          </a:stretch>
        </p:blipFill>
        <p:spPr>
          <a:xfrm>
            <a:off x="2699792" y="1916832"/>
            <a:ext cx="3183979" cy="2186492"/>
          </a:xfrm>
          <a:prstGeom prst="rect">
            <a:avLst/>
          </a:prstGeom>
          <a:ln>
            <a:noFill/>
          </a:ln>
          <a:effectLst>
            <a:softEdge rad="112500"/>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Příčiny </a:t>
            </a:r>
            <a:r>
              <a:rPr lang="cs-CZ" dirty="0">
                <a:latin typeface="Arial" charset="0"/>
              </a:rPr>
              <a:t>z</a:t>
            </a:r>
            <a:r>
              <a:rPr lang="cs-CZ" dirty="0"/>
              <a:t>ástavy dechu</a:t>
            </a:r>
          </a:p>
        </p:txBody>
      </p:sp>
      <p:sp>
        <p:nvSpPr>
          <p:cNvPr id="3" name="Zástupný symbol pro obsah 2"/>
          <p:cNvSpPr>
            <a:spLocks noGrp="1"/>
          </p:cNvSpPr>
          <p:nvPr>
            <p:ph sz="quarter" idx="1"/>
          </p:nvPr>
        </p:nvSpPr>
        <p:spPr>
          <a:xfrm>
            <a:off x="467544" y="1556792"/>
            <a:ext cx="8291264" cy="4325112"/>
          </a:xfrm>
        </p:spPr>
        <p:txBody>
          <a:bodyPr>
            <a:normAutofit/>
          </a:bodyPr>
          <a:lstStyle/>
          <a:p>
            <a:r>
              <a:rPr lang="cs-CZ" sz="2400" dirty="0"/>
              <a:t>Obstrukce proudu vzduchu (nádor, alergické reakce, popáleniny, edém, bronchospasmus, laryngospasmus, trauma, krev, zvratky, zuby, protéza, jiné cizí těleso, atd.)</a:t>
            </a:r>
          </a:p>
          <a:p>
            <a:endParaRPr lang="cs-CZ" sz="2400" dirty="0"/>
          </a:p>
          <a:p>
            <a:r>
              <a:rPr lang="cs-CZ" sz="2400" dirty="0"/>
              <a:t>Útlum dýchacího centra (intoxikace, CMP).</a:t>
            </a:r>
          </a:p>
          <a:p>
            <a:endParaRPr lang="cs-CZ" sz="2400" dirty="0"/>
          </a:p>
          <a:p>
            <a:r>
              <a:rPr lang="cs-CZ" sz="2400" dirty="0"/>
              <a:t>Porucha krevního zásobení (embolie).</a:t>
            </a:r>
          </a:p>
          <a:p>
            <a:endParaRPr lang="cs-CZ" sz="2400" dirty="0"/>
          </a:p>
          <a:p>
            <a:r>
              <a:rPr lang="cs-CZ" sz="2400" dirty="0"/>
              <a:t>Porucha či poškození dýchacích orgánů a svalů (</a:t>
            </a:r>
            <a:r>
              <a:rPr lang="cs-CZ" sz="2400" dirty="0" err="1"/>
              <a:t>myastenia</a:t>
            </a:r>
            <a:r>
              <a:rPr lang="cs-CZ" sz="2400" dirty="0"/>
              <a:t> gravis).</a:t>
            </a:r>
          </a:p>
          <a:p>
            <a:endParaRPr lang="cs-CZ"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Něco k Áčku</a:t>
            </a:r>
          </a:p>
        </p:txBody>
      </p:sp>
      <p:sp>
        <p:nvSpPr>
          <p:cNvPr id="3" name="Zástupný symbol pro obsah 2"/>
          <p:cNvSpPr>
            <a:spLocks noGrp="1"/>
          </p:cNvSpPr>
          <p:nvPr>
            <p:ph sz="quarter" idx="1"/>
          </p:nvPr>
        </p:nvSpPr>
        <p:spPr/>
        <p:txBody>
          <a:bodyPr>
            <a:normAutofit/>
          </a:bodyPr>
          <a:lstStyle/>
          <a:p>
            <a:endParaRPr lang="cs-CZ" dirty="0"/>
          </a:p>
          <a:p>
            <a:r>
              <a:rPr lang="cs-CZ" dirty="0"/>
              <a:t>Hlavní rozdíl od laické BLS a jeho důvod.</a:t>
            </a:r>
          </a:p>
          <a:p>
            <a:endParaRPr lang="cs-CZ" dirty="0"/>
          </a:p>
          <a:p>
            <a:r>
              <a:rPr lang="cs-CZ" dirty="0"/>
              <a:t>Hledáme známky obstrukce.</a:t>
            </a:r>
          </a:p>
          <a:p>
            <a:pPr>
              <a:buNone/>
            </a:pPr>
            <a:endParaRPr lang="cs-CZ" dirty="0"/>
          </a:p>
          <a:p>
            <a:r>
              <a:rPr lang="cs-CZ" dirty="0"/>
              <a:t>Obstrukci řešíme, jako akutní stav.</a:t>
            </a:r>
          </a:p>
          <a:p>
            <a:pPr>
              <a:buNone/>
            </a:pPr>
            <a:endParaRPr lang="cs-CZ" dirty="0"/>
          </a:p>
          <a:p>
            <a:r>
              <a:rPr lang="cs-CZ" dirty="0"/>
              <a:t>Podáváme vysoké koncentrace kyslíku vhodnými prostředky.</a:t>
            </a:r>
          </a:p>
          <a:p>
            <a:endParaRPr lang="cs-CZ" dirty="0"/>
          </a:p>
          <a:p>
            <a:pPr>
              <a:buNone/>
            </a:pPr>
            <a:endParaRPr lang="cs-CZ" dirty="0"/>
          </a:p>
          <a:p>
            <a:pPr>
              <a:buNone/>
            </a:pPr>
            <a:endParaRPr lang="cs-CZ"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6"/>
          <p:cNvSpPr>
            <a:spLocks noGrp="1" noChangeArrowheads="1"/>
          </p:cNvSpPr>
          <p:nvPr>
            <p:ph type="title"/>
          </p:nvPr>
        </p:nvSpPr>
        <p:spPr>
          <a:xfrm>
            <a:off x="611560" y="446471"/>
            <a:ext cx="5603875" cy="908720"/>
          </a:xfrm>
        </p:spPr>
        <p:txBody>
          <a:bodyPr/>
          <a:lstStyle/>
          <a:p>
            <a:pPr eaLnBrk="1" hangingPunct="1"/>
            <a:r>
              <a:rPr lang="cs-CZ" dirty="0"/>
              <a:t>A – </a:t>
            </a:r>
            <a:r>
              <a:rPr lang="cs-CZ" dirty="0" err="1"/>
              <a:t>Airway</a:t>
            </a:r>
            <a:r>
              <a:rPr lang="cs-CZ" dirty="0"/>
              <a:t> (1)  </a:t>
            </a:r>
          </a:p>
        </p:txBody>
      </p:sp>
      <p:sp>
        <p:nvSpPr>
          <p:cNvPr id="55299" name="Rectangle 7"/>
          <p:cNvSpPr>
            <a:spLocks noGrp="1" noChangeArrowheads="1"/>
          </p:cNvSpPr>
          <p:nvPr>
            <p:ph sz="quarter" idx="1"/>
          </p:nvPr>
        </p:nvSpPr>
        <p:spPr>
          <a:xfrm>
            <a:off x="381000" y="1628800"/>
            <a:ext cx="8439472" cy="4763194"/>
          </a:xfrm>
        </p:spPr>
        <p:txBody>
          <a:bodyPr>
            <a:normAutofit fontScale="62500" lnSpcReduction="20000"/>
          </a:bodyPr>
          <a:lstStyle/>
          <a:p>
            <a:pPr marL="609600" indent="-609600" eaLnBrk="1" hangingPunct="1">
              <a:lnSpc>
                <a:spcPct val="120000"/>
              </a:lnSpc>
              <a:buClr>
                <a:srgbClr val="003399"/>
              </a:buClr>
              <a:buFont typeface="Wingdings" pitchFamily="2" charset="2"/>
              <a:buChar char="Ø"/>
            </a:pPr>
            <a:r>
              <a:rPr lang="cs-CZ" sz="3600" dirty="0"/>
              <a:t>Záklon hlavy – bez podložení šíje s mírným povysunutím dolní čelisti (v ALS pozor při suspektním poranění C-páteře)</a:t>
            </a:r>
          </a:p>
          <a:p>
            <a:pPr marL="609600" indent="-609600" eaLnBrk="1" hangingPunct="1">
              <a:lnSpc>
                <a:spcPct val="120000"/>
              </a:lnSpc>
              <a:buClr>
                <a:srgbClr val="003399"/>
              </a:buClr>
              <a:buFont typeface="Wingdings" pitchFamily="2" charset="2"/>
              <a:buChar char="Ø"/>
            </a:pPr>
            <a:endParaRPr lang="cs-CZ" sz="3600" dirty="0"/>
          </a:p>
          <a:p>
            <a:pPr marL="609600" indent="-609600" eaLnBrk="1" hangingPunct="1">
              <a:lnSpc>
                <a:spcPct val="120000"/>
              </a:lnSpc>
              <a:buClr>
                <a:srgbClr val="003399"/>
              </a:buClr>
              <a:buFont typeface="Wingdings" pitchFamily="2" charset="2"/>
              <a:buChar char="Ø"/>
            </a:pPr>
            <a:r>
              <a:rPr lang="cs-CZ" sz="3600" dirty="0"/>
              <a:t>Neutrální poloha u dětí do 1 roku, pouze nadzvednutí brady.</a:t>
            </a:r>
          </a:p>
          <a:p>
            <a:pPr marL="609600" indent="-609600" eaLnBrk="1" hangingPunct="1">
              <a:lnSpc>
                <a:spcPct val="120000"/>
              </a:lnSpc>
              <a:buClr>
                <a:srgbClr val="003399"/>
              </a:buClr>
              <a:buFont typeface="Wingdings" pitchFamily="2" charset="2"/>
              <a:buChar char="Ø"/>
            </a:pPr>
            <a:endParaRPr lang="cs-CZ" sz="3600" dirty="0"/>
          </a:p>
          <a:p>
            <a:pPr marL="609600" indent="-609600" eaLnBrk="1" hangingPunct="1">
              <a:lnSpc>
                <a:spcPct val="120000"/>
              </a:lnSpc>
              <a:buClr>
                <a:srgbClr val="003399"/>
              </a:buClr>
              <a:buFont typeface="Wingdings" pitchFamily="2" charset="2"/>
              <a:buChar char="Ø"/>
            </a:pPr>
            <a:r>
              <a:rPr lang="cs-CZ" sz="3600" dirty="0"/>
              <a:t>Trojitý manévr = záklon hlavy, předsunutí dolní čelisti, otevření DÚ – provádějí pouze zdravotníci nebo zaškolení jedinci (</a:t>
            </a:r>
            <a:r>
              <a:rPr lang="cs-CZ" sz="3600" dirty="0" err="1"/>
              <a:t>Esmarchův</a:t>
            </a:r>
            <a:r>
              <a:rPr lang="cs-CZ" sz="3600" dirty="0"/>
              <a:t> manévr)</a:t>
            </a:r>
          </a:p>
          <a:p>
            <a:pPr marL="609600" indent="-609600" eaLnBrk="1" hangingPunct="1">
              <a:lnSpc>
                <a:spcPct val="120000"/>
              </a:lnSpc>
              <a:buClr>
                <a:schemeClr val="tx1"/>
              </a:buClr>
              <a:buFont typeface="Wingdings" pitchFamily="2" charset="2"/>
              <a:buChar char="Ø"/>
            </a:pPr>
            <a:endParaRPr lang="cs-CZ" sz="3600" dirty="0"/>
          </a:p>
          <a:p>
            <a:pPr marL="609600" indent="-609600" eaLnBrk="1" hangingPunct="1">
              <a:lnSpc>
                <a:spcPct val="120000"/>
              </a:lnSpc>
              <a:buClr>
                <a:schemeClr val="tx1"/>
              </a:buClr>
              <a:buFont typeface="Wingdings" pitchFamily="2" charset="2"/>
              <a:buChar char="Ø"/>
            </a:pPr>
            <a:r>
              <a:rPr lang="cs-CZ" sz="3600" dirty="0"/>
              <a:t>Vyčistění DÚ, vyjímáme pouze viditelné překážky, nikdy prstem naslepo!  (zubní protézy- pevně držící náhrady nevyjímáme).</a:t>
            </a:r>
          </a:p>
        </p:txBody>
      </p:sp>
    </p:spTree>
  </p:cSld>
  <p:clrMapOvr>
    <a:masterClrMapping/>
  </p:clrMapOvr>
  <p:transition>
    <p:cu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Grp="1" noChangeArrowheads="1"/>
          </p:cNvSpPr>
          <p:nvPr>
            <p:ph type="title"/>
          </p:nvPr>
        </p:nvSpPr>
        <p:spPr>
          <a:xfrm>
            <a:off x="755576" y="437740"/>
            <a:ext cx="5603875" cy="827410"/>
          </a:xfrm>
        </p:spPr>
        <p:txBody>
          <a:bodyPr/>
          <a:lstStyle/>
          <a:p>
            <a:pPr eaLnBrk="1" hangingPunct="1"/>
            <a:r>
              <a:rPr lang="cs-CZ" dirty="0"/>
              <a:t>A – </a:t>
            </a:r>
            <a:r>
              <a:rPr lang="cs-CZ" dirty="0" err="1"/>
              <a:t>Airway</a:t>
            </a:r>
            <a:r>
              <a:rPr lang="cs-CZ" dirty="0"/>
              <a:t> (2)  </a:t>
            </a:r>
          </a:p>
        </p:txBody>
      </p:sp>
      <p:sp>
        <p:nvSpPr>
          <p:cNvPr id="58370" name="Rectangle 3"/>
          <p:cNvSpPr>
            <a:spLocks noGrp="1" noChangeArrowheads="1"/>
          </p:cNvSpPr>
          <p:nvPr>
            <p:ph sz="quarter" idx="1"/>
          </p:nvPr>
        </p:nvSpPr>
        <p:spPr>
          <a:xfrm>
            <a:off x="323528" y="1556792"/>
            <a:ext cx="8496944" cy="4449763"/>
          </a:xfrm>
        </p:spPr>
        <p:txBody>
          <a:bodyPr>
            <a:normAutofit/>
          </a:bodyPr>
          <a:lstStyle/>
          <a:p>
            <a:pPr marL="609600" indent="-609600" eaLnBrk="1" hangingPunct="1">
              <a:lnSpc>
                <a:spcPct val="90000"/>
              </a:lnSpc>
              <a:buClr>
                <a:schemeClr val="tx1"/>
              </a:buClr>
              <a:buFont typeface="Arial" pitchFamily="34" charset="0"/>
              <a:buChar char="•"/>
            </a:pPr>
            <a:endParaRPr lang="cs-CZ" sz="2800" dirty="0"/>
          </a:p>
          <a:p>
            <a:pPr marL="609600" indent="-609600" eaLnBrk="1" hangingPunct="1">
              <a:lnSpc>
                <a:spcPct val="90000"/>
              </a:lnSpc>
              <a:buClr>
                <a:schemeClr val="tx1"/>
              </a:buClr>
              <a:buFont typeface="Arial" pitchFamily="34" charset="0"/>
              <a:buChar char="•"/>
            </a:pPr>
            <a:r>
              <a:rPr lang="cs-CZ" sz="2800" dirty="0"/>
              <a:t>Při podezření na cizí těleso v dýchacích cestách - 5 úderů mezi lopatky dlaní jedné ruky (</a:t>
            </a:r>
            <a:r>
              <a:rPr lang="cs-CZ" sz="2800" dirty="0" err="1"/>
              <a:t>Gordonův</a:t>
            </a:r>
            <a:r>
              <a:rPr lang="cs-CZ" sz="2800" dirty="0"/>
              <a:t> úder).</a:t>
            </a:r>
          </a:p>
          <a:p>
            <a:pPr marL="609600" indent="-609600" eaLnBrk="1" hangingPunct="1">
              <a:lnSpc>
                <a:spcPct val="90000"/>
              </a:lnSpc>
              <a:buClr>
                <a:schemeClr val="tx1"/>
              </a:buClr>
              <a:buFont typeface="Arial" pitchFamily="34" charset="0"/>
              <a:buChar char="•"/>
            </a:pPr>
            <a:endParaRPr lang="cs-CZ" sz="2800" dirty="0"/>
          </a:p>
          <a:p>
            <a:pPr marL="609600" indent="-609600" eaLnBrk="1" hangingPunct="1">
              <a:lnSpc>
                <a:spcPct val="90000"/>
              </a:lnSpc>
              <a:buClr>
                <a:schemeClr val="tx1"/>
              </a:buClr>
              <a:buFont typeface="Arial" pitchFamily="34" charset="0"/>
              <a:buChar char="•"/>
            </a:pPr>
            <a:r>
              <a:rPr lang="cs-CZ" sz="2800" dirty="0"/>
              <a:t>5x </a:t>
            </a:r>
            <a:r>
              <a:rPr lang="cs-CZ" sz="2800" dirty="0" err="1"/>
              <a:t>Heimlichův</a:t>
            </a:r>
            <a:r>
              <a:rPr lang="cs-CZ" sz="2800" dirty="0"/>
              <a:t> hmat (také u těhotných v nižším stadiu těhotenství a obézních) pouze ve stoje nebo vsedě.</a:t>
            </a:r>
          </a:p>
          <a:p>
            <a:pPr marL="609600" indent="-609600" eaLnBrk="1" hangingPunct="1">
              <a:lnSpc>
                <a:spcPct val="90000"/>
              </a:lnSpc>
            </a:pPr>
            <a:endParaRPr lang="cs-CZ" sz="3600" dirty="0">
              <a:solidFill>
                <a:srgbClr val="003399"/>
              </a:solidFill>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85664" y="332656"/>
            <a:ext cx="8013576" cy="878160"/>
          </a:xfrm>
        </p:spPr>
        <p:txBody>
          <a:bodyPr>
            <a:normAutofit/>
          </a:bodyPr>
          <a:lstStyle/>
          <a:p>
            <a:r>
              <a:rPr lang="cs-CZ" dirty="0"/>
              <a:t>Diagnostika zástavy dýchání (1)</a:t>
            </a:r>
          </a:p>
        </p:txBody>
      </p:sp>
      <p:sp>
        <p:nvSpPr>
          <p:cNvPr id="3" name="Zástupný symbol pro obsah 2"/>
          <p:cNvSpPr>
            <a:spLocks noGrp="1"/>
          </p:cNvSpPr>
          <p:nvPr>
            <p:ph sz="quarter" idx="1"/>
          </p:nvPr>
        </p:nvSpPr>
        <p:spPr>
          <a:xfrm>
            <a:off x="395536" y="1412776"/>
            <a:ext cx="8229600" cy="4937760"/>
          </a:xfrm>
        </p:spPr>
        <p:txBody>
          <a:bodyPr>
            <a:normAutofit/>
          </a:bodyPr>
          <a:lstStyle/>
          <a:p>
            <a:r>
              <a:rPr lang="cs-CZ" dirty="0"/>
              <a:t>Široké odhalení hrudníku.</a:t>
            </a:r>
          </a:p>
          <a:p>
            <a:endParaRPr lang="cs-CZ" dirty="0"/>
          </a:p>
          <a:p>
            <a:r>
              <a:rPr lang="cs-CZ" dirty="0"/>
              <a:t>Záklon hlavy a povytažení dolní čelisti (tah za bradu směrem vzhůru). Trojitý manévr pouze u profesionálních zachránců.</a:t>
            </a:r>
          </a:p>
          <a:p>
            <a:endParaRPr lang="cs-CZ" dirty="0"/>
          </a:p>
          <a:p>
            <a:r>
              <a:rPr lang="cs-CZ" dirty="0"/>
              <a:t>Ucho a tvář nad nos a ústa postiženého. Očima sledujeme hrudní a břišní pohyby.</a:t>
            </a:r>
          </a:p>
          <a:p>
            <a:endParaRPr lang="cs-CZ" dirty="0">
              <a:solidFill>
                <a:srgbClr val="003399"/>
              </a:solidFill>
            </a:endParaRPr>
          </a:p>
          <a:p>
            <a:endParaRPr lang="cs-CZ" dirty="0">
              <a:solidFill>
                <a:srgbClr val="003399"/>
              </a:solidFill>
            </a:endParaRPr>
          </a:p>
          <a:p>
            <a:endParaRPr lang="cs-CZ"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Nadpis 1"/>
          <p:cNvSpPr>
            <a:spLocks noGrp="1"/>
          </p:cNvSpPr>
          <p:nvPr>
            <p:ph type="title"/>
          </p:nvPr>
        </p:nvSpPr>
        <p:spPr>
          <a:xfrm>
            <a:off x="395536" y="0"/>
            <a:ext cx="8229600" cy="1143000"/>
          </a:xfrm>
        </p:spPr>
        <p:txBody>
          <a:bodyPr/>
          <a:lstStyle/>
          <a:p>
            <a:pPr eaLnBrk="1" hangingPunct="1"/>
            <a:r>
              <a:rPr lang="cs-CZ" dirty="0"/>
              <a:t>Ještě jednou a naposled</a:t>
            </a:r>
          </a:p>
        </p:txBody>
      </p:sp>
      <p:sp>
        <p:nvSpPr>
          <p:cNvPr id="12291" name="Zástupný symbol pro obsah 3"/>
          <p:cNvSpPr>
            <a:spLocks noGrp="1"/>
          </p:cNvSpPr>
          <p:nvPr>
            <p:ph sz="quarter" idx="1"/>
          </p:nvPr>
        </p:nvSpPr>
        <p:spPr>
          <a:xfrm>
            <a:off x="457200" y="1920875"/>
            <a:ext cx="4038600" cy="4433888"/>
          </a:xfrm>
        </p:spPr>
        <p:txBody>
          <a:bodyPr/>
          <a:lstStyle/>
          <a:p>
            <a:pPr eaLnBrk="1" hangingPunct="1"/>
            <a:r>
              <a:rPr lang="cs-CZ" sz="2400" dirty="0">
                <a:solidFill>
                  <a:schemeClr val="accent6">
                    <a:lumMod val="50000"/>
                  </a:schemeClr>
                </a:solidFill>
                <a:latin typeface="Arial" pitchFamily="34" charset="0"/>
              </a:rPr>
              <a:t>Záklon hlavy se zvednutím brady</a:t>
            </a:r>
          </a:p>
        </p:txBody>
      </p:sp>
      <p:sp>
        <p:nvSpPr>
          <p:cNvPr id="12292" name="Zástupný symbol pro obsah 4"/>
          <p:cNvSpPr>
            <a:spLocks noGrp="1"/>
          </p:cNvSpPr>
          <p:nvPr>
            <p:ph sz="quarter" idx="2"/>
          </p:nvPr>
        </p:nvSpPr>
        <p:spPr>
          <a:xfrm>
            <a:off x="4648200" y="1920875"/>
            <a:ext cx="4038600" cy="4433888"/>
          </a:xfrm>
        </p:spPr>
        <p:txBody>
          <a:bodyPr/>
          <a:lstStyle/>
          <a:p>
            <a:pPr eaLnBrk="1" hangingPunct="1"/>
            <a:r>
              <a:rPr lang="cs-CZ" sz="2400" dirty="0">
                <a:solidFill>
                  <a:schemeClr val="accent6">
                    <a:lumMod val="50000"/>
                  </a:schemeClr>
                </a:solidFill>
                <a:latin typeface="Arial" pitchFamily="34" charset="0"/>
              </a:rPr>
              <a:t>Kontrola dechové aktivity: vidím, slyším, cítím (10 s)</a:t>
            </a:r>
          </a:p>
        </p:txBody>
      </p:sp>
      <p:pic>
        <p:nvPicPr>
          <p:cNvPr id="12293" name="Obrázek 6" descr="A.bmp"/>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2780928"/>
            <a:ext cx="3200400" cy="368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Obrázek 7" descr="A1.bmp"/>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4400" y="2895600"/>
            <a:ext cx="4040188"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Obrázek 8" descr="copyright.bmp"/>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9800" y="6400800"/>
            <a:ext cx="296227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5"/>
          <p:cNvPicPr>
            <a:picLocks noGrp="1" noChangeAspect="1" noChangeArrowheads="1"/>
          </p:cNvPicPr>
          <p:nvPr>
            <p:ph/>
          </p:nvPr>
        </p:nvPicPr>
        <p:blipFill>
          <a:blip r:embed="rId2" cstate="print"/>
          <a:srcRect/>
          <a:stretch>
            <a:fillRect/>
          </a:stretch>
        </p:blipFill>
        <p:spPr>
          <a:xfrm>
            <a:off x="684213" y="1268413"/>
            <a:ext cx="7559675" cy="403225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Něco k Béčku</a:t>
            </a:r>
          </a:p>
        </p:txBody>
      </p:sp>
      <p:sp>
        <p:nvSpPr>
          <p:cNvPr id="3" name="Zástupný symbol pro obsah 2"/>
          <p:cNvSpPr>
            <a:spLocks noGrp="1"/>
          </p:cNvSpPr>
          <p:nvPr>
            <p:ph sz="quarter" idx="1"/>
          </p:nvPr>
        </p:nvSpPr>
        <p:spPr/>
        <p:txBody>
          <a:bodyPr/>
          <a:lstStyle/>
          <a:p>
            <a:endParaRPr lang="cs-CZ" dirty="0"/>
          </a:p>
          <a:p>
            <a:r>
              <a:rPr lang="cs-CZ" dirty="0"/>
              <a:t>Zrak – sluch – cit</a:t>
            </a:r>
          </a:p>
          <a:p>
            <a:endParaRPr lang="cs-CZ" dirty="0"/>
          </a:p>
          <a:p>
            <a:r>
              <a:rPr lang="cs-CZ" dirty="0"/>
              <a:t>Charakter dechového vzorce a symetrii</a:t>
            </a:r>
          </a:p>
          <a:p>
            <a:endParaRPr lang="cs-CZ" dirty="0"/>
          </a:p>
          <a:p>
            <a:r>
              <a:rPr lang="cs-CZ" dirty="0"/>
              <a:t>Pulzní </a:t>
            </a:r>
            <a:r>
              <a:rPr lang="cs-CZ" dirty="0" err="1"/>
              <a:t>oxymetr</a:t>
            </a:r>
            <a:r>
              <a:rPr lang="cs-CZ" dirty="0"/>
              <a:t> neměří koncentraci oxidu uhličitého!!</a:t>
            </a:r>
          </a:p>
          <a:p>
            <a:endParaRPr lang="cs-CZ" dirty="0"/>
          </a:p>
          <a:p>
            <a:r>
              <a:rPr lang="cs-CZ" dirty="0"/>
              <a:t>Posloucháme plíce https://www.youtube.com/watch?v=TlgP8MzlMaw</a:t>
            </a:r>
          </a:p>
          <a:p>
            <a:endParaRPr lang="cs-CZ" dirty="0"/>
          </a:p>
          <a:p>
            <a:endParaRPr lang="cs-CZ" dirty="0"/>
          </a:p>
          <a:p>
            <a:endParaRPr lang="cs-CZ" dirty="0"/>
          </a:p>
          <a:p>
            <a:endParaRPr lang="cs-CZ" dirty="0"/>
          </a:p>
          <a:p>
            <a:endParaRPr lang="cs-CZ" dirty="0"/>
          </a:p>
          <a:p>
            <a:endParaRPr lang="cs-CZ"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99592" y="265212"/>
            <a:ext cx="6096000" cy="1143000"/>
          </a:xfrm>
        </p:spPr>
        <p:txBody>
          <a:bodyPr/>
          <a:lstStyle/>
          <a:p>
            <a:pPr eaLnBrk="1" hangingPunct="1"/>
            <a:r>
              <a:rPr lang="cs-CZ" dirty="0"/>
              <a:t>B – </a:t>
            </a:r>
            <a:r>
              <a:rPr lang="cs-CZ" dirty="0" err="1"/>
              <a:t>Breathing</a:t>
            </a:r>
            <a:r>
              <a:rPr lang="cs-CZ" dirty="0"/>
              <a:t> v BLS (1)</a:t>
            </a:r>
          </a:p>
        </p:txBody>
      </p:sp>
      <p:sp>
        <p:nvSpPr>
          <p:cNvPr id="61443" name="Rectangle 3"/>
          <p:cNvSpPr>
            <a:spLocks noGrp="1" noChangeArrowheads="1"/>
          </p:cNvSpPr>
          <p:nvPr>
            <p:ph sz="quarter" idx="1"/>
          </p:nvPr>
        </p:nvSpPr>
        <p:spPr>
          <a:xfrm>
            <a:off x="467544" y="1268760"/>
            <a:ext cx="8251006" cy="4752528"/>
          </a:xfrm>
        </p:spPr>
        <p:txBody>
          <a:bodyPr>
            <a:normAutofit/>
          </a:bodyPr>
          <a:lstStyle/>
          <a:p>
            <a:pPr marL="533400" indent="-533400" eaLnBrk="1" hangingPunct="1">
              <a:lnSpc>
                <a:spcPct val="80000"/>
              </a:lnSpc>
              <a:buNone/>
            </a:pPr>
            <a:endParaRPr lang="cs-CZ" dirty="0"/>
          </a:p>
          <a:p>
            <a:pPr marL="533400" indent="-533400" eaLnBrk="1" hangingPunct="1">
              <a:lnSpc>
                <a:spcPct val="80000"/>
              </a:lnSpc>
              <a:buFont typeface="Wingdings" pitchFamily="2" charset="2"/>
              <a:buChar char="Ø"/>
            </a:pPr>
            <a:r>
              <a:rPr lang="cs-CZ" dirty="0"/>
              <a:t>Nos používáme v případech, kdy ústa jsou poraněna, někdy profesionální zachránci u tonoucích ve vodě (záleží na plováku)</a:t>
            </a:r>
          </a:p>
          <a:p>
            <a:pPr marL="533400" indent="-533400" eaLnBrk="1" hangingPunct="1">
              <a:lnSpc>
                <a:spcPct val="80000"/>
              </a:lnSpc>
              <a:buFont typeface="Wingdings" pitchFamily="2" charset="2"/>
              <a:buChar char="Ø"/>
            </a:pPr>
            <a:endParaRPr lang="cs-CZ" dirty="0"/>
          </a:p>
          <a:p>
            <a:pPr marL="533400" indent="-533400" eaLnBrk="1" hangingPunct="1">
              <a:lnSpc>
                <a:spcPct val="80000"/>
              </a:lnSpc>
              <a:buFont typeface="Wingdings" pitchFamily="2" charset="2"/>
              <a:buChar char="Ø"/>
            </a:pPr>
            <a:r>
              <a:rPr lang="cs-CZ" dirty="0"/>
              <a:t>Vdech má být pomalý, má trvat asi 1s, aby se zmenšilo nebezpečí insuflace žaludku vzduchem.</a:t>
            </a:r>
          </a:p>
          <a:p>
            <a:pPr marL="533400" indent="-533400" eaLnBrk="1" hangingPunct="1">
              <a:lnSpc>
                <a:spcPct val="80000"/>
              </a:lnSpc>
              <a:buFont typeface="Wingdings" pitchFamily="2" charset="2"/>
              <a:buChar char="Ø"/>
            </a:pPr>
            <a:endParaRPr lang="cs-CZ" dirty="0"/>
          </a:p>
          <a:p>
            <a:pPr marL="533400" indent="-533400" eaLnBrk="1" hangingPunct="1">
              <a:lnSpc>
                <a:spcPct val="80000"/>
              </a:lnSpc>
              <a:buFont typeface="Wingdings" pitchFamily="2" charset="2"/>
              <a:buChar char="Ø"/>
            </a:pPr>
            <a:r>
              <a:rPr lang="cs-CZ" dirty="0"/>
              <a:t>Zachránce se usilovně </a:t>
            </a:r>
            <a:r>
              <a:rPr lang="cs-CZ" u="sng" dirty="0"/>
              <a:t>ne</a:t>
            </a:r>
            <a:r>
              <a:rPr lang="cs-CZ" dirty="0"/>
              <a:t>nadechuje, vdechů má být 6 – 8/min.</a:t>
            </a:r>
            <a:r>
              <a:rPr lang="cs-CZ" sz="1600" dirty="0"/>
              <a:t>     </a:t>
            </a:r>
          </a:p>
          <a:p>
            <a:pPr marL="533400" indent="-533400" eaLnBrk="1" hangingPunct="1">
              <a:lnSpc>
                <a:spcPct val="80000"/>
              </a:lnSpc>
              <a:buFont typeface="Wingdings" pitchFamily="2" charset="2"/>
              <a:buChar char="Ø"/>
            </a:pPr>
            <a:endParaRPr lang="cs-CZ" sz="1600" dirty="0"/>
          </a:p>
          <a:p>
            <a:pPr marL="533400" indent="-533400" eaLnBrk="1" hangingPunct="1">
              <a:lnSpc>
                <a:spcPct val="80000"/>
              </a:lnSpc>
              <a:buFont typeface="Wingdings" pitchFamily="2" charset="2"/>
              <a:buChar char="Ø"/>
            </a:pPr>
            <a:r>
              <a:rPr lang="cs-CZ" sz="2400" dirty="0"/>
              <a:t>K nezbytnému monitoringu již patří i </a:t>
            </a:r>
            <a:r>
              <a:rPr lang="cs-CZ" sz="2400" dirty="0" err="1"/>
              <a:t>kapnografie</a:t>
            </a:r>
            <a:endParaRPr lang="cs-CZ" sz="2400" dirty="0"/>
          </a:p>
        </p:txBody>
      </p:sp>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Přenosný </a:t>
            </a:r>
            <a:r>
              <a:rPr lang="cs-CZ" dirty="0" err="1"/>
              <a:t>kapnometr</a:t>
            </a:r>
            <a:endParaRPr lang="en-US" dirty="0"/>
          </a:p>
        </p:txBody>
      </p:sp>
      <p:pic>
        <p:nvPicPr>
          <p:cNvPr id="4" name="Zástupný symbol pro obsah 3"/>
          <p:cNvPicPr>
            <a:picLocks noGrp="1" noChangeAspect="1"/>
          </p:cNvPicPr>
          <p:nvPr>
            <p:ph sz="quarter" idx="1"/>
          </p:nvPr>
        </p:nvPicPr>
        <p:blipFill>
          <a:blip r:embed="rId2"/>
          <a:stretch>
            <a:fillRect/>
          </a:stretch>
        </p:blipFill>
        <p:spPr>
          <a:xfrm>
            <a:off x="1885222" y="1219200"/>
            <a:ext cx="5373555" cy="4937125"/>
          </a:xfrm>
          <a:prstGeom prst="rect">
            <a:avLst/>
          </a:prstGeom>
          <a:ln>
            <a:noFill/>
          </a:ln>
          <a:effectLst>
            <a:softEdge rad="112500"/>
          </a:effectLst>
        </p:spPr>
      </p:pic>
    </p:spTree>
    <p:extLst>
      <p:ext uri="{BB962C8B-B14F-4D97-AF65-F5344CB8AC3E}">
        <p14:creationId xmlns:p14="http://schemas.microsoft.com/office/powerpoint/2010/main" val="2407626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Brainstorming</a:t>
            </a:r>
            <a:endParaRPr lang="en-US" dirty="0"/>
          </a:p>
        </p:txBody>
      </p:sp>
      <p:sp>
        <p:nvSpPr>
          <p:cNvPr id="3" name="Zástupný symbol pro obsah 2"/>
          <p:cNvSpPr>
            <a:spLocks noGrp="1"/>
          </p:cNvSpPr>
          <p:nvPr>
            <p:ph sz="quarter" idx="1"/>
          </p:nvPr>
        </p:nvSpPr>
        <p:spPr/>
        <p:txBody>
          <a:bodyPr/>
          <a:lstStyle/>
          <a:p>
            <a:endParaRPr lang="cs-CZ" dirty="0"/>
          </a:p>
          <a:p>
            <a:r>
              <a:rPr lang="cs-CZ" dirty="0"/>
              <a:t>Jak chybujeme při zajišťování DC a při péči o ně?</a:t>
            </a:r>
            <a:endParaRPr lang="en-US" dirty="0"/>
          </a:p>
        </p:txBody>
      </p:sp>
      <p:pic>
        <p:nvPicPr>
          <p:cNvPr id="4" name="Obrázek 3"/>
          <p:cNvPicPr>
            <a:picLocks noChangeAspect="1"/>
          </p:cNvPicPr>
          <p:nvPr/>
        </p:nvPicPr>
        <p:blipFill>
          <a:blip r:embed="rId3"/>
          <a:stretch>
            <a:fillRect/>
          </a:stretch>
        </p:blipFill>
        <p:spPr>
          <a:xfrm>
            <a:off x="4932040" y="2852936"/>
            <a:ext cx="2961332" cy="3028532"/>
          </a:xfrm>
          <a:prstGeom prst="rect">
            <a:avLst/>
          </a:prstGeom>
          <a:ln>
            <a:noFill/>
          </a:ln>
          <a:effectLst>
            <a:softEdge rad="112500"/>
          </a:effectLst>
        </p:spPr>
      </p:pic>
    </p:spTree>
    <p:extLst>
      <p:ext uri="{BB962C8B-B14F-4D97-AF65-F5344CB8AC3E}">
        <p14:creationId xmlns:p14="http://schemas.microsoft.com/office/powerpoint/2010/main" val="40618491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6"/>
          <p:cNvSpPr>
            <a:spLocks noGrp="1" noChangeArrowheads="1"/>
          </p:cNvSpPr>
          <p:nvPr>
            <p:ph type="title"/>
          </p:nvPr>
        </p:nvSpPr>
        <p:spPr/>
        <p:txBody>
          <a:bodyPr/>
          <a:lstStyle/>
          <a:p>
            <a:pPr eaLnBrk="1" hangingPunct="1"/>
            <a:r>
              <a:rPr lang="cs-CZ"/>
              <a:t>Gordonův úder</a:t>
            </a:r>
          </a:p>
        </p:txBody>
      </p:sp>
      <p:pic>
        <p:nvPicPr>
          <p:cNvPr id="289797" name="Picture 5" descr="Gordonův úder u většího dítěte"/>
          <p:cNvPicPr>
            <a:picLocks noGrp="1" noChangeAspect="1" noChangeArrowheads="1"/>
          </p:cNvPicPr>
          <p:nvPr>
            <p:ph sz="quarter" idx="1"/>
          </p:nvPr>
        </p:nvPicPr>
        <p:blipFill>
          <a:blip r:embed="rId3" cstate="print"/>
          <a:stretch>
            <a:fillRect/>
          </a:stretch>
        </p:blipFill>
        <p:spPr>
          <a:xfrm>
            <a:off x="3215640" y="2380170"/>
            <a:ext cx="2712720" cy="2615184"/>
          </a:xfrm>
          <a:ln>
            <a:solidFill>
              <a:schemeClr val="tx2"/>
            </a:solid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box(out)">
                                      <p:cBhvr>
                                        <p:cTn id="7" dur="500"/>
                                        <p:tgtEl>
                                          <p:spTgt spid="289797"/>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6"/>
          <p:cNvSpPr>
            <a:spLocks noGrp="1" noChangeArrowheads="1"/>
          </p:cNvSpPr>
          <p:nvPr>
            <p:ph type="title"/>
          </p:nvPr>
        </p:nvSpPr>
        <p:spPr>
          <a:xfrm>
            <a:off x="467544" y="764704"/>
            <a:ext cx="8229600" cy="1066800"/>
          </a:xfrm>
        </p:spPr>
        <p:txBody>
          <a:bodyPr/>
          <a:lstStyle/>
          <a:p>
            <a:pPr eaLnBrk="1" hangingPunct="1"/>
            <a:r>
              <a:rPr lang="cs-CZ" dirty="0" err="1"/>
              <a:t>Heimlichův</a:t>
            </a:r>
            <a:r>
              <a:rPr lang="cs-CZ" dirty="0"/>
              <a:t> manévr</a:t>
            </a:r>
          </a:p>
        </p:txBody>
      </p:sp>
      <p:pic>
        <p:nvPicPr>
          <p:cNvPr id="60419" name="Picture 5"/>
          <p:cNvPicPr>
            <a:picLocks noGrp="1" noChangeAspect="1" noChangeArrowheads="1"/>
          </p:cNvPicPr>
          <p:nvPr>
            <p:ph sz="quarter" idx="1"/>
          </p:nvPr>
        </p:nvPicPr>
        <p:blipFill>
          <a:blip r:embed="rId3" cstate="print"/>
          <a:srcRect/>
          <a:stretch>
            <a:fillRect/>
          </a:stretch>
        </p:blipFill>
        <p:spPr>
          <a:xfrm>
            <a:off x="1115616" y="1844824"/>
            <a:ext cx="6264275" cy="3816350"/>
          </a:xfrm>
        </p:spPr>
      </p:pic>
      <p:sp>
        <p:nvSpPr>
          <p:cNvPr id="4" name="Obdélník 3"/>
          <p:cNvSpPr/>
          <p:nvPr/>
        </p:nvSpPr>
        <p:spPr>
          <a:xfrm>
            <a:off x="491825" y="5229200"/>
            <a:ext cx="7704856" cy="1089529"/>
          </a:xfrm>
          <a:prstGeom prst="rect">
            <a:avLst/>
          </a:prstGeom>
        </p:spPr>
        <p:txBody>
          <a:bodyPr wrap="square">
            <a:spAutoFit/>
          </a:bodyPr>
          <a:lstStyle/>
          <a:p>
            <a:pPr>
              <a:lnSpc>
                <a:spcPct val="90000"/>
              </a:lnSpc>
              <a:buFont typeface="Arial" pitchFamily="34" charset="0"/>
              <a:buChar char="•"/>
            </a:pPr>
            <a:r>
              <a:rPr lang="cs-CZ" dirty="0"/>
              <a:t> Pokud použijete HM, nutno zapsat vždy do dokumentace/předat  </a:t>
            </a:r>
            <a:br>
              <a:rPr lang="cs-CZ" dirty="0"/>
            </a:br>
            <a:r>
              <a:rPr lang="cs-CZ" dirty="0"/>
              <a:t>  ZZS – nutno provést USG břicha.</a:t>
            </a:r>
          </a:p>
          <a:p>
            <a:pPr>
              <a:lnSpc>
                <a:spcPct val="90000"/>
              </a:lnSpc>
              <a:buFont typeface="Arial" pitchFamily="34" charset="0"/>
              <a:buChar char="•"/>
            </a:pPr>
            <a:r>
              <a:rPr lang="cs-CZ" dirty="0"/>
              <a:t> </a:t>
            </a:r>
            <a:r>
              <a:rPr lang="cs-CZ" dirty="0" err="1"/>
              <a:t>Heimlichův</a:t>
            </a:r>
            <a:r>
              <a:rPr lang="cs-CZ" dirty="0"/>
              <a:t> manévr se nesmí používat u dětí mladších než  rok a u dětí velmi malého vzrůstu.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4"/>
          <p:cNvSpPr>
            <a:spLocks noGrp="1" noChangeArrowheads="1"/>
          </p:cNvSpPr>
          <p:nvPr>
            <p:ph type="title"/>
          </p:nvPr>
        </p:nvSpPr>
        <p:spPr>
          <a:xfrm>
            <a:off x="395536" y="0"/>
            <a:ext cx="8229600" cy="1066800"/>
          </a:xfrm>
        </p:spPr>
        <p:txBody>
          <a:bodyPr/>
          <a:lstStyle/>
          <a:p>
            <a:pPr eaLnBrk="1" hangingPunct="1"/>
            <a:endParaRPr lang="cs-CZ" dirty="0"/>
          </a:p>
        </p:txBody>
      </p:sp>
      <p:sp>
        <p:nvSpPr>
          <p:cNvPr id="63490" name="Rectangle 3"/>
          <p:cNvSpPr>
            <a:spLocks noGrp="1" noChangeArrowheads="1"/>
          </p:cNvSpPr>
          <p:nvPr>
            <p:ph sz="quarter" idx="1"/>
          </p:nvPr>
        </p:nvSpPr>
        <p:spPr>
          <a:xfrm>
            <a:off x="395536" y="1412776"/>
            <a:ext cx="8280920" cy="4456707"/>
          </a:xfrm>
        </p:spPr>
        <p:txBody>
          <a:bodyPr>
            <a:normAutofit/>
          </a:bodyPr>
          <a:lstStyle/>
          <a:p>
            <a:pPr eaLnBrk="1" hangingPunct="1">
              <a:buFont typeface="Arial" pitchFamily="34" charset="0"/>
              <a:buChar char="•"/>
            </a:pPr>
            <a:r>
              <a:rPr lang="cs-CZ" dirty="0"/>
              <a:t>Objem vdechovaného vzduchu je závislý na konstituci postiženého i zachránce.</a:t>
            </a:r>
          </a:p>
          <a:p>
            <a:pPr eaLnBrk="1" hangingPunct="1">
              <a:buFont typeface="Arial" pitchFamily="34" charset="0"/>
              <a:buChar char="•"/>
            </a:pPr>
            <a:endParaRPr lang="cs-CZ" dirty="0"/>
          </a:p>
          <a:p>
            <a:pPr eaLnBrk="1" hangingPunct="1">
              <a:buFont typeface="Arial" pitchFamily="34" charset="0"/>
              <a:buChar char="•"/>
            </a:pPr>
            <a:r>
              <a:rPr lang="cs-CZ" dirty="0"/>
              <a:t>U dospělých by měl být mezi 500 - 700ml (asi 6 - 7ml/kg </a:t>
            </a:r>
            <a:r>
              <a:rPr lang="cs-CZ" dirty="0" err="1"/>
              <a:t>t</a:t>
            </a:r>
            <a:r>
              <a:rPr lang="cs-CZ" dirty="0"/>
              <a:t>. hm.)</a:t>
            </a:r>
          </a:p>
          <a:p>
            <a:pPr eaLnBrk="1" hangingPunct="1">
              <a:buFont typeface="Wingdings" pitchFamily="2" charset="2"/>
              <a:buNone/>
            </a:pPr>
            <a:endParaRPr lang="cs-CZ" sz="2800" dirty="0"/>
          </a:p>
          <a:p>
            <a:pPr eaLnBrk="1" hangingPunct="1">
              <a:buFontTx/>
              <a:buNone/>
            </a:pPr>
            <a:r>
              <a:rPr lang="cs-CZ" sz="4000" dirty="0"/>
              <a:t>!!!Vyvarujeme se hyperventilace!!!</a:t>
            </a:r>
          </a:p>
          <a:p>
            <a:pPr eaLnBrk="1" hangingPunct="1">
              <a:buFontTx/>
              <a:buNone/>
            </a:pPr>
            <a:endParaRPr lang="cs-CZ" sz="4000" dirty="0"/>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cs-CZ"/>
              <a:t>Zotavovací poloha</a:t>
            </a:r>
          </a:p>
        </p:txBody>
      </p:sp>
      <p:pic>
        <p:nvPicPr>
          <p:cNvPr id="76803" name="Picture 4"/>
          <p:cNvPicPr>
            <a:picLocks noGrp="1" noChangeAspect="1" noChangeArrowheads="1"/>
          </p:cNvPicPr>
          <p:nvPr>
            <p:ph sz="quarter" idx="1"/>
          </p:nvPr>
        </p:nvPicPr>
        <p:blipFill>
          <a:blip r:embed="rId3" cstate="print"/>
          <a:srcRect/>
          <a:stretch>
            <a:fillRect/>
          </a:stretch>
        </p:blipFill>
        <p:spPr>
          <a:xfrm>
            <a:off x="685769" y="1988840"/>
            <a:ext cx="7765981" cy="2304256"/>
          </a:xfrm>
        </p:spPr>
      </p:pic>
      <p:sp>
        <p:nvSpPr>
          <p:cNvPr id="3" name="TextovéPole 2"/>
          <p:cNvSpPr txBox="1"/>
          <p:nvPr/>
        </p:nvSpPr>
        <p:spPr>
          <a:xfrm>
            <a:off x="540714" y="4653136"/>
            <a:ext cx="8223121" cy="1200329"/>
          </a:xfrm>
          <a:prstGeom prst="rect">
            <a:avLst/>
          </a:prstGeom>
          <a:noFill/>
        </p:spPr>
        <p:txBody>
          <a:bodyPr wrap="square" rtlCol="0">
            <a:spAutoFit/>
          </a:bodyPr>
          <a:lstStyle/>
          <a:p>
            <a:pPr marL="285750" indent="-285750">
              <a:buFontTx/>
              <a:buChar char="-"/>
            </a:pPr>
            <a:r>
              <a:rPr lang="cs-CZ" dirty="0"/>
              <a:t>Zotavovací polohu je nutno zvážit při podezření na poranění C-páteře, jinak se do této polohy postižený otáčí, jakmile jste si jisti, že dýchá sám.</a:t>
            </a:r>
          </a:p>
          <a:p>
            <a:pPr marL="285750" indent="-285750">
              <a:buFontTx/>
              <a:buChar char="-"/>
            </a:pPr>
            <a:r>
              <a:rPr lang="cs-CZ" dirty="0"/>
              <a:t>Je nutné se vyvarovat tlaku na hrudník.</a:t>
            </a:r>
          </a:p>
          <a:p>
            <a:endParaRPr lang="cs-CZ"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550" y="404664"/>
            <a:ext cx="8064900" cy="451576"/>
          </a:xfrm>
        </p:spPr>
        <p:txBody>
          <a:bodyPr>
            <a:normAutofit fontScale="90000"/>
          </a:bodyPr>
          <a:lstStyle/>
          <a:p>
            <a:r>
              <a:rPr lang="cs-CZ" dirty="0"/>
              <a:t>Za nepřítomnost dýchání považujeme</a:t>
            </a:r>
          </a:p>
        </p:txBody>
      </p:sp>
      <p:sp>
        <p:nvSpPr>
          <p:cNvPr id="3" name="Zástupný symbol pro obsah 2"/>
          <p:cNvSpPr>
            <a:spLocks noGrp="1"/>
          </p:cNvSpPr>
          <p:nvPr>
            <p:ph sz="quarter" idx="1"/>
          </p:nvPr>
        </p:nvSpPr>
        <p:spPr>
          <a:xfrm>
            <a:off x="395536" y="1628800"/>
            <a:ext cx="7992888" cy="4937760"/>
          </a:xfrm>
        </p:spPr>
        <p:txBody>
          <a:bodyPr>
            <a:normAutofit/>
          </a:bodyPr>
          <a:lstStyle/>
          <a:p>
            <a:endParaRPr lang="cs-CZ" dirty="0">
              <a:solidFill>
                <a:srgbClr val="002060"/>
              </a:solidFill>
            </a:endParaRPr>
          </a:p>
          <a:p>
            <a:r>
              <a:rPr lang="cs-CZ" dirty="0"/>
              <a:t>Nepřítomné dýchací pohyby.</a:t>
            </a:r>
          </a:p>
          <a:p>
            <a:endParaRPr lang="cs-CZ" dirty="0"/>
          </a:p>
          <a:p>
            <a:r>
              <a:rPr lang="cs-CZ" dirty="0"/>
              <a:t>Přítomny dýchací pohyby, ale vázne výměna vzduchu.</a:t>
            </a:r>
          </a:p>
          <a:p>
            <a:endParaRPr lang="cs-CZ" dirty="0"/>
          </a:p>
          <a:p>
            <a:r>
              <a:rPr lang="cs-CZ" dirty="0"/>
              <a:t>Gasping  je v prvních minutách  přítomen u </a:t>
            </a:r>
            <a:br>
              <a:rPr lang="cs-CZ" dirty="0"/>
            </a:br>
            <a:r>
              <a:rPr lang="cs-CZ" dirty="0"/>
              <a:t>40 % zástav oběhu.</a:t>
            </a:r>
          </a:p>
          <a:p>
            <a:endParaRPr lang="cs-CZ" dirty="0"/>
          </a:p>
          <a:p>
            <a:r>
              <a:rPr lang="cs-CZ" dirty="0"/>
              <a:t>Cyanóza</a:t>
            </a:r>
          </a:p>
          <a:p>
            <a:pPr>
              <a:buNone/>
            </a:pPr>
            <a:endParaRPr lang="cs-CZ" dirty="0">
              <a:solidFill>
                <a:srgbClr val="003399"/>
              </a:solidFill>
            </a:endParaRPr>
          </a:p>
          <a:p>
            <a:endParaRPr lang="cs-CZ" dirty="0">
              <a:solidFill>
                <a:srgbClr val="003399"/>
              </a:solidFill>
            </a:endParaRPr>
          </a:p>
          <a:p>
            <a:endParaRPr lang="cs-CZ" dirty="0">
              <a:solidFill>
                <a:srgbClr val="003399"/>
              </a:solidFill>
            </a:endParaRPr>
          </a:p>
          <a:p>
            <a:endParaRPr lang="cs-CZ"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347864" y="2724755"/>
            <a:ext cx="8229600" cy="990600"/>
          </a:xfrm>
        </p:spPr>
        <p:txBody>
          <a:bodyPr/>
          <a:lstStyle/>
          <a:p>
            <a:r>
              <a:rPr lang="cs-CZ" dirty="0"/>
              <a:t>4 T a 4 H </a:t>
            </a:r>
            <a:endParaRPr lang="en-US" dirty="0"/>
          </a:p>
        </p:txBody>
      </p:sp>
      <p:sp>
        <p:nvSpPr>
          <p:cNvPr id="3" name="Zástupný symbol pro obsah 2"/>
          <p:cNvSpPr>
            <a:spLocks noGrp="1"/>
          </p:cNvSpPr>
          <p:nvPr>
            <p:ph sz="quarter" idx="1"/>
          </p:nvPr>
        </p:nvSpPr>
        <p:spPr>
          <a:xfrm>
            <a:off x="539552" y="1246475"/>
            <a:ext cx="8229600" cy="4937760"/>
          </a:xfrm>
        </p:spPr>
        <p:txBody>
          <a:bodyPr/>
          <a:lstStyle/>
          <a:p>
            <a:r>
              <a:rPr lang="cs-CZ" dirty="0"/>
              <a:t>Co to je ?</a:t>
            </a:r>
            <a:endParaRPr lang="en-US" dirty="0"/>
          </a:p>
        </p:txBody>
      </p:sp>
    </p:spTree>
    <p:extLst>
      <p:ext uri="{BB962C8B-B14F-4D97-AF65-F5344CB8AC3E}">
        <p14:creationId xmlns:p14="http://schemas.microsoft.com/office/powerpoint/2010/main" val="644570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95536" y="476672"/>
            <a:ext cx="8229600" cy="990600"/>
          </a:xfrm>
        </p:spPr>
        <p:txBody>
          <a:bodyPr>
            <a:normAutofit fontScale="90000"/>
          </a:bodyPr>
          <a:lstStyle/>
          <a:p>
            <a:r>
              <a:rPr lang="cs-CZ" dirty="0"/>
              <a:t>Nezapomínejme na reverzibilní příčiny</a:t>
            </a:r>
            <a:br>
              <a:rPr lang="cs-CZ" dirty="0"/>
            </a:br>
            <a:endParaRPr lang="cs-CZ" dirty="0"/>
          </a:p>
        </p:txBody>
      </p:sp>
      <p:pic>
        <p:nvPicPr>
          <p:cNvPr id="4" name="Obrázek 3" descr="984b78e1b94e0783a78ced48c0eb1ea9.jpg"/>
          <p:cNvPicPr>
            <a:picLocks noChangeAspect="1"/>
          </p:cNvPicPr>
          <p:nvPr/>
        </p:nvPicPr>
        <p:blipFill>
          <a:blip r:embed="rId3" cstate="print"/>
          <a:stretch>
            <a:fillRect/>
          </a:stretch>
        </p:blipFill>
        <p:spPr>
          <a:xfrm>
            <a:off x="3275856" y="1484784"/>
            <a:ext cx="3168352" cy="439248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p:cNvSpPr>
            <a:spLocks noGrp="1"/>
          </p:cNvSpPr>
          <p:nvPr>
            <p:ph type="title"/>
          </p:nvPr>
        </p:nvSpPr>
        <p:spPr>
          <a:xfrm>
            <a:off x="457200" y="2276872"/>
            <a:ext cx="8229600" cy="914400"/>
          </a:xfrm>
        </p:spPr>
        <p:txBody>
          <a:bodyPr/>
          <a:lstStyle/>
          <a:p>
            <a:r>
              <a:rPr lang="cs-CZ" dirty="0"/>
              <a:t>Když má pacient pulz a nedýchá?</a:t>
            </a:r>
          </a:p>
        </p:txBody>
      </p:sp>
      <p:sp>
        <p:nvSpPr>
          <p:cNvPr id="7" name="Podnadpis 6"/>
          <p:cNvSpPr>
            <a:spLocks noGrp="1"/>
          </p:cNvSpPr>
          <p:nvPr>
            <p:ph type="subTitle" idx="4294967295"/>
          </p:nvPr>
        </p:nvSpPr>
        <p:spPr>
          <a:xfrm>
            <a:off x="2286000" y="5124450"/>
            <a:ext cx="6858000" cy="533400"/>
          </a:xfrm>
        </p:spPr>
        <p:txBody>
          <a:bodyPr/>
          <a:lstStyle/>
          <a:p>
            <a:r>
              <a:rPr lang="cs-CZ" dirty="0"/>
              <a:t>podle ERC </a:t>
            </a:r>
            <a:r>
              <a:rPr lang="cs-CZ" dirty="0" err="1"/>
              <a:t>Guidelines</a:t>
            </a:r>
            <a:r>
              <a:rPr lang="cs-CZ" dirty="0"/>
              <a:t> 2015</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Pomůcka?</a:t>
            </a:r>
          </a:p>
        </p:txBody>
      </p:sp>
      <p:pic>
        <p:nvPicPr>
          <p:cNvPr id="4" name="Picture 5" descr="Jazyk"/>
          <p:cNvPicPr>
            <a:picLocks noGrp="1" noChangeAspect="1" noChangeArrowheads="1"/>
          </p:cNvPicPr>
          <p:nvPr>
            <p:ph sz="quarter" idx="1"/>
          </p:nvPr>
        </p:nvPicPr>
        <p:blipFill>
          <a:blip r:embed="rId2" cstate="print"/>
          <a:stretch>
            <a:fillRect/>
          </a:stretch>
        </p:blipFill>
        <p:spPr>
          <a:xfrm>
            <a:off x="2638044" y="2238438"/>
            <a:ext cx="3867912" cy="289864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Obličejová maska / </a:t>
            </a:r>
            <a:r>
              <a:rPr lang="cs-CZ" dirty="0" err="1"/>
              <a:t>ambuing</a:t>
            </a:r>
            <a:endParaRPr lang="cs-CZ" dirty="0"/>
          </a:p>
        </p:txBody>
      </p:sp>
      <p:sp>
        <p:nvSpPr>
          <p:cNvPr id="3" name="Zástupný symbol pro obsah 2"/>
          <p:cNvSpPr>
            <a:spLocks noGrp="1"/>
          </p:cNvSpPr>
          <p:nvPr>
            <p:ph sz="quarter" idx="1"/>
          </p:nvPr>
        </p:nvSpPr>
        <p:spPr/>
        <p:txBody>
          <a:bodyPr/>
          <a:lstStyle/>
          <a:p>
            <a:endParaRPr lang="cs-CZ" dirty="0"/>
          </a:p>
          <a:p>
            <a:endParaRPr lang="cs-CZ" dirty="0"/>
          </a:p>
          <a:p>
            <a:pPr>
              <a:buNone/>
            </a:pPr>
            <a:r>
              <a:rPr lang="cs-CZ" dirty="0"/>
              <a:t> - Správná technika během KPR?</a:t>
            </a:r>
          </a:p>
          <a:p>
            <a:pPr>
              <a:buNone/>
            </a:pPr>
            <a:endParaRPr lang="cs-CZ" dirty="0"/>
          </a:p>
          <a:p>
            <a:pPr algn="ctr">
              <a:buNone/>
            </a:pPr>
            <a:r>
              <a:rPr lang="cs-CZ" dirty="0"/>
              <a:t>„C-E“ Hmat, nebo to lze i jinak?</a:t>
            </a:r>
          </a:p>
        </p:txBody>
      </p:sp>
      <p:pic>
        <p:nvPicPr>
          <p:cNvPr id="4" name="Picture 8" descr="dýchání technika dvou osob"/>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a:xfrm>
            <a:off x="5653453" y="4205288"/>
            <a:ext cx="2028093" cy="2119312"/>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Zajištění dýchacích cest – náplň přednášky</a:t>
            </a:r>
          </a:p>
        </p:txBody>
      </p:sp>
      <p:sp>
        <p:nvSpPr>
          <p:cNvPr id="3" name="Zástupný symbol pro obsah 2"/>
          <p:cNvSpPr>
            <a:spLocks noGrp="1"/>
          </p:cNvSpPr>
          <p:nvPr>
            <p:ph sz="quarter" idx="1"/>
          </p:nvPr>
        </p:nvSpPr>
        <p:spPr>
          <a:xfrm>
            <a:off x="467544" y="1484784"/>
            <a:ext cx="8229600" cy="4392488"/>
          </a:xfrm>
        </p:spPr>
        <p:txBody>
          <a:bodyPr>
            <a:normAutofit/>
          </a:bodyPr>
          <a:lstStyle/>
          <a:p>
            <a:endParaRPr lang="cs-CZ" dirty="0"/>
          </a:p>
          <a:p>
            <a:pPr>
              <a:buFont typeface="Wingdings" panose="05000000000000000000" pitchFamily="2" charset="2"/>
              <a:buChar char="§"/>
            </a:pPr>
            <a:r>
              <a:rPr lang="cs-CZ" dirty="0"/>
              <a:t>Něco k symptomatologii a diagnostice</a:t>
            </a:r>
          </a:p>
          <a:p>
            <a:pPr>
              <a:buFont typeface="Wingdings" panose="05000000000000000000" pitchFamily="2" charset="2"/>
              <a:buChar char="§"/>
            </a:pPr>
            <a:endParaRPr lang="cs-CZ" dirty="0"/>
          </a:p>
          <a:p>
            <a:pPr>
              <a:buFont typeface="Wingdings" panose="05000000000000000000" pitchFamily="2" charset="2"/>
              <a:buChar char="§"/>
            </a:pPr>
            <a:r>
              <a:rPr lang="cs-CZ" dirty="0"/>
              <a:t>Video analýza (</a:t>
            </a:r>
            <a:r>
              <a:rPr lang="cs-CZ" dirty="0">
                <a:hlinkClick r:id="rId3"/>
              </a:rPr>
              <a:t>https://www.youtube.com/</a:t>
            </a:r>
            <a:r>
              <a:rPr lang="cs-CZ" dirty="0" err="1">
                <a:hlinkClick r:id="rId3"/>
              </a:rPr>
              <a:t>watch?v</a:t>
            </a:r>
            <a:r>
              <a:rPr lang="cs-CZ" dirty="0">
                <a:hlinkClick r:id="rId3"/>
              </a:rPr>
              <a:t>=4Fa81ur0QxM&amp;t=1s</a:t>
            </a:r>
            <a:r>
              <a:rPr lang="cs-CZ" dirty="0"/>
              <a:t>)</a:t>
            </a:r>
          </a:p>
          <a:p>
            <a:pPr>
              <a:buFont typeface="Wingdings" panose="05000000000000000000" pitchFamily="2" charset="2"/>
              <a:buChar char="§"/>
            </a:pPr>
            <a:endParaRPr lang="cs-CZ" dirty="0"/>
          </a:p>
          <a:p>
            <a:pPr>
              <a:buFont typeface="Wingdings" panose="05000000000000000000" pitchFamily="2" charset="2"/>
              <a:buChar char="§"/>
            </a:pPr>
            <a:r>
              <a:rPr lang="cs-CZ" dirty="0"/>
              <a:t>Základní vybavení – teoretický popis</a:t>
            </a:r>
          </a:p>
          <a:p>
            <a:pPr>
              <a:buFont typeface="Wingdings" panose="05000000000000000000" pitchFamily="2" charset="2"/>
              <a:buChar char="§"/>
            </a:pPr>
            <a:endParaRPr lang="cs-CZ" dirty="0"/>
          </a:p>
          <a:p>
            <a:pPr>
              <a:buFont typeface="Wingdings" panose="05000000000000000000" pitchFamily="2" charset="2"/>
              <a:buChar char="§"/>
            </a:pPr>
            <a:r>
              <a:rPr lang="cs-CZ" dirty="0"/>
              <a:t>„</a:t>
            </a:r>
            <a:r>
              <a:rPr lang="cs-CZ" dirty="0" err="1"/>
              <a:t>Hands</a:t>
            </a:r>
            <a:r>
              <a:rPr lang="cs-CZ" dirty="0"/>
              <a:t> on“ workshop</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Přímá laryngoskopie - nácvik</a:t>
            </a:r>
          </a:p>
        </p:txBody>
      </p:sp>
      <p:sp>
        <p:nvSpPr>
          <p:cNvPr id="3" name="Zástupný symbol pro obsah 2"/>
          <p:cNvSpPr>
            <a:spLocks noGrp="1"/>
          </p:cNvSpPr>
          <p:nvPr>
            <p:ph sz="quarter" idx="1"/>
          </p:nvPr>
        </p:nvSpPr>
        <p:spPr/>
        <p:txBody>
          <a:bodyPr/>
          <a:lstStyle/>
          <a:p>
            <a:endParaRPr lang="cs-CZ" dirty="0"/>
          </a:p>
          <a:p>
            <a:endParaRPr lang="cs-CZ" dirty="0"/>
          </a:p>
          <a:p>
            <a:r>
              <a:rPr lang="cs-CZ" dirty="0"/>
              <a:t>Co udělat pro pacienta, který ztratí vědomí při obstrukci dýchacích cest cizím tělesem?</a:t>
            </a:r>
          </a:p>
          <a:p>
            <a:endParaRPr lang="cs-CZ" dirty="0"/>
          </a:p>
        </p:txBody>
      </p:sp>
      <p:pic>
        <p:nvPicPr>
          <p:cNvPr id="4" name="Obrázek 3" descr="stylet_thumb.jpg"/>
          <p:cNvPicPr>
            <a:picLocks noChangeAspect="1"/>
          </p:cNvPicPr>
          <p:nvPr/>
        </p:nvPicPr>
        <p:blipFill>
          <a:blip r:embed="rId3" cstate="print"/>
          <a:stretch>
            <a:fillRect/>
          </a:stretch>
        </p:blipFill>
        <p:spPr>
          <a:xfrm>
            <a:off x="5436096" y="3356992"/>
            <a:ext cx="2697088" cy="2481321"/>
          </a:xfrm>
          <a:prstGeom prst="rect">
            <a:avLst/>
          </a:prstGeom>
          <a:ln>
            <a:noFill/>
          </a:ln>
          <a:effectLst>
            <a:softEdge rad="112500"/>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Typy lžic</a:t>
            </a:r>
            <a:endParaRPr lang="en-US" dirty="0"/>
          </a:p>
        </p:txBody>
      </p:sp>
      <p:pic>
        <p:nvPicPr>
          <p:cNvPr id="4" name="Zástupný symbol pro obsah 3"/>
          <p:cNvPicPr>
            <a:picLocks noGrp="1" noChangeAspect="1"/>
          </p:cNvPicPr>
          <p:nvPr>
            <p:ph sz="quarter" idx="1"/>
          </p:nvPr>
        </p:nvPicPr>
        <p:blipFill>
          <a:blip r:embed="rId3"/>
          <a:stretch>
            <a:fillRect/>
          </a:stretch>
        </p:blipFill>
        <p:spPr>
          <a:xfrm>
            <a:off x="827584" y="1412776"/>
            <a:ext cx="2228472" cy="1993776"/>
          </a:xfrm>
          <a:prstGeom prst="rect">
            <a:avLst/>
          </a:prstGeom>
          <a:ln>
            <a:noFill/>
          </a:ln>
          <a:effectLst>
            <a:softEdge rad="112500"/>
          </a:effectLst>
        </p:spPr>
      </p:pic>
      <p:pic>
        <p:nvPicPr>
          <p:cNvPr id="5" name="Obrázek 4"/>
          <p:cNvPicPr>
            <a:picLocks noChangeAspect="1"/>
          </p:cNvPicPr>
          <p:nvPr/>
        </p:nvPicPr>
        <p:blipFill>
          <a:blip r:embed="rId4"/>
          <a:stretch>
            <a:fillRect/>
          </a:stretch>
        </p:blipFill>
        <p:spPr>
          <a:xfrm>
            <a:off x="4427984" y="1700808"/>
            <a:ext cx="3898043" cy="2893120"/>
          </a:xfrm>
          <a:prstGeom prst="rect">
            <a:avLst/>
          </a:prstGeom>
          <a:ln>
            <a:noFill/>
          </a:ln>
          <a:effectLst>
            <a:softEdge rad="112500"/>
          </a:effectLst>
        </p:spPr>
      </p:pic>
      <p:pic>
        <p:nvPicPr>
          <p:cNvPr id="6" name="Obrázek 5"/>
          <p:cNvPicPr>
            <a:picLocks noChangeAspect="1"/>
          </p:cNvPicPr>
          <p:nvPr/>
        </p:nvPicPr>
        <p:blipFill>
          <a:blip r:embed="rId5"/>
          <a:stretch>
            <a:fillRect/>
          </a:stretch>
        </p:blipFill>
        <p:spPr>
          <a:xfrm>
            <a:off x="1403648" y="3861048"/>
            <a:ext cx="2528181" cy="2298800"/>
          </a:xfrm>
          <a:prstGeom prst="rect">
            <a:avLst/>
          </a:prstGeom>
        </p:spPr>
      </p:pic>
    </p:spTree>
    <p:extLst>
      <p:ext uri="{BB962C8B-B14F-4D97-AF65-F5344CB8AC3E}">
        <p14:creationId xmlns:p14="http://schemas.microsoft.com/office/powerpoint/2010/main" val="36807809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Glide-scope</a:t>
            </a:r>
            <a:endParaRPr lang="en-US" dirty="0"/>
          </a:p>
        </p:txBody>
      </p:sp>
      <p:pic>
        <p:nvPicPr>
          <p:cNvPr id="4" name="Zástupný symbol pro obsah 3"/>
          <p:cNvPicPr>
            <a:picLocks noGrp="1" noChangeAspect="1"/>
          </p:cNvPicPr>
          <p:nvPr>
            <p:ph sz="quarter" idx="1"/>
          </p:nvPr>
        </p:nvPicPr>
        <p:blipFill>
          <a:blip r:embed="rId3"/>
          <a:stretch>
            <a:fillRect/>
          </a:stretch>
        </p:blipFill>
        <p:spPr>
          <a:xfrm>
            <a:off x="1057275" y="2282825"/>
            <a:ext cx="7029450" cy="2809875"/>
          </a:xfrm>
          <a:prstGeom prst="rect">
            <a:avLst/>
          </a:prstGeom>
        </p:spPr>
      </p:pic>
    </p:spTree>
    <p:extLst>
      <p:ext uri="{BB962C8B-B14F-4D97-AF65-F5344CB8AC3E}">
        <p14:creationId xmlns:p14="http://schemas.microsoft.com/office/powerpoint/2010/main" val="5803748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Ústní vzduchovod</a:t>
            </a:r>
          </a:p>
        </p:txBody>
      </p:sp>
      <p:sp>
        <p:nvSpPr>
          <p:cNvPr id="3" name="Zástupný symbol pro obsah 2"/>
          <p:cNvSpPr>
            <a:spLocks noGrp="1"/>
          </p:cNvSpPr>
          <p:nvPr>
            <p:ph sz="quarter" idx="1"/>
          </p:nvPr>
        </p:nvSpPr>
        <p:spPr/>
        <p:txBody>
          <a:bodyPr/>
          <a:lstStyle/>
          <a:p>
            <a:endParaRPr lang="cs-CZ" dirty="0"/>
          </a:p>
          <a:p>
            <a:r>
              <a:rPr lang="cs-CZ" dirty="0"/>
              <a:t>Obvyklé velikosti 2- 4</a:t>
            </a:r>
          </a:p>
          <a:p>
            <a:endParaRPr lang="cs-CZ" dirty="0"/>
          </a:p>
          <a:p>
            <a:r>
              <a:rPr lang="cs-CZ" dirty="0"/>
              <a:t>Vždy dle velikosti obličeje dospělého</a:t>
            </a:r>
          </a:p>
          <a:p>
            <a:endParaRPr lang="cs-CZ" dirty="0"/>
          </a:p>
          <a:p>
            <a:r>
              <a:rPr lang="cs-CZ" dirty="0"/>
              <a:t>Kontrola správného zavedení</a:t>
            </a:r>
          </a:p>
          <a:p>
            <a:endParaRPr lang="cs-CZ" dirty="0"/>
          </a:p>
          <a:p>
            <a:endParaRPr lang="cs-CZ" dirty="0"/>
          </a:p>
        </p:txBody>
      </p:sp>
      <p:pic>
        <p:nvPicPr>
          <p:cNvPr id="4" name="Obrázek 3" descr="03047a._._.o.jpg"/>
          <p:cNvPicPr>
            <a:picLocks noChangeAspect="1"/>
          </p:cNvPicPr>
          <p:nvPr/>
        </p:nvPicPr>
        <p:blipFill>
          <a:blip r:embed="rId3" cstate="print"/>
          <a:stretch>
            <a:fillRect/>
          </a:stretch>
        </p:blipFill>
        <p:spPr>
          <a:xfrm>
            <a:off x="5508104" y="3068960"/>
            <a:ext cx="3140968" cy="3140968"/>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Nosní vzduchovod</a:t>
            </a:r>
          </a:p>
        </p:txBody>
      </p:sp>
      <p:sp>
        <p:nvSpPr>
          <p:cNvPr id="3" name="Zástupný symbol pro obsah 2"/>
          <p:cNvSpPr>
            <a:spLocks noGrp="1"/>
          </p:cNvSpPr>
          <p:nvPr>
            <p:ph sz="quarter" idx="1"/>
          </p:nvPr>
        </p:nvSpPr>
        <p:spPr/>
        <p:txBody>
          <a:bodyPr/>
          <a:lstStyle/>
          <a:p>
            <a:endParaRPr lang="cs-CZ" dirty="0"/>
          </a:p>
          <a:p>
            <a:endParaRPr lang="cs-CZ" dirty="0"/>
          </a:p>
          <a:p>
            <a:r>
              <a:rPr lang="cs-CZ" dirty="0"/>
              <a:t>Kdy volíme nosní vzduchovod?</a:t>
            </a:r>
          </a:p>
          <a:p>
            <a:endParaRPr lang="cs-CZ" dirty="0"/>
          </a:p>
          <a:p>
            <a:r>
              <a:rPr lang="cs-CZ" dirty="0"/>
              <a:t>Kterou nosní dírku zvolím?</a:t>
            </a:r>
          </a:p>
          <a:p>
            <a:endParaRPr lang="cs-CZ" dirty="0"/>
          </a:p>
          <a:p>
            <a:r>
              <a:rPr lang="cs-CZ" dirty="0"/>
              <a:t>Rizika</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S Tubus</a:t>
            </a:r>
            <a:endParaRPr lang="en-US" dirty="0"/>
          </a:p>
        </p:txBody>
      </p:sp>
      <p:pic>
        <p:nvPicPr>
          <p:cNvPr id="4" name="Zástupný symbol pro obsah 3"/>
          <p:cNvPicPr>
            <a:picLocks noGrp="1" noChangeAspect="1"/>
          </p:cNvPicPr>
          <p:nvPr>
            <p:ph sz="quarter" idx="1"/>
          </p:nvPr>
        </p:nvPicPr>
        <p:blipFill>
          <a:blip r:embed="rId3"/>
          <a:stretch>
            <a:fillRect/>
          </a:stretch>
        </p:blipFill>
        <p:spPr>
          <a:xfrm>
            <a:off x="529175" y="1219200"/>
            <a:ext cx="8085650" cy="4937125"/>
          </a:xfrm>
          <a:prstGeom prst="rect">
            <a:avLst/>
          </a:prstGeom>
        </p:spPr>
      </p:pic>
    </p:spTree>
    <p:extLst>
      <p:ext uri="{BB962C8B-B14F-4D97-AF65-F5344CB8AC3E}">
        <p14:creationId xmlns:p14="http://schemas.microsoft.com/office/powerpoint/2010/main" val="30567832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COPA</a:t>
            </a:r>
          </a:p>
        </p:txBody>
      </p:sp>
      <p:pic>
        <p:nvPicPr>
          <p:cNvPr id="1026"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tretch>
            <a:fillRect/>
          </a:stretch>
        </p:blipFill>
        <p:spPr bwMode="auto">
          <a:xfrm>
            <a:off x="2666835" y="2428829"/>
            <a:ext cx="3810330" cy="2517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254301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err="1"/>
              <a:t>Kombitubus</a:t>
            </a:r>
            <a:r>
              <a:rPr lang="cs-CZ" dirty="0"/>
              <a:t>/ </a:t>
            </a:r>
            <a:r>
              <a:rPr lang="cs-CZ" dirty="0" err="1"/>
              <a:t>kombirourka</a:t>
            </a:r>
            <a:r>
              <a:rPr lang="cs-CZ" dirty="0"/>
              <a:t> /</a:t>
            </a:r>
          </a:p>
        </p:txBody>
      </p:sp>
      <p:sp>
        <p:nvSpPr>
          <p:cNvPr id="3" name="Zástupný symbol pro obsah 2"/>
          <p:cNvSpPr>
            <a:spLocks noGrp="1"/>
          </p:cNvSpPr>
          <p:nvPr>
            <p:ph sz="quarter" idx="1"/>
          </p:nvPr>
        </p:nvSpPr>
        <p:spPr/>
        <p:txBody>
          <a:bodyPr/>
          <a:lstStyle/>
          <a:p>
            <a:endParaRPr lang="cs-CZ" dirty="0"/>
          </a:p>
          <a:p>
            <a:endParaRPr lang="cs-CZ" dirty="0"/>
          </a:p>
          <a:p>
            <a:r>
              <a:rPr lang="cs-CZ" dirty="0"/>
              <a:t>Jaké jsou výhody a nevýhody?</a:t>
            </a:r>
          </a:p>
          <a:p>
            <a:endParaRPr lang="cs-CZ" dirty="0"/>
          </a:p>
          <a:p>
            <a:endParaRPr lang="cs-CZ" dirty="0"/>
          </a:p>
          <a:p>
            <a:r>
              <a:rPr lang="cs-CZ" dirty="0"/>
              <a:t>Existuje kontraindikace?</a:t>
            </a:r>
          </a:p>
          <a:p>
            <a:endParaRPr lang="cs-CZ" dirty="0"/>
          </a:p>
          <a:p>
            <a:endParaRPr lang="cs-CZ" dirty="0"/>
          </a:p>
          <a:p>
            <a:endParaRPr lang="cs-CZ" dirty="0"/>
          </a:p>
          <a:p>
            <a:r>
              <a:rPr lang="cs-CZ" dirty="0"/>
              <a:t>Obvykle má dvě univerzální velikosti, dle výšky pacienta.</a:t>
            </a:r>
          </a:p>
          <a:p>
            <a:pPr marL="0" indent="0">
              <a:buNone/>
            </a:pPr>
            <a:endParaRPr lang="cs-CZ" dirty="0"/>
          </a:p>
        </p:txBody>
      </p:sp>
      <p:pic>
        <p:nvPicPr>
          <p:cNvPr id="4" name="Obrázek 3" descr="i75-18537_2.jpg"/>
          <p:cNvPicPr>
            <a:picLocks noChangeAspect="1"/>
          </p:cNvPicPr>
          <p:nvPr/>
        </p:nvPicPr>
        <p:blipFill>
          <a:blip r:embed="rId3" cstate="print"/>
          <a:stretch>
            <a:fillRect/>
          </a:stretch>
        </p:blipFill>
        <p:spPr>
          <a:xfrm>
            <a:off x="5292080" y="1628800"/>
            <a:ext cx="3024336" cy="3701787"/>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pic>
        <p:nvPicPr>
          <p:cNvPr id="4" name="Zástupný symbol pro obsah 3"/>
          <p:cNvPicPr>
            <a:picLocks noGrp="1" noChangeAspect="1"/>
          </p:cNvPicPr>
          <p:nvPr>
            <p:ph sz="quarter" idx="1"/>
          </p:nvPr>
        </p:nvPicPr>
        <p:blipFill>
          <a:blip r:embed="rId2"/>
          <a:stretch>
            <a:fillRect/>
          </a:stretch>
        </p:blipFill>
        <p:spPr>
          <a:xfrm>
            <a:off x="1979712" y="185773"/>
            <a:ext cx="4968552" cy="6719828"/>
          </a:xfrm>
          <a:prstGeom prst="rect">
            <a:avLst/>
          </a:prstGeom>
        </p:spPr>
      </p:pic>
    </p:spTree>
    <p:extLst>
      <p:ext uri="{BB962C8B-B14F-4D97-AF65-F5344CB8AC3E}">
        <p14:creationId xmlns:p14="http://schemas.microsoft.com/office/powerpoint/2010/main" val="2215553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Laryngeální</a:t>
            </a:r>
            <a:r>
              <a:rPr lang="cs-CZ" dirty="0"/>
              <a:t> tubus</a:t>
            </a:r>
          </a:p>
        </p:txBody>
      </p:sp>
      <p:sp>
        <p:nvSpPr>
          <p:cNvPr id="3" name="Zástupný symbol pro obsah 2"/>
          <p:cNvSpPr>
            <a:spLocks noGrp="1"/>
          </p:cNvSpPr>
          <p:nvPr>
            <p:ph sz="quarter" idx="1"/>
          </p:nvPr>
        </p:nvSpPr>
        <p:spPr/>
        <p:txBody>
          <a:bodyPr/>
          <a:lstStyle/>
          <a:p>
            <a:endParaRPr lang="cs-CZ" dirty="0"/>
          </a:p>
          <a:p>
            <a:r>
              <a:rPr lang="cs-CZ" dirty="0"/>
              <a:t>Oproti </a:t>
            </a:r>
            <a:r>
              <a:rPr lang="cs-CZ" dirty="0" err="1"/>
              <a:t>kombirource</a:t>
            </a:r>
            <a:r>
              <a:rPr lang="cs-CZ" dirty="0"/>
              <a:t> se balónky nafukují zároveň</a:t>
            </a:r>
          </a:p>
          <a:p>
            <a:endParaRPr lang="cs-CZ" dirty="0"/>
          </a:p>
        </p:txBody>
      </p:sp>
      <p:pic>
        <p:nvPicPr>
          <p:cNvPr id="4" name="Obrázek 3" descr="laryngeální tubus.jpg"/>
          <p:cNvPicPr>
            <a:picLocks noChangeAspect="1"/>
          </p:cNvPicPr>
          <p:nvPr/>
        </p:nvPicPr>
        <p:blipFill>
          <a:blip r:embed="rId3" cstate="print"/>
          <a:stretch>
            <a:fillRect/>
          </a:stretch>
        </p:blipFill>
        <p:spPr>
          <a:xfrm>
            <a:off x="2771800" y="2780928"/>
            <a:ext cx="3677639" cy="311358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lgn="ctr"/>
            <a:r>
              <a:rPr lang="cs-CZ" dirty="0"/>
              <a:t>ABCDE</a:t>
            </a:r>
          </a:p>
        </p:txBody>
      </p:sp>
      <p:pic>
        <p:nvPicPr>
          <p:cNvPr id="4" name="Zástupný symbol pro obsah 3" descr="Bez názvu.jpg"/>
          <p:cNvPicPr>
            <a:picLocks noGrp="1" noChangeAspect="1"/>
          </p:cNvPicPr>
          <p:nvPr>
            <p:ph sz="quarter" idx="1"/>
          </p:nvPr>
        </p:nvPicPr>
        <p:blipFill>
          <a:blip r:embed="rId3" cstate="print"/>
          <a:stretch>
            <a:fillRect/>
          </a:stretch>
        </p:blipFill>
        <p:spPr>
          <a:xfrm>
            <a:off x="0" y="2024844"/>
            <a:ext cx="9144000" cy="280831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Laryngeální</a:t>
            </a:r>
            <a:r>
              <a:rPr lang="cs-CZ" dirty="0"/>
              <a:t> maska</a:t>
            </a:r>
          </a:p>
        </p:txBody>
      </p:sp>
      <p:sp>
        <p:nvSpPr>
          <p:cNvPr id="3" name="Zástupný symbol pro obsah 2"/>
          <p:cNvSpPr>
            <a:spLocks noGrp="1"/>
          </p:cNvSpPr>
          <p:nvPr>
            <p:ph sz="quarter" idx="1"/>
          </p:nvPr>
        </p:nvSpPr>
        <p:spPr/>
        <p:txBody>
          <a:bodyPr>
            <a:normAutofit fontScale="92500" lnSpcReduction="20000"/>
          </a:bodyPr>
          <a:lstStyle/>
          <a:p>
            <a:endParaRPr lang="cs-CZ" dirty="0"/>
          </a:p>
          <a:p>
            <a:r>
              <a:rPr lang="cs-CZ" dirty="0"/>
              <a:t>Správná velikost a objem vzduchu</a:t>
            </a:r>
          </a:p>
          <a:p>
            <a:endParaRPr lang="cs-CZ" dirty="0"/>
          </a:p>
          <a:p>
            <a:r>
              <a:rPr lang="cs-CZ" dirty="0" err="1"/>
              <a:t>cLMA</a:t>
            </a:r>
            <a:endParaRPr lang="cs-CZ" dirty="0"/>
          </a:p>
          <a:p>
            <a:endParaRPr lang="cs-CZ" dirty="0"/>
          </a:p>
          <a:p>
            <a:r>
              <a:rPr lang="cs-CZ" dirty="0"/>
              <a:t>LMA </a:t>
            </a:r>
            <a:r>
              <a:rPr lang="cs-CZ" dirty="0" err="1"/>
              <a:t>Supreme</a:t>
            </a:r>
            <a:endParaRPr lang="cs-CZ" dirty="0"/>
          </a:p>
          <a:p>
            <a:endParaRPr lang="cs-CZ" dirty="0"/>
          </a:p>
          <a:p>
            <a:r>
              <a:rPr lang="cs-CZ" dirty="0"/>
              <a:t>LMA </a:t>
            </a:r>
            <a:r>
              <a:rPr lang="cs-CZ" dirty="0" err="1"/>
              <a:t>Proseal</a:t>
            </a:r>
            <a:endParaRPr lang="cs-CZ" dirty="0"/>
          </a:p>
          <a:p>
            <a:endParaRPr lang="cs-CZ" dirty="0"/>
          </a:p>
          <a:p>
            <a:r>
              <a:rPr lang="cs-CZ" dirty="0"/>
              <a:t>LMA </a:t>
            </a:r>
            <a:r>
              <a:rPr lang="cs-CZ" dirty="0" err="1"/>
              <a:t>iGel</a:t>
            </a:r>
            <a:endParaRPr lang="cs-CZ" dirty="0"/>
          </a:p>
          <a:p>
            <a:endParaRPr lang="cs-CZ" dirty="0"/>
          </a:p>
          <a:p>
            <a:r>
              <a:rPr lang="cs-CZ" dirty="0"/>
              <a:t>LMA </a:t>
            </a:r>
            <a:r>
              <a:rPr lang="cs-CZ" dirty="0" err="1"/>
              <a:t>Fastrach</a:t>
            </a:r>
            <a:endParaRPr lang="cs-CZ" dirty="0"/>
          </a:p>
          <a:p>
            <a:endParaRPr lang="cs-CZ" dirty="0"/>
          </a:p>
          <a:p>
            <a:r>
              <a:rPr lang="cs-CZ" dirty="0"/>
              <a:t>Diagnostický test pomocí gelu na </a:t>
            </a:r>
            <a:r>
              <a:rPr lang="cs-CZ" dirty="0" err="1"/>
              <a:t>konus</a:t>
            </a:r>
            <a:r>
              <a:rPr lang="cs-CZ" dirty="0"/>
              <a:t> pro NGS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Igel</a:t>
            </a:r>
            <a:r>
              <a:rPr lang="cs-CZ" dirty="0"/>
              <a:t> O2 resuscitační LMA</a:t>
            </a:r>
          </a:p>
        </p:txBody>
      </p:sp>
      <p:sp>
        <p:nvSpPr>
          <p:cNvPr id="3" name="Zástupný symbol pro obsah 2"/>
          <p:cNvSpPr>
            <a:spLocks noGrp="1"/>
          </p:cNvSpPr>
          <p:nvPr>
            <p:ph sz="quarter" idx="1"/>
          </p:nvPr>
        </p:nvSpPr>
        <p:spPr>
          <a:xfrm>
            <a:off x="457200" y="1219200"/>
            <a:ext cx="4042792" cy="4937760"/>
          </a:xfrm>
        </p:spPr>
        <p:txBody>
          <a:bodyPr/>
          <a:lstStyle/>
          <a:p>
            <a:r>
              <a:rPr lang="cs-CZ" dirty="0"/>
              <a:t>Vstup pro </a:t>
            </a:r>
            <a:r>
              <a:rPr lang="cs-CZ" dirty="0" err="1"/>
              <a:t>ngs</a:t>
            </a:r>
            <a:r>
              <a:rPr lang="cs-CZ" dirty="0"/>
              <a:t>.</a:t>
            </a:r>
          </a:p>
          <a:p>
            <a:endParaRPr lang="cs-CZ" dirty="0"/>
          </a:p>
          <a:p>
            <a:r>
              <a:rPr lang="cs-CZ" dirty="0"/>
              <a:t>Speciální lumen pro přesnou aplikaci kyslíku.</a:t>
            </a:r>
          </a:p>
          <a:p>
            <a:endParaRPr lang="cs-CZ" dirty="0"/>
          </a:p>
          <a:p>
            <a:r>
              <a:rPr lang="cs-CZ" dirty="0"/>
              <a:t>Vždy nutná fixace.</a:t>
            </a:r>
          </a:p>
          <a:p>
            <a:endParaRPr lang="cs-CZ" dirty="0"/>
          </a:p>
          <a:p>
            <a:r>
              <a:rPr lang="cs-CZ" dirty="0"/>
              <a:t>Při vysokých okolních teplotách se může stát nepoužitelnou pomůckou.</a:t>
            </a:r>
          </a:p>
        </p:txBody>
      </p:sp>
      <p:pic>
        <p:nvPicPr>
          <p:cNvPr id="5" name="Obráze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1696" y="1505528"/>
            <a:ext cx="4365104" cy="4365104"/>
          </a:xfrm>
          <a:prstGeom prst="rect">
            <a:avLst/>
          </a:prstGeom>
        </p:spPr>
      </p:pic>
    </p:spTree>
    <p:extLst>
      <p:ext uri="{BB962C8B-B14F-4D97-AF65-F5344CB8AC3E}">
        <p14:creationId xmlns:p14="http://schemas.microsoft.com/office/powerpoint/2010/main" val="26925612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Limitace LMA</a:t>
            </a:r>
          </a:p>
        </p:txBody>
      </p:sp>
      <p:sp>
        <p:nvSpPr>
          <p:cNvPr id="3" name="Zástupný symbol pro obsah 2"/>
          <p:cNvSpPr>
            <a:spLocks noGrp="1"/>
          </p:cNvSpPr>
          <p:nvPr>
            <p:ph sz="quarter" idx="1"/>
          </p:nvPr>
        </p:nvSpPr>
        <p:spPr/>
        <p:txBody>
          <a:bodyPr/>
          <a:lstStyle/>
          <a:p>
            <a:endParaRPr lang="cs-CZ" dirty="0"/>
          </a:p>
          <a:p>
            <a:r>
              <a:rPr lang="cs-CZ" dirty="0"/>
              <a:t>Při vysoké plicní rezistenci (edém, bronchospasmy, COPD).</a:t>
            </a:r>
          </a:p>
          <a:p>
            <a:endParaRPr lang="cs-CZ" dirty="0"/>
          </a:p>
          <a:p>
            <a:r>
              <a:rPr lang="cs-CZ" dirty="0"/>
              <a:t>Předpokládáme větší </a:t>
            </a:r>
            <a:r>
              <a:rPr lang="cs-CZ" dirty="0" err="1"/>
              <a:t>leak</a:t>
            </a:r>
            <a:r>
              <a:rPr lang="cs-CZ" dirty="0"/>
              <a:t> během KPR než ETK.</a:t>
            </a:r>
          </a:p>
          <a:p>
            <a:endParaRPr lang="cs-CZ" dirty="0"/>
          </a:p>
          <a:p>
            <a:r>
              <a:rPr lang="cs-CZ" dirty="0"/>
              <a:t>Nedostatečně </a:t>
            </a:r>
            <a:r>
              <a:rPr lang="cs-CZ" dirty="0" err="1"/>
              <a:t>analgo-sedovaný</a:t>
            </a:r>
            <a:r>
              <a:rPr lang="cs-CZ" dirty="0"/>
              <a:t> pacient – riziko laryngospasmu.</a:t>
            </a:r>
          </a:p>
          <a:p>
            <a:endParaRPr lang="cs-CZ" dirty="0"/>
          </a:p>
          <a:p>
            <a:r>
              <a:rPr lang="cs-CZ" dirty="0"/>
              <a:t>Zatlačení jazyka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Uložení LMA</a:t>
            </a:r>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5544616" cy="44125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546859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LMA </a:t>
            </a:r>
            <a:r>
              <a:rPr lang="cs-CZ" dirty="0" err="1"/>
              <a:t>Classic</a:t>
            </a:r>
            <a:endParaRPr lang="cs-CZ" dirty="0"/>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899591" y="1782080"/>
            <a:ext cx="7197949" cy="3735152"/>
          </a:xfrm>
          <a:prstGeom prst="rect">
            <a:avLst/>
          </a:prstGeom>
          <a:ln>
            <a:noFill/>
          </a:ln>
          <a:effectLst>
            <a:softEdge rad="112500"/>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283808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14400" y="476672"/>
            <a:ext cx="8229600" cy="990600"/>
          </a:xfrm>
        </p:spPr>
        <p:txBody>
          <a:bodyPr>
            <a:normAutofit fontScale="90000"/>
          </a:bodyPr>
          <a:lstStyle/>
          <a:p>
            <a:r>
              <a:rPr lang="cs-CZ" dirty="0"/>
              <a:t>Nezapomínat na správnou fixaci</a:t>
            </a:r>
            <a:br>
              <a:rPr lang="cs-CZ" dirty="0"/>
            </a:br>
            <a:endParaRPr lang="cs-CZ" dirty="0"/>
          </a:p>
        </p:txBody>
      </p:sp>
      <p:sp>
        <p:nvSpPr>
          <p:cNvPr id="3" name="Zástupný symbol pro obsah 2"/>
          <p:cNvSpPr>
            <a:spLocks noGrp="1"/>
          </p:cNvSpPr>
          <p:nvPr>
            <p:ph sz="quarter" idx="1"/>
          </p:nvPr>
        </p:nvSpPr>
        <p:spPr/>
        <p:txBody>
          <a:bodyPr/>
          <a:lstStyle/>
          <a:p>
            <a:endParaRPr lang="cs-CZ" dirty="0"/>
          </a:p>
          <a:p>
            <a:endParaRPr lang="cs-CZ" dirty="0"/>
          </a:p>
          <a:p>
            <a:endParaRPr lang="cs-CZ" dirty="0"/>
          </a:p>
          <a:p>
            <a:endParaRPr lang="cs-CZ" dirty="0"/>
          </a:p>
          <a:p>
            <a:r>
              <a:rPr lang="cs-CZ" dirty="0"/>
              <a:t>Hláška dne: „Ta hnědá páska není na lidi!“</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Pro </a:t>
            </a:r>
            <a:r>
              <a:rPr lang="cs-CZ" dirty="0" err="1"/>
              <a:t>seal</a:t>
            </a:r>
            <a:endParaRPr lang="cs-CZ" dirty="0"/>
          </a:p>
        </p:txBody>
      </p:sp>
      <p:pic>
        <p:nvPicPr>
          <p:cNvPr id="4"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2300287" y="1497012"/>
            <a:ext cx="4543425" cy="4381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56781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Pacient s tracheostomií</a:t>
            </a:r>
          </a:p>
        </p:txBody>
      </p:sp>
      <p:sp>
        <p:nvSpPr>
          <p:cNvPr id="3" name="Zástupný symbol pro obsah 2"/>
          <p:cNvSpPr>
            <a:spLocks noGrp="1"/>
          </p:cNvSpPr>
          <p:nvPr>
            <p:ph sz="quarter" idx="1"/>
          </p:nvPr>
        </p:nvSpPr>
        <p:spPr/>
        <p:txBody>
          <a:bodyPr>
            <a:normAutofit fontScale="92500" lnSpcReduction="10000"/>
          </a:bodyPr>
          <a:lstStyle/>
          <a:p>
            <a:r>
              <a:rPr lang="cs-CZ" dirty="0" err="1"/>
              <a:t>Dekanylační</a:t>
            </a:r>
            <a:r>
              <a:rPr lang="cs-CZ" dirty="0"/>
              <a:t> panika – vzniká náhlým zvětšením mrtvého prostoru.</a:t>
            </a:r>
          </a:p>
          <a:p>
            <a:endParaRPr lang="cs-CZ" dirty="0"/>
          </a:p>
          <a:p>
            <a:r>
              <a:rPr lang="cs-CZ" dirty="0"/>
              <a:t>Dysfagie, aspirace, stenózy a hemoragie po výměně.</a:t>
            </a:r>
          </a:p>
          <a:p>
            <a:endParaRPr lang="cs-CZ" dirty="0"/>
          </a:p>
          <a:p>
            <a:r>
              <a:rPr lang="cs-CZ" dirty="0"/>
              <a:t>Kontrola koagulačních parametrů a stavu okolí </a:t>
            </a:r>
            <a:r>
              <a:rPr lang="cs-CZ" dirty="0" err="1"/>
              <a:t>stomatu</a:t>
            </a:r>
            <a:r>
              <a:rPr lang="cs-CZ" dirty="0"/>
              <a:t>, výměna vždy ve dvou lidech. Zvážit </a:t>
            </a:r>
            <a:r>
              <a:rPr lang="cs-CZ" dirty="0" err="1"/>
              <a:t>preoxygenaci</a:t>
            </a:r>
            <a:r>
              <a:rPr lang="cs-CZ" dirty="0"/>
              <a:t>. První výměna po operaci vždy s lékařem.</a:t>
            </a:r>
          </a:p>
          <a:p>
            <a:endParaRPr lang="cs-CZ" dirty="0"/>
          </a:p>
          <a:p>
            <a:r>
              <a:rPr lang="cs-CZ" dirty="0"/>
              <a:t>Během výměny vždy myslet na vznik komplikací -&gt; příprava res. stolku včetně pomůcek k intubaci, řádné odsání pacienta, správná poloha, různé velikosti kanyl menších průměru, použití vodiče…</a:t>
            </a:r>
          </a:p>
          <a:p>
            <a:endParaRPr lang="cs-CZ"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Quick</a:t>
            </a:r>
            <a:r>
              <a:rPr lang="cs-CZ" dirty="0"/>
              <a:t> </a:t>
            </a:r>
            <a:r>
              <a:rPr lang="cs-CZ" dirty="0" err="1"/>
              <a:t>Trach</a:t>
            </a:r>
            <a:endParaRPr lang="en-US" dirty="0"/>
          </a:p>
        </p:txBody>
      </p:sp>
      <p:pic>
        <p:nvPicPr>
          <p:cNvPr id="4" name="Zástupný symbol pro obsah 3"/>
          <p:cNvPicPr>
            <a:picLocks noGrp="1" noChangeAspect="1"/>
          </p:cNvPicPr>
          <p:nvPr>
            <p:ph sz="quarter" idx="1"/>
          </p:nvPr>
        </p:nvPicPr>
        <p:blipFill>
          <a:blip r:embed="rId3"/>
          <a:stretch>
            <a:fillRect/>
          </a:stretch>
        </p:blipFill>
        <p:spPr>
          <a:xfrm>
            <a:off x="1259632" y="1916832"/>
            <a:ext cx="5867400" cy="4038600"/>
          </a:xfrm>
          <a:prstGeom prst="rect">
            <a:avLst/>
          </a:prstGeom>
        </p:spPr>
      </p:pic>
      <p:pic>
        <p:nvPicPr>
          <p:cNvPr id="5" name="Obrázek 4"/>
          <p:cNvPicPr>
            <a:picLocks noChangeAspect="1"/>
          </p:cNvPicPr>
          <p:nvPr/>
        </p:nvPicPr>
        <p:blipFill>
          <a:blip r:embed="rId4"/>
          <a:stretch>
            <a:fillRect/>
          </a:stretch>
        </p:blipFill>
        <p:spPr>
          <a:xfrm>
            <a:off x="5273074" y="548680"/>
            <a:ext cx="3707916" cy="1613744"/>
          </a:xfrm>
          <a:prstGeom prst="rect">
            <a:avLst/>
          </a:prstGeom>
          <a:ln>
            <a:noFill/>
          </a:ln>
          <a:effectLst>
            <a:softEdge rad="112500"/>
          </a:effectLst>
        </p:spPr>
      </p:pic>
    </p:spTree>
    <p:extLst>
      <p:ext uri="{BB962C8B-B14F-4D97-AF65-F5344CB8AC3E}">
        <p14:creationId xmlns:p14="http://schemas.microsoft.com/office/powerpoint/2010/main" val="325951649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en-US"/>
          </a:p>
        </p:txBody>
      </p:sp>
      <p:sp>
        <p:nvSpPr>
          <p:cNvPr id="5" name="Zástupný symbol pro obsah 4"/>
          <p:cNvSpPr>
            <a:spLocks noGrp="1"/>
          </p:cNvSpPr>
          <p:nvPr>
            <p:ph sz="quarter" idx="1"/>
          </p:nvPr>
        </p:nvSpPr>
        <p:spPr/>
        <p:txBody>
          <a:bodyPr/>
          <a:lstStyle/>
          <a:p>
            <a:pPr marL="0" indent="0">
              <a:buNone/>
            </a:pPr>
            <a:r>
              <a:rPr lang="cs-CZ" dirty="0"/>
              <a:t>Urgentní tracheotomie</a:t>
            </a:r>
          </a:p>
          <a:p>
            <a:r>
              <a:rPr lang="en-US" dirty="0">
                <a:hlinkClick r:id="rId3"/>
              </a:rPr>
              <a:t>https://www.youtube.com/watch?v=Z2ezOx8hHvU</a:t>
            </a:r>
            <a:endParaRPr lang="cs-CZ" dirty="0"/>
          </a:p>
          <a:p>
            <a:pPr marL="0" indent="0">
              <a:buNone/>
            </a:pPr>
            <a:r>
              <a:rPr lang="cs-CZ" dirty="0" err="1"/>
              <a:t>Quick</a:t>
            </a:r>
            <a:r>
              <a:rPr lang="cs-CZ" dirty="0"/>
              <a:t> </a:t>
            </a:r>
            <a:r>
              <a:rPr lang="cs-CZ" dirty="0" err="1"/>
              <a:t>trach</a:t>
            </a:r>
            <a:endParaRPr lang="cs-CZ" dirty="0"/>
          </a:p>
          <a:p>
            <a:r>
              <a:rPr lang="en-US" dirty="0">
                <a:hlinkClick r:id="rId4"/>
              </a:rPr>
              <a:t>https://www.youtube.com/watch?v=Y7y7cj9sdI8</a:t>
            </a:r>
            <a:endParaRPr lang="en-US" dirty="0"/>
          </a:p>
        </p:txBody>
      </p:sp>
    </p:spTree>
    <p:extLst>
      <p:ext uri="{BB962C8B-B14F-4D97-AF65-F5344CB8AC3E}">
        <p14:creationId xmlns:p14="http://schemas.microsoft.com/office/powerpoint/2010/main" val="327625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Zajištění dýchacích cest – teoretický úvod</a:t>
            </a:r>
          </a:p>
        </p:txBody>
      </p:sp>
      <p:sp>
        <p:nvSpPr>
          <p:cNvPr id="3" name="Zástupný symbol pro obsah 2"/>
          <p:cNvSpPr>
            <a:spLocks noGrp="1"/>
          </p:cNvSpPr>
          <p:nvPr>
            <p:ph sz="quarter" idx="1"/>
          </p:nvPr>
        </p:nvSpPr>
        <p:spPr/>
        <p:txBody>
          <a:bodyPr/>
          <a:lstStyle/>
          <a:p>
            <a:r>
              <a:rPr lang="cs-CZ" dirty="0"/>
              <a:t>Nezapomínejte na ty naprosto nejdůležitější pomůcky!</a:t>
            </a:r>
          </a:p>
        </p:txBody>
      </p:sp>
      <p:pic>
        <p:nvPicPr>
          <p:cNvPr id="4" name="Obrázek 3" descr="3_monkeys_hear_see_speak_no_evil_large.JPG"/>
          <p:cNvPicPr>
            <a:picLocks noChangeAspect="1"/>
          </p:cNvPicPr>
          <p:nvPr/>
        </p:nvPicPr>
        <p:blipFill>
          <a:blip r:embed="rId3" cstate="print"/>
          <a:stretch>
            <a:fillRect/>
          </a:stretch>
        </p:blipFill>
        <p:spPr>
          <a:xfrm>
            <a:off x="1115616" y="2996952"/>
            <a:ext cx="6738006" cy="3160008"/>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ETK</a:t>
            </a:r>
            <a:endParaRPr lang="en-US" dirty="0"/>
          </a:p>
        </p:txBody>
      </p:sp>
      <p:pic>
        <p:nvPicPr>
          <p:cNvPr id="4" name="Zástupný symbol pro obsah 3"/>
          <p:cNvPicPr>
            <a:picLocks noGrp="1" noChangeAspect="1"/>
          </p:cNvPicPr>
          <p:nvPr>
            <p:ph sz="quarter" idx="1"/>
          </p:nvPr>
        </p:nvPicPr>
        <p:blipFill>
          <a:blip r:embed="rId3"/>
          <a:stretch>
            <a:fillRect/>
          </a:stretch>
        </p:blipFill>
        <p:spPr>
          <a:xfrm>
            <a:off x="827584" y="1687745"/>
            <a:ext cx="2507665" cy="1872208"/>
          </a:xfrm>
          <a:prstGeom prst="rect">
            <a:avLst/>
          </a:prstGeom>
          <a:ln>
            <a:noFill/>
          </a:ln>
          <a:effectLst>
            <a:softEdge rad="112500"/>
          </a:effectLst>
        </p:spPr>
      </p:pic>
      <p:pic>
        <p:nvPicPr>
          <p:cNvPr id="5" name="Obrázek 4"/>
          <p:cNvPicPr>
            <a:picLocks noChangeAspect="1"/>
          </p:cNvPicPr>
          <p:nvPr/>
        </p:nvPicPr>
        <p:blipFill>
          <a:blip r:embed="rId4"/>
          <a:stretch>
            <a:fillRect/>
          </a:stretch>
        </p:blipFill>
        <p:spPr>
          <a:xfrm>
            <a:off x="4178292" y="516385"/>
            <a:ext cx="4504606" cy="3132903"/>
          </a:xfrm>
          <a:prstGeom prst="rect">
            <a:avLst/>
          </a:prstGeom>
          <a:ln>
            <a:noFill/>
          </a:ln>
          <a:effectLst>
            <a:softEdge rad="112500"/>
          </a:effectLst>
        </p:spPr>
      </p:pic>
      <p:sp>
        <p:nvSpPr>
          <p:cNvPr id="6" name="Obdélník 5"/>
          <p:cNvSpPr/>
          <p:nvPr/>
        </p:nvSpPr>
        <p:spPr>
          <a:xfrm>
            <a:off x="457200" y="4293096"/>
            <a:ext cx="8177014" cy="1754326"/>
          </a:xfrm>
          <a:prstGeom prst="rect">
            <a:avLst/>
          </a:prstGeom>
        </p:spPr>
        <p:txBody>
          <a:bodyPr wrap="square">
            <a:spAutoFit/>
          </a:bodyPr>
          <a:lstStyle/>
          <a:p>
            <a:r>
              <a:rPr lang="en-US" dirty="0" err="1"/>
              <a:t>Zavádí</a:t>
            </a:r>
            <a:r>
              <a:rPr lang="en-US" dirty="0"/>
              <a:t> se </a:t>
            </a:r>
            <a:r>
              <a:rPr lang="en-US" dirty="0" err="1"/>
              <a:t>pravým</a:t>
            </a:r>
            <a:r>
              <a:rPr lang="en-US" dirty="0"/>
              <a:t> </a:t>
            </a:r>
            <a:r>
              <a:rPr lang="en-US" dirty="0" err="1"/>
              <a:t>ústním</a:t>
            </a:r>
            <a:r>
              <a:rPr lang="en-US" dirty="0"/>
              <a:t> </a:t>
            </a:r>
            <a:r>
              <a:rPr lang="en-US" dirty="0" err="1"/>
              <a:t>koutkem</a:t>
            </a:r>
            <a:r>
              <a:rPr lang="en-US" dirty="0"/>
              <a:t> a </a:t>
            </a:r>
            <a:r>
              <a:rPr lang="en-US" dirty="0" err="1"/>
              <a:t>jazyk</a:t>
            </a:r>
            <a:r>
              <a:rPr lang="en-US" dirty="0"/>
              <a:t> je </a:t>
            </a:r>
            <a:r>
              <a:rPr lang="en-US" dirty="0" err="1"/>
              <a:t>odsunut</a:t>
            </a:r>
            <a:r>
              <a:rPr lang="en-US" dirty="0"/>
              <a:t> do </a:t>
            </a:r>
            <a:r>
              <a:rPr lang="en-US" dirty="0" err="1"/>
              <a:t>levé</a:t>
            </a:r>
            <a:r>
              <a:rPr lang="en-US" dirty="0"/>
              <a:t> </a:t>
            </a:r>
            <a:r>
              <a:rPr lang="en-US" dirty="0" err="1"/>
              <a:t>části</a:t>
            </a:r>
            <a:r>
              <a:rPr lang="en-US" dirty="0"/>
              <a:t> </a:t>
            </a:r>
            <a:r>
              <a:rPr lang="en-US" dirty="0" err="1"/>
              <a:t>dutiny</a:t>
            </a:r>
            <a:r>
              <a:rPr lang="en-US" dirty="0"/>
              <a:t> </a:t>
            </a:r>
            <a:r>
              <a:rPr lang="en-US" dirty="0" err="1"/>
              <a:t>ústní</a:t>
            </a:r>
            <a:r>
              <a:rPr lang="en-US" dirty="0"/>
              <a:t>. </a:t>
            </a:r>
            <a:r>
              <a:rPr lang="en-US" dirty="0" err="1"/>
              <a:t>Špička</a:t>
            </a:r>
            <a:endParaRPr lang="en-US" dirty="0"/>
          </a:p>
          <a:p>
            <a:r>
              <a:rPr lang="en-US" dirty="0" err="1"/>
              <a:t>laryngoskopu</a:t>
            </a:r>
            <a:r>
              <a:rPr lang="en-US" dirty="0"/>
              <a:t> se </a:t>
            </a:r>
            <a:r>
              <a:rPr lang="en-US" dirty="0" err="1"/>
              <a:t>zavádí</a:t>
            </a:r>
            <a:r>
              <a:rPr lang="en-US" dirty="0"/>
              <a:t> do </a:t>
            </a:r>
            <a:r>
              <a:rPr lang="en-US" dirty="0" err="1"/>
              <a:t>valekuly</a:t>
            </a:r>
            <a:r>
              <a:rPr lang="en-US" dirty="0"/>
              <a:t> </a:t>
            </a:r>
            <a:r>
              <a:rPr lang="en-US" dirty="0" err="1"/>
              <a:t>před</a:t>
            </a:r>
            <a:r>
              <a:rPr lang="en-US" dirty="0"/>
              <a:t> </a:t>
            </a:r>
            <a:r>
              <a:rPr lang="en-US" dirty="0" err="1"/>
              <a:t>hrtanovou</a:t>
            </a:r>
            <a:r>
              <a:rPr lang="en-US" dirty="0"/>
              <a:t> </a:t>
            </a:r>
            <a:r>
              <a:rPr lang="en-US" dirty="0" err="1"/>
              <a:t>příklopku</a:t>
            </a:r>
            <a:r>
              <a:rPr lang="en-US" dirty="0"/>
              <a:t> (</a:t>
            </a:r>
            <a:r>
              <a:rPr lang="en-US" dirty="0" err="1"/>
              <a:t>epiglotis</a:t>
            </a:r>
            <a:r>
              <a:rPr lang="en-US" dirty="0"/>
              <a:t>), </a:t>
            </a:r>
            <a:r>
              <a:rPr lang="en-US" dirty="0" err="1"/>
              <a:t>kde</a:t>
            </a:r>
            <a:r>
              <a:rPr lang="en-US" dirty="0"/>
              <a:t> je </a:t>
            </a:r>
            <a:r>
              <a:rPr lang="en-US" dirty="0" err="1"/>
              <a:t>menší</a:t>
            </a:r>
            <a:endParaRPr lang="en-US" dirty="0"/>
          </a:p>
          <a:p>
            <a:r>
              <a:rPr lang="en-US" dirty="0" err="1"/>
              <a:t>reflexní</a:t>
            </a:r>
            <a:r>
              <a:rPr lang="en-US" dirty="0"/>
              <a:t> </a:t>
            </a:r>
            <a:r>
              <a:rPr lang="en-US" dirty="0" err="1"/>
              <a:t>odpověď</a:t>
            </a:r>
            <a:r>
              <a:rPr lang="en-US" dirty="0"/>
              <a:t> </a:t>
            </a:r>
            <a:r>
              <a:rPr lang="en-US" dirty="0" err="1"/>
              <a:t>než</a:t>
            </a:r>
            <a:r>
              <a:rPr lang="en-US" dirty="0"/>
              <a:t> </a:t>
            </a:r>
            <a:r>
              <a:rPr lang="en-US" dirty="0" err="1"/>
              <a:t>při</a:t>
            </a:r>
            <a:r>
              <a:rPr lang="en-US" dirty="0"/>
              <a:t> </a:t>
            </a:r>
            <a:r>
              <a:rPr lang="en-US" dirty="0" err="1"/>
              <a:t>podráždění</a:t>
            </a:r>
            <a:r>
              <a:rPr lang="en-US" dirty="0"/>
              <a:t> </a:t>
            </a:r>
            <a:r>
              <a:rPr lang="en-US" dirty="0" err="1"/>
              <a:t>zadní</a:t>
            </a:r>
            <a:r>
              <a:rPr lang="en-US" dirty="0"/>
              <a:t> </a:t>
            </a:r>
            <a:r>
              <a:rPr lang="en-US" dirty="0" err="1"/>
              <a:t>strany</a:t>
            </a:r>
            <a:r>
              <a:rPr lang="en-US" dirty="0"/>
              <a:t> </a:t>
            </a:r>
            <a:r>
              <a:rPr lang="en-US" dirty="0" err="1"/>
              <a:t>epiglotis</a:t>
            </a:r>
            <a:r>
              <a:rPr lang="en-US" dirty="0"/>
              <a:t>. Pod </a:t>
            </a:r>
            <a:r>
              <a:rPr lang="en-US" dirty="0" err="1"/>
              <a:t>zrakovou</a:t>
            </a:r>
            <a:r>
              <a:rPr lang="en-US" dirty="0"/>
              <a:t> </a:t>
            </a:r>
            <a:r>
              <a:rPr lang="en-US" dirty="0" err="1"/>
              <a:t>kontrolou</a:t>
            </a:r>
            <a:r>
              <a:rPr lang="en-US" dirty="0"/>
              <a:t> se</a:t>
            </a:r>
          </a:p>
          <a:p>
            <a:r>
              <a:rPr lang="en-US" dirty="0" err="1"/>
              <a:t>tracheální</a:t>
            </a:r>
            <a:r>
              <a:rPr lang="en-US" dirty="0"/>
              <a:t> </a:t>
            </a:r>
            <a:r>
              <a:rPr lang="en-US" dirty="0" err="1"/>
              <a:t>rourka</a:t>
            </a:r>
            <a:r>
              <a:rPr lang="en-US" dirty="0"/>
              <a:t> </a:t>
            </a:r>
            <a:r>
              <a:rPr lang="en-US" dirty="0" err="1"/>
              <a:t>svým</a:t>
            </a:r>
            <a:r>
              <a:rPr lang="en-US" dirty="0"/>
              <a:t> </a:t>
            </a:r>
            <a:r>
              <a:rPr lang="en-US" dirty="0" err="1"/>
              <a:t>úkosem</a:t>
            </a:r>
            <a:r>
              <a:rPr lang="en-US" dirty="0"/>
              <a:t> </a:t>
            </a:r>
            <a:r>
              <a:rPr lang="en-US" dirty="0" err="1"/>
              <a:t>zavede</a:t>
            </a:r>
            <a:r>
              <a:rPr lang="en-US" dirty="0"/>
              <a:t> </a:t>
            </a:r>
            <a:r>
              <a:rPr lang="en-US" dirty="0" err="1"/>
              <a:t>mezi</a:t>
            </a:r>
            <a:r>
              <a:rPr lang="en-US" dirty="0"/>
              <a:t> </a:t>
            </a:r>
            <a:r>
              <a:rPr lang="en-US" dirty="0" err="1"/>
              <a:t>hlasivky</a:t>
            </a:r>
            <a:r>
              <a:rPr lang="en-US" dirty="0"/>
              <a:t> a </a:t>
            </a:r>
            <a:r>
              <a:rPr lang="en-US" dirty="0" err="1"/>
              <a:t>dále</a:t>
            </a:r>
            <a:r>
              <a:rPr lang="en-US" dirty="0"/>
              <a:t> </a:t>
            </a:r>
            <a:r>
              <a:rPr lang="en-US" dirty="0" err="1"/>
              <a:t>přes</a:t>
            </a:r>
            <a:r>
              <a:rPr lang="en-US" dirty="0"/>
              <a:t> </a:t>
            </a:r>
            <a:r>
              <a:rPr lang="en-US" dirty="0" err="1"/>
              <a:t>hrtan</a:t>
            </a:r>
            <a:r>
              <a:rPr lang="en-US" dirty="0"/>
              <a:t> do </a:t>
            </a:r>
            <a:r>
              <a:rPr lang="en-US" dirty="0" err="1"/>
              <a:t>trachey</a:t>
            </a:r>
            <a:r>
              <a:rPr lang="en-US" dirty="0"/>
              <a:t>. </a:t>
            </a:r>
            <a:r>
              <a:rPr lang="en-US" dirty="0" err="1"/>
              <a:t>Její</a:t>
            </a:r>
            <a:r>
              <a:rPr lang="en-US" dirty="0"/>
              <a:t> </a:t>
            </a:r>
            <a:r>
              <a:rPr lang="en-US" dirty="0" err="1"/>
              <a:t>špička</a:t>
            </a:r>
            <a:r>
              <a:rPr lang="cs-CZ" dirty="0"/>
              <a:t> </a:t>
            </a:r>
            <a:r>
              <a:rPr lang="en-US" dirty="0"/>
              <a:t>by </a:t>
            </a:r>
            <a:r>
              <a:rPr lang="en-US" dirty="0" err="1"/>
              <a:t>měla</a:t>
            </a:r>
            <a:r>
              <a:rPr lang="en-US" dirty="0"/>
              <a:t> </a:t>
            </a:r>
            <a:r>
              <a:rPr lang="en-US" dirty="0" err="1"/>
              <a:t>být</a:t>
            </a:r>
            <a:r>
              <a:rPr lang="en-US" dirty="0"/>
              <a:t> </a:t>
            </a:r>
            <a:r>
              <a:rPr lang="en-US" dirty="0" err="1"/>
              <a:t>umístěna</a:t>
            </a:r>
            <a:r>
              <a:rPr lang="en-US" dirty="0"/>
              <a:t> </a:t>
            </a:r>
            <a:r>
              <a:rPr lang="en-US" dirty="0" err="1"/>
              <a:t>asi</a:t>
            </a:r>
            <a:r>
              <a:rPr lang="en-US" dirty="0"/>
              <a:t> </a:t>
            </a:r>
            <a:r>
              <a:rPr lang="en-US" dirty="0">
                <a:solidFill>
                  <a:srgbClr val="FF0000"/>
                </a:solidFill>
              </a:rPr>
              <a:t>3 – 4 cm </a:t>
            </a:r>
            <a:r>
              <a:rPr lang="en-US" dirty="0" err="1">
                <a:solidFill>
                  <a:srgbClr val="FF0000"/>
                </a:solidFill>
              </a:rPr>
              <a:t>nad</a:t>
            </a:r>
            <a:r>
              <a:rPr lang="en-US" dirty="0">
                <a:solidFill>
                  <a:srgbClr val="FF0000"/>
                </a:solidFill>
              </a:rPr>
              <a:t> </a:t>
            </a:r>
            <a:r>
              <a:rPr lang="en-US" dirty="0" err="1">
                <a:solidFill>
                  <a:srgbClr val="FF0000"/>
                </a:solidFill>
              </a:rPr>
              <a:t>větvením</a:t>
            </a:r>
            <a:r>
              <a:rPr lang="en-US" dirty="0">
                <a:solidFill>
                  <a:srgbClr val="FF0000"/>
                </a:solidFill>
              </a:rPr>
              <a:t> </a:t>
            </a:r>
            <a:r>
              <a:rPr lang="en-US" dirty="0" err="1">
                <a:solidFill>
                  <a:srgbClr val="FF0000"/>
                </a:solidFill>
              </a:rPr>
              <a:t>průdušnice</a:t>
            </a:r>
            <a:r>
              <a:rPr lang="en-US" dirty="0">
                <a:solidFill>
                  <a:srgbClr val="FF0000"/>
                </a:solidFill>
              </a:rPr>
              <a:t> </a:t>
            </a:r>
            <a:r>
              <a:rPr lang="en-US" dirty="0"/>
              <a:t>(</a:t>
            </a:r>
            <a:r>
              <a:rPr lang="en-US" dirty="0" err="1"/>
              <a:t>karinou</a:t>
            </a:r>
            <a:r>
              <a:rPr lang="en-US" dirty="0"/>
              <a:t>). </a:t>
            </a:r>
            <a:r>
              <a:rPr lang="en-US" dirty="0" err="1"/>
              <a:t>Tomu</a:t>
            </a:r>
            <a:r>
              <a:rPr lang="en-US" dirty="0"/>
              <a:t> </a:t>
            </a:r>
            <a:r>
              <a:rPr lang="en-US" dirty="0" err="1"/>
              <a:t>odpovídá</a:t>
            </a:r>
            <a:r>
              <a:rPr lang="en-US" dirty="0"/>
              <a:t> u</a:t>
            </a:r>
            <a:r>
              <a:rPr lang="cs-CZ" dirty="0"/>
              <a:t> </a:t>
            </a:r>
            <a:r>
              <a:rPr lang="en-US" dirty="0" err="1"/>
              <a:t>dospělého</a:t>
            </a:r>
            <a:r>
              <a:rPr lang="en-US" dirty="0"/>
              <a:t> </a:t>
            </a:r>
            <a:r>
              <a:rPr lang="en-US" dirty="0" err="1"/>
              <a:t>zavedení</a:t>
            </a:r>
            <a:r>
              <a:rPr lang="en-US" dirty="0"/>
              <a:t> </a:t>
            </a:r>
            <a:r>
              <a:rPr lang="en-US" dirty="0" err="1"/>
              <a:t>rourky</a:t>
            </a:r>
            <a:r>
              <a:rPr lang="en-US" dirty="0"/>
              <a:t> do </a:t>
            </a:r>
            <a:r>
              <a:rPr lang="en-US" dirty="0" err="1"/>
              <a:t>hloubky</a:t>
            </a:r>
            <a:r>
              <a:rPr lang="en-US" dirty="0"/>
              <a:t> 20 – 24 cm od </a:t>
            </a:r>
            <a:r>
              <a:rPr lang="en-US" dirty="0" err="1"/>
              <a:t>řezáků</a:t>
            </a:r>
            <a:r>
              <a:rPr lang="en-US" dirty="0"/>
              <a:t>. </a:t>
            </a:r>
          </a:p>
        </p:txBody>
      </p:sp>
    </p:spTree>
    <p:extLst>
      <p:ext uri="{BB962C8B-B14F-4D97-AF65-F5344CB8AC3E}">
        <p14:creationId xmlns:p14="http://schemas.microsoft.com/office/powerpoint/2010/main" val="172623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15153"/>
            <a:ext cx="8229600" cy="990600"/>
          </a:xfrm>
        </p:spPr>
        <p:txBody>
          <a:bodyPr/>
          <a:lstStyle/>
          <a:p>
            <a:r>
              <a:rPr lang="cs-CZ" dirty="0"/>
              <a:t>Shrnutí na konce</a:t>
            </a:r>
          </a:p>
        </p:txBody>
      </p:sp>
      <p:sp>
        <p:nvSpPr>
          <p:cNvPr id="3" name="Zástupný symbol pro obsah 2"/>
          <p:cNvSpPr>
            <a:spLocks noGrp="1"/>
          </p:cNvSpPr>
          <p:nvPr>
            <p:ph sz="quarter" idx="1"/>
          </p:nvPr>
        </p:nvSpPr>
        <p:spPr>
          <a:xfrm>
            <a:off x="457200" y="1340768"/>
            <a:ext cx="8229600" cy="4937760"/>
          </a:xfrm>
        </p:spPr>
        <p:txBody>
          <a:bodyPr/>
          <a:lstStyle/>
          <a:p>
            <a:r>
              <a:rPr lang="cs-CZ" dirty="0"/>
              <a:t>Nezapomenout na správnou fixaci.</a:t>
            </a:r>
          </a:p>
          <a:p>
            <a:endParaRPr lang="cs-CZ" dirty="0"/>
          </a:p>
          <a:p>
            <a:r>
              <a:rPr lang="cs-CZ" dirty="0"/>
              <a:t>Na každé pomůcce najdete základní popis (dle velikosti či věku pacienta, pod jakým tlakem udržovat </a:t>
            </a:r>
            <a:r>
              <a:rPr lang="cs-CZ" dirty="0" err="1"/>
              <a:t>obturační</a:t>
            </a:r>
            <a:r>
              <a:rPr lang="cs-CZ" dirty="0"/>
              <a:t> manžetu, atd..).</a:t>
            </a:r>
          </a:p>
          <a:p>
            <a:endParaRPr lang="cs-CZ" dirty="0"/>
          </a:p>
          <a:p>
            <a:r>
              <a:rPr lang="cs-CZ" dirty="0"/>
              <a:t>Pacienta začít vyšetřovat dle konceptu ABCDE dle doporučení ERC a ČRR.</a:t>
            </a:r>
          </a:p>
          <a:p>
            <a:endParaRPr lang="cs-CZ" dirty="0"/>
          </a:p>
          <a:p>
            <a:endParaRPr lang="cs-CZ" dirty="0"/>
          </a:p>
        </p:txBody>
      </p:sp>
    </p:spTree>
    <p:extLst>
      <p:ext uri="{BB962C8B-B14F-4D97-AF65-F5344CB8AC3E}">
        <p14:creationId xmlns:p14="http://schemas.microsoft.com/office/powerpoint/2010/main" val="3032903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99592" y="-4203848"/>
            <a:ext cx="6995120" cy="5292824"/>
          </a:xfrm>
        </p:spPr>
        <p:txBody>
          <a:bodyPr>
            <a:normAutofit/>
          </a:bodyPr>
          <a:lstStyle/>
          <a:p>
            <a:pPr algn="ctr"/>
            <a:r>
              <a:rPr lang="cs-CZ" dirty="0"/>
              <a:t>Diskuse – CPR </a:t>
            </a:r>
            <a:r>
              <a:rPr lang="cs-CZ" dirty="0" err="1"/>
              <a:t>hands</a:t>
            </a:r>
            <a:r>
              <a:rPr lang="cs-CZ" dirty="0"/>
              <a:t> </a:t>
            </a:r>
            <a:r>
              <a:rPr lang="cs-CZ" dirty="0" err="1"/>
              <a:t>only</a:t>
            </a:r>
            <a:r>
              <a:rPr lang="cs-CZ" dirty="0"/>
              <a:t>?</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340768"/>
            <a:ext cx="7560840" cy="440598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124063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Novorozenci</a:t>
            </a:r>
          </a:p>
        </p:txBody>
      </p:sp>
      <p:sp>
        <p:nvSpPr>
          <p:cNvPr id="3" name="Zástupný symbol pro obsah 2"/>
          <p:cNvSpPr>
            <a:spLocks noGrp="1"/>
          </p:cNvSpPr>
          <p:nvPr>
            <p:ph sz="quarter" idx="1"/>
          </p:nvPr>
        </p:nvSpPr>
        <p:spPr/>
        <p:txBody>
          <a:bodyPr/>
          <a:lstStyle/>
          <a:p>
            <a:endParaRPr lang="cs-CZ" dirty="0"/>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11960" y="548680"/>
            <a:ext cx="3150592" cy="583264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290640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Doporučená literatura a zdroje</a:t>
            </a:r>
          </a:p>
        </p:txBody>
      </p:sp>
      <p:sp>
        <p:nvSpPr>
          <p:cNvPr id="3" name="Zástupný symbol pro obsah 2"/>
          <p:cNvSpPr>
            <a:spLocks noGrp="1"/>
          </p:cNvSpPr>
          <p:nvPr>
            <p:ph sz="quarter" idx="1"/>
          </p:nvPr>
        </p:nvSpPr>
        <p:spPr/>
        <p:txBody>
          <a:bodyPr/>
          <a:lstStyle/>
          <a:p>
            <a:r>
              <a:rPr lang="cs-CZ" dirty="0"/>
              <a:t>2</a:t>
            </a:r>
            <a:r>
              <a:rPr lang="en-US" dirty="0"/>
              <a:t>015 American Heart Association Guidelines for CPR and ECC</a:t>
            </a:r>
            <a:endParaRPr lang="cs-CZ" dirty="0"/>
          </a:p>
          <a:p>
            <a:endParaRPr lang="cs-CZ" dirty="0"/>
          </a:p>
          <a:p>
            <a:r>
              <a:rPr lang="cs-CZ" dirty="0">
                <a:hlinkClick r:id="rId2"/>
              </a:rPr>
              <a:t>https://www.resuscitationjournal.com/article/S0300-9572(17)30776-1/fulltext</a:t>
            </a:r>
            <a:endParaRPr lang="cs-CZ" dirty="0"/>
          </a:p>
          <a:p>
            <a:endParaRPr lang="cs-CZ" dirty="0"/>
          </a:p>
          <a:p>
            <a:r>
              <a:rPr lang="cs-CZ" dirty="0">
                <a:hlinkClick r:id="rId3"/>
              </a:rPr>
              <a:t>https://www.erc.edu/</a:t>
            </a:r>
            <a:endParaRPr lang="cs-CZ" dirty="0"/>
          </a:p>
          <a:p>
            <a:endParaRPr lang="cs-CZ" dirty="0"/>
          </a:p>
          <a:p>
            <a:r>
              <a:rPr lang="cs-CZ" dirty="0">
                <a:hlinkClick r:id="rId4"/>
              </a:rPr>
              <a:t>http://www.resuscitace.cz/</a:t>
            </a:r>
            <a:endParaRPr lang="cs-CZ"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3600" dirty="0"/>
              <a:t>NASTUDOVAT DOPORUČENÍ ČRR !!</a:t>
            </a:r>
          </a:p>
        </p:txBody>
      </p:sp>
      <p:sp>
        <p:nvSpPr>
          <p:cNvPr id="3" name="Zástupný symbol pro obsah 2"/>
          <p:cNvSpPr>
            <a:spLocks noGrp="1"/>
          </p:cNvSpPr>
          <p:nvPr>
            <p:ph sz="quarter" idx="1"/>
          </p:nvPr>
        </p:nvSpPr>
        <p:spPr>
          <a:xfrm>
            <a:off x="540001" y="2132856"/>
            <a:ext cx="8229600" cy="4937760"/>
          </a:xfrm>
        </p:spPr>
        <p:txBody>
          <a:bodyPr/>
          <a:lstStyle/>
          <a:p>
            <a:endParaRPr lang="cs-CZ" dirty="0"/>
          </a:p>
          <a:p>
            <a:endParaRPr lang="cs-CZ" dirty="0"/>
          </a:p>
          <a:p>
            <a:endParaRPr lang="cs-CZ" dirty="0"/>
          </a:p>
          <a:p>
            <a:endParaRPr lang="cs-CZ" dirty="0"/>
          </a:p>
          <a:p>
            <a:endParaRPr lang="cs-CZ" dirty="0">
              <a:hlinkClick r:id="rId3"/>
            </a:endParaRPr>
          </a:p>
          <a:p>
            <a:endParaRPr lang="cs-CZ" dirty="0">
              <a:hlinkClick r:id="rId3"/>
            </a:endParaRPr>
          </a:p>
          <a:p>
            <a:endParaRPr lang="cs-CZ" dirty="0">
              <a:hlinkClick r:id="rId3"/>
            </a:endParaRPr>
          </a:p>
          <a:p>
            <a:endParaRPr lang="cs-CZ" dirty="0">
              <a:hlinkClick r:id="rId3"/>
            </a:endParaRPr>
          </a:p>
          <a:p>
            <a:endParaRPr lang="cs-CZ" dirty="0">
              <a:hlinkClick r:id="rId3"/>
            </a:endParaRPr>
          </a:p>
          <a:p>
            <a:r>
              <a:rPr lang="cs-CZ" dirty="0">
                <a:hlinkClick r:id="rId3"/>
              </a:rPr>
              <a:t>https://urgmed.cz/nlzp/ke-stazeni/</a:t>
            </a:r>
            <a:endParaRPr lang="cs-CZ" dirty="0"/>
          </a:p>
        </p:txBody>
      </p:sp>
      <p:pic>
        <p:nvPicPr>
          <p:cNvPr id="4" name="Obráze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1546215"/>
            <a:ext cx="3007045" cy="4032448"/>
          </a:xfrm>
          <a:prstGeom prst="rect">
            <a:avLst/>
          </a:prstGeom>
        </p:spPr>
      </p:pic>
      <p:pic>
        <p:nvPicPr>
          <p:cNvPr id="5" name="Obráze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76056" y="1383618"/>
            <a:ext cx="2752594" cy="4090764"/>
          </a:xfrm>
          <a:prstGeom prst="rect">
            <a:avLst/>
          </a:prstGeom>
        </p:spPr>
      </p:pic>
    </p:spTree>
    <p:extLst>
      <p:ext uri="{BB962C8B-B14F-4D97-AF65-F5344CB8AC3E}">
        <p14:creationId xmlns:p14="http://schemas.microsoft.com/office/powerpoint/2010/main" val="791831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327049"/>
            <a:ext cx="8064900" cy="451576"/>
          </a:xfrm>
        </p:spPr>
        <p:txBody>
          <a:bodyPr/>
          <a:lstStyle/>
          <a:p>
            <a:r>
              <a:rPr lang="cs-CZ" sz="3200" dirty="0"/>
              <a:t>Anafylaktický šok – nástřel ABCDE</a:t>
            </a:r>
          </a:p>
        </p:txBody>
      </p:sp>
      <p:sp>
        <p:nvSpPr>
          <p:cNvPr id="3" name="Zástupný symbol pro obsah 2"/>
          <p:cNvSpPr>
            <a:spLocks noGrp="1"/>
          </p:cNvSpPr>
          <p:nvPr>
            <p:ph sz="quarter" idx="1"/>
          </p:nvPr>
        </p:nvSpPr>
        <p:spPr/>
        <p:txBody>
          <a:bodyPr/>
          <a:lstStyle/>
          <a:p>
            <a:endParaRPr lang="en-US" dirty="0"/>
          </a:p>
        </p:txBody>
      </p:sp>
      <p:pic>
        <p:nvPicPr>
          <p:cNvPr id="5" name="Obrázek 4"/>
          <p:cNvPicPr>
            <a:picLocks noChangeAspect="1"/>
          </p:cNvPicPr>
          <p:nvPr/>
        </p:nvPicPr>
        <p:blipFill>
          <a:blip r:embed="rId3"/>
          <a:stretch>
            <a:fillRect/>
          </a:stretch>
        </p:blipFill>
        <p:spPr>
          <a:xfrm>
            <a:off x="3131840" y="794189"/>
            <a:ext cx="2755055" cy="5752242"/>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Management zajištění DC</a:t>
            </a:r>
          </a:p>
        </p:txBody>
      </p:sp>
      <p:sp>
        <p:nvSpPr>
          <p:cNvPr id="3" name="Zástupný symbol pro obsah 2"/>
          <p:cNvSpPr>
            <a:spLocks noGrp="1"/>
          </p:cNvSpPr>
          <p:nvPr>
            <p:ph sz="quarter" idx="1"/>
          </p:nvPr>
        </p:nvSpPr>
        <p:spPr/>
        <p:txBody>
          <a:bodyPr>
            <a:normAutofit/>
          </a:bodyPr>
          <a:lstStyle/>
          <a:p>
            <a:pPr>
              <a:buNone/>
            </a:pPr>
            <a:endParaRPr lang="cs-CZ" dirty="0"/>
          </a:p>
          <a:p>
            <a:r>
              <a:rPr lang="cs-CZ" dirty="0"/>
              <a:t>Poloha pacienta</a:t>
            </a:r>
          </a:p>
          <a:p>
            <a:endParaRPr lang="cs-CZ" dirty="0"/>
          </a:p>
          <a:p>
            <a:r>
              <a:rPr lang="cs-CZ" dirty="0"/>
              <a:t>Diagnostika nedostatečného dýchání / zástavy dechu</a:t>
            </a:r>
          </a:p>
          <a:p>
            <a:endParaRPr lang="cs-CZ" dirty="0"/>
          </a:p>
          <a:p>
            <a:r>
              <a:rPr lang="cs-CZ" dirty="0"/>
              <a:t>Symptomy a jak k nim přistupovat</a:t>
            </a:r>
          </a:p>
          <a:p>
            <a:endParaRPr lang="cs-CZ" dirty="0"/>
          </a:p>
          <a:p>
            <a:r>
              <a:rPr lang="cs-CZ" dirty="0" err="1"/>
              <a:t>Manual</a:t>
            </a:r>
            <a:r>
              <a:rPr lang="cs-CZ" dirty="0"/>
              <a:t> in-line </a:t>
            </a:r>
            <a:r>
              <a:rPr lang="cs-CZ" dirty="0" err="1"/>
              <a:t>stabilization</a:t>
            </a:r>
            <a:r>
              <a:rPr lang="cs-CZ" dirty="0"/>
              <a:t> (MILS)</a:t>
            </a:r>
          </a:p>
          <a:p>
            <a:endParaRPr lang="cs-CZ"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a:t>Poznámky k časovým nárokům (1)</a:t>
            </a:r>
          </a:p>
        </p:txBody>
      </p:sp>
      <p:sp>
        <p:nvSpPr>
          <p:cNvPr id="3" name="Zástupný symbol pro obsah 2"/>
          <p:cNvSpPr>
            <a:spLocks noGrp="1"/>
          </p:cNvSpPr>
          <p:nvPr>
            <p:ph sz="quarter" idx="1"/>
          </p:nvPr>
        </p:nvSpPr>
        <p:spPr>
          <a:xfrm>
            <a:off x="467544" y="1628800"/>
            <a:ext cx="8435280" cy="4325112"/>
          </a:xfrm>
        </p:spPr>
        <p:txBody>
          <a:bodyPr>
            <a:normAutofit/>
          </a:bodyPr>
          <a:lstStyle/>
          <a:p>
            <a:r>
              <a:rPr lang="cs-CZ" dirty="0"/>
              <a:t>Při zástavě dýchání následuje zástava oběhu do </a:t>
            </a:r>
            <a:br>
              <a:rPr lang="cs-CZ" dirty="0"/>
            </a:br>
            <a:r>
              <a:rPr lang="cs-CZ" dirty="0"/>
              <a:t>2 min.</a:t>
            </a:r>
          </a:p>
          <a:p>
            <a:endParaRPr lang="cs-CZ" dirty="0"/>
          </a:p>
          <a:p>
            <a:r>
              <a:rPr lang="cs-CZ" dirty="0"/>
              <a:t>Při zástavě oběhu dochází k zástavě dýchání do </a:t>
            </a:r>
            <a:br>
              <a:rPr lang="cs-CZ" dirty="0"/>
            </a:br>
            <a:r>
              <a:rPr lang="cs-CZ" dirty="0"/>
              <a:t>15 – 40 s.</a:t>
            </a:r>
          </a:p>
          <a:p>
            <a:endParaRPr lang="cs-CZ" dirty="0"/>
          </a:p>
          <a:p>
            <a:r>
              <a:rPr lang="cs-CZ" dirty="0"/>
              <a:t>Při zástavě oběhu nastupuje bezvědomí do </a:t>
            </a:r>
            <a:br>
              <a:rPr lang="cs-CZ" dirty="0"/>
            </a:br>
            <a:r>
              <a:rPr lang="cs-CZ" dirty="0"/>
              <a:t>10 – 20 s (začíná poškozování mozkových buněk).</a:t>
            </a:r>
          </a:p>
          <a:p>
            <a:endParaRPr lang="cs-CZ" dirty="0"/>
          </a:p>
        </p:txBody>
      </p:sp>
    </p:spTree>
  </p:cSld>
  <p:clrMapOvr>
    <a:masterClrMapping/>
  </p:clrMapOvr>
</p:sld>
</file>

<file path=ppt/theme/theme1.xml><?xml version="1.0" encoding="utf-8"?>
<a:theme xmlns:a="http://schemas.openxmlformats.org/drawingml/2006/main" name="Presentation_MU_EN">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MED-EN.potx" id="{E423B8DF-9BA0-46CA-AB8C-3C9CAA22A651}" vid="{BF1FE4E8-5686-479B-8844-DF4DF48EA4AC}"/>
    </a:ext>
  </a:ext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prezentace-med-en-4-3</Template>
  <TotalTime>17569</TotalTime>
  <Words>2554</Words>
  <Application>Microsoft Office PowerPoint</Application>
  <PresentationFormat>Předvádění na obrazovce (4:3)</PresentationFormat>
  <Paragraphs>422</Paragraphs>
  <Slides>54</Slides>
  <Notes>36</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54</vt:i4>
      </vt:variant>
    </vt:vector>
  </HeadingPairs>
  <TitlesOfParts>
    <vt:vector size="59" baseType="lpstr">
      <vt:lpstr>Arial</vt:lpstr>
      <vt:lpstr>Calibri</vt:lpstr>
      <vt:lpstr>Tahoma</vt:lpstr>
      <vt:lpstr>Wingdings</vt:lpstr>
      <vt:lpstr>Presentation_MU_EN</vt:lpstr>
      <vt:lpstr>Zajištění dýchacích cest pro NLZP</vt:lpstr>
      <vt:lpstr>Brainstorming</vt:lpstr>
      <vt:lpstr>Zajištění dýchacích cest – náplň přednášky</vt:lpstr>
      <vt:lpstr>ABCDE</vt:lpstr>
      <vt:lpstr>Zajištění dýchacích cest – teoretický úvod</vt:lpstr>
      <vt:lpstr>NASTUDOVAT DOPORUČENÍ ČRR !!</vt:lpstr>
      <vt:lpstr>Anafylaktický šok – nástřel ABCDE</vt:lpstr>
      <vt:lpstr>Management zajištění DC</vt:lpstr>
      <vt:lpstr>Poznámky k časovým nárokům (1)</vt:lpstr>
      <vt:lpstr>Příčiny zástavy dechu</vt:lpstr>
      <vt:lpstr>Něco k Áčku</vt:lpstr>
      <vt:lpstr>A – Airway (1)  </vt:lpstr>
      <vt:lpstr>A – Airway (2)  </vt:lpstr>
      <vt:lpstr>Diagnostika zástavy dýchání (1)</vt:lpstr>
      <vt:lpstr>Ještě jednou a naposled</vt:lpstr>
      <vt:lpstr>Prezentace aplikace PowerPoint</vt:lpstr>
      <vt:lpstr>Něco k Béčku</vt:lpstr>
      <vt:lpstr>B – Breathing v BLS (1)</vt:lpstr>
      <vt:lpstr>Přenosný kapnometr</vt:lpstr>
      <vt:lpstr>Gordonův úder</vt:lpstr>
      <vt:lpstr>Heimlichův manévr</vt:lpstr>
      <vt:lpstr>Prezentace aplikace PowerPoint</vt:lpstr>
      <vt:lpstr>Zotavovací poloha</vt:lpstr>
      <vt:lpstr>Za nepřítomnost dýchání považujeme</vt:lpstr>
      <vt:lpstr>4 T a 4 H </vt:lpstr>
      <vt:lpstr>Nezapomínejme na reverzibilní příčiny </vt:lpstr>
      <vt:lpstr>Když má pacient pulz a nedýchá?</vt:lpstr>
      <vt:lpstr>Pomůcka?</vt:lpstr>
      <vt:lpstr>Obličejová maska / ambuing</vt:lpstr>
      <vt:lpstr>Přímá laryngoskopie - nácvik</vt:lpstr>
      <vt:lpstr>Typy lžic</vt:lpstr>
      <vt:lpstr>Glide-scope</vt:lpstr>
      <vt:lpstr>Ústní vzduchovod</vt:lpstr>
      <vt:lpstr>Nosní vzduchovod</vt:lpstr>
      <vt:lpstr>S Tubus</vt:lpstr>
      <vt:lpstr>COPA</vt:lpstr>
      <vt:lpstr>Kombitubus/ kombirourka /</vt:lpstr>
      <vt:lpstr>Prezentace aplikace PowerPoint</vt:lpstr>
      <vt:lpstr>Laryngeální tubus</vt:lpstr>
      <vt:lpstr>Laryngeální maska</vt:lpstr>
      <vt:lpstr>Igel O2 resuscitační LMA</vt:lpstr>
      <vt:lpstr>Limitace LMA</vt:lpstr>
      <vt:lpstr>Uložení LMA</vt:lpstr>
      <vt:lpstr>LMA Classic</vt:lpstr>
      <vt:lpstr>Nezapomínat na správnou fixaci </vt:lpstr>
      <vt:lpstr>Pro seal</vt:lpstr>
      <vt:lpstr>Pacient s tracheostomií</vt:lpstr>
      <vt:lpstr>Quick Trach</vt:lpstr>
      <vt:lpstr>Prezentace aplikace PowerPoint</vt:lpstr>
      <vt:lpstr>ETK</vt:lpstr>
      <vt:lpstr>Shrnutí na konce</vt:lpstr>
      <vt:lpstr>Diskuse – CPR hands only?</vt:lpstr>
      <vt:lpstr>Novorozenci</vt:lpstr>
      <vt:lpstr>Doporučená literatura a zdroje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Certifikovaný kurz zajištění dýchacích cest pro NLZP</dc:title>
  <dc:creator>Medullak</dc:creator>
  <cp:lastModifiedBy>Michal Pospíšil</cp:lastModifiedBy>
  <cp:revision>258</cp:revision>
  <dcterms:created xsi:type="dcterms:W3CDTF">2017-10-20T08:22:42Z</dcterms:created>
  <dcterms:modified xsi:type="dcterms:W3CDTF">2019-10-14T08:40:19Z</dcterms:modified>
</cp:coreProperties>
</file>